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2"/>
  </p:notesMasterIdLst>
  <p:handoutMasterIdLst>
    <p:handoutMasterId r:id="rId53"/>
  </p:handoutMasterIdLst>
  <p:sldIdLst>
    <p:sldId id="426" r:id="rId2"/>
    <p:sldId id="427" r:id="rId3"/>
    <p:sldId id="428" r:id="rId4"/>
    <p:sldId id="521" r:id="rId5"/>
    <p:sldId id="436" r:id="rId6"/>
    <p:sldId id="429" r:id="rId7"/>
    <p:sldId id="430" r:id="rId8"/>
    <p:sldId id="432" r:id="rId9"/>
    <p:sldId id="433" r:id="rId10"/>
    <p:sldId id="497" r:id="rId11"/>
    <p:sldId id="496" r:id="rId12"/>
    <p:sldId id="434" r:id="rId13"/>
    <p:sldId id="442" r:id="rId14"/>
    <p:sldId id="494" r:id="rId15"/>
    <p:sldId id="498" r:id="rId16"/>
    <p:sldId id="444" r:id="rId17"/>
    <p:sldId id="504" r:id="rId18"/>
    <p:sldId id="445" r:id="rId19"/>
    <p:sldId id="447" r:id="rId20"/>
    <p:sldId id="448" r:id="rId21"/>
    <p:sldId id="449" r:id="rId22"/>
    <p:sldId id="451" r:id="rId23"/>
    <p:sldId id="452" r:id="rId24"/>
    <p:sldId id="453" r:id="rId25"/>
    <p:sldId id="525" r:id="rId26"/>
    <p:sldId id="517" r:id="rId27"/>
    <p:sldId id="516" r:id="rId28"/>
    <p:sldId id="529" r:id="rId29"/>
    <p:sldId id="507" r:id="rId30"/>
    <p:sldId id="483" r:id="rId31"/>
    <p:sldId id="484" r:id="rId32"/>
    <p:sldId id="459" r:id="rId33"/>
    <p:sldId id="513" r:id="rId34"/>
    <p:sldId id="526" r:id="rId35"/>
    <p:sldId id="461" r:id="rId36"/>
    <p:sldId id="481" r:id="rId37"/>
    <p:sldId id="464" r:id="rId38"/>
    <p:sldId id="511" r:id="rId39"/>
    <p:sldId id="512" r:id="rId40"/>
    <p:sldId id="510" r:id="rId41"/>
    <p:sldId id="466" r:id="rId42"/>
    <p:sldId id="505" r:id="rId43"/>
    <p:sldId id="506" r:id="rId44"/>
    <p:sldId id="528" r:id="rId45"/>
    <p:sldId id="527" r:id="rId46"/>
    <p:sldId id="503" r:id="rId47"/>
    <p:sldId id="490" r:id="rId48"/>
    <p:sldId id="531" r:id="rId49"/>
    <p:sldId id="479" r:id="rId50"/>
    <p:sldId id="473" r:id="rId51"/>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5pPr>
    <a:lvl6pPr marL="2286000" algn="l" defTabSz="914400" rtl="0" eaLnBrk="1" latinLnBrk="0" hangingPunct="1">
      <a:defRPr sz="2800" kern="1200">
        <a:solidFill>
          <a:schemeClr val="tx1"/>
        </a:solidFill>
        <a:latin typeface="Times" panose="02020603050405020304" pitchFamily="18" charset="0"/>
        <a:ea typeface="+mn-ea"/>
        <a:cs typeface="+mn-cs"/>
      </a:defRPr>
    </a:lvl6pPr>
    <a:lvl7pPr marL="2743200" algn="l" defTabSz="914400" rtl="0" eaLnBrk="1" latinLnBrk="0" hangingPunct="1">
      <a:defRPr sz="2800" kern="1200">
        <a:solidFill>
          <a:schemeClr val="tx1"/>
        </a:solidFill>
        <a:latin typeface="Times" panose="02020603050405020304" pitchFamily="18" charset="0"/>
        <a:ea typeface="+mn-ea"/>
        <a:cs typeface="+mn-cs"/>
      </a:defRPr>
    </a:lvl7pPr>
    <a:lvl8pPr marL="3200400" algn="l" defTabSz="914400" rtl="0" eaLnBrk="1" latinLnBrk="0" hangingPunct="1">
      <a:defRPr sz="2800" kern="1200">
        <a:solidFill>
          <a:schemeClr val="tx1"/>
        </a:solidFill>
        <a:latin typeface="Times" panose="02020603050405020304" pitchFamily="18" charset="0"/>
        <a:ea typeface="+mn-ea"/>
        <a:cs typeface="+mn-cs"/>
      </a:defRPr>
    </a:lvl8pPr>
    <a:lvl9pPr marL="3657600" algn="l" defTabSz="914400" rtl="0" eaLnBrk="1" latinLnBrk="0" hangingPunct="1">
      <a:defRPr sz="2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1848">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6600FF"/>
    <a:srgbClr val="FF6600"/>
    <a:srgbClr val="006600"/>
    <a:srgbClr val="666699"/>
    <a:srgbClr val="DDDDDD"/>
    <a:srgbClr val="CCFF99"/>
    <a:srgbClr val="D7D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628" autoAdjust="0"/>
  </p:normalViewPr>
  <p:slideViewPr>
    <p:cSldViewPr snapToGrid="0">
      <p:cViewPr varScale="1">
        <p:scale>
          <a:sx n="181" d="100"/>
          <a:sy n="181" d="100"/>
        </p:scale>
        <p:origin x="2112" y="168"/>
      </p:cViewPr>
      <p:guideLst>
        <p:guide orient="horz" pos="1848"/>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410"/>
    </p:cViewPr>
  </p:sorterViewPr>
  <p:notesViewPr>
    <p:cSldViewPr snapToGrid="0">
      <p:cViewPr varScale="1">
        <p:scale>
          <a:sx n="53" d="100"/>
          <a:sy n="53" d="100"/>
        </p:scale>
        <p:origin x="-262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t" anchorCtr="0" compatLnSpc="1">
            <a:prstTxWarp prst="textNoShape">
              <a:avLst/>
            </a:prstTxWarp>
          </a:bodyPr>
          <a:lstStyle>
            <a:lvl1pPr defTabSz="923925">
              <a:defRPr sz="1200"/>
            </a:lvl1pPr>
          </a:lstStyle>
          <a:p>
            <a:endParaRPr lang="en-US" altLang="en-US"/>
          </a:p>
        </p:txBody>
      </p:sp>
      <p:sp>
        <p:nvSpPr>
          <p:cNvPr id="26419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t" anchorCtr="0" compatLnSpc="1">
            <a:prstTxWarp prst="textNoShape">
              <a:avLst/>
            </a:prstTxWarp>
          </a:bodyPr>
          <a:lstStyle>
            <a:lvl1pPr algn="r" defTabSz="923925">
              <a:defRPr sz="1200"/>
            </a:lvl1pPr>
          </a:lstStyle>
          <a:p>
            <a:endParaRPr lang="en-US" altLang="en-US"/>
          </a:p>
        </p:txBody>
      </p:sp>
      <p:sp>
        <p:nvSpPr>
          <p:cNvPr id="26419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b" anchorCtr="0" compatLnSpc="1">
            <a:prstTxWarp prst="textNoShape">
              <a:avLst/>
            </a:prstTxWarp>
          </a:bodyPr>
          <a:lstStyle>
            <a:lvl1pPr defTabSz="923925">
              <a:defRPr sz="1200"/>
            </a:lvl1pPr>
          </a:lstStyle>
          <a:p>
            <a:endParaRPr lang="en-US" altLang="en-US"/>
          </a:p>
        </p:txBody>
      </p:sp>
      <p:sp>
        <p:nvSpPr>
          <p:cNvPr id="26419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b" anchorCtr="0" compatLnSpc="1">
            <a:prstTxWarp prst="textNoShape">
              <a:avLst/>
            </a:prstTxWarp>
          </a:bodyPr>
          <a:lstStyle>
            <a:lvl1pPr algn="r" defTabSz="923925">
              <a:defRPr sz="1200"/>
            </a:lvl1pPr>
          </a:lstStyle>
          <a:p>
            <a:fld id="{75EEED96-843B-4C16-9A0C-77AA47255B0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t" anchorCtr="0" compatLnSpc="1">
            <a:prstTxWarp prst="textNoShape">
              <a:avLst/>
            </a:prstTxWarp>
          </a:bodyPr>
          <a:lstStyle>
            <a:lvl1pPr defTabSz="923925" eaLnBrk="1" hangingPunct="1">
              <a:defRPr sz="1200">
                <a:latin typeface="Arial" panose="020B0604020202020204" pitchFamily="34" charset="0"/>
              </a:defRPr>
            </a:lvl1pPr>
          </a:lstStyle>
          <a:p>
            <a:endParaRPr lang="en-US" altLang="en-US"/>
          </a:p>
        </p:txBody>
      </p:sp>
      <p:sp>
        <p:nvSpPr>
          <p:cNvPr id="8195"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t" anchorCtr="0" compatLnSpc="1">
            <a:prstTxWarp prst="textNoShape">
              <a:avLst/>
            </a:prstTxWarp>
          </a:bodyPr>
          <a:lstStyle>
            <a:lvl1pPr algn="r" defTabSz="923925" eaLnBrk="1" hangingPunct="1">
              <a:defRPr sz="1200">
                <a:latin typeface="Arial" panose="020B0604020202020204" pitchFamily="34" charset="0"/>
              </a:defRPr>
            </a:lvl1pPr>
          </a:lstStyle>
          <a:p>
            <a:endParaRPr lang="en-US" altLang="en-US"/>
          </a:p>
        </p:txBody>
      </p:sp>
      <p:sp>
        <p:nvSpPr>
          <p:cNvPr id="8196"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7388" y="4416425"/>
            <a:ext cx="54832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b" anchorCtr="0" compatLnSpc="1">
            <a:prstTxWarp prst="textNoShape">
              <a:avLst/>
            </a:prstTxWarp>
          </a:bodyPr>
          <a:lstStyle>
            <a:lvl1pPr defTabSz="923925" eaLnBrk="1" hangingPunct="1">
              <a:defRPr sz="1200">
                <a:latin typeface="Arial" panose="020B0604020202020204" pitchFamily="34" charset="0"/>
              </a:defRPr>
            </a:lvl1pPr>
          </a:lstStyle>
          <a:p>
            <a:endParaRPr lang="en-US" altLang="en-US"/>
          </a:p>
        </p:txBody>
      </p:sp>
      <p:sp>
        <p:nvSpPr>
          <p:cNvPr id="8199"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7" rIns="92294" bIns="46147" numCol="1" anchor="b" anchorCtr="0" compatLnSpc="1">
            <a:prstTxWarp prst="textNoShape">
              <a:avLst/>
            </a:prstTxWarp>
          </a:bodyPr>
          <a:lstStyle>
            <a:lvl1pPr algn="r" defTabSz="923925" eaLnBrk="1" hangingPunct="1">
              <a:defRPr sz="1200">
                <a:latin typeface="Arial" panose="020B0604020202020204" pitchFamily="34" charset="0"/>
              </a:defRPr>
            </a:lvl1pPr>
          </a:lstStyle>
          <a:p>
            <a:fld id="{DDEE2EDD-C828-4D2B-A18A-E8FCDAE45C4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FBF9D-BACD-48A3-B1EB-D93EAD03E333}" type="slidenum">
              <a:rPr lang="en-US" altLang="en-US"/>
              <a:pPr/>
              <a:t>3</a:t>
            </a:fld>
            <a:endParaRPr lang="en-US" altLang="en-US"/>
          </a:p>
        </p:txBody>
      </p:sp>
      <p:sp>
        <p:nvSpPr>
          <p:cNvPr id="535554" name="Rectangle 2"/>
          <p:cNvSpPr>
            <a:spLocks noRot="1" noChangeArrowheads="1" noTextEdit="1"/>
          </p:cNvSpPr>
          <p:nvPr>
            <p:ph type="sldImg"/>
          </p:nvPr>
        </p:nvSpPr>
        <p:spPr>
          <a:xfrm>
            <a:off x="1120775" y="695325"/>
            <a:ext cx="4633913" cy="3475038"/>
          </a:xfrm>
          <a:ln/>
        </p:spPr>
      </p:sp>
      <p:sp>
        <p:nvSpPr>
          <p:cNvPr id="535555" name="Rectangle 3"/>
          <p:cNvSpPr>
            <a:spLocks noGrp="1" noChangeArrowheads="1"/>
          </p:cNvSpPr>
          <p:nvPr>
            <p:ph type="body" idx="1"/>
          </p:nvPr>
        </p:nvSpPr>
        <p:spPr>
          <a:xfrm>
            <a:off x="914400" y="4394200"/>
            <a:ext cx="5029200" cy="4238625"/>
          </a:xfrm>
        </p:spPr>
        <p:txBody>
          <a:bodyPr lIns="90433" tIns="45217" rIns="90433" bIns="45217"/>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7583D-6A57-4FFB-9627-CCDFCA3E6D12}" type="slidenum">
              <a:rPr lang="en-US" altLang="en-US"/>
              <a:pPr/>
              <a:t>16</a:t>
            </a:fld>
            <a:endParaRPr lang="en-US" altLang="en-US"/>
          </a:p>
        </p:txBody>
      </p:sp>
      <p:sp>
        <p:nvSpPr>
          <p:cNvPr id="566274" name="Rectangle 2"/>
          <p:cNvSpPr>
            <a:spLocks noRot="1" noChangeArrowheads="1" noTextEdit="1"/>
          </p:cNvSpPr>
          <p:nvPr>
            <p:ph type="sldImg"/>
          </p:nvPr>
        </p:nvSpPr>
        <p:spPr>
          <a:xfrm>
            <a:off x="1120775" y="695325"/>
            <a:ext cx="4633913" cy="3475038"/>
          </a:xfrm>
          <a:ln/>
        </p:spPr>
      </p:sp>
      <p:sp>
        <p:nvSpPr>
          <p:cNvPr id="566275" name="Rectangle 3"/>
          <p:cNvSpPr>
            <a:spLocks noGrp="1" noChangeArrowheads="1"/>
          </p:cNvSpPr>
          <p:nvPr>
            <p:ph type="body" idx="1"/>
          </p:nvPr>
        </p:nvSpPr>
        <p:spPr>
          <a:xfrm>
            <a:off x="914400" y="4394200"/>
            <a:ext cx="5029200" cy="4238625"/>
          </a:xfrm>
        </p:spPr>
        <p:txBody>
          <a:bodyPr lIns="90447" tIns="45223" rIns="90447" bIns="45223"/>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77586-1ABB-4488-AF2A-C4CF50F899D5}" type="slidenum">
              <a:rPr lang="en-US" altLang="en-US"/>
              <a:pPr/>
              <a:t>17</a:t>
            </a:fld>
            <a:endParaRPr lang="en-US" altLang="en-US"/>
          </a:p>
        </p:txBody>
      </p:sp>
      <p:sp>
        <p:nvSpPr>
          <p:cNvPr id="667650" name="Rectangle 2"/>
          <p:cNvSpPr>
            <a:spLocks noRot="1" noChangeArrowheads="1" noTextEdit="1"/>
          </p:cNvSpPr>
          <p:nvPr>
            <p:ph type="sldImg"/>
          </p:nvPr>
        </p:nvSpPr>
        <p:spPr>
          <a:xfrm>
            <a:off x="1120775" y="695325"/>
            <a:ext cx="4633913" cy="3475038"/>
          </a:xfrm>
          <a:ln/>
        </p:spPr>
      </p:sp>
      <p:sp>
        <p:nvSpPr>
          <p:cNvPr id="667651" name="Rectangle 3"/>
          <p:cNvSpPr>
            <a:spLocks noGrp="1" noChangeArrowheads="1"/>
          </p:cNvSpPr>
          <p:nvPr>
            <p:ph type="body" idx="1"/>
          </p:nvPr>
        </p:nvSpPr>
        <p:spPr>
          <a:xfrm>
            <a:off x="914400" y="4394200"/>
            <a:ext cx="5029200" cy="4238625"/>
          </a:xfrm>
        </p:spPr>
        <p:txBody>
          <a:bodyPr lIns="90447" tIns="45223" rIns="90447" bIns="45223"/>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039EA-6CCA-4900-889C-3F3BD8E1DCFD}" type="slidenum">
              <a:rPr lang="en-US" altLang="en-US"/>
              <a:pPr/>
              <a:t>18</a:t>
            </a:fld>
            <a:endParaRPr lang="en-US" altLang="en-US"/>
          </a:p>
        </p:txBody>
      </p:sp>
      <p:sp>
        <p:nvSpPr>
          <p:cNvPr id="568322" name="Rectangle 2"/>
          <p:cNvSpPr>
            <a:spLocks noRot="1" noChangeArrowheads="1" noTextEdit="1"/>
          </p:cNvSpPr>
          <p:nvPr>
            <p:ph type="sldImg"/>
          </p:nvPr>
        </p:nvSpPr>
        <p:spPr>
          <a:xfrm>
            <a:off x="1120775" y="695325"/>
            <a:ext cx="4633913" cy="3475038"/>
          </a:xfrm>
          <a:ln/>
        </p:spPr>
      </p:sp>
      <p:sp>
        <p:nvSpPr>
          <p:cNvPr id="568323" name="Rectangle 3"/>
          <p:cNvSpPr>
            <a:spLocks noGrp="1" noChangeArrowheads="1"/>
          </p:cNvSpPr>
          <p:nvPr>
            <p:ph type="body" idx="1"/>
          </p:nvPr>
        </p:nvSpPr>
        <p:spPr>
          <a:xfrm>
            <a:off x="914400" y="4394200"/>
            <a:ext cx="5029200" cy="4238625"/>
          </a:xfrm>
        </p:spPr>
        <p:txBody>
          <a:bodyPr lIns="90447" tIns="45223" rIns="90447" bIns="45223"/>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3EDFE-CFFC-4E4D-8F50-CE0E1C5492B2}" type="slidenum">
              <a:rPr lang="en-US" altLang="en-US"/>
              <a:pPr/>
              <a:t>24</a:t>
            </a:fld>
            <a:endParaRPr lang="en-US" altLang="en-US"/>
          </a:p>
        </p:txBody>
      </p:sp>
      <p:sp>
        <p:nvSpPr>
          <p:cNvPr id="579586" name="Rectangle 2"/>
          <p:cNvSpPr>
            <a:spLocks noRot="1" noChangeArrowheads="1" noTextEdit="1"/>
          </p:cNvSpPr>
          <p:nvPr>
            <p:ph type="sldImg"/>
          </p:nvPr>
        </p:nvSpPr>
        <p:spPr>
          <a:xfrm>
            <a:off x="1120775" y="695325"/>
            <a:ext cx="4633913" cy="3475038"/>
          </a:xfrm>
          <a:ln/>
        </p:spPr>
      </p:sp>
      <p:sp>
        <p:nvSpPr>
          <p:cNvPr id="579587" name="Rectangle 3"/>
          <p:cNvSpPr>
            <a:spLocks noGrp="1" noChangeArrowheads="1"/>
          </p:cNvSpPr>
          <p:nvPr>
            <p:ph type="body" idx="1"/>
          </p:nvPr>
        </p:nvSpPr>
        <p:spPr>
          <a:xfrm>
            <a:off x="914400" y="4394200"/>
            <a:ext cx="5029200" cy="4238625"/>
          </a:xfrm>
        </p:spPr>
        <p:txBody>
          <a:bodyPr lIns="90447" tIns="45223" rIns="90447" bIns="45223"/>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6A566-C0A7-417E-A0AF-7D18CEE3F2B3}" type="slidenum">
              <a:rPr lang="en-US" altLang="en-US"/>
              <a:pPr/>
              <a:t>26</a:t>
            </a:fld>
            <a:endParaRPr lang="en-US" altLang="en-US"/>
          </a:p>
        </p:txBody>
      </p:sp>
      <p:sp>
        <p:nvSpPr>
          <p:cNvPr id="699394" name="Rectangle 2"/>
          <p:cNvSpPr>
            <a:spLocks noRot="1" noChangeArrowheads="1" noTextEdit="1"/>
          </p:cNvSpPr>
          <p:nvPr>
            <p:ph type="sldImg"/>
          </p:nvPr>
        </p:nvSpPr>
        <p:spPr>
          <a:ln/>
        </p:spPr>
      </p:sp>
      <p:sp>
        <p:nvSpPr>
          <p:cNvPr id="699395" name="Rectangle 3"/>
          <p:cNvSpPr>
            <a:spLocks noGrp="1" noChangeArrowheads="1"/>
          </p:cNvSpPr>
          <p:nvPr>
            <p:ph type="body" idx="1"/>
          </p:nvPr>
        </p:nvSpPr>
        <p:spPr>
          <a:xfrm>
            <a:off x="912813" y="4416425"/>
            <a:ext cx="5032375" cy="4183063"/>
          </a:xfrm>
        </p:spPr>
        <p:txBody>
          <a:bodyPr/>
          <a:lstStyle/>
          <a:p>
            <a:r>
              <a:rPr lang="en-US" altLang="en-US"/>
              <a:t>The STC Online network reaches nearly 600,000 local Internet Users, outpacing the next closest local media contender and 4 times the reach of the closest local online newspaper. The STC network already is established as the place to turn for up-to-date news and information and now…shopping.</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8EA25-9F0D-4902-8ECB-A96FC27D3FFC}" type="slidenum">
              <a:rPr lang="en-US" altLang="en-US"/>
              <a:pPr/>
              <a:t>27</a:t>
            </a:fld>
            <a:endParaRPr lang="en-US" altLang="en-US"/>
          </a:p>
        </p:txBody>
      </p:sp>
      <p:sp>
        <p:nvSpPr>
          <p:cNvPr id="697346" name="Rectangle 2"/>
          <p:cNvSpPr>
            <a:spLocks noRot="1" noChangeArrowheads="1" noTextEdit="1"/>
          </p:cNvSpPr>
          <p:nvPr>
            <p:ph type="sldImg"/>
          </p:nvPr>
        </p:nvSpPr>
        <p:spPr>
          <a:ln/>
        </p:spPr>
      </p:sp>
      <p:sp>
        <p:nvSpPr>
          <p:cNvPr id="697347" name="Rectangle 3"/>
          <p:cNvSpPr>
            <a:spLocks noGrp="1" noChangeArrowheads="1"/>
          </p:cNvSpPr>
          <p:nvPr>
            <p:ph type="body" idx="1"/>
          </p:nvPr>
        </p:nvSpPr>
        <p:spPr>
          <a:xfrm>
            <a:off x="912813" y="4416425"/>
            <a:ext cx="5032375" cy="4183063"/>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FE867-78FB-4E5A-A64A-6FA52E8F0033}" type="slidenum">
              <a:rPr lang="en-US" altLang="en-US"/>
              <a:pPr/>
              <a:t>28</a:t>
            </a:fld>
            <a:endParaRPr lang="en-US" altLang="en-US"/>
          </a:p>
        </p:txBody>
      </p:sp>
      <p:sp>
        <p:nvSpPr>
          <p:cNvPr id="719874" name="Rectangle 2"/>
          <p:cNvSpPr>
            <a:spLocks noRot="1" noChangeArrowheads="1" noTextEdit="1"/>
          </p:cNvSpPr>
          <p:nvPr>
            <p:ph type="sldImg"/>
          </p:nvPr>
        </p:nvSpPr>
        <p:spPr>
          <a:ln/>
        </p:spPr>
      </p:sp>
      <p:sp>
        <p:nvSpPr>
          <p:cNvPr id="719875" name="Rectangle 3"/>
          <p:cNvSpPr>
            <a:spLocks noGrp="1" noChangeArrowheads="1"/>
          </p:cNvSpPr>
          <p:nvPr>
            <p:ph type="body" idx="1"/>
          </p:nvPr>
        </p:nvSpPr>
        <p:spPr>
          <a:xfrm>
            <a:off x="912813" y="4416425"/>
            <a:ext cx="5032375" cy="4183063"/>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C99CA-1BB7-465E-833C-72DEEA717173}" type="slidenum">
              <a:rPr lang="en-US" altLang="en-US"/>
              <a:pPr/>
              <a:t>29</a:t>
            </a:fld>
            <a:endParaRPr lang="en-US" altLang="en-US"/>
          </a:p>
        </p:txBody>
      </p:sp>
      <p:sp>
        <p:nvSpPr>
          <p:cNvPr id="674818" name="Rectangle 2"/>
          <p:cNvSpPr>
            <a:spLocks noRot="1" noChangeArrowheads="1" noTextEdit="1"/>
          </p:cNvSpPr>
          <p:nvPr>
            <p:ph type="sldImg"/>
          </p:nvPr>
        </p:nvSpPr>
        <p:spPr>
          <a:xfrm>
            <a:off x="1122363" y="695325"/>
            <a:ext cx="4632325" cy="3475038"/>
          </a:xfrm>
          <a:ln/>
        </p:spPr>
      </p:sp>
      <p:sp>
        <p:nvSpPr>
          <p:cNvPr id="674819" name="Rectangle 3"/>
          <p:cNvSpPr>
            <a:spLocks noGrp="1" noChangeArrowheads="1"/>
          </p:cNvSpPr>
          <p:nvPr>
            <p:ph type="body" idx="1"/>
          </p:nvPr>
        </p:nvSpPr>
        <p:spPr>
          <a:xfrm>
            <a:off x="914400" y="4394200"/>
            <a:ext cx="5029200" cy="4237038"/>
          </a:xfrm>
        </p:spPr>
        <p:txBody>
          <a:bodyPr lIns="90108" tIns="45055" rIns="90108" bIns="45055"/>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901AE-2469-4978-94D2-DD5EC39CD169}" type="slidenum">
              <a:rPr lang="en-US" altLang="en-US"/>
              <a:pPr/>
              <a:t>32</a:t>
            </a:fld>
            <a:endParaRPr lang="en-US" altLang="en-US"/>
          </a:p>
        </p:txBody>
      </p:sp>
      <p:sp>
        <p:nvSpPr>
          <p:cNvPr id="589826" name="Rectangle 2"/>
          <p:cNvSpPr>
            <a:spLocks noRot="1" noChangeArrowheads="1" noTextEdit="1"/>
          </p:cNvSpPr>
          <p:nvPr>
            <p:ph type="sldImg"/>
          </p:nvPr>
        </p:nvSpPr>
        <p:spPr>
          <a:xfrm>
            <a:off x="1109663" y="696913"/>
            <a:ext cx="4648200" cy="3486150"/>
          </a:xfrm>
          <a:ln/>
        </p:spPr>
      </p:sp>
      <p:sp>
        <p:nvSpPr>
          <p:cNvPr id="589827" name="Rectangle 3"/>
          <p:cNvSpPr>
            <a:spLocks noGrp="1" noChangeArrowheads="1"/>
          </p:cNvSpPr>
          <p:nvPr>
            <p:ph type="body" idx="1"/>
          </p:nvPr>
        </p:nvSpPr>
        <p:spPr>
          <a:xfrm>
            <a:off x="911225" y="4416425"/>
            <a:ext cx="5035550" cy="279400"/>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07DB0-08D2-4AD4-918E-9403D9444B6B}" type="slidenum">
              <a:rPr lang="en-US" altLang="en-US"/>
              <a:pPr/>
              <a:t>34</a:t>
            </a:fld>
            <a:endParaRPr lang="en-US" altLang="en-US"/>
          </a:p>
        </p:txBody>
      </p:sp>
      <p:sp>
        <p:nvSpPr>
          <p:cNvPr id="712706" name="Rectangle 2"/>
          <p:cNvSpPr>
            <a:spLocks noRot="1" noChangeArrowheads="1" noTextEdit="1"/>
          </p:cNvSpPr>
          <p:nvPr>
            <p:ph type="sldImg"/>
          </p:nvPr>
        </p:nvSpPr>
        <p:spPr>
          <a:xfrm>
            <a:off x="1106488" y="696913"/>
            <a:ext cx="4648200" cy="3486150"/>
          </a:xfrm>
          <a:ln/>
        </p:spPr>
      </p:sp>
      <p:sp>
        <p:nvSpPr>
          <p:cNvPr id="712707" name="Rectangle 3"/>
          <p:cNvSpPr>
            <a:spLocks noGrp="1" noChangeArrowheads="1"/>
          </p:cNvSpPr>
          <p:nvPr>
            <p:ph type="body" idx="1"/>
          </p:nvPr>
        </p:nvSpPr>
        <p:spPr>
          <a:xfrm>
            <a:off x="914400" y="4416425"/>
            <a:ext cx="5029200" cy="4183063"/>
          </a:xfrm>
        </p:spPr>
        <p:txBody>
          <a:bodyPr/>
          <a:lstStyle/>
          <a:p>
            <a:r>
              <a:rPr lang="en-US" altLang="en-US"/>
              <a:t>Put this upfront?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D6404-901E-497D-B682-186CA31610A1}" type="slidenum">
              <a:rPr lang="en-US" altLang="en-US"/>
              <a:pPr/>
              <a:t>5</a:t>
            </a:fld>
            <a:endParaRPr lang="en-US" altLang="en-US"/>
          </a:p>
        </p:txBody>
      </p:sp>
      <p:sp>
        <p:nvSpPr>
          <p:cNvPr id="550914" name="Rectangle 2"/>
          <p:cNvSpPr>
            <a:spLocks noRot="1" noChangeArrowheads="1" noTextEdit="1"/>
          </p:cNvSpPr>
          <p:nvPr>
            <p:ph type="sldImg"/>
          </p:nvPr>
        </p:nvSpPr>
        <p:spPr>
          <a:xfrm>
            <a:off x="1120775" y="695325"/>
            <a:ext cx="4633913" cy="3475038"/>
          </a:xfrm>
          <a:ln/>
        </p:spPr>
      </p:sp>
      <p:sp>
        <p:nvSpPr>
          <p:cNvPr id="550915" name="Rectangle 3"/>
          <p:cNvSpPr>
            <a:spLocks noGrp="1" noChangeArrowheads="1"/>
          </p:cNvSpPr>
          <p:nvPr>
            <p:ph type="body" idx="1"/>
          </p:nvPr>
        </p:nvSpPr>
        <p:spPr>
          <a:xfrm>
            <a:off x="914400" y="4394200"/>
            <a:ext cx="5029200" cy="4238625"/>
          </a:xfrm>
        </p:spPr>
        <p:txBody>
          <a:bodyPr lIns="90433" tIns="45217" rIns="90433" bIns="45217"/>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D8B38-70C9-4F71-B3DF-E864A8829212}" type="slidenum">
              <a:rPr lang="en-US" altLang="en-US"/>
              <a:pPr/>
              <a:t>35</a:t>
            </a:fld>
            <a:endParaRPr lang="en-US" altLang="en-US"/>
          </a:p>
        </p:txBody>
      </p:sp>
      <p:sp>
        <p:nvSpPr>
          <p:cNvPr id="592898" name="Rectangle 2"/>
          <p:cNvSpPr>
            <a:spLocks noRot="1" noChangeArrowheads="1" noTextEdit="1"/>
          </p:cNvSpPr>
          <p:nvPr>
            <p:ph type="sldImg"/>
          </p:nvPr>
        </p:nvSpPr>
        <p:spPr>
          <a:xfrm>
            <a:off x="1101725" y="695325"/>
            <a:ext cx="4652963" cy="3489325"/>
          </a:xfrm>
          <a:ln/>
        </p:spPr>
      </p:sp>
      <p:sp>
        <p:nvSpPr>
          <p:cNvPr id="592899" name="Rectangle 3"/>
          <p:cNvSpPr>
            <a:spLocks noGrp="1" noChangeArrowheads="1"/>
          </p:cNvSpPr>
          <p:nvPr>
            <p:ph type="body" idx="1"/>
          </p:nvPr>
        </p:nvSpPr>
        <p:spPr>
          <a:xfrm>
            <a:off x="912813" y="4416425"/>
            <a:ext cx="5032375" cy="4184650"/>
          </a:xfrm>
        </p:spPr>
        <p:txBody>
          <a:bodyPr lIns="92411" tIns="46206" rIns="92411" bIns="46206"/>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3606F-8867-459A-93B4-B5EE8B0CC681}" type="slidenum">
              <a:rPr lang="en-US" altLang="en-US"/>
              <a:pPr/>
              <a:t>36</a:t>
            </a:fld>
            <a:endParaRPr lang="en-US" altLang="en-US"/>
          </a:p>
        </p:txBody>
      </p:sp>
      <p:sp>
        <p:nvSpPr>
          <p:cNvPr id="624642" name="Rectangle 2"/>
          <p:cNvSpPr>
            <a:spLocks noRot="1" noChangeArrowheads="1" noTextEdit="1"/>
          </p:cNvSpPr>
          <p:nvPr>
            <p:ph type="sldImg"/>
          </p:nvPr>
        </p:nvSpPr>
        <p:spPr>
          <a:xfrm>
            <a:off x="1108075" y="696913"/>
            <a:ext cx="4648200" cy="3486150"/>
          </a:xfrm>
          <a:ln/>
        </p:spPr>
      </p:sp>
      <p:sp>
        <p:nvSpPr>
          <p:cNvPr id="624643" name="Rectangle 3"/>
          <p:cNvSpPr>
            <a:spLocks noGrp="1" noChangeArrowheads="1"/>
          </p:cNvSpPr>
          <p:nvPr>
            <p:ph type="body" idx="1"/>
          </p:nvPr>
        </p:nvSpPr>
        <p:spPr>
          <a:xfrm>
            <a:off x="912813" y="4416425"/>
            <a:ext cx="5032375" cy="4183063"/>
          </a:xfrm>
        </p:spPr>
        <p:txBody>
          <a:bodyPr lIns="91265" tIns="45631" rIns="91265" bIns="45631"/>
          <a:lstStyle/>
          <a:p>
            <a:r>
              <a:rPr lang="en-US" altLang="en-US"/>
              <a:t>Demographically, advertisers will be reaching a complementary newspaper audience online.  Our online audience tends to be made up of </a:t>
            </a:r>
            <a:r>
              <a:rPr lang="en-US" altLang="en-US" b="1"/>
              <a:t>more men</a:t>
            </a:r>
            <a:r>
              <a:rPr lang="en-US" altLang="en-US"/>
              <a:t> and</a:t>
            </a:r>
            <a:r>
              <a:rPr lang="en-US" altLang="en-US" b="1"/>
              <a:t> 18-34 year olds.</a:t>
            </a:r>
            <a:r>
              <a:rPr lang="en-US" altLang="en-US"/>
              <a:t>  Their </a:t>
            </a:r>
            <a:r>
              <a:rPr lang="en-US" altLang="en-US" b="1"/>
              <a:t>education and income are high</a:t>
            </a:r>
            <a:r>
              <a:rPr lang="en-US" altLang="en-US"/>
              <a:t> and </a:t>
            </a:r>
            <a:r>
              <a:rPr lang="en-US" altLang="en-US" b="1"/>
              <a:t>fewer are unemployed which means more discretionary income for shopping</a:t>
            </a:r>
            <a:r>
              <a:rPr lang="en-US" altLang="en-US"/>
              <a:t>.  This is a great audience for advertisers.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F9075-DF12-42FE-9C7C-6FE4F601BF72}" type="slidenum">
              <a:rPr lang="en-US" altLang="en-US"/>
              <a:pPr/>
              <a:t>41</a:t>
            </a:fld>
            <a:endParaRPr lang="en-US" altLang="en-US"/>
          </a:p>
        </p:txBody>
      </p:sp>
      <p:sp>
        <p:nvSpPr>
          <p:cNvPr id="601090" name="Rectangle 2"/>
          <p:cNvSpPr>
            <a:spLocks noRot="1" noChangeArrowheads="1" noTextEdit="1"/>
          </p:cNvSpPr>
          <p:nvPr>
            <p:ph type="sldImg"/>
          </p:nvPr>
        </p:nvSpPr>
        <p:spPr>
          <a:xfrm>
            <a:off x="1119188" y="695325"/>
            <a:ext cx="4635500" cy="3476625"/>
          </a:xfrm>
          <a:ln/>
        </p:spPr>
      </p:sp>
      <p:sp>
        <p:nvSpPr>
          <p:cNvPr id="601091" name="Rectangle 3"/>
          <p:cNvSpPr>
            <a:spLocks noGrp="1" noChangeArrowheads="1"/>
          </p:cNvSpPr>
          <p:nvPr>
            <p:ph type="body" idx="1"/>
          </p:nvPr>
        </p:nvSpPr>
        <p:spPr>
          <a:xfrm>
            <a:off x="915988" y="4394200"/>
            <a:ext cx="5026025" cy="4238625"/>
          </a:xfrm>
        </p:spPr>
        <p:txBody>
          <a:bodyPr lIns="89672" tIns="44835" rIns="89672" bIns="44835"/>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B340F-356D-4B1E-9BEE-EB43C8E66B4C}" type="slidenum">
              <a:rPr lang="en-US" altLang="en-US"/>
              <a:pPr/>
              <a:t>42</a:t>
            </a:fld>
            <a:endParaRPr lang="en-US" altLang="en-US"/>
          </a:p>
        </p:txBody>
      </p:sp>
      <p:sp>
        <p:nvSpPr>
          <p:cNvPr id="670722" name="Rectangle 2"/>
          <p:cNvSpPr>
            <a:spLocks noRot="1" noChangeArrowheads="1" noTextEdit="1"/>
          </p:cNvSpPr>
          <p:nvPr>
            <p:ph type="sldImg"/>
          </p:nvPr>
        </p:nvSpPr>
        <p:spPr>
          <a:xfrm>
            <a:off x="1106488" y="696913"/>
            <a:ext cx="4648200" cy="3486150"/>
          </a:xfrm>
          <a:ln/>
        </p:spPr>
      </p:sp>
      <p:sp>
        <p:nvSpPr>
          <p:cNvPr id="670723" name="Rectangle 3"/>
          <p:cNvSpPr>
            <a:spLocks noGrp="1" noChangeArrowheads="1"/>
          </p:cNvSpPr>
          <p:nvPr>
            <p:ph type="body" idx="1"/>
          </p:nvPr>
        </p:nvSpPr>
        <p:spPr>
          <a:xfrm>
            <a:off x="912813" y="4416425"/>
            <a:ext cx="5032375" cy="4183063"/>
          </a:xfrm>
          <a:ln/>
        </p:spPr>
        <p:txBody>
          <a:bodyPr lIns="91940" tIns="45970" rIns="91940" bIns="45970"/>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5E4A0-D687-489D-A1A7-85D77B9112E8}" type="slidenum">
              <a:rPr lang="en-US" altLang="en-US"/>
              <a:pPr/>
              <a:t>43</a:t>
            </a:fld>
            <a:endParaRPr lang="en-US" altLang="en-US"/>
          </a:p>
        </p:txBody>
      </p:sp>
      <p:sp>
        <p:nvSpPr>
          <p:cNvPr id="672770" name="Rectangle 2"/>
          <p:cNvSpPr>
            <a:spLocks noRot="1" noChangeArrowheads="1" noTextEdit="1"/>
          </p:cNvSpPr>
          <p:nvPr>
            <p:ph type="sldImg"/>
          </p:nvPr>
        </p:nvSpPr>
        <p:spPr>
          <a:xfrm>
            <a:off x="1108075" y="696913"/>
            <a:ext cx="4648200" cy="3486150"/>
          </a:xfrm>
          <a:ln/>
        </p:spPr>
      </p:sp>
      <p:sp>
        <p:nvSpPr>
          <p:cNvPr id="672771" name="Rectangle 3"/>
          <p:cNvSpPr>
            <a:spLocks noGrp="1" noChangeArrowheads="1"/>
          </p:cNvSpPr>
          <p:nvPr>
            <p:ph type="body" idx="1"/>
          </p:nvPr>
        </p:nvSpPr>
        <p:spPr>
          <a:xfrm>
            <a:off x="912813" y="4416425"/>
            <a:ext cx="5032375" cy="4183063"/>
          </a:xfrm>
        </p:spPr>
        <p:txBody>
          <a:bodyPr/>
          <a:lstStyle/>
          <a:p>
            <a:r>
              <a:rPr lang="en-US" altLang="en-US"/>
              <a:t>New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BB1E0-B520-44E4-B98F-B8D99FD482FB}" type="slidenum">
              <a:rPr lang="en-US" altLang="en-US"/>
              <a:pPr/>
              <a:t>44</a:t>
            </a:fld>
            <a:endParaRPr lang="en-US" altLang="en-US"/>
          </a:p>
        </p:txBody>
      </p:sp>
      <p:sp>
        <p:nvSpPr>
          <p:cNvPr id="716802" name="Rectangle 2"/>
          <p:cNvSpPr>
            <a:spLocks noRot="1" noChangeArrowheads="1" noTextEdit="1"/>
          </p:cNvSpPr>
          <p:nvPr>
            <p:ph type="sldImg"/>
          </p:nvPr>
        </p:nvSpPr>
        <p:spPr>
          <a:xfrm>
            <a:off x="1109663" y="696913"/>
            <a:ext cx="4648200" cy="3486150"/>
          </a:xfrm>
          <a:ln/>
        </p:spPr>
      </p:sp>
      <p:sp>
        <p:nvSpPr>
          <p:cNvPr id="716803" name="Rectangle 3"/>
          <p:cNvSpPr>
            <a:spLocks noGrp="1" noChangeArrowheads="1"/>
          </p:cNvSpPr>
          <p:nvPr>
            <p:ph type="body" idx="1"/>
          </p:nvPr>
        </p:nvSpPr>
        <p:spPr>
          <a:xfrm>
            <a:off x="912813" y="4416425"/>
            <a:ext cx="5032375" cy="279400"/>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ECE08-2443-47FF-A09F-F0CA77A480CB}" type="slidenum">
              <a:rPr lang="en-US" altLang="en-US"/>
              <a:pPr/>
              <a:t>45</a:t>
            </a:fld>
            <a:endParaRPr lang="en-US" altLang="en-US"/>
          </a:p>
        </p:txBody>
      </p:sp>
      <p:sp>
        <p:nvSpPr>
          <p:cNvPr id="714754" name="Rectangle 2"/>
          <p:cNvSpPr>
            <a:spLocks noRot="1" noChangeArrowheads="1" noTextEdit="1"/>
          </p:cNvSpPr>
          <p:nvPr>
            <p:ph type="sldImg"/>
          </p:nvPr>
        </p:nvSpPr>
        <p:spPr>
          <a:ln/>
        </p:spPr>
      </p:sp>
      <p:sp>
        <p:nvSpPr>
          <p:cNvPr id="714755" name="Rectangle 3"/>
          <p:cNvSpPr>
            <a:spLocks noGrp="1" noChangeArrowheads="1"/>
          </p:cNvSpPr>
          <p:nvPr>
            <p:ph type="body" idx="1"/>
          </p:nvPr>
        </p:nvSpPr>
        <p:spPr>
          <a:xfrm>
            <a:off x="708025" y="4416425"/>
            <a:ext cx="5475288" cy="4479925"/>
          </a:xfrm>
        </p:spPr>
        <p:txBody>
          <a:bodyPr/>
          <a:lstStyle/>
          <a:p>
            <a:pPr marL="228600" indent="-228600">
              <a:lnSpc>
                <a:spcPct val="80000"/>
              </a:lnSpc>
            </a:pPr>
            <a:r>
              <a:rPr lang="en-US" altLang="en-US" sz="800"/>
              <a:t>(Victoria and Kay) Victoria to start….We’re more than a newspaper.  We offer a rich and effective portfolio of solutions that can help you help your clients succeed. </a:t>
            </a:r>
          </a:p>
          <a:p>
            <a:pPr marL="228600" indent="-228600">
              <a:lnSpc>
                <a:spcPct val="80000"/>
              </a:lnSpc>
              <a:buFontTx/>
              <a:buAutoNum type="arabicPeriod"/>
            </a:pPr>
            <a:r>
              <a:rPr lang="en-US" altLang="en-US" sz="800"/>
              <a:t>Our newspapers remain the premier media brands in the market, with unsurpassed market reach, advertising that is welcomed as part of our content, and results for our advertiser. This year The Seattle Times is celebrating 110 years of local ownership by the Blethen family.  This legacy demonstrates our commitment to the community and credibility as a primary source of news and information. Within the mass reach of the newspaper, there is the opportunity to  target by different sections which offer varied demographics.  (show listing of sections) We’re no longer inside a box.  We offer your clients more creative ways to use the newspaper, such as creative shapes.  (Show examples.) </a:t>
            </a:r>
          </a:p>
          <a:p>
            <a:pPr marL="228600" indent="-228600">
              <a:lnSpc>
                <a:spcPct val="80000"/>
              </a:lnSpc>
              <a:buFontTx/>
              <a:buAutoNum type="arabicPeriod"/>
            </a:pPr>
            <a:r>
              <a:rPr lang="en-US" altLang="en-US" sz="800"/>
              <a:t>(Click to addendum page) The STC Online network which includes seattletimes.com, seattlepi.com, nwsource.com and nwclassifieds.com ranks #1 among all local media sites and ranks impressively among the top national media companies such as Google, etc.  Our print and online audience is growing and is one of the most desirable in the market. The STC Online network delivers over 76 million page views and 3 million unique visitors per month. The Seattle Times Company has the strongest media mix in the market to effectively engage your client’s audience and help them build market share by reaching nearly 1.7 million W. WA adults every week with 5 weekday newspaper insertions, 1 Sunday newspaper insertion and 30 days on the STC Online network.</a:t>
            </a:r>
          </a:p>
          <a:p>
            <a:pPr marL="228600" indent="-228600">
              <a:lnSpc>
                <a:spcPct val="80000"/>
              </a:lnSpc>
              <a:buFontTx/>
              <a:buAutoNum type="arabicPeriod"/>
            </a:pPr>
            <a:r>
              <a:rPr lang="en-US" altLang="en-US" sz="800"/>
              <a:t>Studies show that preprints are a relied upon source of advertising information, and a reason why many consumers buy the newspaper. (Show sample of Sunday insert package). JcPenny, Target, IKEA and Sears are among a few of our regular advertisers who consistently use inserts and get results.</a:t>
            </a:r>
          </a:p>
          <a:p>
            <a:pPr marL="228600" indent="-228600">
              <a:lnSpc>
                <a:spcPct val="80000"/>
              </a:lnSpc>
              <a:buFontTx/>
              <a:buAutoNum type="arabicPeriod"/>
            </a:pPr>
            <a:r>
              <a:rPr lang="en-US" altLang="en-US" sz="800"/>
              <a:t>The shared mail, Savings Source, TMC program (show sample package) provides a cost effective, reliable delivery of preprints and single sheets, as well as ads on the wrap – via our carriers in the newspaper and via US mail to non-subscribers. Pharmacies as well as home improvement retailers are regular advertisers with Savings Source. Our Savings Source package can also be zoned in the Metro, East, South or North zoned.  In addition, our Zip Xpress, print and deliver program, may be zoned by zipcode.</a:t>
            </a:r>
          </a:p>
          <a:p>
            <a:pPr marL="228600" indent="-228600">
              <a:lnSpc>
                <a:spcPct val="80000"/>
              </a:lnSpc>
              <a:buFontTx/>
              <a:buAutoNum type="arabicPeriod"/>
            </a:pPr>
            <a:r>
              <a:rPr lang="en-US" altLang="en-US" sz="800"/>
              <a:t>(click to addendum page) Our target marketing services offer a customized solution for your business. We offer more than a commodity.  We provide a turnkey service including data analysis, list services, creative services, printing, mailing and distribution.  We are the only mailing service that bills postage. (Go to Maax page)</a:t>
            </a:r>
          </a:p>
          <a:p>
            <a:pPr marL="228600" indent="-228600">
              <a:lnSpc>
                <a:spcPct val="80000"/>
              </a:lnSpc>
              <a:buFontTx/>
              <a:buAutoNum type="arabicPeriod"/>
            </a:pPr>
            <a:r>
              <a:rPr lang="en-US" altLang="en-US" sz="800"/>
              <a:t>Our doorstep impact programs include polybags, newspaper tags, and toppers, but most recently we just launched our “power notes” program which allows one advertiser to be on the front page of the paper. (Show examples)</a:t>
            </a:r>
          </a:p>
          <a:p>
            <a:pPr marL="228600" indent="-228600">
              <a:lnSpc>
                <a:spcPct val="80000"/>
              </a:lnSpc>
              <a:buFontTx/>
              <a:buAutoNum type="arabicPeriod"/>
            </a:pPr>
            <a:r>
              <a:rPr lang="en-US" altLang="en-US" sz="800"/>
              <a:t>  We also offer promotions, sponsorships and events which are a great complement to an advertising program.  We have created more than 80 individual promotions in the past year for clients such as the Pacific NW Ballet, BEWI productions Inc for their 2004 SnowSports Expo, and Millennium Ford to help build traffic and brands. In addition, with the launch of our own Digs and @ Home Sections in 2005, we launched a Whole House Makeover contest. We also offer circulation promotions and sponsorships at all major events which provides a win-win for our clients as well as The Seattle Times and the Seattle P-I to increase circulation.  These programs offering advertiser sponsored newspapers at local events such as Bumpershoot or major sporting venues such as Seahawks games in addition to new mover programs.</a:t>
            </a:r>
          </a:p>
          <a:p>
            <a:pPr marL="228600" indent="-228600">
              <a:lnSpc>
                <a:spcPct val="80000"/>
              </a:lnSpc>
              <a:buFontTx/>
              <a:buAutoNum type="arabicPeriod"/>
            </a:pPr>
            <a:r>
              <a:rPr lang="en-US" altLang="en-US" sz="800"/>
              <a:t>Everything is backed up by research.  We use both syndicated and proprietary research to help our customer understand media and market trends, consumer interests, shopping habits, and more.  Our resources include: Scarborough, Nielsen/Net Ratings, and Claritas.</a:t>
            </a:r>
          </a:p>
          <a:p>
            <a:pPr marL="228600" indent="-228600">
              <a:lnSpc>
                <a:spcPct val="80000"/>
              </a:lnSpc>
            </a:pPr>
            <a:r>
              <a:rPr lang="en-US" altLang="en-US" sz="800"/>
              <a:t>All of these combined resources can help you and your customers with market intelligence, customer knowledge, and the media to deliver and engage their audiences.</a:t>
            </a:r>
          </a:p>
          <a:p>
            <a:pPr marL="228600" indent="-228600">
              <a:lnSpc>
                <a:spcPct val="80000"/>
              </a:lnSpc>
              <a:buFontTx/>
              <a:buAutoNum type="arabicPeriod"/>
            </a:pPr>
            <a:endParaRPr lang="en-US" altLang="en-US" sz="800"/>
          </a:p>
          <a:p>
            <a:pPr marL="228600" indent="-228600">
              <a:lnSpc>
                <a:spcPct val="80000"/>
              </a:lnSpc>
              <a:buFontTx/>
              <a:buAutoNum type="arabicPeriod"/>
            </a:pPr>
            <a:endParaRPr lang="en-US" altLang="en-US" sz="800"/>
          </a:p>
          <a:p>
            <a:pPr marL="228600" indent="-228600">
              <a:lnSpc>
                <a:spcPct val="80000"/>
              </a:lnSpc>
            </a:pPr>
            <a:endParaRPr lang="en-US" altLang="en-US"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134C1-413B-4C47-81C3-32935163CF1D}" type="slidenum">
              <a:rPr lang="en-US" altLang="en-US"/>
              <a:pPr/>
              <a:t>46</a:t>
            </a:fld>
            <a:endParaRPr lang="en-US" altLang="en-US"/>
          </a:p>
        </p:txBody>
      </p:sp>
      <p:sp>
        <p:nvSpPr>
          <p:cNvPr id="665602" name="Rectangle 2"/>
          <p:cNvSpPr>
            <a:spLocks noRot="1" noChangeArrowheads="1" noTextEdit="1"/>
          </p:cNvSpPr>
          <p:nvPr>
            <p:ph type="sldImg"/>
          </p:nvPr>
        </p:nvSpPr>
        <p:spPr>
          <a:xfrm>
            <a:off x="1106488" y="696913"/>
            <a:ext cx="4648200" cy="3486150"/>
          </a:xfrm>
          <a:ln/>
        </p:spPr>
      </p:sp>
      <p:sp>
        <p:nvSpPr>
          <p:cNvPr id="665603" name="Rectangle 3"/>
          <p:cNvSpPr>
            <a:spLocks noGrp="1" noChangeArrowheads="1"/>
          </p:cNvSpPr>
          <p:nvPr>
            <p:ph type="body" idx="1"/>
          </p:nvPr>
        </p:nvSpPr>
        <p:spPr>
          <a:xfrm>
            <a:off x="914400" y="4416425"/>
            <a:ext cx="5029200" cy="4183063"/>
          </a:xfrm>
        </p:spPr>
        <p:txBody>
          <a:bodyPr/>
          <a:lstStyle/>
          <a:p>
            <a:r>
              <a:rPr lang="en-US" altLang="en-US"/>
              <a:t>By sponsoring the Homepage of seattletimes.com and seattepi.com for 30 days, an advertiser can reach 12.8% of the Seattle-Tacoma DMA or 435,800 adults age 18+.  </a:t>
            </a:r>
          </a:p>
          <a:p>
            <a:endParaRPr lang="en-US" altLang="en-US"/>
          </a:p>
          <a:p>
            <a:r>
              <a:rPr lang="en-US" altLang="en-US"/>
              <a:t>Average frequency is the number of times a person is exposed to an advertising message.  With a 30-day homepage sponsorship the average adult will be exposed to an advertisers message 15.5 times for a total of 6,762,200 exposures delivered or ad impressions.  The campaign would generate 198 GRP’s.  </a:t>
            </a:r>
          </a:p>
          <a:p>
            <a:endParaRPr lang="en-US" altLang="en-US"/>
          </a:p>
          <a:p>
            <a:r>
              <a:rPr lang="en-US" altLang="en-US"/>
              <a:t>GRP (short for </a:t>
            </a:r>
            <a:r>
              <a:rPr lang="en-US" altLang="en-US" b="1"/>
              <a:t>Gross Rating Point</a:t>
            </a:r>
            <a:r>
              <a:rPr lang="en-US" altLang="en-US"/>
              <a:t>) represents the percentage of the target audience reached by an advertisement. If the advertisement is shown more than once, the GRP figure represents the sum of each individual GRP. Therefore, a advertisement showing 5 times reaching 50% of the target audience would have 250 GRP = 5 x 50%.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9D3F6-11B1-4E7C-B3A0-46DBA7A6C21B}" type="slidenum">
              <a:rPr lang="en-US" altLang="en-US"/>
              <a:pPr/>
              <a:t>48</a:t>
            </a:fld>
            <a:endParaRPr lang="en-US" altLang="en-US"/>
          </a:p>
        </p:txBody>
      </p:sp>
      <p:sp>
        <p:nvSpPr>
          <p:cNvPr id="727042" name="Rectangle 2"/>
          <p:cNvSpPr>
            <a:spLocks noRot="1" noChangeArrowheads="1" noTextEdit="1"/>
          </p:cNvSpPr>
          <p:nvPr>
            <p:ph type="sldImg"/>
          </p:nvPr>
        </p:nvSpPr>
        <p:spPr>
          <a:xfrm>
            <a:off x="1109663" y="696913"/>
            <a:ext cx="4648200" cy="3486150"/>
          </a:xfrm>
          <a:ln/>
        </p:spPr>
      </p:sp>
      <p:sp>
        <p:nvSpPr>
          <p:cNvPr id="727043" name="Rectangle 3"/>
          <p:cNvSpPr>
            <a:spLocks noGrp="1" noChangeArrowheads="1"/>
          </p:cNvSpPr>
          <p:nvPr>
            <p:ph type="body" idx="1"/>
          </p:nvPr>
        </p:nvSpPr>
        <p:spPr>
          <a:xfrm>
            <a:off x="911225" y="4416425"/>
            <a:ext cx="5035550" cy="4183063"/>
          </a:xfrm>
        </p:spPr>
        <p:txBody>
          <a:bodyPr lIns="90741" tIns="45371" rIns="90741" bIns="45371"/>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88BD9-FE98-45BF-88F0-431F8C0EA3CD}" type="slidenum">
              <a:rPr lang="en-US" altLang="en-US"/>
              <a:pPr/>
              <a:t>49</a:t>
            </a:fld>
            <a:endParaRPr lang="en-US" altLang="en-US"/>
          </a:p>
        </p:txBody>
      </p:sp>
      <p:sp>
        <p:nvSpPr>
          <p:cNvPr id="620546" name="Rectangle 2"/>
          <p:cNvSpPr>
            <a:spLocks noRot="1" noChangeArrowheads="1" noTextEdit="1"/>
          </p:cNvSpPr>
          <p:nvPr>
            <p:ph type="sldImg"/>
          </p:nvPr>
        </p:nvSpPr>
        <p:spPr>
          <a:xfrm>
            <a:off x="1108075" y="695325"/>
            <a:ext cx="4652963" cy="3489325"/>
          </a:xfrm>
          <a:ln/>
        </p:spPr>
      </p:sp>
      <p:sp>
        <p:nvSpPr>
          <p:cNvPr id="620547" name="Rectangle 3"/>
          <p:cNvSpPr>
            <a:spLocks noGrp="1" noChangeArrowheads="1"/>
          </p:cNvSpPr>
          <p:nvPr>
            <p:ph type="body" idx="1"/>
          </p:nvPr>
        </p:nvSpPr>
        <p:spPr>
          <a:xfrm>
            <a:off x="912813" y="4416425"/>
            <a:ext cx="5032375" cy="4184650"/>
          </a:xfrm>
        </p:spPr>
        <p:txBody>
          <a:bodyPr lIns="93022" tIns="46511" rIns="93022" bIns="46511"/>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14706-1FD6-4AC2-ACA3-23B1935413F9}" type="slidenum">
              <a:rPr lang="en-US" altLang="en-US"/>
              <a:pPr/>
              <a:t>6</a:t>
            </a:fld>
            <a:endParaRPr lang="en-US" altLang="en-US"/>
          </a:p>
        </p:txBody>
      </p:sp>
      <p:sp>
        <p:nvSpPr>
          <p:cNvPr id="537602" name="Rectangle 2"/>
          <p:cNvSpPr>
            <a:spLocks noRot="1" noChangeArrowheads="1" noTextEdit="1"/>
          </p:cNvSpPr>
          <p:nvPr>
            <p:ph type="sldImg"/>
          </p:nvPr>
        </p:nvSpPr>
        <p:spPr>
          <a:xfrm>
            <a:off x="1120775" y="695325"/>
            <a:ext cx="4633913" cy="3475038"/>
          </a:xfrm>
          <a:ln/>
        </p:spPr>
      </p:sp>
      <p:sp>
        <p:nvSpPr>
          <p:cNvPr id="537603" name="Rectangle 3"/>
          <p:cNvSpPr>
            <a:spLocks noGrp="1" noChangeArrowheads="1"/>
          </p:cNvSpPr>
          <p:nvPr>
            <p:ph type="body" idx="1"/>
          </p:nvPr>
        </p:nvSpPr>
        <p:spPr>
          <a:xfrm>
            <a:off x="914400" y="4394200"/>
            <a:ext cx="5029200" cy="4238625"/>
          </a:xfrm>
        </p:spPr>
        <p:txBody>
          <a:bodyPr lIns="90433" tIns="45217" rIns="90433" bIns="45217"/>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8F5F2-3154-42B6-B8F4-53994A070345}" type="slidenum">
              <a:rPr lang="en-US" altLang="en-US"/>
              <a:pPr/>
              <a:t>50</a:t>
            </a:fld>
            <a:endParaRPr lang="en-US" altLang="en-US"/>
          </a:p>
        </p:txBody>
      </p:sp>
      <p:sp>
        <p:nvSpPr>
          <p:cNvPr id="612354" name="Rectangle 2"/>
          <p:cNvSpPr>
            <a:spLocks noRot="1" noChangeArrowheads="1" noTextEdit="1"/>
          </p:cNvSpPr>
          <p:nvPr>
            <p:ph type="sldImg"/>
          </p:nvPr>
        </p:nvSpPr>
        <p:spPr>
          <a:xfrm>
            <a:off x="1117600" y="695325"/>
            <a:ext cx="4633913" cy="3475038"/>
          </a:xfrm>
          <a:ln/>
        </p:spPr>
      </p:sp>
      <p:sp>
        <p:nvSpPr>
          <p:cNvPr id="612355" name="Rectangle 3"/>
          <p:cNvSpPr>
            <a:spLocks noGrp="1" noChangeArrowheads="1"/>
          </p:cNvSpPr>
          <p:nvPr>
            <p:ph type="body" idx="1"/>
          </p:nvPr>
        </p:nvSpPr>
        <p:spPr>
          <a:xfrm>
            <a:off x="912813" y="4416425"/>
            <a:ext cx="5032375" cy="4183063"/>
          </a:xfrm>
        </p:spPr>
        <p:txBody>
          <a:bodyPr lIns="89676" tIns="44840" rIns="89676" bIns="44840"/>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265E4-1F05-4B57-B15B-F596A6BEC547}" type="slidenum">
              <a:rPr lang="en-US" altLang="en-US"/>
              <a:pPr/>
              <a:t>7</a:t>
            </a:fld>
            <a:endParaRPr lang="en-US" altLang="en-US"/>
          </a:p>
        </p:txBody>
      </p:sp>
      <p:sp>
        <p:nvSpPr>
          <p:cNvPr id="539650" name="Rectangle 2"/>
          <p:cNvSpPr>
            <a:spLocks noRot="1" noChangeArrowheads="1" noTextEdit="1"/>
          </p:cNvSpPr>
          <p:nvPr>
            <p:ph type="sldImg"/>
          </p:nvPr>
        </p:nvSpPr>
        <p:spPr>
          <a:xfrm>
            <a:off x="1120775" y="695325"/>
            <a:ext cx="4633913" cy="3475038"/>
          </a:xfrm>
          <a:ln/>
        </p:spPr>
      </p:sp>
      <p:sp>
        <p:nvSpPr>
          <p:cNvPr id="539651" name="Rectangle 3"/>
          <p:cNvSpPr>
            <a:spLocks noGrp="1" noChangeArrowheads="1"/>
          </p:cNvSpPr>
          <p:nvPr>
            <p:ph type="body" idx="1"/>
          </p:nvPr>
        </p:nvSpPr>
        <p:spPr>
          <a:xfrm>
            <a:off x="914400" y="4394200"/>
            <a:ext cx="5029200" cy="4238625"/>
          </a:xfrm>
        </p:spPr>
        <p:txBody>
          <a:bodyPr lIns="90433" tIns="45217" rIns="90433" bIns="45217"/>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43612-56EE-468E-A349-F09EC1DA4710}" type="slidenum">
              <a:rPr lang="en-US" altLang="en-US"/>
              <a:pPr/>
              <a:t>8</a:t>
            </a:fld>
            <a:endParaRPr lang="en-US" altLang="en-US"/>
          </a:p>
        </p:txBody>
      </p:sp>
      <p:sp>
        <p:nvSpPr>
          <p:cNvPr id="543746" name="Rectangle 2"/>
          <p:cNvSpPr>
            <a:spLocks noRot="1" noChangeArrowheads="1" noTextEdit="1"/>
          </p:cNvSpPr>
          <p:nvPr>
            <p:ph type="sldImg"/>
          </p:nvPr>
        </p:nvSpPr>
        <p:spPr>
          <a:xfrm>
            <a:off x="1120775" y="695325"/>
            <a:ext cx="4633913" cy="3475038"/>
          </a:xfrm>
          <a:ln/>
        </p:spPr>
      </p:sp>
      <p:sp>
        <p:nvSpPr>
          <p:cNvPr id="543747" name="Rectangle 3"/>
          <p:cNvSpPr>
            <a:spLocks noGrp="1" noChangeArrowheads="1"/>
          </p:cNvSpPr>
          <p:nvPr>
            <p:ph type="body" idx="1"/>
          </p:nvPr>
        </p:nvSpPr>
        <p:spPr>
          <a:xfrm>
            <a:off x="914400" y="4394200"/>
            <a:ext cx="5029200" cy="4238625"/>
          </a:xfrm>
        </p:spPr>
        <p:txBody>
          <a:bodyPr lIns="90433" tIns="45217" rIns="90433" bIns="45217"/>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15882-C7C4-476C-AFB0-B4B5622AE6D1}" type="slidenum">
              <a:rPr lang="en-US" altLang="en-US"/>
              <a:pPr/>
              <a:t>9</a:t>
            </a:fld>
            <a:endParaRPr lang="en-US" altLang="en-US"/>
          </a:p>
        </p:txBody>
      </p:sp>
      <p:sp>
        <p:nvSpPr>
          <p:cNvPr id="545794" name="Rectangle 2"/>
          <p:cNvSpPr>
            <a:spLocks noRot="1" noChangeArrowheads="1" noTextEdit="1"/>
          </p:cNvSpPr>
          <p:nvPr>
            <p:ph type="sldImg"/>
          </p:nvPr>
        </p:nvSpPr>
        <p:spPr>
          <a:xfrm>
            <a:off x="1120775" y="695325"/>
            <a:ext cx="4633913" cy="3475038"/>
          </a:xfrm>
          <a:ln/>
        </p:spPr>
      </p:sp>
      <p:sp>
        <p:nvSpPr>
          <p:cNvPr id="545795" name="Rectangle 3"/>
          <p:cNvSpPr>
            <a:spLocks noGrp="1" noChangeArrowheads="1"/>
          </p:cNvSpPr>
          <p:nvPr>
            <p:ph type="body" idx="1"/>
          </p:nvPr>
        </p:nvSpPr>
        <p:spPr>
          <a:xfrm>
            <a:off x="914400" y="4394200"/>
            <a:ext cx="5029200" cy="4238625"/>
          </a:xfrm>
        </p:spPr>
        <p:txBody>
          <a:bodyPr lIns="90433" tIns="45217" rIns="90433" bIns="45217"/>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F9E04-58BE-4BC9-BE1E-48BB2677C4D3}" type="slidenum">
              <a:rPr lang="en-US" altLang="en-US"/>
              <a:pPr/>
              <a:t>12</a:t>
            </a:fld>
            <a:endParaRPr lang="en-US" altLang="en-US"/>
          </a:p>
        </p:txBody>
      </p:sp>
      <p:sp>
        <p:nvSpPr>
          <p:cNvPr id="547842" name="Rectangle 2"/>
          <p:cNvSpPr>
            <a:spLocks noRot="1" noChangeArrowheads="1" noTextEdit="1"/>
          </p:cNvSpPr>
          <p:nvPr>
            <p:ph type="sldImg"/>
          </p:nvPr>
        </p:nvSpPr>
        <p:spPr>
          <a:xfrm>
            <a:off x="1120775" y="695325"/>
            <a:ext cx="4633913" cy="3475038"/>
          </a:xfrm>
          <a:ln/>
        </p:spPr>
      </p:sp>
      <p:sp>
        <p:nvSpPr>
          <p:cNvPr id="547843" name="Rectangle 3"/>
          <p:cNvSpPr>
            <a:spLocks noGrp="1" noChangeArrowheads="1"/>
          </p:cNvSpPr>
          <p:nvPr>
            <p:ph type="body" idx="1"/>
          </p:nvPr>
        </p:nvSpPr>
        <p:spPr>
          <a:xfrm>
            <a:off x="914400" y="4394200"/>
            <a:ext cx="5029200" cy="4238625"/>
          </a:xfrm>
        </p:spPr>
        <p:txBody>
          <a:bodyPr lIns="90433" tIns="45217" rIns="90433" bIns="45217"/>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1CFE2-6235-4FCD-8AFD-7219EAD659BC}" type="slidenum">
              <a:rPr lang="en-US" altLang="en-US"/>
              <a:pPr/>
              <a:t>14</a:t>
            </a:fld>
            <a:endParaRPr lang="en-US" altLang="en-US"/>
          </a:p>
        </p:txBody>
      </p:sp>
      <p:sp>
        <p:nvSpPr>
          <p:cNvPr id="647170" name="Rectangle 2"/>
          <p:cNvSpPr>
            <a:spLocks noRot="1" noChangeArrowheads="1" noTextEdit="1"/>
          </p:cNvSpPr>
          <p:nvPr>
            <p:ph type="sldImg"/>
          </p:nvPr>
        </p:nvSpPr>
        <p:spPr>
          <a:xfrm>
            <a:off x="1122363" y="695325"/>
            <a:ext cx="4632325" cy="3475038"/>
          </a:xfrm>
          <a:ln/>
        </p:spPr>
      </p:sp>
      <p:sp>
        <p:nvSpPr>
          <p:cNvPr id="647171" name="Rectangle 3"/>
          <p:cNvSpPr>
            <a:spLocks noGrp="1" noChangeArrowheads="1"/>
          </p:cNvSpPr>
          <p:nvPr>
            <p:ph type="body" idx="1"/>
          </p:nvPr>
        </p:nvSpPr>
        <p:spPr>
          <a:xfrm>
            <a:off x="914400" y="4394200"/>
            <a:ext cx="5029200" cy="4237038"/>
          </a:xfrm>
        </p:spPr>
        <p:txBody>
          <a:bodyPr lIns="90889" tIns="45441" rIns="90889" bIns="45441"/>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1B37C-6E3A-42FF-A0BC-99EF6E46BF2E}" type="slidenum">
              <a:rPr lang="en-US" altLang="en-US"/>
              <a:pPr/>
              <a:t>15</a:t>
            </a:fld>
            <a:endParaRPr lang="en-US" altLang="en-US"/>
          </a:p>
        </p:txBody>
      </p:sp>
      <p:sp>
        <p:nvSpPr>
          <p:cNvPr id="654338" name="Rectangle 2"/>
          <p:cNvSpPr>
            <a:spLocks noRot="1" noChangeArrowheads="1" noTextEdit="1"/>
          </p:cNvSpPr>
          <p:nvPr>
            <p:ph type="sldImg"/>
          </p:nvPr>
        </p:nvSpPr>
        <p:spPr>
          <a:xfrm>
            <a:off x="1120775" y="695325"/>
            <a:ext cx="4633913" cy="3475038"/>
          </a:xfrm>
          <a:ln/>
        </p:spPr>
      </p:sp>
      <p:sp>
        <p:nvSpPr>
          <p:cNvPr id="654339" name="Rectangle 3"/>
          <p:cNvSpPr>
            <a:spLocks noGrp="1" noChangeArrowheads="1"/>
          </p:cNvSpPr>
          <p:nvPr>
            <p:ph type="body" idx="1"/>
          </p:nvPr>
        </p:nvSpPr>
        <p:spPr>
          <a:xfrm>
            <a:off x="914400" y="4394200"/>
            <a:ext cx="5029200" cy="4238625"/>
          </a:xfrm>
        </p:spPr>
        <p:txBody>
          <a:bodyPr lIns="90447" tIns="45223" rIns="90447" bIns="45223"/>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90178" name="Picture 2" descr="title_bkgrnd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690179" name="Rectangle 3"/>
          <p:cNvSpPr>
            <a:spLocks noGrp="1" noChangeArrowheads="1"/>
          </p:cNvSpPr>
          <p:nvPr>
            <p:ph type="ctrTitle"/>
          </p:nvPr>
        </p:nvSpPr>
        <p:spPr>
          <a:xfrm>
            <a:off x="1901825" y="1528763"/>
            <a:ext cx="5942013" cy="914400"/>
          </a:xfrm>
        </p:spPr>
        <p:txBody>
          <a:bodyPr/>
          <a:lstStyle>
            <a:lvl1pPr>
              <a:defRPr sz="3200"/>
            </a:lvl1pPr>
          </a:lstStyle>
          <a:p>
            <a:pPr lvl="0"/>
            <a:r>
              <a:rPr lang="en-US" altLang="en-US" noProof="0" smtClean="0"/>
              <a:t>Click to edit Master title style</a:t>
            </a:r>
          </a:p>
        </p:txBody>
      </p:sp>
      <p:sp>
        <p:nvSpPr>
          <p:cNvPr id="690180" name="Rectangle 4"/>
          <p:cNvSpPr>
            <a:spLocks noGrp="1" noChangeArrowheads="1"/>
          </p:cNvSpPr>
          <p:nvPr>
            <p:ph type="subTitle" idx="1"/>
          </p:nvPr>
        </p:nvSpPr>
        <p:spPr>
          <a:xfrm>
            <a:off x="1901825" y="2443163"/>
            <a:ext cx="5942013" cy="685800"/>
          </a:xfrm>
        </p:spPr>
        <p:txBody>
          <a:bodyPr/>
          <a:lstStyle>
            <a:lvl1pPr marL="0" indent="0">
              <a:defRPr/>
            </a:lvl1pPr>
          </a:lstStyle>
          <a:p>
            <a:pPr lvl="0"/>
            <a:r>
              <a:rPr lang="en-US" altLang="en-US" noProof="0" smtClean="0"/>
              <a:t>Click to edit Master subtitle style</a:t>
            </a:r>
          </a:p>
        </p:txBody>
      </p:sp>
      <p:pic>
        <p:nvPicPr>
          <p:cNvPr id="690181" name="Picture 5" descr="JOALogo_on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275" y="6040438"/>
            <a:ext cx="1828800" cy="627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9641E04-F62A-4451-A577-649D0B52FFE6}" type="slidenum">
              <a:rPr lang="en-US" altLang="en-US"/>
              <a:pPr/>
              <a:t>‹#›</a:t>
            </a:fld>
            <a:endParaRPr lang="en-US" altLang="en-US"/>
          </a:p>
        </p:txBody>
      </p:sp>
    </p:spTree>
    <p:extLst>
      <p:ext uri="{BB962C8B-B14F-4D97-AF65-F5344CB8AC3E}">
        <p14:creationId xmlns:p14="http://schemas.microsoft.com/office/powerpoint/2010/main" val="48669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779463"/>
            <a:ext cx="1827212" cy="4894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1413" y="779463"/>
            <a:ext cx="5334000" cy="48942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74CA06-772A-4783-8EC4-31A1A7F293CE}" type="slidenum">
              <a:rPr lang="en-US" altLang="en-US"/>
              <a:pPr/>
              <a:t>‹#›</a:t>
            </a:fld>
            <a:endParaRPr lang="en-US" altLang="en-US"/>
          </a:p>
        </p:txBody>
      </p:sp>
    </p:spTree>
    <p:extLst>
      <p:ext uri="{BB962C8B-B14F-4D97-AF65-F5344CB8AC3E}">
        <p14:creationId xmlns:p14="http://schemas.microsoft.com/office/powerpoint/2010/main" val="102815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1413" y="779463"/>
            <a:ext cx="7313612"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41413" y="1882775"/>
            <a:ext cx="7313612" cy="3790950"/>
          </a:xfrm>
        </p:spPr>
        <p:txBody>
          <a:bodyPr/>
          <a:lstStyle/>
          <a:p>
            <a:endParaRPr lang="en-US"/>
          </a:p>
        </p:txBody>
      </p:sp>
      <p:sp>
        <p:nvSpPr>
          <p:cNvPr id="4" name="Date Placeholder 3"/>
          <p:cNvSpPr>
            <a:spLocks noGrp="1"/>
          </p:cNvSpPr>
          <p:nvPr>
            <p:ph type="dt" sz="half" idx="10"/>
          </p:nvPr>
        </p:nvSpPr>
        <p:spPr>
          <a:xfrm>
            <a:off x="7543800" y="6646863"/>
            <a:ext cx="685800" cy="182562"/>
          </a:xfrm>
        </p:spPr>
        <p:txBody>
          <a:bodyPr/>
          <a:lstStyle>
            <a:lvl1pPr>
              <a:defRPr/>
            </a:lvl1pPr>
          </a:lstStyle>
          <a:p>
            <a:endParaRPr lang="en-US" altLang="en-US"/>
          </a:p>
        </p:txBody>
      </p:sp>
      <p:sp>
        <p:nvSpPr>
          <p:cNvPr id="5" name="Footer Placeholder 4"/>
          <p:cNvSpPr>
            <a:spLocks noGrp="1"/>
          </p:cNvSpPr>
          <p:nvPr>
            <p:ph type="ftr" sz="quarter" idx="11"/>
          </p:nvPr>
        </p:nvSpPr>
        <p:spPr>
          <a:xfrm>
            <a:off x="4191000" y="6019800"/>
            <a:ext cx="4799013"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382000" y="6656388"/>
            <a:ext cx="685800" cy="182562"/>
          </a:xfrm>
        </p:spPr>
        <p:txBody>
          <a:bodyPr/>
          <a:lstStyle>
            <a:lvl1pPr>
              <a:defRPr/>
            </a:lvl1pPr>
          </a:lstStyle>
          <a:p>
            <a:fld id="{1B6E762C-5724-440B-A522-F0BEBC250835}" type="slidenum">
              <a:rPr lang="en-US" altLang="en-US"/>
              <a:pPr/>
              <a:t>‹#›</a:t>
            </a:fld>
            <a:endParaRPr lang="en-US" altLang="en-US"/>
          </a:p>
        </p:txBody>
      </p:sp>
    </p:spTree>
    <p:extLst>
      <p:ext uri="{BB962C8B-B14F-4D97-AF65-F5344CB8AC3E}">
        <p14:creationId xmlns:p14="http://schemas.microsoft.com/office/powerpoint/2010/main" val="129990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1413" y="779463"/>
            <a:ext cx="731361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41413" y="1882775"/>
            <a:ext cx="7313612" cy="3790950"/>
          </a:xfrm>
        </p:spPr>
        <p:txBody>
          <a:bodyPr/>
          <a:lstStyle/>
          <a:p>
            <a:endParaRPr lang="en-US"/>
          </a:p>
        </p:txBody>
      </p:sp>
      <p:sp>
        <p:nvSpPr>
          <p:cNvPr id="4" name="Date Placeholder 3"/>
          <p:cNvSpPr>
            <a:spLocks noGrp="1"/>
          </p:cNvSpPr>
          <p:nvPr>
            <p:ph type="dt" sz="half" idx="10"/>
          </p:nvPr>
        </p:nvSpPr>
        <p:spPr>
          <a:xfrm>
            <a:off x="7543800" y="6646863"/>
            <a:ext cx="685800" cy="182562"/>
          </a:xfrm>
        </p:spPr>
        <p:txBody>
          <a:bodyPr/>
          <a:lstStyle>
            <a:lvl1pPr>
              <a:defRPr/>
            </a:lvl1pPr>
          </a:lstStyle>
          <a:p>
            <a:endParaRPr lang="en-US" altLang="en-US"/>
          </a:p>
        </p:txBody>
      </p:sp>
      <p:sp>
        <p:nvSpPr>
          <p:cNvPr id="5" name="Footer Placeholder 4"/>
          <p:cNvSpPr>
            <a:spLocks noGrp="1"/>
          </p:cNvSpPr>
          <p:nvPr>
            <p:ph type="ftr" sz="quarter" idx="11"/>
          </p:nvPr>
        </p:nvSpPr>
        <p:spPr>
          <a:xfrm>
            <a:off x="4191000" y="6019800"/>
            <a:ext cx="4799013"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382000" y="6656388"/>
            <a:ext cx="685800" cy="182562"/>
          </a:xfrm>
        </p:spPr>
        <p:txBody>
          <a:bodyPr/>
          <a:lstStyle>
            <a:lvl1pPr>
              <a:defRPr/>
            </a:lvl1pPr>
          </a:lstStyle>
          <a:p>
            <a:fld id="{65008912-C48A-47BE-B7EB-31A5781A2402}" type="slidenum">
              <a:rPr lang="en-US" altLang="en-US"/>
              <a:pPr/>
              <a:t>‹#›</a:t>
            </a:fld>
            <a:endParaRPr lang="en-US" altLang="en-US"/>
          </a:p>
        </p:txBody>
      </p:sp>
    </p:spTree>
    <p:extLst>
      <p:ext uri="{BB962C8B-B14F-4D97-AF65-F5344CB8AC3E}">
        <p14:creationId xmlns:p14="http://schemas.microsoft.com/office/powerpoint/2010/main" val="126005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911098-922B-450E-A405-94257EBF6328}" type="slidenum">
              <a:rPr lang="en-US" altLang="en-US"/>
              <a:pPr/>
              <a:t>‹#›</a:t>
            </a:fld>
            <a:endParaRPr lang="en-US" altLang="en-US"/>
          </a:p>
        </p:txBody>
      </p:sp>
    </p:spTree>
    <p:extLst>
      <p:ext uri="{BB962C8B-B14F-4D97-AF65-F5344CB8AC3E}">
        <p14:creationId xmlns:p14="http://schemas.microsoft.com/office/powerpoint/2010/main" val="42570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51A2FA-6205-44F2-B9BC-62A7B07799A3}" type="slidenum">
              <a:rPr lang="en-US" altLang="en-US"/>
              <a:pPr/>
              <a:t>‹#›</a:t>
            </a:fld>
            <a:endParaRPr lang="en-US" altLang="en-US"/>
          </a:p>
        </p:txBody>
      </p:sp>
    </p:spTree>
    <p:extLst>
      <p:ext uri="{BB962C8B-B14F-4D97-AF65-F5344CB8AC3E}">
        <p14:creationId xmlns:p14="http://schemas.microsoft.com/office/powerpoint/2010/main" val="376564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1413" y="1882775"/>
            <a:ext cx="3579812" cy="3790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3625" y="1882775"/>
            <a:ext cx="3581400" cy="3790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C757E78-79DE-48A2-B258-A041E97B2065}" type="slidenum">
              <a:rPr lang="en-US" altLang="en-US"/>
              <a:pPr/>
              <a:t>‹#›</a:t>
            </a:fld>
            <a:endParaRPr lang="en-US" altLang="en-US"/>
          </a:p>
        </p:txBody>
      </p:sp>
    </p:spTree>
    <p:extLst>
      <p:ext uri="{BB962C8B-B14F-4D97-AF65-F5344CB8AC3E}">
        <p14:creationId xmlns:p14="http://schemas.microsoft.com/office/powerpoint/2010/main" val="67781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204C589-CAD7-4948-966E-178F46393D2E}" type="slidenum">
              <a:rPr lang="en-US" altLang="en-US"/>
              <a:pPr/>
              <a:t>‹#›</a:t>
            </a:fld>
            <a:endParaRPr lang="en-US" altLang="en-US"/>
          </a:p>
        </p:txBody>
      </p:sp>
    </p:spTree>
    <p:extLst>
      <p:ext uri="{BB962C8B-B14F-4D97-AF65-F5344CB8AC3E}">
        <p14:creationId xmlns:p14="http://schemas.microsoft.com/office/powerpoint/2010/main" val="279922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F89A06F-2EF9-412C-8544-3289ACAED464}" type="slidenum">
              <a:rPr lang="en-US" altLang="en-US"/>
              <a:pPr/>
              <a:t>‹#›</a:t>
            </a:fld>
            <a:endParaRPr lang="en-US" altLang="en-US"/>
          </a:p>
        </p:txBody>
      </p:sp>
    </p:spTree>
    <p:extLst>
      <p:ext uri="{BB962C8B-B14F-4D97-AF65-F5344CB8AC3E}">
        <p14:creationId xmlns:p14="http://schemas.microsoft.com/office/powerpoint/2010/main" val="8831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FAF87B1-3807-4693-9402-8907E1B9729C}" type="slidenum">
              <a:rPr lang="en-US" altLang="en-US"/>
              <a:pPr/>
              <a:t>‹#›</a:t>
            </a:fld>
            <a:endParaRPr lang="en-US" altLang="en-US"/>
          </a:p>
        </p:txBody>
      </p:sp>
    </p:spTree>
    <p:extLst>
      <p:ext uri="{BB962C8B-B14F-4D97-AF65-F5344CB8AC3E}">
        <p14:creationId xmlns:p14="http://schemas.microsoft.com/office/powerpoint/2010/main" val="111550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6C66CED-B69F-48C0-902B-48BD12EC24FA}" type="slidenum">
              <a:rPr lang="en-US" altLang="en-US"/>
              <a:pPr/>
              <a:t>‹#›</a:t>
            </a:fld>
            <a:endParaRPr lang="en-US" altLang="en-US"/>
          </a:p>
        </p:txBody>
      </p:sp>
    </p:spTree>
    <p:extLst>
      <p:ext uri="{BB962C8B-B14F-4D97-AF65-F5344CB8AC3E}">
        <p14:creationId xmlns:p14="http://schemas.microsoft.com/office/powerpoint/2010/main" val="415526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9D40E2-39A7-49FD-AEE5-5CC00ECBA1C5}" type="slidenum">
              <a:rPr lang="en-US" altLang="en-US"/>
              <a:pPr/>
              <a:t>‹#›</a:t>
            </a:fld>
            <a:endParaRPr lang="en-US" altLang="en-US"/>
          </a:p>
        </p:txBody>
      </p:sp>
    </p:spTree>
    <p:extLst>
      <p:ext uri="{BB962C8B-B14F-4D97-AF65-F5344CB8AC3E}">
        <p14:creationId xmlns:p14="http://schemas.microsoft.com/office/powerpoint/2010/main" val="97427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9154" name="Picture 2" descr="slide top_BLAN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5588" cy="1266825"/>
          </a:xfrm>
          <a:prstGeom prst="rect">
            <a:avLst/>
          </a:prstGeom>
          <a:noFill/>
          <a:extLst>
            <a:ext uri="{909E8E84-426E-40DD-AFC4-6F175D3DCCD1}">
              <a14:hiddenFill xmlns:a14="http://schemas.microsoft.com/office/drawing/2010/main">
                <a:solidFill>
                  <a:srgbClr val="FFFFFF"/>
                </a:solidFill>
              </a14:hiddenFill>
            </a:ext>
          </a:extLst>
        </p:spPr>
      </p:pic>
      <p:pic>
        <p:nvPicPr>
          <p:cNvPr id="689155" name="Picture 3" descr="slide botto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729288"/>
            <a:ext cx="9145588" cy="1128712"/>
          </a:xfrm>
          <a:prstGeom prst="rect">
            <a:avLst/>
          </a:prstGeom>
          <a:noFill/>
          <a:extLst>
            <a:ext uri="{909E8E84-426E-40DD-AFC4-6F175D3DCCD1}">
              <a14:hiddenFill xmlns:a14="http://schemas.microsoft.com/office/drawing/2010/main">
                <a:solidFill>
                  <a:srgbClr val="FFFFFF"/>
                </a:solidFill>
              </a14:hiddenFill>
            </a:ext>
          </a:extLst>
        </p:spPr>
      </p:pic>
      <p:sp>
        <p:nvSpPr>
          <p:cNvPr id="689156" name="Rectangle 4"/>
          <p:cNvSpPr>
            <a:spLocks noGrp="1" noChangeArrowheads="1"/>
          </p:cNvSpPr>
          <p:nvPr>
            <p:ph type="title"/>
          </p:nvPr>
        </p:nvSpPr>
        <p:spPr bwMode="auto">
          <a:xfrm>
            <a:off x="1141413" y="779463"/>
            <a:ext cx="73136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89157" name="Rectangle 5"/>
          <p:cNvSpPr>
            <a:spLocks noGrp="1" noChangeArrowheads="1"/>
          </p:cNvSpPr>
          <p:nvPr>
            <p:ph type="body" idx="1"/>
          </p:nvPr>
        </p:nvSpPr>
        <p:spPr bwMode="auto">
          <a:xfrm>
            <a:off x="1141413" y="1882775"/>
            <a:ext cx="7313612"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89158" name="Rectangle 6"/>
          <p:cNvSpPr>
            <a:spLocks noGrp="1" noChangeArrowheads="1"/>
          </p:cNvSpPr>
          <p:nvPr>
            <p:ph type="dt" sz="half" idx="2"/>
          </p:nvPr>
        </p:nvSpPr>
        <p:spPr bwMode="auto">
          <a:xfrm>
            <a:off x="7543800" y="6646863"/>
            <a:ext cx="6858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1" compatLnSpc="1">
            <a:prstTxWarp prst="textNoShape">
              <a:avLst/>
            </a:prstTxWarp>
          </a:bodyPr>
          <a:lstStyle>
            <a:lvl1pPr>
              <a:defRPr sz="600">
                <a:solidFill>
                  <a:schemeClr val="bg1"/>
                </a:solidFill>
                <a:latin typeface="+mn-lt"/>
              </a:defRPr>
            </a:lvl1pPr>
          </a:lstStyle>
          <a:p>
            <a:endParaRPr lang="en-US" altLang="en-US"/>
          </a:p>
        </p:txBody>
      </p:sp>
      <p:sp>
        <p:nvSpPr>
          <p:cNvPr id="689159" name="Rectangle 7"/>
          <p:cNvSpPr>
            <a:spLocks noGrp="1" noChangeArrowheads="1"/>
          </p:cNvSpPr>
          <p:nvPr>
            <p:ph type="ftr" sz="quarter" idx="3"/>
          </p:nvPr>
        </p:nvSpPr>
        <p:spPr bwMode="auto">
          <a:xfrm>
            <a:off x="4191000" y="6019800"/>
            <a:ext cx="479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defRPr sz="600">
                <a:latin typeface="+mn-lt"/>
              </a:defRPr>
            </a:lvl1pPr>
          </a:lstStyle>
          <a:p>
            <a:endParaRPr lang="en-US" altLang="en-US"/>
          </a:p>
        </p:txBody>
      </p:sp>
      <p:sp>
        <p:nvSpPr>
          <p:cNvPr id="689160" name="Rectangle 8"/>
          <p:cNvSpPr>
            <a:spLocks noGrp="1" noChangeArrowheads="1"/>
          </p:cNvSpPr>
          <p:nvPr>
            <p:ph type="sldNum" sz="quarter" idx="4"/>
          </p:nvPr>
        </p:nvSpPr>
        <p:spPr bwMode="auto">
          <a:xfrm>
            <a:off x="8382000" y="6656388"/>
            <a:ext cx="6858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defRPr sz="600">
                <a:solidFill>
                  <a:schemeClr val="bg1"/>
                </a:solidFill>
                <a:latin typeface="+mn-lt"/>
              </a:defRPr>
            </a:lvl1pPr>
          </a:lstStyle>
          <a:p>
            <a:fld id="{0615F2E1-FEE8-42E3-BC2E-198DF7DC1E6D}" type="slidenum">
              <a:rPr lang="en-US" altLang="en-US"/>
              <a:pPr/>
              <a:t>‹#›</a:t>
            </a:fld>
            <a:endParaRPr lang="en-US" altLang="en-US"/>
          </a:p>
        </p:txBody>
      </p:sp>
      <p:sp>
        <p:nvSpPr>
          <p:cNvPr id="689161" name="Text Box 9"/>
          <p:cNvSpPr txBox="1">
            <a:spLocks noChangeArrowheads="1"/>
          </p:cNvSpPr>
          <p:nvPr/>
        </p:nvSpPr>
        <p:spPr bwMode="auto">
          <a:xfrm>
            <a:off x="6400800" y="90488"/>
            <a:ext cx="26511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spcBef>
                <a:spcPct val="50000"/>
              </a:spcBef>
            </a:pPr>
            <a:endParaRPr lang="en-US" altLang="en-US" sz="1200" b="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eaLnBrk="0" fontAlgn="base" hangingPunct="0">
        <a:spcBef>
          <a:spcPct val="0"/>
        </a:spcBef>
        <a:spcAft>
          <a:spcPct val="0"/>
        </a:spcAft>
        <a:defRPr sz="2400" b="1" kern="1200">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anose="020B0604020202020204" pitchFamily="34" charset="0"/>
        </a:defRPr>
      </a:lvl2pPr>
      <a:lvl3pPr algn="l" rtl="0" eaLnBrk="0" fontAlgn="base" hangingPunct="0">
        <a:spcBef>
          <a:spcPct val="0"/>
        </a:spcBef>
        <a:spcAft>
          <a:spcPct val="0"/>
        </a:spcAft>
        <a:defRPr sz="2400" b="1">
          <a:solidFill>
            <a:schemeClr val="tx2"/>
          </a:solidFill>
          <a:latin typeface="Arial" panose="020B0604020202020204" pitchFamily="34" charset="0"/>
        </a:defRPr>
      </a:lvl3pPr>
      <a:lvl4pPr algn="l" rtl="0" eaLnBrk="0" fontAlgn="base" hangingPunct="0">
        <a:spcBef>
          <a:spcPct val="0"/>
        </a:spcBef>
        <a:spcAft>
          <a:spcPct val="0"/>
        </a:spcAft>
        <a:defRPr sz="2400" b="1">
          <a:solidFill>
            <a:schemeClr val="tx2"/>
          </a:solidFill>
          <a:latin typeface="Arial" panose="020B0604020202020204" pitchFamily="34" charset="0"/>
        </a:defRPr>
      </a:lvl4pPr>
      <a:lvl5pPr algn="l" rtl="0" eaLnBrk="0" fontAlgn="base" hangingPunct="0">
        <a:spcBef>
          <a:spcPct val="0"/>
        </a:spcBef>
        <a:spcAft>
          <a:spcPct val="0"/>
        </a:spcAft>
        <a:defRPr sz="2400" b="1">
          <a:solidFill>
            <a:schemeClr val="tx2"/>
          </a:solidFill>
          <a:latin typeface="Arial" panose="020B0604020202020204" pitchFamily="34" charset="0"/>
        </a:defRPr>
      </a:lvl5pPr>
      <a:lvl6pPr marL="457200" algn="l" rtl="0" eaLnBrk="0" fontAlgn="base" hangingPunct="0">
        <a:spcBef>
          <a:spcPct val="0"/>
        </a:spcBef>
        <a:spcAft>
          <a:spcPct val="0"/>
        </a:spcAft>
        <a:defRPr sz="2400" b="1">
          <a:solidFill>
            <a:schemeClr val="tx2"/>
          </a:solidFill>
          <a:latin typeface="Arial" panose="020B0604020202020204" pitchFamily="34" charset="0"/>
        </a:defRPr>
      </a:lvl6pPr>
      <a:lvl7pPr marL="914400" algn="l" rtl="0" eaLnBrk="0" fontAlgn="base" hangingPunct="0">
        <a:spcBef>
          <a:spcPct val="0"/>
        </a:spcBef>
        <a:spcAft>
          <a:spcPct val="0"/>
        </a:spcAft>
        <a:defRPr sz="2400" b="1">
          <a:solidFill>
            <a:schemeClr val="tx2"/>
          </a:solidFill>
          <a:latin typeface="Arial" panose="020B0604020202020204" pitchFamily="34" charset="0"/>
        </a:defRPr>
      </a:lvl7pPr>
      <a:lvl8pPr marL="1371600" algn="l" rtl="0" eaLnBrk="0" fontAlgn="base" hangingPunct="0">
        <a:spcBef>
          <a:spcPct val="0"/>
        </a:spcBef>
        <a:spcAft>
          <a:spcPct val="0"/>
        </a:spcAft>
        <a:defRPr sz="2400" b="1">
          <a:solidFill>
            <a:schemeClr val="tx2"/>
          </a:solidFill>
          <a:latin typeface="Arial" panose="020B0604020202020204" pitchFamily="34" charset="0"/>
        </a:defRPr>
      </a:lvl8pPr>
      <a:lvl9pPr marL="1828800" algn="l" rtl="0" eaLnBrk="0" fontAlgn="base" hangingPunct="0">
        <a:spcBef>
          <a:spcPct val="0"/>
        </a:spcBef>
        <a:spcAft>
          <a:spcPct val="0"/>
        </a:spcAft>
        <a:defRPr sz="2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0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4.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3.emf"/></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5.jpe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46.jpeg"/><Relationship Id="rId9" Type="http://schemas.openxmlformats.org/officeDocument/2006/relationships/image" Target="../media/image30.jpeg"/></Relationships>
</file>

<file path=ppt/slides/_rels/slide4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slide" Target="slide23.xml"/><Relationship Id="rId3" Type="http://schemas.openxmlformats.org/officeDocument/2006/relationships/image" Target="../media/image47.jpeg"/><Relationship Id="rId21" Type="http://schemas.openxmlformats.org/officeDocument/2006/relationships/slide" Target="slide24.xml"/><Relationship Id="rId7" Type="http://schemas.openxmlformats.org/officeDocument/2006/relationships/image" Target="../media/image51.jpeg"/><Relationship Id="rId12" Type="http://schemas.openxmlformats.org/officeDocument/2006/relationships/image" Target="../media/image56.jpeg"/><Relationship Id="rId17" Type="http://schemas.openxmlformats.org/officeDocument/2006/relationships/slide" Target="slide14.xml"/><Relationship Id="rId2" Type="http://schemas.openxmlformats.org/officeDocument/2006/relationships/notesSlide" Target="../notesSlides/notesSlide26.xml"/><Relationship Id="rId16" Type="http://schemas.openxmlformats.org/officeDocument/2006/relationships/image" Target="../media/image60.jpeg"/><Relationship Id="rId20" Type="http://schemas.openxmlformats.org/officeDocument/2006/relationships/slide" Target="slide22.xml"/><Relationship Id="rId1" Type="http://schemas.openxmlformats.org/officeDocument/2006/relationships/slideLayout" Target="../slideLayouts/slideLayout13.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9.jpeg"/><Relationship Id="rId23" Type="http://schemas.openxmlformats.org/officeDocument/2006/relationships/slide" Target="slide31.xml"/><Relationship Id="rId10" Type="http://schemas.openxmlformats.org/officeDocument/2006/relationships/image" Target="../media/image54.jpeg"/><Relationship Id="rId19" Type="http://schemas.openxmlformats.org/officeDocument/2006/relationships/slide" Target="slide21.xml"/><Relationship Id="rId4" Type="http://schemas.openxmlformats.org/officeDocument/2006/relationships/image" Target="../media/image48.wmf"/><Relationship Id="rId9" Type="http://schemas.openxmlformats.org/officeDocument/2006/relationships/image" Target="../media/image53.jpeg"/><Relationship Id="rId14" Type="http://schemas.openxmlformats.org/officeDocument/2006/relationships/image" Target="../media/image58.jpeg"/><Relationship Id="rId22" Type="http://schemas.openxmlformats.org/officeDocument/2006/relationships/slide" Target="slide25.xml"/></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3.emf"/><Relationship Id="rId4" Type="http://schemas.openxmlformats.org/officeDocument/2006/relationships/image" Target="../media/image62.emf"/></Relationships>
</file>

<file path=ppt/slides/_rels/slide4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82" name="Rectangle 2"/>
          <p:cNvSpPr>
            <a:spLocks noGrp="1" noChangeArrowheads="1"/>
          </p:cNvSpPr>
          <p:nvPr>
            <p:ph type="ctrTitle"/>
          </p:nvPr>
        </p:nvSpPr>
        <p:spPr>
          <a:effectLst>
            <a:outerShdw dist="17961" dir="8100000" algn="ctr" rotWithShape="0">
              <a:schemeClr val="bg1"/>
            </a:outerShdw>
          </a:effectLst>
        </p:spPr>
        <p:txBody>
          <a:bodyPr/>
          <a:lstStyle/>
          <a:p>
            <a:r>
              <a:rPr lang="en-US" altLang="en-US"/>
              <a:t>The Seattle Times Company </a:t>
            </a:r>
            <a:br>
              <a:rPr lang="en-US" altLang="en-US"/>
            </a:br>
            <a:r>
              <a:rPr lang="en-US" altLang="en-US"/>
              <a:t>Online Network</a:t>
            </a:r>
          </a:p>
        </p:txBody>
      </p:sp>
      <p:sp>
        <p:nvSpPr>
          <p:cNvPr id="532483" name="Rectangle 3"/>
          <p:cNvSpPr>
            <a:spLocks noChangeArrowheads="1"/>
          </p:cNvSpPr>
          <p:nvPr/>
        </p:nvSpPr>
        <p:spPr bwMode="auto">
          <a:xfrm>
            <a:off x="1911350" y="2933700"/>
            <a:ext cx="5942013" cy="914400"/>
          </a:xfrm>
          <a:prstGeom prst="rect">
            <a:avLst/>
          </a:prstGeom>
          <a:noFill/>
          <a:ln>
            <a:noFill/>
          </a:ln>
          <a:effectLst>
            <a:outerShdw dist="17961" dir="81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3200" b="1">
                <a:solidFill>
                  <a:schemeClr val="tx2"/>
                </a:solidFill>
                <a:latin typeface="Arial" panose="020B0604020202020204" pitchFamily="34" charset="0"/>
              </a:defRPr>
            </a:lvl1pPr>
            <a:lvl2pPr>
              <a:defRPr sz="3200" b="1">
                <a:solidFill>
                  <a:schemeClr val="tx2"/>
                </a:solidFill>
                <a:latin typeface="Arial" panose="020B0604020202020204" pitchFamily="34" charset="0"/>
              </a:defRPr>
            </a:lvl2pPr>
            <a:lvl3pPr>
              <a:defRPr sz="3200" b="1">
                <a:solidFill>
                  <a:schemeClr val="tx2"/>
                </a:solidFill>
                <a:latin typeface="Arial" panose="020B0604020202020204" pitchFamily="34" charset="0"/>
              </a:defRPr>
            </a:lvl3pPr>
            <a:lvl4pPr>
              <a:defRPr sz="3200" b="1">
                <a:solidFill>
                  <a:schemeClr val="tx2"/>
                </a:solidFill>
                <a:latin typeface="Arial" panose="020B0604020202020204" pitchFamily="34" charset="0"/>
              </a:defRPr>
            </a:lvl4pPr>
            <a:lvl5pPr>
              <a:defRPr sz="3200" b="1">
                <a:solidFill>
                  <a:schemeClr val="tx2"/>
                </a:solidFill>
                <a:latin typeface="Arial" panose="020B0604020202020204" pitchFamily="34" charset="0"/>
              </a:defRPr>
            </a:lvl5pPr>
            <a:lvl6pPr marL="457200" eaLnBrk="0" fontAlgn="base" hangingPunct="0">
              <a:spcBef>
                <a:spcPct val="0"/>
              </a:spcBef>
              <a:spcAft>
                <a:spcPct val="0"/>
              </a:spcAft>
              <a:defRPr sz="3200" b="1">
                <a:solidFill>
                  <a:schemeClr val="tx2"/>
                </a:solidFill>
                <a:latin typeface="Arial" panose="020B0604020202020204" pitchFamily="34" charset="0"/>
              </a:defRPr>
            </a:lvl6pPr>
            <a:lvl7pPr marL="914400" eaLnBrk="0" fontAlgn="base" hangingPunct="0">
              <a:spcBef>
                <a:spcPct val="0"/>
              </a:spcBef>
              <a:spcAft>
                <a:spcPct val="0"/>
              </a:spcAft>
              <a:defRPr sz="3200" b="1">
                <a:solidFill>
                  <a:schemeClr val="tx2"/>
                </a:solidFill>
                <a:latin typeface="Arial" panose="020B0604020202020204" pitchFamily="34" charset="0"/>
              </a:defRPr>
            </a:lvl7pPr>
            <a:lvl8pPr marL="1371600" eaLnBrk="0" fontAlgn="base" hangingPunct="0">
              <a:spcBef>
                <a:spcPct val="0"/>
              </a:spcBef>
              <a:spcAft>
                <a:spcPct val="0"/>
              </a:spcAft>
              <a:defRPr sz="3200" b="1">
                <a:solidFill>
                  <a:schemeClr val="tx2"/>
                </a:solidFill>
                <a:latin typeface="Arial" panose="020B0604020202020204" pitchFamily="34" charset="0"/>
              </a:defRPr>
            </a:lvl8pPr>
            <a:lvl9pPr marL="1828800" eaLnBrk="0" fontAlgn="base" hangingPunct="0">
              <a:spcBef>
                <a:spcPct val="0"/>
              </a:spcBef>
              <a:spcAft>
                <a:spcPct val="0"/>
              </a:spcAft>
              <a:defRPr sz="3200" b="1">
                <a:solidFill>
                  <a:schemeClr val="tx2"/>
                </a:solidFill>
                <a:latin typeface="Arial" panose="020B0604020202020204" pitchFamily="34" charset="0"/>
              </a:defRPr>
            </a:lvl9pPr>
          </a:lstStyle>
          <a:p>
            <a:r>
              <a:rPr lang="en-US" altLang="en-US" sz="2800" b="0">
                <a:effectLst>
                  <a:outerShdw blurRad="38100" dist="38100" dir="2700000" algn="tl">
                    <a:srgbClr val="C0C0C0"/>
                  </a:outerShdw>
                </a:effectLst>
              </a:rPr>
              <a:t>Your best resource for reaching Western Washington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1171E61-019F-4144-BD19-4D2741A97A35}" type="slidenum">
              <a:rPr lang="en-US" altLang="en-US"/>
              <a:pPr/>
              <a:t>10</a:t>
            </a:fld>
            <a:endParaRPr lang="en-US" altLang="en-US"/>
          </a:p>
        </p:txBody>
      </p:sp>
      <p:sp>
        <p:nvSpPr>
          <p:cNvPr id="651266" name="Rectangle 2"/>
          <p:cNvSpPr>
            <a:spLocks noChangeArrowheads="1"/>
          </p:cNvSpPr>
          <p:nvPr/>
        </p:nvSpPr>
        <p:spPr bwMode="gray">
          <a:xfrm>
            <a:off x="1981200" y="6159500"/>
            <a:ext cx="701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800">
                <a:latin typeface="Arial" panose="020B0604020202020204" pitchFamily="34" charset="0"/>
              </a:rPr>
              <a:t>Base: Seattle-Tacoma DMA </a:t>
            </a:r>
          </a:p>
          <a:p>
            <a:pPr algn="r"/>
            <a:r>
              <a:rPr lang="en-US" altLang="en-US" sz="800">
                <a:latin typeface="Arial" panose="020B0604020202020204" pitchFamily="34" charset="0"/>
              </a:rPr>
              <a:t>Source: 2001-2005 Ad Audit Ad Spend Report</a:t>
            </a:r>
          </a:p>
        </p:txBody>
      </p:sp>
      <p:sp>
        <p:nvSpPr>
          <p:cNvPr id="651267" name="Rectangle 3"/>
          <p:cNvSpPr>
            <a:spLocks noGrp="1" noChangeArrowheads="1"/>
          </p:cNvSpPr>
          <p:nvPr>
            <p:ph type="title"/>
          </p:nvPr>
        </p:nvSpPr>
        <p:spPr bwMode="gray"/>
        <p:txBody>
          <a:bodyPr/>
          <a:lstStyle/>
          <a:p>
            <a:pPr algn="ctr"/>
            <a:r>
              <a:rPr lang="en-US" altLang="en-US"/>
              <a:t>Online advertising is growing faster than any other media in the market</a:t>
            </a:r>
          </a:p>
        </p:txBody>
      </p:sp>
      <p:sp>
        <p:nvSpPr>
          <p:cNvPr id="651269" name="Rectangle 5"/>
          <p:cNvSpPr>
            <a:spLocks noChangeArrowheads="1"/>
          </p:cNvSpPr>
          <p:nvPr/>
        </p:nvSpPr>
        <p:spPr bwMode="gray">
          <a:xfrm>
            <a:off x="1447800" y="1676400"/>
            <a:ext cx="6861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5-year Advertising Spending Trends in the Seattle-Tacoma DMA (In Millions)</a:t>
            </a:r>
            <a:endParaRPr lang="en-US" altLang="en-US" sz="1400">
              <a:latin typeface="Arial" panose="020B0604020202020204" pitchFamily="34" charset="0"/>
            </a:endParaRPr>
          </a:p>
        </p:txBody>
      </p:sp>
      <p:pic>
        <p:nvPicPr>
          <p:cNvPr id="651271" name="Object 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gray">
          <a:xfrm>
            <a:off x="1219200" y="1981200"/>
            <a:ext cx="7246938" cy="40925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651273" name="AutoShape 9"/>
          <p:cNvSpPr>
            <a:spLocks noChangeArrowheads="1"/>
          </p:cNvSpPr>
          <p:nvPr/>
        </p:nvSpPr>
        <p:spPr bwMode="gray">
          <a:xfrm>
            <a:off x="6781800" y="2514600"/>
            <a:ext cx="1981200" cy="1539875"/>
          </a:xfrm>
          <a:prstGeom prst="irregularSeal1">
            <a:avLst/>
          </a:prstGeom>
          <a:gradFill rotWithShape="1">
            <a:gsLst>
              <a:gs pos="0">
                <a:srgbClr val="FF9933"/>
              </a:gs>
              <a:gs pos="100000">
                <a:srgbClr val="FFFFFF"/>
              </a:gs>
            </a:gsLst>
            <a:path path="shape">
              <a:fillToRect l="50000" t="50000" r="50000" b="50000"/>
            </a:path>
          </a:gra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1274" name="Text Box 10"/>
          <p:cNvSpPr txBox="1">
            <a:spLocks noChangeArrowheads="1"/>
          </p:cNvSpPr>
          <p:nvPr/>
        </p:nvSpPr>
        <p:spPr bwMode="gray">
          <a:xfrm>
            <a:off x="7086600" y="28956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a:solidFill>
                  <a:srgbClr val="000000"/>
                </a:solidFill>
                <a:latin typeface="Arial" panose="020B0604020202020204" pitchFamily="34" charset="0"/>
              </a:rPr>
              <a:t>Over 200% Growth</a:t>
            </a:r>
          </a:p>
        </p:txBody>
      </p:sp>
      <p:sp>
        <p:nvSpPr>
          <p:cNvPr id="651275" name="Line 11"/>
          <p:cNvSpPr>
            <a:spLocks noChangeShapeType="1"/>
          </p:cNvSpPr>
          <p:nvPr/>
        </p:nvSpPr>
        <p:spPr bwMode="gray">
          <a:xfrm flipH="1">
            <a:off x="6858000" y="3581400"/>
            <a:ext cx="838200" cy="304800"/>
          </a:xfrm>
          <a:prstGeom prst="line">
            <a:avLst/>
          </a:prstGeom>
          <a:noFill/>
          <a:ln w="603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A8EF5C-8BBE-4410-BFE2-71AE80D99462}" type="slidenum">
              <a:rPr lang="en-US" altLang="en-US"/>
              <a:pPr/>
              <a:t>11</a:t>
            </a:fld>
            <a:endParaRPr lang="en-US" altLang="en-US"/>
          </a:p>
        </p:txBody>
      </p:sp>
      <p:sp>
        <p:nvSpPr>
          <p:cNvPr id="650242" name="Rectangle 2"/>
          <p:cNvSpPr>
            <a:spLocks noChangeArrowheads="1"/>
          </p:cNvSpPr>
          <p:nvPr/>
        </p:nvSpPr>
        <p:spPr bwMode="gray">
          <a:xfrm>
            <a:off x="2057400" y="6096000"/>
            <a:ext cx="69342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800">
                <a:latin typeface="Arial" panose="020B0604020202020204" pitchFamily="34" charset="0"/>
              </a:rPr>
              <a:t>How to Read: The typical business directs approximately 12% of their advertising budget toward online, 15% to direct mail and 19% to newspapers.</a:t>
            </a:r>
          </a:p>
          <a:p>
            <a:pPr algn="r"/>
            <a:r>
              <a:rPr lang="en-US" altLang="en-US" sz="800">
                <a:latin typeface="Arial" panose="020B0604020202020204" pitchFamily="34" charset="0"/>
              </a:rPr>
              <a:t>Base: Seattle-Tacoma DMA </a:t>
            </a:r>
          </a:p>
          <a:p>
            <a:pPr algn="r"/>
            <a:r>
              <a:rPr lang="en-US" altLang="en-US" sz="800">
                <a:latin typeface="Arial" panose="020B0604020202020204" pitchFamily="34" charset="0"/>
              </a:rPr>
              <a:t>Source: 2005 Ad Audit Ad Spend Report</a:t>
            </a:r>
          </a:p>
        </p:txBody>
      </p:sp>
      <p:sp>
        <p:nvSpPr>
          <p:cNvPr id="650243" name="Rectangle 3"/>
          <p:cNvSpPr>
            <a:spLocks noGrp="1" noChangeArrowheads="1"/>
          </p:cNvSpPr>
          <p:nvPr>
            <p:ph type="title"/>
          </p:nvPr>
        </p:nvSpPr>
        <p:spPr bwMode="gray">
          <a:xfrm>
            <a:off x="698500" y="609600"/>
            <a:ext cx="8213725" cy="735013"/>
          </a:xfrm>
        </p:spPr>
        <p:txBody>
          <a:bodyPr/>
          <a:lstStyle/>
          <a:p>
            <a:pPr algn="ctr"/>
            <a:r>
              <a:rPr lang="en-US" altLang="en-US"/>
              <a:t>On average, online currently commands 12% of all media budgets, more than cable TV and radio</a:t>
            </a:r>
          </a:p>
        </p:txBody>
      </p:sp>
      <p:pic>
        <p:nvPicPr>
          <p:cNvPr id="650244" name="Object 4"/>
          <p:cNvPicPr>
            <a:picLocks noChangeAspect="1" noChangeArrowheads="1"/>
          </p:cNvPicPr>
          <p:nvPr>
            <p:ph idx="1"/>
          </p:nvPr>
        </p:nvPicPr>
        <p:blipFill>
          <a:blip r:embed="rId2">
            <a:extLst>
              <a:ext uri="{28A0092B-C50C-407E-A947-70E740481C1C}">
                <a14:useLocalDpi xmlns:a14="http://schemas.microsoft.com/office/drawing/2010/main" val="0"/>
              </a:ext>
            </a:extLst>
          </a:blip>
          <a:srcRect l="-12088" r="-3328" b="5797"/>
          <a:stretch>
            <a:fillRect/>
          </a:stretch>
        </p:blipFill>
        <p:spPr bwMode="gray">
          <a:xfrm>
            <a:off x="1143000" y="1524000"/>
            <a:ext cx="6804025" cy="427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0245" name="Rectangle 5"/>
          <p:cNvSpPr>
            <a:spLocks noChangeArrowheads="1"/>
          </p:cNvSpPr>
          <p:nvPr/>
        </p:nvSpPr>
        <p:spPr bwMode="gray">
          <a:xfrm>
            <a:off x="1828800" y="1600200"/>
            <a:ext cx="6175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Industry Annual Media Distribution of Advertising Dollars</a:t>
            </a:r>
            <a:br>
              <a:rPr lang="en-US" altLang="en-US" sz="1400" b="1">
                <a:latin typeface="Arial" panose="020B0604020202020204" pitchFamily="34" charset="0"/>
              </a:rPr>
            </a:br>
            <a:endParaRPr lang="en-US" altLang="en-US" sz="14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433935-806B-48F4-9577-CCD54BB602EA}" type="slidenum">
              <a:rPr lang="en-US" altLang="en-US"/>
              <a:pPr/>
              <a:t>12</a:t>
            </a:fld>
            <a:endParaRPr lang="en-US" altLang="en-US"/>
          </a:p>
        </p:txBody>
      </p:sp>
      <p:sp>
        <p:nvSpPr>
          <p:cNvPr id="546818" name="Rectangle 2"/>
          <p:cNvSpPr>
            <a:spLocks noGrp="1" noChangeArrowheads="1"/>
          </p:cNvSpPr>
          <p:nvPr>
            <p:ph type="title"/>
          </p:nvPr>
        </p:nvSpPr>
        <p:spPr>
          <a:xfrm>
            <a:off x="839788" y="611188"/>
            <a:ext cx="7720012" cy="652462"/>
          </a:xfrm>
          <a:noFill/>
          <a:ln/>
        </p:spPr>
        <p:txBody>
          <a:bodyPr anchor="ctr"/>
          <a:lstStyle/>
          <a:p>
            <a:pPr algn="ctr"/>
            <a:r>
              <a:rPr lang="en-US" altLang="en-US"/>
              <a:t>How fast is online growing?</a:t>
            </a:r>
          </a:p>
        </p:txBody>
      </p:sp>
      <p:sp>
        <p:nvSpPr>
          <p:cNvPr id="546819" name="Rectangle 3"/>
          <p:cNvSpPr>
            <a:spLocks noChangeArrowheads="1"/>
          </p:cNvSpPr>
          <p:nvPr/>
        </p:nvSpPr>
        <p:spPr bwMode="auto">
          <a:xfrm>
            <a:off x="609600" y="1385888"/>
            <a:ext cx="8189913" cy="469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defTabSz="136525">
              <a:defRPr>
                <a:solidFill>
                  <a:schemeClr val="tx1"/>
                </a:solidFill>
                <a:latin typeface="Arial" panose="020B0604020202020204" pitchFamily="34" charset="0"/>
              </a:defRPr>
            </a:lvl1pPr>
            <a:lvl2pPr marL="338138" indent="-223838" defTabSz="136525">
              <a:defRPr>
                <a:solidFill>
                  <a:schemeClr val="tx1"/>
                </a:solidFill>
                <a:latin typeface="Arial" panose="020B0604020202020204" pitchFamily="34" charset="0"/>
              </a:defRPr>
            </a:lvl2pPr>
            <a:lvl3pPr marL="795338" indent="6350" defTabSz="136525">
              <a:defRPr>
                <a:solidFill>
                  <a:schemeClr val="tx1"/>
                </a:solidFill>
                <a:latin typeface="Arial" panose="020B0604020202020204" pitchFamily="34" charset="0"/>
              </a:defRPr>
            </a:lvl3pPr>
            <a:lvl4pPr marL="1433513" defTabSz="136525">
              <a:defRPr>
                <a:solidFill>
                  <a:schemeClr val="tx1"/>
                </a:solidFill>
                <a:latin typeface="Arial" panose="020B0604020202020204" pitchFamily="34" charset="0"/>
              </a:defRPr>
            </a:lvl4pPr>
            <a:lvl5pPr defTabSz="136525">
              <a:defRPr>
                <a:solidFill>
                  <a:schemeClr val="tx1"/>
                </a:solidFill>
                <a:latin typeface="Arial" panose="020B0604020202020204" pitchFamily="34" charset="0"/>
              </a:defRPr>
            </a:lvl5pPr>
            <a:lvl6pPr defTabSz="136525" fontAlgn="base">
              <a:spcBef>
                <a:spcPct val="0"/>
              </a:spcBef>
              <a:spcAft>
                <a:spcPct val="0"/>
              </a:spcAft>
              <a:defRPr>
                <a:solidFill>
                  <a:schemeClr val="tx1"/>
                </a:solidFill>
                <a:latin typeface="Arial" panose="020B0604020202020204" pitchFamily="34" charset="0"/>
              </a:defRPr>
            </a:lvl6pPr>
            <a:lvl7pPr defTabSz="136525" fontAlgn="base">
              <a:spcBef>
                <a:spcPct val="0"/>
              </a:spcBef>
              <a:spcAft>
                <a:spcPct val="0"/>
              </a:spcAft>
              <a:defRPr>
                <a:solidFill>
                  <a:schemeClr val="tx1"/>
                </a:solidFill>
                <a:latin typeface="Arial" panose="020B0604020202020204" pitchFamily="34" charset="0"/>
              </a:defRPr>
            </a:lvl7pPr>
            <a:lvl8pPr defTabSz="136525" fontAlgn="base">
              <a:spcBef>
                <a:spcPct val="0"/>
              </a:spcBef>
              <a:spcAft>
                <a:spcPct val="0"/>
              </a:spcAft>
              <a:defRPr>
                <a:solidFill>
                  <a:schemeClr val="tx1"/>
                </a:solidFill>
                <a:latin typeface="Arial" panose="020B0604020202020204" pitchFamily="34" charset="0"/>
              </a:defRPr>
            </a:lvl8pPr>
            <a:lvl9pPr defTabSz="136525" fontAlgn="base">
              <a:spcBef>
                <a:spcPct val="0"/>
              </a:spcBef>
              <a:spcAft>
                <a:spcPct val="0"/>
              </a:spcAft>
              <a:defRPr>
                <a:solidFill>
                  <a:schemeClr val="tx1"/>
                </a:solidFill>
                <a:latin typeface="Arial" panose="020B0604020202020204" pitchFamily="34" charset="0"/>
              </a:defRPr>
            </a:lvl9pPr>
          </a:lstStyle>
          <a:p>
            <a:pPr lvl="1" eaLnBrk="1" hangingPunct="1">
              <a:spcBef>
                <a:spcPct val="15000"/>
              </a:spcBef>
              <a:buClr>
                <a:srgbClr val="990033"/>
              </a:buClr>
              <a:buSzPct val="70000"/>
              <a:buFont typeface="Wingdings" panose="05000000000000000000" pitchFamily="2" charset="2"/>
              <a:buChar char="n"/>
            </a:pPr>
            <a:r>
              <a:rPr lang="en-US" altLang="en-US" sz="2400"/>
              <a:t>No medium since television has </a:t>
            </a:r>
            <a:r>
              <a:rPr lang="en-US" altLang="en-US" sz="2400" b="1">
                <a:solidFill>
                  <a:srgbClr val="FF0000"/>
                </a:solidFill>
              </a:rPr>
              <a:t>penetrated 50% of U.S.</a:t>
            </a:r>
            <a:r>
              <a:rPr lang="en-US" altLang="en-US" sz="2400"/>
              <a:t> households as quickly as the Internet: 8 years</a:t>
            </a:r>
            <a:br>
              <a:rPr lang="en-US" altLang="en-US" sz="2400"/>
            </a:br>
            <a:r>
              <a:rPr lang="en-US" altLang="en-US" sz="2400"/>
              <a:t> </a:t>
            </a:r>
          </a:p>
          <a:p>
            <a:pPr lvl="1" eaLnBrk="1" hangingPunct="1">
              <a:spcBef>
                <a:spcPct val="15000"/>
              </a:spcBef>
              <a:buClr>
                <a:srgbClr val="990033"/>
              </a:buClr>
              <a:buSzPct val="70000"/>
              <a:buFont typeface="Wingdings" panose="05000000000000000000" pitchFamily="2" charset="2"/>
              <a:buChar char="n"/>
            </a:pPr>
            <a:r>
              <a:rPr lang="en-US" altLang="en-US" sz="2400"/>
              <a:t>In 2005, U.S. advertisers spent </a:t>
            </a:r>
            <a:r>
              <a:rPr lang="en-US" altLang="en-US" sz="2400" b="1">
                <a:solidFill>
                  <a:srgbClr val="FF0000"/>
                </a:solidFill>
              </a:rPr>
              <a:t>$12.5 billion on Internet advertising</a:t>
            </a:r>
            <a:r>
              <a:rPr lang="en-US" altLang="en-US" sz="2400"/>
              <a:t>, more than in the entire outdoor advertising industry</a:t>
            </a:r>
          </a:p>
          <a:p>
            <a:pPr lvl="1" eaLnBrk="1" hangingPunct="1">
              <a:spcBef>
                <a:spcPct val="15000"/>
              </a:spcBef>
              <a:buClr>
                <a:srgbClr val="990033"/>
              </a:buClr>
              <a:buSzPct val="70000"/>
              <a:buFont typeface="Wingdings" panose="05000000000000000000" pitchFamily="2" charset="2"/>
              <a:buChar char="n"/>
            </a:pPr>
            <a:endParaRPr lang="en-US" altLang="en-US" sz="2400"/>
          </a:p>
          <a:p>
            <a:pPr lvl="1" eaLnBrk="1" hangingPunct="1">
              <a:spcBef>
                <a:spcPct val="15000"/>
              </a:spcBef>
              <a:buClr>
                <a:srgbClr val="990033"/>
              </a:buClr>
              <a:buSzPct val="70000"/>
              <a:buFont typeface="Wingdings" panose="05000000000000000000" pitchFamily="2" charset="2"/>
              <a:buChar char="n"/>
            </a:pPr>
            <a:r>
              <a:rPr lang="en-US" altLang="en-US" sz="2400"/>
              <a:t>2005 spending represents 30% growth over the </a:t>
            </a:r>
            <a:br>
              <a:rPr lang="en-US" altLang="en-US" sz="2400"/>
            </a:br>
            <a:r>
              <a:rPr lang="en-US" altLang="en-US" sz="2400"/>
              <a:t>2004 total of $9.6 billion</a:t>
            </a:r>
            <a:br>
              <a:rPr lang="en-US" altLang="en-US" sz="2400"/>
            </a:br>
            <a:r>
              <a:rPr lang="en-US" altLang="en-US" sz="2400"/>
              <a:t> </a:t>
            </a:r>
          </a:p>
          <a:p>
            <a:pPr lvl="1" algn="ctr" eaLnBrk="1" hangingPunct="1">
              <a:spcBef>
                <a:spcPct val="15000"/>
              </a:spcBef>
              <a:buClr>
                <a:srgbClr val="990033"/>
              </a:buClr>
              <a:buSzPct val="70000"/>
              <a:buFont typeface="Wingdings" panose="05000000000000000000" pitchFamily="2" charset="2"/>
              <a:buNone/>
            </a:pPr>
            <a:r>
              <a:rPr lang="en-US" altLang="en-US" sz="2400" i="1"/>
              <a:t>The numbers add up to:</a:t>
            </a:r>
            <a:r>
              <a:rPr lang="en-US" altLang="en-US" sz="2400" b="1" i="1">
                <a:solidFill>
                  <a:srgbClr val="FF0000"/>
                </a:solidFill>
              </a:rPr>
              <a:t> </a:t>
            </a:r>
            <a:br>
              <a:rPr lang="en-US" altLang="en-US" sz="2400" b="1" i="1">
                <a:solidFill>
                  <a:srgbClr val="FF0000"/>
                </a:solidFill>
              </a:rPr>
            </a:br>
            <a:r>
              <a:rPr lang="en-US" altLang="en-US" sz="2400" b="1" i="1">
                <a:solidFill>
                  <a:srgbClr val="FF0000"/>
                </a:solidFill>
              </a:rPr>
              <a:t>You Should Be Investing More in Online Campaigns!</a:t>
            </a:r>
            <a:endParaRPr lang="en-US" altLang="en-US" sz="2400"/>
          </a:p>
        </p:txBody>
      </p:sp>
      <p:sp>
        <p:nvSpPr>
          <p:cNvPr id="546820" name="Rectangle 4"/>
          <p:cNvSpPr>
            <a:spLocks noChangeArrowheads="1"/>
          </p:cNvSpPr>
          <p:nvPr/>
        </p:nvSpPr>
        <p:spPr bwMode="gray">
          <a:xfrm>
            <a:off x="1981200" y="6248400"/>
            <a:ext cx="70040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eaLnBrk="1" hangingPunct="1"/>
            <a:r>
              <a:rPr lang="en-US" altLang="en-US" sz="800">
                <a:latin typeface="Arial" panose="020B0604020202020204" pitchFamily="34" charset="0"/>
              </a:rPr>
              <a:t>Source:  2004 Doubleclick.com; 2004-5 IAB Internet Advertising Revenue Report, PWC</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altLang="en-US" b="0"/>
              <a:t>Why online in Seattle?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15C51F4F-84BC-449C-B9A1-86DD20809725}" type="slidenum">
              <a:rPr lang="en-US" altLang="en-US"/>
              <a:pPr/>
              <a:t>14</a:t>
            </a:fld>
            <a:endParaRPr lang="en-US" altLang="en-US"/>
          </a:p>
        </p:txBody>
      </p:sp>
      <p:sp>
        <p:nvSpPr>
          <p:cNvPr id="646146" name="Rectangle 2"/>
          <p:cNvSpPr>
            <a:spLocks noChangeArrowheads="1"/>
          </p:cNvSpPr>
          <p:nvPr/>
        </p:nvSpPr>
        <p:spPr bwMode="gray">
          <a:xfrm>
            <a:off x="5545138" y="1477963"/>
            <a:ext cx="3282950" cy="15970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47" name="Rectangle 3"/>
          <p:cNvSpPr>
            <a:spLocks noChangeArrowheads="1"/>
          </p:cNvSpPr>
          <p:nvPr/>
        </p:nvSpPr>
        <p:spPr bwMode="gray">
          <a:xfrm>
            <a:off x="869950" y="4068763"/>
            <a:ext cx="7954963" cy="1771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48" name="Rectangle 4"/>
          <p:cNvSpPr>
            <a:spLocks noChangeArrowheads="1"/>
          </p:cNvSpPr>
          <p:nvPr>
            <p:ph type="title"/>
          </p:nvPr>
        </p:nvSpPr>
        <p:spPr bwMode="gray">
          <a:xfrm>
            <a:off x="746125" y="546100"/>
            <a:ext cx="8278813" cy="515938"/>
          </a:xfrm>
          <a:noFill/>
          <a:ln/>
        </p:spPr>
        <p:txBody>
          <a:bodyPr anchor="ctr"/>
          <a:lstStyle/>
          <a:p>
            <a:r>
              <a:rPr lang="en-US" altLang="en-US"/>
              <a:t>Stake your claim in a $100+ billion dollar marketplace</a:t>
            </a:r>
          </a:p>
        </p:txBody>
      </p:sp>
      <p:sp>
        <p:nvSpPr>
          <p:cNvPr id="646149" name="Text Box 5"/>
          <p:cNvSpPr txBox="1">
            <a:spLocks noChangeArrowheads="1"/>
          </p:cNvSpPr>
          <p:nvPr/>
        </p:nvSpPr>
        <p:spPr bwMode="gray">
          <a:xfrm>
            <a:off x="1981200" y="5926138"/>
            <a:ext cx="70104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800">
                <a:latin typeface="Arial" panose="020B0604020202020204" pitchFamily="34" charset="0"/>
              </a:rPr>
              <a:t>Note: Spending power, as noted here, denotes Effective Buying Income (EBI) or after-tax discretionary income. Audience (past week) is composed of any six weekdays in The Seattle Times and the Seattle P-I, one issue of the Sunday Seattle Times and Seattle P-I and The Seattle Times Company Online Network (past 30 days).</a:t>
            </a:r>
          </a:p>
          <a:p>
            <a:pPr algn="r"/>
            <a:r>
              <a:rPr lang="en-US" altLang="en-US" sz="800">
                <a:latin typeface="Arial" panose="020B0604020202020204" pitchFamily="34" charset="0"/>
              </a:rPr>
              <a:t>Bases: Seattle-Bellevue-Everett MD; Seattle-Tacoma DMA (Western Washington region)</a:t>
            </a:r>
            <a:br>
              <a:rPr lang="en-US" altLang="en-US" sz="800">
                <a:latin typeface="Arial" panose="020B0604020202020204" pitchFamily="34" charset="0"/>
              </a:rPr>
            </a:br>
            <a:r>
              <a:rPr lang="en-US" altLang="en-US" sz="800">
                <a:latin typeface="Arial" panose="020B0604020202020204" pitchFamily="34" charset="0"/>
              </a:rPr>
              <a:t>Source: Sales &amp; Marketing Management 2005 Survey of Buying Power; 2006 Scarborough Research, Release 1</a:t>
            </a:r>
          </a:p>
        </p:txBody>
      </p:sp>
      <p:sp>
        <p:nvSpPr>
          <p:cNvPr id="646150" name="Text Box 6"/>
          <p:cNvSpPr txBox="1">
            <a:spLocks noChangeArrowheads="1"/>
          </p:cNvSpPr>
          <p:nvPr/>
        </p:nvSpPr>
        <p:spPr bwMode="gray">
          <a:xfrm>
            <a:off x="5462588" y="3143250"/>
            <a:ext cx="33845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u="sng">
                <a:solidFill>
                  <a:srgbClr val="000000"/>
                </a:solidFill>
                <a:latin typeface="Arial" panose="020B0604020202020204" pitchFamily="34" charset="0"/>
                <a:cs typeface="Arial" panose="020B0604020202020204" pitchFamily="34" charset="0"/>
              </a:rPr>
              <a:t>Notes</a:t>
            </a:r>
            <a:r>
              <a:rPr lang="en-US" altLang="en-US" sz="800">
                <a:solidFill>
                  <a:srgbClr val="000000"/>
                </a:solidFill>
                <a:latin typeface="Arial" panose="020B0604020202020204" pitchFamily="34" charset="0"/>
                <a:cs typeface="Arial" panose="020B0604020202020204" pitchFamily="34" charset="0"/>
              </a:rPr>
              <a:t>:</a:t>
            </a:r>
          </a:p>
          <a:p>
            <a:pPr>
              <a:spcBef>
                <a:spcPct val="50000"/>
              </a:spcBef>
            </a:pPr>
            <a:r>
              <a:rPr lang="en-US" altLang="en-US" sz="800" b="1">
                <a:solidFill>
                  <a:srgbClr val="000000"/>
                </a:solidFill>
                <a:latin typeface="Arial" panose="020B0604020202020204" pitchFamily="34" charset="0"/>
                <a:cs typeface="Arial" panose="020B0604020202020204" pitchFamily="34" charset="0"/>
              </a:rPr>
              <a:t>Seattle-Bellevue-Everett MD </a:t>
            </a:r>
            <a:r>
              <a:rPr lang="en-US" altLang="en-US" sz="800">
                <a:solidFill>
                  <a:srgbClr val="000000"/>
                </a:solidFill>
                <a:latin typeface="Arial" panose="020B0604020202020204" pitchFamily="34" charset="0"/>
                <a:cs typeface="Arial" panose="020B0604020202020204" pitchFamily="34" charset="0"/>
              </a:rPr>
              <a:t>includes King and Snohomish counties.</a:t>
            </a:r>
            <a:r>
              <a:rPr lang="en-US" altLang="en-US" sz="800" b="1">
                <a:solidFill>
                  <a:srgbClr val="000000"/>
                </a:solidFill>
                <a:latin typeface="Arial" panose="020B0604020202020204" pitchFamily="34" charset="0"/>
                <a:cs typeface="Arial" panose="020B0604020202020204" pitchFamily="34" charset="0"/>
              </a:rPr>
              <a:t> Seattle-Tacoma DMA</a:t>
            </a:r>
            <a:r>
              <a:rPr lang="en-US" altLang="en-US" sz="800">
                <a:solidFill>
                  <a:srgbClr val="000000"/>
                </a:solidFill>
                <a:latin typeface="Arial" panose="020B0604020202020204" pitchFamily="34" charset="0"/>
                <a:cs typeface="Arial" panose="020B0604020202020204" pitchFamily="34" charset="0"/>
              </a:rPr>
              <a:t> includes King, Snohomish, Chelan, Clallam, Douglas, Grays Harbor, Island, Jefferson, Kitsap, Lewis, Mason, Pacific, Pierce, San Juan, Skagit, Thurston and Whatcom counties.</a:t>
            </a:r>
          </a:p>
        </p:txBody>
      </p:sp>
      <p:sp>
        <p:nvSpPr>
          <p:cNvPr id="646151" name="Text Box 7"/>
          <p:cNvSpPr txBox="1">
            <a:spLocks noChangeArrowheads="1"/>
          </p:cNvSpPr>
          <p:nvPr/>
        </p:nvSpPr>
        <p:spPr bwMode="gray">
          <a:xfrm>
            <a:off x="857250" y="4079875"/>
            <a:ext cx="2220913"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98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Arial" panose="020B0604020202020204" pitchFamily="34" charset="0"/>
              </a:rPr>
              <a:t>2005 Population</a:t>
            </a:r>
          </a:p>
        </p:txBody>
      </p:sp>
      <p:sp>
        <p:nvSpPr>
          <p:cNvPr id="646152" name="Text Box 8"/>
          <p:cNvSpPr txBox="1">
            <a:spLocks noChangeArrowheads="1"/>
          </p:cNvSpPr>
          <p:nvPr/>
        </p:nvSpPr>
        <p:spPr bwMode="gray">
          <a:xfrm>
            <a:off x="1946275" y="4619625"/>
            <a:ext cx="1069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400" b="1">
                <a:latin typeface="Arial" panose="020B0604020202020204" pitchFamily="34" charset="0"/>
              </a:rPr>
              <a:t>4.5 Million</a:t>
            </a:r>
          </a:p>
        </p:txBody>
      </p:sp>
      <p:sp>
        <p:nvSpPr>
          <p:cNvPr id="646153" name="Text Box 9"/>
          <p:cNvSpPr txBox="1">
            <a:spLocks noChangeArrowheads="1"/>
          </p:cNvSpPr>
          <p:nvPr/>
        </p:nvSpPr>
        <p:spPr bwMode="gray">
          <a:xfrm>
            <a:off x="855663" y="5041900"/>
            <a:ext cx="1082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400" b="1">
                <a:latin typeface="Arial" panose="020B0604020202020204" pitchFamily="34" charset="0"/>
              </a:rPr>
              <a:t>2.4 Million</a:t>
            </a:r>
          </a:p>
        </p:txBody>
      </p:sp>
      <p:sp>
        <p:nvSpPr>
          <p:cNvPr id="646154" name="Rectangle 10"/>
          <p:cNvSpPr>
            <a:spLocks noChangeArrowheads="1"/>
          </p:cNvSpPr>
          <p:nvPr/>
        </p:nvSpPr>
        <p:spPr bwMode="gray">
          <a:xfrm>
            <a:off x="874713" y="5340350"/>
            <a:ext cx="1076325" cy="496888"/>
          </a:xfrm>
          <a:prstGeom prst="rect">
            <a:avLst/>
          </a:prstGeom>
          <a:solidFill>
            <a:srgbClr val="FF9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55" name="Rectangle 11"/>
          <p:cNvSpPr>
            <a:spLocks noChangeArrowheads="1"/>
          </p:cNvSpPr>
          <p:nvPr/>
        </p:nvSpPr>
        <p:spPr bwMode="gray">
          <a:xfrm>
            <a:off x="1938338" y="4929188"/>
            <a:ext cx="1076325" cy="908050"/>
          </a:xfrm>
          <a:prstGeom prst="rect">
            <a:avLst/>
          </a:prstGeom>
          <a:solidFill>
            <a:srgbClr val="000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56" name="Text Box 12"/>
          <p:cNvSpPr txBox="1">
            <a:spLocks noChangeArrowheads="1"/>
          </p:cNvSpPr>
          <p:nvPr/>
        </p:nvSpPr>
        <p:spPr bwMode="gray">
          <a:xfrm>
            <a:off x="873125" y="5581650"/>
            <a:ext cx="1063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400" b="1" i="1">
                <a:latin typeface="Arial" panose="020B0604020202020204" pitchFamily="34" charset="0"/>
              </a:rPr>
              <a:t>MD (core)</a:t>
            </a:r>
          </a:p>
        </p:txBody>
      </p:sp>
      <p:sp>
        <p:nvSpPr>
          <p:cNvPr id="646157" name="Text Box 13"/>
          <p:cNvSpPr txBox="1">
            <a:spLocks noChangeArrowheads="1"/>
          </p:cNvSpPr>
          <p:nvPr/>
        </p:nvSpPr>
        <p:spPr bwMode="gray">
          <a:xfrm>
            <a:off x="1936750" y="5305425"/>
            <a:ext cx="1095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600" b="1" i="1">
                <a:solidFill>
                  <a:schemeClr val="bg1"/>
                </a:solidFill>
                <a:latin typeface="Arial" panose="020B0604020202020204" pitchFamily="34" charset="0"/>
              </a:rPr>
              <a:t>DMA (region)</a:t>
            </a:r>
            <a:endParaRPr lang="en-US" altLang="en-US" sz="1000" b="1" i="1">
              <a:solidFill>
                <a:schemeClr val="bg1"/>
              </a:solidFill>
              <a:latin typeface="Arial" panose="020B0604020202020204" pitchFamily="34" charset="0"/>
            </a:endParaRPr>
          </a:p>
        </p:txBody>
      </p:sp>
      <p:sp>
        <p:nvSpPr>
          <p:cNvPr id="646158" name="Text Box 14"/>
          <p:cNvSpPr txBox="1">
            <a:spLocks noChangeArrowheads="1"/>
          </p:cNvSpPr>
          <p:nvPr/>
        </p:nvSpPr>
        <p:spPr bwMode="gray">
          <a:xfrm>
            <a:off x="4686300" y="4619625"/>
            <a:ext cx="1327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400" b="1">
                <a:latin typeface="Arial" panose="020B0604020202020204" pitchFamily="34" charset="0"/>
              </a:rPr>
              <a:t>$100.7 Billion</a:t>
            </a:r>
          </a:p>
        </p:txBody>
      </p:sp>
      <p:sp>
        <p:nvSpPr>
          <p:cNvPr id="646159" name="Text Box 15"/>
          <p:cNvSpPr txBox="1">
            <a:spLocks noChangeArrowheads="1"/>
          </p:cNvSpPr>
          <p:nvPr/>
        </p:nvSpPr>
        <p:spPr bwMode="gray">
          <a:xfrm>
            <a:off x="3614738" y="4997450"/>
            <a:ext cx="1282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400" b="1">
                <a:latin typeface="Arial" panose="020B0604020202020204" pitchFamily="34" charset="0"/>
              </a:rPr>
              <a:t>$61.0 Billion</a:t>
            </a:r>
          </a:p>
        </p:txBody>
      </p:sp>
      <p:sp>
        <p:nvSpPr>
          <p:cNvPr id="646160" name="Rectangle 16"/>
          <p:cNvSpPr>
            <a:spLocks noChangeArrowheads="1"/>
          </p:cNvSpPr>
          <p:nvPr/>
        </p:nvSpPr>
        <p:spPr bwMode="gray">
          <a:xfrm>
            <a:off x="3706813" y="5283200"/>
            <a:ext cx="1085850" cy="554038"/>
          </a:xfrm>
          <a:prstGeom prst="rect">
            <a:avLst/>
          </a:prstGeom>
          <a:solidFill>
            <a:srgbClr val="FF9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61" name="Rectangle 17"/>
          <p:cNvSpPr>
            <a:spLocks noChangeArrowheads="1"/>
          </p:cNvSpPr>
          <p:nvPr/>
        </p:nvSpPr>
        <p:spPr bwMode="gray">
          <a:xfrm>
            <a:off x="4792663" y="4929188"/>
            <a:ext cx="1076325" cy="908050"/>
          </a:xfrm>
          <a:prstGeom prst="rect">
            <a:avLst/>
          </a:prstGeom>
          <a:solidFill>
            <a:srgbClr val="000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62" name="Text Box 18"/>
          <p:cNvSpPr txBox="1">
            <a:spLocks noChangeArrowheads="1"/>
          </p:cNvSpPr>
          <p:nvPr/>
        </p:nvSpPr>
        <p:spPr bwMode="gray">
          <a:xfrm>
            <a:off x="3381375" y="4079875"/>
            <a:ext cx="3021013"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98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Arial" panose="020B0604020202020204" pitchFamily="34" charset="0"/>
              </a:rPr>
              <a:t>2005 Buying Power</a:t>
            </a:r>
          </a:p>
        </p:txBody>
      </p:sp>
      <p:sp>
        <p:nvSpPr>
          <p:cNvPr id="646163" name="Text Box 19"/>
          <p:cNvSpPr txBox="1">
            <a:spLocks noChangeArrowheads="1"/>
          </p:cNvSpPr>
          <p:nvPr/>
        </p:nvSpPr>
        <p:spPr bwMode="gray">
          <a:xfrm>
            <a:off x="3657600" y="55499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600" b="1" i="1">
                <a:latin typeface="Arial" panose="020B0604020202020204" pitchFamily="34" charset="0"/>
              </a:rPr>
              <a:t>MD (core)</a:t>
            </a:r>
            <a:endParaRPr lang="en-US" altLang="en-US" sz="1000" b="1" i="1">
              <a:latin typeface="Arial" panose="020B0604020202020204" pitchFamily="34" charset="0"/>
            </a:endParaRPr>
          </a:p>
        </p:txBody>
      </p:sp>
      <p:sp>
        <p:nvSpPr>
          <p:cNvPr id="646164" name="Text Box 20"/>
          <p:cNvSpPr txBox="1">
            <a:spLocks noChangeArrowheads="1"/>
          </p:cNvSpPr>
          <p:nvPr/>
        </p:nvSpPr>
        <p:spPr bwMode="gray">
          <a:xfrm>
            <a:off x="4787900" y="5305425"/>
            <a:ext cx="1076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600" b="1" i="1">
                <a:solidFill>
                  <a:schemeClr val="bg1"/>
                </a:solidFill>
                <a:latin typeface="Arial" panose="020B0604020202020204" pitchFamily="34" charset="0"/>
              </a:rPr>
              <a:t>DMA (region)</a:t>
            </a:r>
            <a:endParaRPr lang="en-US" altLang="en-US" sz="1000" b="1" i="1">
              <a:solidFill>
                <a:schemeClr val="bg1"/>
              </a:solidFill>
              <a:latin typeface="Arial" panose="020B0604020202020204" pitchFamily="34" charset="0"/>
            </a:endParaRPr>
          </a:p>
        </p:txBody>
      </p:sp>
      <p:pic>
        <p:nvPicPr>
          <p:cNvPr id="646165" name="Picture 21" descr="0805378 DMA Ma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981075" y="1171575"/>
            <a:ext cx="4171950" cy="2767013"/>
          </a:xfrm>
          <a:prstGeom prst="rect">
            <a:avLst/>
          </a:prstGeom>
          <a:noFill/>
          <a:extLst>
            <a:ext uri="{909E8E84-426E-40DD-AFC4-6F175D3DCCD1}">
              <a14:hiddenFill xmlns:a14="http://schemas.microsoft.com/office/drawing/2010/main">
                <a:solidFill>
                  <a:srgbClr val="FFFFFF"/>
                </a:solidFill>
              </a14:hiddenFill>
            </a:ext>
          </a:extLst>
        </p:spPr>
      </p:pic>
      <p:pic>
        <p:nvPicPr>
          <p:cNvPr id="646166" name="Picture 22" descr="MD-DMA_Ledgend"/>
          <p:cNvPicPr>
            <a:picLocks noChangeAspect="1" noChangeArrowheads="1"/>
          </p:cNvPicPr>
          <p:nvPr/>
        </p:nvPicPr>
        <p:blipFill>
          <a:blip r:embed="rId4">
            <a:extLst>
              <a:ext uri="{28A0092B-C50C-407E-A947-70E740481C1C}">
                <a14:useLocalDpi xmlns:a14="http://schemas.microsoft.com/office/drawing/2010/main" val="0"/>
              </a:ext>
            </a:extLst>
          </a:blip>
          <a:srcRect r="5977"/>
          <a:stretch>
            <a:fillRect/>
          </a:stretch>
        </p:blipFill>
        <p:spPr bwMode="gray">
          <a:xfrm>
            <a:off x="5580063" y="1884363"/>
            <a:ext cx="3146425" cy="1001712"/>
          </a:xfrm>
          <a:prstGeom prst="rect">
            <a:avLst/>
          </a:prstGeom>
          <a:noFill/>
          <a:extLst>
            <a:ext uri="{909E8E84-426E-40DD-AFC4-6F175D3DCCD1}">
              <a14:hiddenFill xmlns:a14="http://schemas.microsoft.com/office/drawing/2010/main">
                <a:solidFill>
                  <a:srgbClr val="FFFFFF"/>
                </a:solidFill>
              </a14:hiddenFill>
            </a:ext>
          </a:extLst>
        </p:spPr>
      </p:pic>
      <p:sp>
        <p:nvSpPr>
          <p:cNvPr id="646167" name="Text Box 23"/>
          <p:cNvSpPr txBox="1">
            <a:spLocks noChangeArrowheads="1"/>
          </p:cNvSpPr>
          <p:nvPr/>
        </p:nvSpPr>
        <p:spPr bwMode="gray">
          <a:xfrm>
            <a:off x="5724525" y="1533525"/>
            <a:ext cx="2886075" cy="3365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98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Arial" panose="020B0604020202020204" pitchFamily="34" charset="0"/>
              </a:rPr>
              <a:t>Legend</a:t>
            </a:r>
          </a:p>
        </p:txBody>
      </p:sp>
      <p:sp>
        <p:nvSpPr>
          <p:cNvPr id="646168" name="Text Box 24"/>
          <p:cNvSpPr txBox="1">
            <a:spLocks noChangeArrowheads="1"/>
          </p:cNvSpPr>
          <p:nvPr/>
        </p:nvSpPr>
        <p:spPr bwMode="gray">
          <a:xfrm>
            <a:off x="7753350" y="4619625"/>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400" b="1">
                <a:latin typeface="Arial" panose="020B0604020202020204" pitchFamily="34" charset="0"/>
              </a:rPr>
              <a:t>1.7 Million</a:t>
            </a:r>
          </a:p>
        </p:txBody>
      </p:sp>
      <p:sp>
        <p:nvSpPr>
          <p:cNvPr id="646169" name="Text Box 25"/>
          <p:cNvSpPr txBox="1">
            <a:spLocks noChangeArrowheads="1"/>
          </p:cNvSpPr>
          <p:nvPr/>
        </p:nvSpPr>
        <p:spPr bwMode="gray">
          <a:xfrm>
            <a:off x="6653213" y="4838700"/>
            <a:ext cx="109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400" b="1">
                <a:latin typeface="Arial" panose="020B0604020202020204" pitchFamily="34" charset="0"/>
              </a:rPr>
              <a:t>1.3 Million</a:t>
            </a:r>
          </a:p>
        </p:txBody>
      </p:sp>
      <p:sp>
        <p:nvSpPr>
          <p:cNvPr id="646170" name="Rectangle 26"/>
          <p:cNvSpPr>
            <a:spLocks noChangeArrowheads="1"/>
          </p:cNvSpPr>
          <p:nvPr/>
        </p:nvSpPr>
        <p:spPr bwMode="gray">
          <a:xfrm>
            <a:off x="6669088" y="5146675"/>
            <a:ext cx="1085850" cy="690563"/>
          </a:xfrm>
          <a:prstGeom prst="rect">
            <a:avLst/>
          </a:prstGeom>
          <a:solidFill>
            <a:srgbClr val="FF9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71" name="Rectangle 27"/>
          <p:cNvSpPr>
            <a:spLocks noChangeArrowheads="1"/>
          </p:cNvSpPr>
          <p:nvPr/>
        </p:nvSpPr>
        <p:spPr bwMode="gray">
          <a:xfrm>
            <a:off x="7745413" y="4929188"/>
            <a:ext cx="1076325" cy="908050"/>
          </a:xfrm>
          <a:prstGeom prst="rect">
            <a:avLst/>
          </a:prstGeom>
          <a:solidFill>
            <a:srgbClr val="000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172" name="Text Box 28"/>
          <p:cNvSpPr txBox="1">
            <a:spLocks noChangeArrowheads="1"/>
          </p:cNvSpPr>
          <p:nvPr/>
        </p:nvSpPr>
        <p:spPr bwMode="gray">
          <a:xfrm>
            <a:off x="6619875" y="55499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600" b="1" i="1">
                <a:latin typeface="Arial" panose="020B0604020202020204" pitchFamily="34" charset="0"/>
              </a:rPr>
              <a:t>MD (core)</a:t>
            </a:r>
            <a:endParaRPr lang="en-US" altLang="en-US" sz="1000" b="1" i="1">
              <a:latin typeface="Arial" panose="020B0604020202020204" pitchFamily="34" charset="0"/>
            </a:endParaRPr>
          </a:p>
        </p:txBody>
      </p:sp>
      <p:sp>
        <p:nvSpPr>
          <p:cNvPr id="646173" name="Text Box 29"/>
          <p:cNvSpPr txBox="1">
            <a:spLocks noChangeArrowheads="1"/>
          </p:cNvSpPr>
          <p:nvPr/>
        </p:nvSpPr>
        <p:spPr bwMode="gray">
          <a:xfrm>
            <a:off x="7750175" y="5305425"/>
            <a:ext cx="1076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spcBef>
                <a:spcPct val="50000"/>
              </a:spcBef>
            </a:pPr>
            <a:r>
              <a:rPr lang="en-US" altLang="en-US" sz="1600" b="1" i="1">
                <a:solidFill>
                  <a:schemeClr val="bg1"/>
                </a:solidFill>
                <a:latin typeface="Arial" panose="020B0604020202020204" pitchFamily="34" charset="0"/>
              </a:rPr>
              <a:t>DMA (region)</a:t>
            </a:r>
            <a:endParaRPr lang="en-US" altLang="en-US" sz="1000" b="1" i="1">
              <a:solidFill>
                <a:schemeClr val="bg1"/>
              </a:solidFill>
              <a:latin typeface="Arial" panose="020B0604020202020204" pitchFamily="34" charset="0"/>
            </a:endParaRPr>
          </a:p>
        </p:txBody>
      </p:sp>
      <p:sp>
        <p:nvSpPr>
          <p:cNvPr id="646174" name="Text Box 30"/>
          <p:cNvSpPr txBox="1">
            <a:spLocks noChangeArrowheads="1"/>
          </p:cNvSpPr>
          <p:nvPr/>
        </p:nvSpPr>
        <p:spPr bwMode="gray">
          <a:xfrm>
            <a:off x="6581775" y="4079875"/>
            <a:ext cx="2249488" cy="396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698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latin typeface="Arial" panose="020B0604020202020204" pitchFamily="34" charset="0"/>
              </a:rPr>
              <a:t>STC Audience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CCC9DEC-E4DA-41A4-B694-0EFD6AF1820E}" type="slidenum">
              <a:rPr lang="en-US" altLang="en-US"/>
              <a:pPr/>
              <a:t>15</a:t>
            </a:fld>
            <a:endParaRPr lang="en-US" altLang="en-US"/>
          </a:p>
        </p:txBody>
      </p:sp>
      <p:sp>
        <p:nvSpPr>
          <p:cNvPr id="653314" name="Rectangle 2"/>
          <p:cNvSpPr>
            <a:spLocks noGrp="1" noChangeArrowheads="1"/>
          </p:cNvSpPr>
          <p:nvPr>
            <p:ph type="title"/>
          </p:nvPr>
        </p:nvSpPr>
        <p:spPr bwMode="gray">
          <a:xfrm>
            <a:off x="2093913" y="560388"/>
            <a:ext cx="6078537" cy="611187"/>
          </a:xfrm>
          <a:noFill/>
          <a:ln/>
        </p:spPr>
        <p:txBody>
          <a:bodyPr anchor="ctr"/>
          <a:lstStyle/>
          <a:p>
            <a:pPr algn="ctr"/>
            <a:r>
              <a:rPr lang="en-CA" altLang="en-US"/>
              <a:t>Nearly 8 out of 10 adults have internet access in Western Washington</a:t>
            </a:r>
          </a:p>
        </p:txBody>
      </p:sp>
      <p:sp>
        <p:nvSpPr>
          <p:cNvPr id="653315" name="Text Box 3"/>
          <p:cNvSpPr txBox="1">
            <a:spLocks noChangeArrowheads="1"/>
          </p:cNvSpPr>
          <p:nvPr/>
        </p:nvSpPr>
        <p:spPr bwMode="gray">
          <a:xfrm>
            <a:off x="304800" y="2438400"/>
            <a:ext cx="861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Arial" panose="020B0604020202020204" pitchFamily="34" charset="0"/>
              </a:rPr>
              <a:t>Top 10 Designated Market Areas by Percent of Adults with Internet Access</a:t>
            </a:r>
          </a:p>
        </p:txBody>
      </p:sp>
      <p:sp>
        <p:nvSpPr>
          <p:cNvPr id="653316" name="Rectangle 4"/>
          <p:cNvSpPr>
            <a:spLocks noChangeArrowheads="1"/>
          </p:cNvSpPr>
          <p:nvPr/>
        </p:nvSpPr>
        <p:spPr bwMode="gray">
          <a:xfrm>
            <a:off x="2057400" y="6324600"/>
            <a:ext cx="69342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Source: 2006 Multi-Market Scarborough Report, Release 1</a:t>
            </a:r>
          </a:p>
        </p:txBody>
      </p:sp>
      <p:pic>
        <p:nvPicPr>
          <p:cNvPr id="653461" name="Object 149"/>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gray">
          <a:xfrm>
            <a:off x="2673350" y="1403350"/>
            <a:ext cx="3722688" cy="1187450"/>
          </a:xfrm>
          <a:noFill/>
          <a:ln/>
        </p:spPr>
      </p:pic>
      <p:pic>
        <p:nvPicPr>
          <p:cNvPr id="653464" name="Object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81000" y="2895600"/>
            <a:ext cx="85058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05FEF40-B185-4CB3-84A5-5E4AF0AC43DF}" type="slidenum">
              <a:rPr lang="en-US" altLang="en-US"/>
              <a:pPr/>
              <a:t>16</a:t>
            </a:fld>
            <a:endParaRPr lang="en-US" altLang="en-US"/>
          </a:p>
        </p:txBody>
      </p:sp>
      <p:sp>
        <p:nvSpPr>
          <p:cNvPr id="565250" name="Rectangle 2"/>
          <p:cNvSpPr>
            <a:spLocks noGrp="1" noChangeArrowheads="1"/>
          </p:cNvSpPr>
          <p:nvPr>
            <p:ph type="title"/>
          </p:nvPr>
        </p:nvSpPr>
        <p:spPr>
          <a:xfrm>
            <a:off x="838200" y="762000"/>
            <a:ext cx="7469188" cy="914400"/>
          </a:xfrm>
          <a:noFill/>
          <a:ln/>
        </p:spPr>
        <p:txBody>
          <a:bodyPr anchor="ctr"/>
          <a:lstStyle/>
          <a:p>
            <a:pPr algn="ctr"/>
            <a:r>
              <a:rPr lang="en-CA" altLang="en-US"/>
              <a:t>Seattle is the top “unwired” city in the country </a:t>
            </a:r>
          </a:p>
        </p:txBody>
      </p:sp>
      <p:sp>
        <p:nvSpPr>
          <p:cNvPr id="565251" name="Text Box 3"/>
          <p:cNvSpPr txBox="1">
            <a:spLocks noChangeArrowheads="1"/>
          </p:cNvSpPr>
          <p:nvPr/>
        </p:nvSpPr>
        <p:spPr bwMode="auto">
          <a:xfrm>
            <a:off x="1146175" y="1774825"/>
            <a:ext cx="6189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Top 10 cites with the greatest wireless Internet accessibility</a:t>
            </a:r>
          </a:p>
        </p:txBody>
      </p:sp>
      <p:sp>
        <p:nvSpPr>
          <p:cNvPr id="565252" name="Rectangle 4"/>
          <p:cNvSpPr>
            <a:spLocks noChangeArrowheads="1"/>
          </p:cNvSpPr>
          <p:nvPr/>
        </p:nvSpPr>
        <p:spPr bwMode="gray">
          <a:xfrm>
            <a:off x="2057400" y="6257925"/>
            <a:ext cx="69342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Source: 2005 Intel “Most Unwired Cities” survey, Intel Corp. and Bert Sperling Research</a:t>
            </a:r>
          </a:p>
        </p:txBody>
      </p:sp>
      <p:pic>
        <p:nvPicPr>
          <p:cNvPr id="565253" name="Object 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65238" y="2219325"/>
            <a:ext cx="4668837" cy="3552825"/>
          </a:xfrm>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8DC1B7B-1048-4DC9-8773-5E9E856A2D29}" type="slidenum">
              <a:rPr lang="en-US" altLang="en-US"/>
              <a:pPr/>
              <a:t>17</a:t>
            </a:fld>
            <a:endParaRPr lang="en-US" altLang="en-US"/>
          </a:p>
        </p:txBody>
      </p:sp>
      <p:sp>
        <p:nvSpPr>
          <p:cNvPr id="666626" name="Rectangle 2"/>
          <p:cNvSpPr>
            <a:spLocks noGrp="1" noChangeArrowheads="1"/>
          </p:cNvSpPr>
          <p:nvPr>
            <p:ph type="title"/>
          </p:nvPr>
        </p:nvSpPr>
        <p:spPr>
          <a:xfrm>
            <a:off x="1141413" y="779463"/>
            <a:ext cx="7313612" cy="611187"/>
          </a:xfrm>
          <a:noFill/>
          <a:ln/>
        </p:spPr>
        <p:txBody>
          <a:bodyPr anchor="ctr"/>
          <a:lstStyle/>
          <a:p>
            <a:pPr algn="ctr"/>
            <a:r>
              <a:rPr lang="en-CA" altLang="en-US"/>
              <a:t>Seattle ranks high in broadband use</a:t>
            </a:r>
          </a:p>
        </p:txBody>
      </p:sp>
      <p:sp>
        <p:nvSpPr>
          <p:cNvPr id="666627" name="Text Box 3"/>
          <p:cNvSpPr txBox="1">
            <a:spLocks noChangeArrowheads="1"/>
          </p:cNvSpPr>
          <p:nvPr/>
        </p:nvSpPr>
        <p:spPr bwMode="auto">
          <a:xfrm>
            <a:off x="457200" y="2281238"/>
            <a:ext cx="85344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300" b="1">
                <a:latin typeface="Arial" panose="020B0604020202020204" pitchFamily="34" charset="0"/>
              </a:rPr>
              <a:t>Top 10 Designated Market Areas by Percent of Adults with Cable, DSL or Wireless Internet Access</a:t>
            </a:r>
          </a:p>
        </p:txBody>
      </p:sp>
      <p:sp>
        <p:nvSpPr>
          <p:cNvPr id="666630" name="Text Box 6"/>
          <p:cNvSpPr txBox="1">
            <a:spLocks noChangeArrowheads="1"/>
          </p:cNvSpPr>
          <p:nvPr/>
        </p:nvSpPr>
        <p:spPr bwMode="auto">
          <a:xfrm>
            <a:off x="1066800" y="1447800"/>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a:solidFill>
                  <a:srgbClr val="008000"/>
                </a:solidFill>
                <a:latin typeface="Arial" panose="020B0604020202020204" pitchFamily="34" charset="0"/>
              </a:rPr>
              <a:t>55% of adults in the Seattle-Tacoma DMA have broadband Internet access compared to 46% on average in the U.S.</a:t>
            </a:r>
          </a:p>
        </p:txBody>
      </p:sp>
      <p:pic>
        <p:nvPicPr>
          <p:cNvPr id="666728" name="Object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2743200"/>
            <a:ext cx="774382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6729" name="Rectangle 105"/>
          <p:cNvSpPr>
            <a:spLocks noChangeArrowheads="1"/>
          </p:cNvSpPr>
          <p:nvPr/>
        </p:nvSpPr>
        <p:spPr bwMode="gray">
          <a:xfrm>
            <a:off x="2057400" y="6219825"/>
            <a:ext cx="6934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Does not include ISDN Internet Access</a:t>
            </a:r>
          </a:p>
          <a:p>
            <a:pPr algn="r"/>
            <a:r>
              <a:rPr lang="en-US" altLang="en-US" sz="800">
                <a:latin typeface="Arial" panose="020B0604020202020204" pitchFamily="34" charset="0"/>
              </a:rPr>
              <a:t>Source: 2006 Multi-Market Scarborough Report, Release 1</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CA933476-D684-4152-BF79-36DB8C48EE5A}" type="slidenum">
              <a:rPr lang="en-US" altLang="en-US"/>
              <a:pPr/>
              <a:t>18</a:t>
            </a:fld>
            <a:endParaRPr lang="en-US" altLang="en-US"/>
          </a:p>
        </p:txBody>
      </p:sp>
      <p:sp>
        <p:nvSpPr>
          <p:cNvPr id="567298" name="Rectangle 2"/>
          <p:cNvSpPr>
            <a:spLocks noGrp="1" noChangeArrowheads="1"/>
          </p:cNvSpPr>
          <p:nvPr>
            <p:ph type="title"/>
          </p:nvPr>
        </p:nvSpPr>
        <p:spPr>
          <a:xfrm>
            <a:off x="1524000" y="533400"/>
            <a:ext cx="7467600" cy="869950"/>
          </a:xfrm>
          <a:noFill/>
          <a:ln/>
        </p:spPr>
        <p:txBody>
          <a:bodyPr anchor="ctr"/>
          <a:lstStyle/>
          <a:p>
            <a:pPr algn="ctr"/>
            <a:r>
              <a:rPr lang="en-US" altLang="en-US"/>
              <a:t>Western Washington is a strong market for Internet based marketing due to our population’s affinity for Web based activities</a:t>
            </a:r>
            <a:r>
              <a:rPr lang="en-US" altLang="en-US" sz="2000"/>
              <a:t> </a:t>
            </a:r>
          </a:p>
        </p:txBody>
      </p:sp>
      <p:sp>
        <p:nvSpPr>
          <p:cNvPr id="567299" name="Rectangle 3"/>
          <p:cNvSpPr>
            <a:spLocks noChangeArrowheads="1"/>
          </p:cNvSpPr>
          <p:nvPr/>
        </p:nvSpPr>
        <p:spPr bwMode="auto">
          <a:xfrm>
            <a:off x="1381125" y="1600200"/>
            <a:ext cx="6945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Arial" panose="020B0604020202020204" pitchFamily="34" charset="0"/>
              </a:rPr>
              <a:t>Top National Rankings for the Seattle - Tacoma DMA Market</a:t>
            </a:r>
          </a:p>
        </p:txBody>
      </p:sp>
      <p:sp>
        <p:nvSpPr>
          <p:cNvPr id="567300" name="Text Box 4"/>
          <p:cNvSpPr txBox="1">
            <a:spLocks noChangeArrowheads="1"/>
          </p:cNvSpPr>
          <p:nvPr/>
        </p:nvSpPr>
        <p:spPr bwMode="gray">
          <a:xfrm>
            <a:off x="1981200" y="6000750"/>
            <a:ext cx="7010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03275">
              <a:defRPr>
                <a:solidFill>
                  <a:schemeClr val="tx1"/>
                </a:solidFill>
                <a:latin typeface="Arial" panose="020B0604020202020204" pitchFamily="34" charset="0"/>
              </a:defRPr>
            </a:lvl2pPr>
            <a:lvl3pPr marL="917575">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r">
              <a:spcAft>
                <a:spcPct val="20000"/>
              </a:spcAft>
            </a:pPr>
            <a:r>
              <a:rPr lang="en-US" altLang="en-US" sz="800"/>
              <a:t>How to read: The index is a measurement of a group’s propensity to display a particular behavior.  A score of 100 indicates average propensity.  For example, Seattle adults are more than twice as likely than the national average to check traffic conditions via the Internet.</a:t>
            </a:r>
          </a:p>
          <a:p>
            <a:pPr algn="r">
              <a:spcAft>
                <a:spcPct val="20000"/>
              </a:spcAft>
            </a:pPr>
            <a:r>
              <a:rPr lang="en-US" altLang="en-US" sz="800"/>
              <a:t>Note: All rankings are for usage in the past month except where otherwise noted.</a:t>
            </a:r>
          </a:p>
          <a:p>
            <a:pPr algn="r">
              <a:spcAft>
                <a:spcPct val="20000"/>
              </a:spcAft>
            </a:pPr>
            <a:r>
              <a:rPr lang="en-US" altLang="en-US" sz="800"/>
              <a:t>Source: 2006  Scarborough Multi-Market Survey, Release 1</a:t>
            </a:r>
          </a:p>
        </p:txBody>
      </p:sp>
      <p:pic>
        <p:nvPicPr>
          <p:cNvPr id="567646" name="Object 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933575"/>
            <a:ext cx="7448550" cy="38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D6B8AC4-A47B-452D-ADED-8C06DDB32418}" type="slidenum">
              <a:rPr lang="en-US" altLang="en-US"/>
              <a:pPr/>
              <a:t>19</a:t>
            </a:fld>
            <a:endParaRPr lang="en-US" altLang="en-US"/>
          </a:p>
        </p:txBody>
      </p:sp>
      <p:sp>
        <p:nvSpPr>
          <p:cNvPr id="571394" name="Rectangle 2"/>
          <p:cNvSpPr>
            <a:spLocks noGrp="1" noChangeArrowheads="1"/>
          </p:cNvSpPr>
          <p:nvPr>
            <p:ph type="title"/>
          </p:nvPr>
        </p:nvSpPr>
        <p:spPr bwMode="gray">
          <a:xfrm>
            <a:off x="1146175" y="685800"/>
            <a:ext cx="7643813" cy="652463"/>
          </a:xfrm>
        </p:spPr>
        <p:txBody>
          <a:bodyPr/>
          <a:lstStyle/>
          <a:p>
            <a:pPr algn="ctr"/>
            <a:r>
              <a:rPr lang="en-US" altLang="en-US"/>
              <a:t>Broadband use is growing and </a:t>
            </a:r>
            <a:br>
              <a:rPr lang="en-US" altLang="en-US"/>
            </a:br>
            <a:r>
              <a:rPr lang="en-US" altLang="en-US"/>
              <a:t>The STC Online Network’s visitors adopt it faster</a:t>
            </a:r>
          </a:p>
        </p:txBody>
      </p:sp>
      <p:pic>
        <p:nvPicPr>
          <p:cNvPr id="571395" name="Object 3"/>
          <p:cNvPicPr>
            <a:picLocks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gray">
          <a:xfrm>
            <a:off x="457200" y="1676400"/>
            <a:ext cx="8448675" cy="4092575"/>
          </a:xfrm>
        </p:spPr>
      </p:pic>
      <p:sp>
        <p:nvSpPr>
          <p:cNvPr id="571396" name="Rectangle 4"/>
          <p:cNvSpPr>
            <a:spLocks noChangeArrowheads="1"/>
          </p:cNvSpPr>
          <p:nvPr/>
        </p:nvSpPr>
        <p:spPr bwMode="gray">
          <a:xfrm>
            <a:off x="1981200" y="6219825"/>
            <a:ext cx="6858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Base:  Seattle-Tacoma DMA (3,439,000 adults)</a:t>
            </a:r>
          </a:p>
          <a:p>
            <a:pPr algn="r"/>
            <a:r>
              <a:rPr lang="en-US" altLang="en-US" sz="800">
                <a:latin typeface="Arial" panose="020B0604020202020204" pitchFamily="34" charset="0"/>
              </a:rPr>
              <a:t>Source:  2002 -2006 Scarborough Report, Release 1</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effectLst>
            <a:outerShdw dist="17961" dir="8100000" algn="ctr" rotWithShape="0">
              <a:schemeClr val="bg1"/>
            </a:outerShdw>
          </a:effectLst>
        </p:spPr>
        <p:txBody>
          <a:bodyPr/>
          <a:lstStyle/>
          <a:p>
            <a:r>
              <a:rPr lang="en-US" altLang="en-US" sz="2800" b="0">
                <a:effectLst>
                  <a:outerShdw blurRad="38100" dist="38100" dir="2700000" algn="tl">
                    <a:srgbClr val="C0C0C0"/>
                  </a:outerShdw>
                </a:effectLst>
              </a:rPr>
              <a:t>Why are so many advertisers interested in Online?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E9A49F0-10CC-4528-ACA9-631F96D42503}" type="slidenum">
              <a:rPr lang="en-US" altLang="en-US"/>
              <a:pPr/>
              <a:t>20</a:t>
            </a:fld>
            <a:endParaRPr lang="en-US" altLang="en-US"/>
          </a:p>
        </p:txBody>
      </p:sp>
      <p:sp>
        <p:nvSpPr>
          <p:cNvPr id="572418" name="Rectangle 2"/>
          <p:cNvSpPr>
            <a:spLocks noGrp="1" noChangeArrowheads="1"/>
          </p:cNvSpPr>
          <p:nvPr>
            <p:ph type="title"/>
          </p:nvPr>
        </p:nvSpPr>
        <p:spPr bwMode="gray">
          <a:xfrm>
            <a:off x="1146175" y="685800"/>
            <a:ext cx="7772400" cy="652463"/>
          </a:xfrm>
        </p:spPr>
        <p:txBody>
          <a:bodyPr/>
          <a:lstStyle/>
          <a:p>
            <a:pPr algn="ctr"/>
            <a:r>
              <a:rPr lang="en-US" altLang="en-US"/>
              <a:t>Nearly 240,000 Seattle-Tacoma Internet users plan to upgrade to broadband</a:t>
            </a:r>
          </a:p>
        </p:txBody>
      </p:sp>
      <p:pic>
        <p:nvPicPr>
          <p:cNvPr id="572419" name="Object 3"/>
          <p:cNvPicPr>
            <a:picLocks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gray">
          <a:xfrm>
            <a:off x="1146175" y="1908175"/>
            <a:ext cx="6897688" cy="3806825"/>
          </a:xfrm>
        </p:spPr>
      </p:pic>
      <p:sp>
        <p:nvSpPr>
          <p:cNvPr id="572421" name="Rectangle 5"/>
          <p:cNvSpPr>
            <a:spLocks noChangeArrowheads="1"/>
          </p:cNvSpPr>
          <p:nvPr/>
        </p:nvSpPr>
        <p:spPr bwMode="gray">
          <a:xfrm>
            <a:off x="1981200" y="6219825"/>
            <a:ext cx="68580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Base:  Seattle-Tacoma DMA (3,439,000 adults)</a:t>
            </a:r>
          </a:p>
          <a:p>
            <a:pPr algn="r"/>
            <a:r>
              <a:rPr lang="en-US" altLang="en-US" sz="800">
                <a:latin typeface="Arial" panose="020B0604020202020204" pitchFamily="34" charset="0"/>
              </a:rPr>
              <a:t>Source:  2002 -2006 Scarborough Report, Release 1</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1AC0394-3411-46AF-A4B4-E96DC3A4158A}" type="slidenum">
              <a:rPr lang="en-US" altLang="en-US"/>
              <a:pPr/>
              <a:t>21</a:t>
            </a:fld>
            <a:endParaRPr lang="en-US" altLang="en-US"/>
          </a:p>
        </p:txBody>
      </p:sp>
      <p:sp>
        <p:nvSpPr>
          <p:cNvPr id="573442" name="Rectangle 2"/>
          <p:cNvSpPr>
            <a:spLocks noGrp="1" noChangeArrowheads="1"/>
          </p:cNvSpPr>
          <p:nvPr>
            <p:ph type="title"/>
          </p:nvPr>
        </p:nvSpPr>
        <p:spPr bwMode="gray">
          <a:xfrm>
            <a:off x="1146175" y="685800"/>
            <a:ext cx="7697788" cy="652463"/>
          </a:xfrm>
        </p:spPr>
        <p:txBody>
          <a:bodyPr/>
          <a:lstStyle/>
          <a:p>
            <a:pPr algn="ctr"/>
            <a:r>
              <a:rPr lang="en-US" altLang="en-US"/>
              <a:t>Seattle-Tacoma adults use the Internet for </a:t>
            </a:r>
            <a:br>
              <a:rPr lang="en-US" altLang="en-US"/>
            </a:br>
            <a:r>
              <a:rPr lang="en-US" altLang="en-US"/>
              <a:t> shopping and news</a:t>
            </a:r>
          </a:p>
        </p:txBody>
      </p:sp>
      <p:pic>
        <p:nvPicPr>
          <p:cNvPr id="573443" name="Object 3"/>
          <p:cNvPicPr>
            <a:picLocks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gray">
          <a:xfrm>
            <a:off x="1219200" y="1447800"/>
            <a:ext cx="6870700" cy="4800600"/>
          </a:xfrm>
        </p:spPr>
      </p:pic>
      <p:sp>
        <p:nvSpPr>
          <p:cNvPr id="573444" name="Rectangle 4"/>
          <p:cNvSpPr>
            <a:spLocks noChangeArrowheads="1"/>
          </p:cNvSpPr>
          <p:nvPr/>
        </p:nvSpPr>
        <p:spPr bwMode="gray">
          <a:xfrm>
            <a:off x="1981200" y="6219825"/>
            <a:ext cx="6934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Base:  Seattle-Tacoma DMA Internet Users (1,290,500 adults)</a:t>
            </a:r>
          </a:p>
          <a:p>
            <a:pPr algn="r"/>
            <a:r>
              <a:rPr lang="en-US" altLang="en-US" sz="800">
                <a:latin typeface="Arial" panose="020B0604020202020204" pitchFamily="34" charset="0"/>
              </a:rPr>
              <a:t>Source:  2006 Scarborough Report, Release 1</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D0171CE-03DB-4614-810E-E941E2AEDD7E}" type="slidenum">
              <a:rPr lang="en-US" altLang="en-US"/>
              <a:pPr/>
              <a:t>22</a:t>
            </a:fld>
            <a:endParaRPr lang="en-US" altLang="en-US"/>
          </a:p>
        </p:txBody>
      </p:sp>
      <p:sp>
        <p:nvSpPr>
          <p:cNvPr id="576514" name="Rectangle 2"/>
          <p:cNvSpPr>
            <a:spLocks noGrp="1" noChangeArrowheads="1"/>
          </p:cNvSpPr>
          <p:nvPr>
            <p:ph type="title" idx="4294967295"/>
          </p:nvPr>
        </p:nvSpPr>
        <p:spPr bwMode="gray">
          <a:xfrm>
            <a:off x="1031875" y="609600"/>
            <a:ext cx="7620000" cy="1066800"/>
          </a:xfrm>
        </p:spPr>
        <p:txBody>
          <a:bodyPr/>
          <a:lstStyle/>
          <a:p>
            <a:pPr algn="ctr"/>
            <a:r>
              <a:rPr lang="en-US" altLang="en-US"/>
              <a:t>Growing numbers of consumers are </a:t>
            </a:r>
            <a:br>
              <a:rPr lang="en-US" altLang="en-US"/>
            </a:br>
            <a:r>
              <a:rPr lang="en-US" altLang="en-US"/>
              <a:t>shopping and buying online</a:t>
            </a:r>
          </a:p>
        </p:txBody>
      </p:sp>
      <p:pic>
        <p:nvPicPr>
          <p:cNvPr id="576515" name="Object 3"/>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l="-1340" r="-4994" b="-273"/>
          <a:stretch>
            <a:fillRect/>
          </a:stretch>
        </p:blipFill>
        <p:spPr bwMode="gray">
          <a:xfrm>
            <a:off x="92075" y="1444625"/>
            <a:ext cx="8823325"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6516" name="Rectangle 4"/>
          <p:cNvSpPr>
            <a:spLocks noChangeArrowheads="1"/>
          </p:cNvSpPr>
          <p:nvPr/>
        </p:nvSpPr>
        <p:spPr bwMode="gray">
          <a:xfrm>
            <a:off x="1905000" y="6051550"/>
            <a:ext cx="70104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How to read: Among Internet users shopping online for airline tickets (1,197,100 total shoppers), 85% (or 1,017,000) made a purchase online,  while 15% (or 180,100) did not. </a:t>
            </a:r>
            <a:br>
              <a:rPr lang="en-US" altLang="en-US" sz="800">
                <a:latin typeface="Arial" panose="020B0604020202020204" pitchFamily="34" charset="0"/>
              </a:rPr>
            </a:br>
            <a:r>
              <a:rPr lang="en-US" altLang="en-US" sz="800">
                <a:latin typeface="Arial" panose="020B0604020202020204" pitchFamily="34" charset="0"/>
              </a:rPr>
              <a:t>Base: Seattle-Tacoma DMA Internet users (2,620,900 adults)</a:t>
            </a:r>
          </a:p>
          <a:p>
            <a:pPr algn="r"/>
            <a:r>
              <a:rPr lang="en-US" altLang="en-US" sz="800">
                <a:latin typeface="Arial" panose="020B0604020202020204" pitchFamily="34" charset="0"/>
              </a:rPr>
              <a:t>Source: 2006 Scarborough Report, Release 1</a:t>
            </a:r>
          </a:p>
        </p:txBody>
      </p:sp>
      <p:sp>
        <p:nvSpPr>
          <p:cNvPr id="576518" name="Text Box 6"/>
          <p:cNvSpPr txBox="1">
            <a:spLocks noChangeArrowheads="1"/>
          </p:cNvSpPr>
          <p:nvPr/>
        </p:nvSpPr>
        <p:spPr bwMode="gray">
          <a:xfrm>
            <a:off x="7696200" y="1889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latin typeface="Arial" panose="020B0604020202020204" pitchFamily="34" charset="0"/>
              </a:rPr>
              <a:t>Conversion Rate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p:txBody>
          <a:bodyPr/>
          <a:lstStyle/>
          <a:p>
            <a:r>
              <a:rPr lang="en-US" altLang="en-US" b="0"/>
              <a:t>Why the STC Online Network?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BF4444D-9AA8-457B-B9AE-2651C6048848}" type="slidenum">
              <a:rPr lang="en-US" altLang="en-US"/>
              <a:pPr/>
              <a:t>24</a:t>
            </a:fld>
            <a:endParaRPr lang="en-US" altLang="en-US"/>
          </a:p>
        </p:txBody>
      </p:sp>
      <p:sp>
        <p:nvSpPr>
          <p:cNvPr id="578562" name="Rectangle 2"/>
          <p:cNvSpPr>
            <a:spLocks noGrp="1" noChangeArrowheads="1"/>
          </p:cNvSpPr>
          <p:nvPr>
            <p:ph type="title"/>
          </p:nvPr>
        </p:nvSpPr>
        <p:spPr>
          <a:xfrm>
            <a:off x="896938" y="642938"/>
            <a:ext cx="7831137" cy="652462"/>
          </a:xfrm>
          <a:noFill/>
          <a:ln/>
        </p:spPr>
        <p:txBody>
          <a:bodyPr anchor="ctr"/>
          <a:lstStyle/>
          <a:p>
            <a:pPr algn="ctr"/>
            <a:r>
              <a:rPr lang="en-US" altLang="en-US"/>
              <a:t>Put the leading local news and information </a:t>
            </a:r>
            <a:br>
              <a:rPr lang="en-US" altLang="en-US"/>
            </a:br>
            <a:r>
              <a:rPr lang="en-US" altLang="en-US"/>
              <a:t>Web sites to work for you!</a:t>
            </a:r>
          </a:p>
        </p:txBody>
      </p:sp>
      <p:sp>
        <p:nvSpPr>
          <p:cNvPr id="578563" name="Rectangle 3"/>
          <p:cNvSpPr>
            <a:spLocks noChangeArrowheads="1"/>
          </p:cNvSpPr>
          <p:nvPr/>
        </p:nvSpPr>
        <p:spPr bwMode="auto">
          <a:xfrm>
            <a:off x="3505200" y="6172200"/>
            <a:ext cx="5410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Power Users 2006: “An Engaged Audience for Advertising and News,” and Power Users 2004: “Newspapers’ Online Audience in a Broadband World;“ NAA and MORI Research and Harris Poll, June 2006</a:t>
            </a:r>
          </a:p>
        </p:txBody>
      </p:sp>
      <p:sp>
        <p:nvSpPr>
          <p:cNvPr id="578564" name="Text Box 4"/>
          <p:cNvSpPr txBox="1">
            <a:spLocks noChangeArrowheads="1"/>
          </p:cNvSpPr>
          <p:nvPr/>
        </p:nvSpPr>
        <p:spPr bwMode="auto">
          <a:xfrm>
            <a:off x="914400" y="1447800"/>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338138" indent="-223838">
              <a:defRPr>
                <a:solidFill>
                  <a:schemeClr val="tx1"/>
                </a:solidFill>
                <a:latin typeface="Arial" panose="020B0604020202020204" pitchFamily="34" charset="0"/>
              </a:defRPr>
            </a:lvl2pPr>
            <a:lvl3pPr marL="1182688" indent="-32226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5000"/>
              </a:lnSpc>
              <a:spcAft>
                <a:spcPct val="50000"/>
              </a:spcAft>
              <a:buClr>
                <a:srgbClr val="FF9900"/>
              </a:buClr>
              <a:buFont typeface="Wingdings" panose="05000000000000000000" pitchFamily="2" charset="2"/>
              <a:buNone/>
            </a:pPr>
            <a:r>
              <a:rPr lang="en-US" altLang="en-US" sz="1800" b="1"/>
              <a:t> Leading Local News Destination</a:t>
            </a:r>
          </a:p>
          <a:p>
            <a:pPr lvl="1" eaLnBrk="1" hangingPunct="1">
              <a:lnSpc>
                <a:spcPct val="95000"/>
              </a:lnSpc>
              <a:spcAft>
                <a:spcPct val="50000"/>
              </a:spcAft>
              <a:buClr>
                <a:srgbClr val="FF9900"/>
              </a:buClr>
              <a:buFont typeface="Wingdings" panose="05000000000000000000" pitchFamily="2" charset="2"/>
              <a:buChar char="n"/>
            </a:pPr>
            <a:r>
              <a:rPr lang="en-US" altLang="en-US" sz="1600"/>
              <a:t>More than half </a:t>
            </a:r>
            <a:r>
              <a:rPr lang="en-US" altLang="en-US" sz="1600">
                <a:solidFill>
                  <a:srgbClr val="FF3300"/>
                </a:solidFill>
                <a:latin typeface="Arial Black" panose="020B0A04020102020204" pitchFamily="34" charset="0"/>
              </a:rPr>
              <a:t>(51%)</a:t>
            </a:r>
            <a:r>
              <a:rPr lang="en-US" altLang="en-US" sz="1600"/>
              <a:t> of all Internet users </a:t>
            </a:r>
            <a:r>
              <a:rPr lang="en-US" altLang="en-US" sz="1600">
                <a:solidFill>
                  <a:srgbClr val="6600FF"/>
                </a:solidFill>
              </a:rPr>
              <a:t>have</a:t>
            </a:r>
            <a:r>
              <a:rPr lang="en-US" altLang="en-US" sz="1600" b="1">
                <a:solidFill>
                  <a:srgbClr val="6600FF"/>
                </a:solidFill>
              </a:rPr>
              <a:t> </a:t>
            </a:r>
            <a:r>
              <a:rPr lang="en-US" altLang="en-US" sz="1600">
                <a:solidFill>
                  <a:srgbClr val="6600FF"/>
                </a:solidFill>
              </a:rPr>
              <a:t>read an online newspaper</a:t>
            </a:r>
          </a:p>
          <a:p>
            <a:pPr lvl="1" eaLnBrk="1" hangingPunct="1">
              <a:lnSpc>
                <a:spcPct val="95000"/>
              </a:lnSpc>
              <a:spcAft>
                <a:spcPct val="50000"/>
              </a:spcAft>
              <a:buClr>
                <a:srgbClr val="FF9900"/>
              </a:buClr>
              <a:buFont typeface="Wingdings" panose="05000000000000000000" pitchFamily="2" charset="2"/>
              <a:buChar char="n"/>
            </a:pPr>
            <a:r>
              <a:rPr lang="en-US" altLang="en-US" sz="1600"/>
              <a:t>Nearly half </a:t>
            </a:r>
            <a:r>
              <a:rPr lang="en-US" altLang="en-US" sz="1600">
                <a:solidFill>
                  <a:srgbClr val="FF3300"/>
                </a:solidFill>
                <a:latin typeface="Arial Black" panose="020B0A04020102020204" pitchFamily="34" charset="0"/>
              </a:rPr>
              <a:t>(44%)</a:t>
            </a:r>
            <a:r>
              <a:rPr lang="en-US" altLang="en-US" sz="1600">
                <a:solidFill>
                  <a:srgbClr val="FF3300"/>
                </a:solidFill>
              </a:rPr>
              <a:t> </a:t>
            </a:r>
            <a:r>
              <a:rPr lang="en-US" altLang="en-US" sz="1600">
                <a:solidFill>
                  <a:srgbClr val="6600FF"/>
                </a:solidFill>
              </a:rPr>
              <a:t>of newspaper site visitors go online for the advertising</a:t>
            </a:r>
          </a:p>
          <a:p>
            <a:pPr lvl="1" eaLnBrk="1" hangingPunct="1">
              <a:lnSpc>
                <a:spcPct val="95000"/>
              </a:lnSpc>
              <a:spcAft>
                <a:spcPct val="50000"/>
              </a:spcAft>
              <a:buClr>
                <a:srgbClr val="FF9900"/>
              </a:buClr>
              <a:buFont typeface="Wingdings" panose="05000000000000000000" pitchFamily="2" charset="2"/>
              <a:buNone/>
            </a:pPr>
            <a:r>
              <a:rPr lang="en-US" altLang="en-US" sz="1800" b="1"/>
              <a:t>Desirable Consumers</a:t>
            </a:r>
          </a:p>
          <a:p>
            <a:pPr lvl="1" eaLnBrk="1" hangingPunct="1">
              <a:lnSpc>
                <a:spcPct val="105000"/>
              </a:lnSpc>
              <a:spcAft>
                <a:spcPct val="50000"/>
              </a:spcAft>
              <a:buClr>
                <a:srgbClr val="FF9900"/>
              </a:buClr>
              <a:buFont typeface="Wingdings" panose="05000000000000000000" pitchFamily="2" charset="2"/>
              <a:buChar char="n"/>
            </a:pPr>
            <a:r>
              <a:rPr lang="en-US" altLang="en-US" sz="1600"/>
              <a:t>Newspaper Web site users are </a:t>
            </a:r>
            <a:r>
              <a:rPr lang="en-US" altLang="en-US" sz="1600">
                <a:solidFill>
                  <a:srgbClr val="FF3300"/>
                </a:solidFill>
              </a:rPr>
              <a:t>younger</a:t>
            </a:r>
            <a:r>
              <a:rPr lang="en-US" altLang="en-US" sz="1600"/>
              <a:t>, better </a:t>
            </a:r>
            <a:r>
              <a:rPr lang="en-US" altLang="en-US" sz="1600">
                <a:solidFill>
                  <a:srgbClr val="FF3300"/>
                </a:solidFill>
              </a:rPr>
              <a:t>educated</a:t>
            </a:r>
            <a:r>
              <a:rPr lang="en-US" altLang="en-US" sz="1600"/>
              <a:t>, more </a:t>
            </a:r>
            <a:r>
              <a:rPr lang="en-US" altLang="en-US" sz="1600">
                <a:solidFill>
                  <a:srgbClr val="FF3300"/>
                </a:solidFill>
              </a:rPr>
              <a:t>affluent</a:t>
            </a:r>
            <a:r>
              <a:rPr lang="en-US" altLang="en-US" sz="1600"/>
              <a:t>, spending more than </a:t>
            </a:r>
            <a:r>
              <a:rPr lang="en-US" altLang="en-US" sz="1600">
                <a:solidFill>
                  <a:srgbClr val="6600FF"/>
                </a:solidFill>
              </a:rPr>
              <a:t>twice as much time online</a:t>
            </a:r>
            <a:r>
              <a:rPr lang="en-US" altLang="en-US" sz="1600"/>
              <a:t> and more likely to go online at home and at work than other Internet users</a:t>
            </a:r>
          </a:p>
          <a:p>
            <a:pPr lvl="1" eaLnBrk="1" hangingPunct="1">
              <a:lnSpc>
                <a:spcPct val="105000"/>
              </a:lnSpc>
              <a:spcAft>
                <a:spcPct val="50000"/>
              </a:spcAft>
              <a:buClr>
                <a:srgbClr val="FF9900"/>
              </a:buClr>
              <a:buFont typeface="Wingdings" panose="05000000000000000000" pitchFamily="2" charset="2"/>
              <a:buChar char="n"/>
            </a:pPr>
            <a:r>
              <a:rPr lang="en-US" altLang="en-US" sz="1600"/>
              <a:t>Newspaper Web sites’ audiences are also </a:t>
            </a:r>
            <a:r>
              <a:rPr lang="en-US" altLang="en-US" sz="1600">
                <a:solidFill>
                  <a:srgbClr val="FF3300"/>
                </a:solidFill>
              </a:rPr>
              <a:t>nearly twice as likely to have shopped and/or made a purchase online</a:t>
            </a:r>
            <a:r>
              <a:rPr lang="en-US" altLang="en-US" sz="1600"/>
              <a:t> compared to other Internet users</a:t>
            </a:r>
          </a:p>
          <a:p>
            <a:pPr lvl="1" eaLnBrk="1" hangingPunct="1">
              <a:lnSpc>
                <a:spcPct val="105000"/>
              </a:lnSpc>
              <a:spcAft>
                <a:spcPct val="50000"/>
              </a:spcAft>
              <a:buClr>
                <a:srgbClr val="FF9900"/>
              </a:buClr>
              <a:buFont typeface="Wingdings" panose="05000000000000000000" pitchFamily="2" charset="2"/>
              <a:buNone/>
            </a:pPr>
            <a:r>
              <a:rPr lang="en-US" altLang="en-US" sz="1800" b="1"/>
              <a:t>Serving Advertisers</a:t>
            </a:r>
          </a:p>
          <a:p>
            <a:pPr lvl="1" eaLnBrk="1" hangingPunct="1">
              <a:lnSpc>
                <a:spcPct val="105000"/>
              </a:lnSpc>
              <a:spcAft>
                <a:spcPct val="50000"/>
              </a:spcAft>
              <a:buClr>
                <a:srgbClr val="FF9900"/>
              </a:buClr>
              <a:buFont typeface="Wingdings" panose="05000000000000000000" pitchFamily="2" charset="2"/>
              <a:buChar char="n"/>
            </a:pPr>
            <a:r>
              <a:rPr lang="en-US" altLang="en-US" sz="1600"/>
              <a:t>Internet advertising is as likely as television to influence purchases. </a:t>
            </a:r>
            <a:br>
              <a:rPr lang="en-US" altLang="en-US" sz="1600"/>
            </a:br>
            <a:r>
              <a:rPr lang="en-US" altLang="en-US" sz="1600"/>
              <a:t>More than </a:t>
            </a:r>
            <a:r>
              <a:rPr lang="en-US" altLang="en-US" sz="1600">
                <a:solidFill>
                  <a:srgbClr val="6600FF"/>
                </a:solidFill>
              </a:rPr>
              <a:t>4 out of 5</a:t>
            </a:r>
            <a:r>
              <a:rPr lang="en-US" altLang="en-US" sz="1600"/>
              <a:t> </a:t>
            </a:r>
            <a:r>
              <a:rPr lang="en-US" altLang="en-US" sz="1600">
                <a:solidFill>
                  <a:srgbClr val="FF0000"/>
                </a:solidFill>
                <a:latin typeface="Arial Black" panose="020B0A04020102020204" pitchFamily="34" charset="0"/>
              </a:rPr>
              <a:t>(</a:t>
            </a:r>
            <a:r>
              <a:rPr lang="en-US" altLang="en-US" sz="1600" b="1">
                <a:solidFill>
                  <a:srgbClr val="FF0000"/>
                </a:solidFill>
                <a:latin typeface="Arial Black" panose="020B0A04020102020204" pitchFamily="34" charset="0"/>
              </a:rPr>
              <a:t>82%)</a:t>
            </a:r>
            <a:r>
              <a:rPr lang="en-US" altLang="en-US" sz="1600"/>
              <a:t> of newspaper site visitors </a:t>
            </a:r>
            <a:r>
              <a:rPr lang="en-US" altLang="en-US" sz="1600">
                <a:solidFill>
                  <a:srgbClr val="6600FF"/>
                </a:solidFill>
              </a:rPr>
              <a:t>purchased merchandise, goods or services online</a:t>
            </a:r>
            <a:r>
              <a:rPr lang="en-US" altLang="en-US" sz="1600"/>
              <a:t> in the past six months compared to </a:t>
            </a:r>
            <a:r>
              <a:rPr lang="en-US" altLang="en-US" sz="1600" b="1"/>
              <a:t>52%</a:t>
            </a:r>
            <a:r>
              <a:rPr lang="en-US" altLang="en-US" sz="1600"/>
              <a:t> of other Internet users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5403C52-E984-407D-85FD-29D64FC8D5B9}" type="slidenum">
              <a:rPr lang="en-US" altLang="en-US"/>
              <a:pPr/>
              <a:t>25</a:t>
            </a:fld>
            <a:endParaRPr lang="en-US" altLang="en-US"/>
          </a:p>
        </p:txBody>
      </p:sp>
      <p:sp>
        <p:nvSpPr>
          <p:cNvPr id="709636" name="Rectangle 4"/>
          <p:cNvSpPr>
            <a:spLocks noGrp="1" noChangeArrowheads="1"/>
          </p:cNvSpPr>
          <p:nvPr>
            <p:ph type="title"/>
          </p:nvPr>
        </p:nvSpPr>
        <p:spPr bwMode="gray"/>
        <p:txBody>
          <a:bodyPr/>
          <a:lstStyle/>
          <a:p>
            <a:pPr algn="ctr"/>
            <a:r>
              <a:rPr lang="en-US" altLang="en-US"/>
              <a:t>More visitors, visiting more often, means more impressions available for advertisers</a:t>
            </a:r>
          </a:p>
        </p:txBody>
      </p:sp>
      <p:pic>
        <p:nvPicPr>
          <p:cNvPr id="709637" name="Object 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gray">
          <a:xfrm>
            <a:off x="762000" y="1882775"/>
            <a:ext cx="7693025" cy="3986213"/>
          </a:xfrm>
        </p:spPr>
      </p:pic>
      <p:sp>
        <p:nvSpPr>
          <p:cNvPr id="709638" name="Rectangle 6"/>
          <p:cNvSpPr>
            <a:spLocks noChangeArrowheads="1"/>
          </p:cNvSpPr>
          <p:nvPr/>
        </p:nvSpPr>
        <p:spPr bwMode="gray">
          <a:xfrm>
            <a:off x="3124200" y="6276975"/>
            <a:ext cx="579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N/A: not available</a:t>
            </a:r>
          </a:p>
          <a:p>
            <a:pPr algn="r"/>
            <a:r>
              <a:rPr lang="en-US" altLang="en-US" sz="800">
                <a:latin typeface="Arial" panose="020B0604020202020204" pitchFamily="34" charset="0"/>
              </a:rPr>
              <a:t>Power Users 2006: “An Engaged Audience for Advertising and News,” NAA, MORI Research and Harris Poll, June 2006</a:t>
            </a:r>
          </a:p>
        </p:txBody>
      </p:sp>
      <p:sp>
        <p:nvSpPr>
          <p:cNvPr id="709639" name="Text Box 7"/>
          <p:cNvSpPr txBox="1">
            <a:spLocks noChangeArrowheads="1"/>
          </p:cNvSpPr>
          <p:nvPr/>
        </p:nvSpPr>
        <p:spPr bwMode="gray">
          <a:xfrm>
            <a:off x="4972050" y="47625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latin typeface="Arial" panose="020B0604020202020204" pitchFamily="34" charset="0"/>
              </a:rPr>
              <a:t>N/A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665C99A-FA09-4523-9687-DD25E1D4CF76}" type="slidenum">
              <a:rPr lang="en-US" altLang="en-US"/>
              <a:pPr/>
              <a:t>26</a:t>
            </a:fld>
            <a:endParaRPr lang="en-US" altLang="en-US"/>
          </a:p>
        </p:txBody>
      </p:sp>
      <p:sp>
        <p:nvSpPr>
          <p:cNvPr id="698370" name="Rectangle 2"/>
          <p:cNvSpPr>
            <a:spLocks noGrp="1" noChangeArrowheads="1"/>
          </p:cNvSpPr>
          <p:nvPr>
            <p:ph type="title"/>
          </p:nvPr>
        </p:nvSpPr>
        <p:spPr/>
        <p:txBody>
          <a:bodyPr/>
          <a:lstStyle/>
          <a:p>
            <a:pPr algn="ctr"/>
            <a:r>
              <a:rPr lang="en-US" altLang="en-US" sz="2000"/>
              <a:t>The Seattle Times Company Online Network ranks 7</a:t>
            </a:r>
            <a:r>
              <a:rPr lang="en-US" altLang="en-US" sz="2000" baseline="30000"/>
              <a:t>th</a:t>
            </a:r>
            <a:r>
              <a:rPr lang="en-US" altLang="en-US" sz="2000"/>
              <a:t> Among All Web Sites in the Seattle-Tacoma DMA</a:t>
            </a:r>
          </a:p>
        </p:txBody>
      </p:sp>
      <p:sp>
        <p:nvSpPr>
          <p:cNvPr id="698371" name="Rectangle 3"/>
          <p:cNvSpPr>
            <a:spLocks noChangeArrowheads="1"/>
          </p:cNvSpPr>
          <p:nvPr/>
        </p:nvSpPr>
        <p:spPr bwMode="auto">
          <a:xfrm>
            <a:off x="3886200" y="6248400"/>
            <a:ext cx="51181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Base:  Seattle-Tacoma DMA Internet users</a:t>
            </a:r>
          </a:p>
          <a:p>
            <a:pPr algn="r"/>
            <a:r>
              <a:rPr lang="en-US" altLang="en-US" sz="800">
                <a:latin typeface="Arial" panose="020B0604020202020204" pitchFamily="34" charset="0"/>
              </a:rPr>
              <a:t>Source:  Nielsen @plan, Summer 2006</a:t>
            </a:r>
          </a:p>
        </p:txBody>
      </p:sp>
      <p:sp>
        <p:nvSpPr>
          <p:cNvPr id="698372" name="Rectangle 4"/>
          <p:cNvSpPr>
            <a:spLocks noChangeArrowheads="1"/>
          </p:cNvSpPr>
          <p:nvPr/>
        </p:nvSpPr>
        <p:spPr bwMode="gray">
          <a:xfrm>
            <a:off x="838200" y="1600200"/>
            <a:ext cx="7675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Web Sites Visited by Seattle-Tacoma Internet Users in the Past Month</a:t>
            </a:r>
            <a:endParaRPr lang="en-US" altLang="en-US" sz="1800">
              <a:latin typeface="Arial" panose="020B0604020202020204" pitchFamily="34" charset="0"/>
            </a:endParaRPr>
          </a:p>
        </p:txBody>
      </p:sp>
      <p:pic>
        <p:nvPicPr>
          <p:cNvPr id="698373" name="Object 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981200"/>
            <a:ext cx="7316788" cy="3819525"/>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3B0FBD-E0E2-4DD9-89B2-3D389F88245F}" type="slidenum">
              <a:rPr lang="en-US" altLang="en-US"/>
              <a:pPr/>
              <a:t>27</a:t>
            </a:fld>
            <a:endParaRPr lang="en-US" altLang="en-US"/>
          </a:p>
        </p:txBody>
      </p:sp>
      <p:sp>
        <p:nvSpPr>
          <p:cNvPr id="696322" name="Rectangle 2"/>
          <p:cNvSpPr>
            <a:spLocks noGrp="1" noChangeArrowheads="1"/>
          </p:cNvSpPr>
          <p:nvPr>
            <p:ph type="title"/>
          </p:nvPr>
        </p:nvSpPr>
        <p:spPr>
          <a:xfrm>
            <a:off x="990600" y="457200"/>
            <a:ext cx="7773988" cy="914400"/>
          </a:xfrm>
        </p:spPr>
        <p:txBody>
          <a:bodyPr/>
          <a:lstStyle/>
          <a:p>
            <a:pPr algn="ctr"/>
            <a:r>
              <a:rPr lang="en-US" altLang="en-US"/>
              <a:t>The Seattle Times Company Online Network ranks 14th among U.S. newspaper networks/Web sites</a:t>
            </a:r>
          </a:p>
        </p:txBody>
      </p:sp>
      <p:sp>
        <p:nvSpPr>
          <p:cNvPr id="696323" name="Rectangle 3"/>
          <p:cNvSpPr>
            <a:spLocks noChangeArrowheads="1"/>
          </p:cNvSpPr>
          <p:nvPr/>
        </p:nvSpPr>
        <p:spPr bwMode="auto">
          <a:xfrm>
            <a:off x="2057400" y="6173788"/>
            <a:ext cx="68707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The Seattle Times company Online Network includes seattletimes.com, seattlepi.com, NWsource.com, NWautos.com, NWjobs.com, NWhomes.com and NWapartments.com Base:  Seattle-Tacoma DMA Internet users</a:t>
            </a:r>
            <a:br>
              <a:rPr lang="en-US" altLang="en-US" sz="800">
                <a:latin typeface="Arial" panose="020B0604020202020204" pitchFamily="34" charset="0"/>
              </a:rPr>
            </a:br>
            <a:r>
              <a:rPr lang="en-US" altLang="en-US" sz="800">
                <a:latin typeface="Arial" panose="020B0604020202020204" pitchFamily="34" charset="0"/>
              </a:rPr>
              <a:t> Source:  Nielsen//Netratings, Netview August 2006</a:t>
            </a:r>
          </a:p>
        </p:txBody>
      </p:sp>
      <p:sp>
        <p:nvSpPr>
          <p:cNvPr id="696324" name="Rectangle 4"/>
          <p:cNvSpPr>
            <a:spLocks noChangeArrowheads="1"/>
          </p:cNvSpPr>
          <p:nvPr/>
        </p:nvSpPr>
        <p:spPr bwMode="gray">
          <a:xfrm>
            <a:off x="1150938" y="1419225"/>
            <a:ext cx="7507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  Top 25 U.S. Newspaper Networks/Web site rankings – June 2006</a:t>
            </a:r>
            <a:endParaRPr lang="en-US" altLang="en-US" sz="1400">
              <a:latin typeface="Arial" panose="020B0604020202020204" pitchFamily="34" charset="0"/>
            </a:endParaRPr>
          </a:p>
        </p:txBody>
      </p:sp>
      <p:pic>
        <p:nvPicPr>
          <p:cNvPr id="696327"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1790700"/>
            <a:ext cx="653732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AFECD4-4FB8-44C8-993D-256DDC6A204C}" type="slidenum">
              <a:rPr lang="en-US" altLang="en-US"/>
              <a:pPr/>
              <a:t>28</a:t>
            </a:fld>
            <a:endParaRPr lang="en-US" altLang="en-US"/>
          </a:p>
        </p:txBody>
      </p:sp>
      <p:sp>
        <p:nvSpPr>
          <p:cNvPr id="718850" name="Rectangle 2"/>
          <p:cNvSpPr>
            <a:spLocks noChangeArrowheads="1"/>
          </p:cNvSpPr>
          <p:nvPr/>
        </p:nvSpPr>
        <p:spPr bwMode="auto">
          <a:xfrm>
            <a:off x="4038600" y="6248400"/>
            <a:ext cx="486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800">
                <a:latin typeface="Arial" panose="020B0604020202020204" pitchFamily="34" charset="0"/>
              </a:rPr>
              <a:t>Base: U.S. Internet Users</a:t>
            </a:r>
          </a:p>
          <a:p>
            <a:pPr algn="r"/>
            <a:r>
              <a:rPr lang="en-US" altLang="en-US" sz="800">
                <a:latin typeface="Arial" panose="020B0604020202020204" pitchFamily="34" charset="0"/>
              </a:rPr>
              <a:t>Source: Nielsen//NetRatings, August 2006</a:t>
            </a:r>
          </a:p>
        </p:txBody>
      </p:sp>
      <p:sp>
        <p:nvSpPr>
          <p:cNvPr id="718851" name="Rectangle 3"/>
          <p:cNvSpPr>
            <a:spLocks noGrp="1" noChangeArrowheads="1"/>
          </p:cNvSpPr>
          <p:nvPr>
            <p:ph type="title"/>
          </p:nvPr>
        </p:nvSpPr>
        <p:spPr>
          <a:xfrm>
            <a:off x="838200" y="533400"/>
            <a:ext cx="7313613" cy="914400"/>
          </a:xfrm>
        </p:spPr>
        <p:txBody>
          <a:bodyPr/>
          <a:lstStyle/>
          <a:p>
            <a:pPr algn="ctr"/>
            <a:r>
              <a:rPr lang="en-US" altLang="en-US" sz="2000"/>
              <a:t>The Seattle Times Company Online Network ranks 27</a:t>
            </a:r>
            <a:r>
              <a:rPr lang="en-US" altLang="en-US" sz="2000" baseline="30000"/>
              <a:t>th</a:t>
            </a:r>
            <a:r>
              <a:rPr lang="en-US" altLang="en-US" sz="2000"/>
              <a:t>   among current events and global news sites nationally</a:t>
            </a:r>
          </a:p>
        </p:txBody>
      </p:sp>
      <p:sp>
        <p:nvSpPr>
          <p:cNvPr id="718852" name="Rectangle 4"/>
          <p:cNvSpPr>
            <a:spLocks noChangeArrowheads="1"/>
          </p:cNvSpPr>
          <p:nvPr/>
        </p:nvSpPr>
        <p:spPr bwMode="auto">
          <a:xfrm>
            <a:off x="1108075" y="1181100"/>
            <a:ext cx="6048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1">
                <a:solidFill>
                  <a:schemeClr val="tx2"/>
                </a:solidFill>
                <a:latin typeface="Arial" panose="020B0604020202020204" pitchFamily="34" charset="0"/>
              </a:defRPr>
            </a:lvl1pPr>
            <a:lvl2pPr>
              <a:defRPr sz="2400" b="1">
                <a:solidFill>
                  <a:schemeClr val="tx2"/>
                </a:solidFill>
                <a:latin typeface="Arial" panose="020B0604020202020204" pitchFamily="34" charset="0"/>
              </a:defRPr>
            </a:lvl2pPr>
            <a:lvl3pPr>
              <a:defRPr sz="2400" b="1">
                <a:solidFill>
                  <a:schemeClr val="tx2"/>
                </a:solidFill>
                <a:latin typeface="Arial" panose="020B0604020202020204" pitchFamily="34" charset="0"/>
              </a:defRPr>
            </a:lvl3pPr>
            <a:lvl4pPr>
              <a:defRPr sz="2400" b="1">
                <a:solidFill>
                  <a:schemeClr val="tx2"/>
                </a:solidFill>
                <a:latin typeface="Arial" panose="020B0604020202020204" pitchFamily="34" charset="0"/>
              </a:defRPr>
            </a:lvl4pPr>
            <a:lvl5pPr>
              <a:defRPr sz="2400" b="1">
                <a:solidFill>
                  <a:schemeClr val="tx2"/>
                </a:solidFill>
                <a:latin typeface="Arial" panose="020B0604020202020204" pitchFamily="34" charset="0"/>
              </a:defRPr>
            </a:lvl5pPr>
            <a:lvl6pPr marL="457200" eaLnBrk="0" fontAlgn="base" hangingPunct="0">
              <a:spcBef>
                <a:spcPct val="0"/>
              </a:spcBef>
              <a:spcAft>
                <a:spcPct val="0"/>
              </a:spcAft>
              <a:defRPr sz="2400" b="1">
                <a:solidFill>
                  <a:schemeClr val="tx2"/>
                </a:solidFill>
                <a:latin typeface="Arial" panose="020B0604020202020204" pitchFamily="34" charset="0"/>
              </a:defRPr>
            </a:lvl6pPr>
            <a:lvl7pPr marL="914400" eaLnBrk="0" fontAlgn="base" hangingPunct="0">
              <a:spcBef>
                <a:spcPct val="0"/>
              </a:spcBef>
              <a:spcAft>
                <a:spcPct val="0"/>
              </a:spcAft>
              <a:defRPr sz="2400" b="1">
                <a:solidFill>
                  <a:schemeClr val="tx2"/>
                </a:solidFill>
                <a:latin typeface="Arial" panose="020B0604020202020204" pitchFamily="34" charset="0"/>
              </a:defRPr>
            </a:lvl7pPr>
            <a:lvl8pPr marL="1371600" eaLnBrk="0" fontAlgn="base" hangingPunct="0">
              <a:spcBef>
                <a:spcPct val="0"/>
              </a:spcBef>
              <a:spcAft>
                <a:spcPct val="0"/>
              </a:spcAft>
              <a:defRPr sz="2400" b="1">
                <a:solidFill>
                  <a:schemeClr val="tx2"/>
                </a:solidFill>
                <a:latin typeface="Arial" panose="020B0604020202020204" pitchFamily="34" charset="0"/>
              </a:defRPr>
            </a:lvl8pPr>
            <a:lvl9pPr marL="1828800" eaLnBrk="0" fontAlgn="base" hangingPunct="0">
              <a:spcBef>
                <a:spcPct val="0"/>
              </a:spcBef>
              <a:spcAft>
                <a:spcPct val="0"/>
              </a:spcAft>
              <a:defRPr sz="2400" b="1">
                <a:solidFill>
                  <a:schemeClr val="tx2"/>
                </a:solidFill>
                <a:latin typeface="Arial" panose="020B0604020202020204" pitchFamily="34" charset="0"/>
              </a:defRPr>
            </a:lvl9pPr>
          </a:lstStyle>
          <a:p>
            <a:r>
              <a:rPr lang="en-US" altLang="en-US" sz="1200">
                <a:solidFill>
                  <a:schemeClr val="tx1"/>
                </a:solidFill>
              </a:rPr>
              <a:t>National Unique Audience Rankings of Current Events and Global News Sites</a:t>
            </a:r>
          </a:p>
        </p:txBody>
      </p:sp>
      <p:pic>
        <p:nvPicPr>
          <p:cNvPr id="719636" name="Object 7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1476375"/>
            <a:ext cx="459105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A9AE9325-92D7-4537-9D30-51D0E8523A15}" type="slidenum">
              <a:rPr lang="en-US" altLang="en-US"/>
              <a:pPr/>
              <a:t>29</a:t>
            </a:fld>
            <a:endParaRPr lang="en-US" altLang="en-US"/>
          </a:p>
        </p:txBody>
      </p:sp>
      <p:sp>
        <p:nvSpPr>
          <p:cNvPr id="673794" name="Rectangle 2"/>
          <p:cNvSpPr>
            <a:spLocks noGrp="1" noChangeArrowheads="1"/>
          </p:cNvSpPr>
          <p:nvPr>
            <p:ph type="title"/>
          </p:nvPr>
        </p:nvSpPr>
        <p:spPr>
          <a:xfrm>
            <a:off x="820738" y="685800"/>
            <a:ext cx="8086725" cy="719138"/>
          </a:xfrm>
          <a:noFill/>
          <a:ln/>
        </p:spPr>
        <p:txBody>
          <a:bodyPr anchor="ctr"/>
          <a:lstStyle/>
          <a:p>
            <a:pPr algn="ctr"/>
            <a:r>
              <a:rPr lang="en-CA" altLang="en-US" sz="2000"/>
              <a:t>More than $100 billion in consumer buying power has attracted more than 35,400 retail stores to the Seattle area</a:t>
            </a:r>
          </a:p>
        </p:txBody>
      </p:sp>
      <p:sp>
        <p:nvSpPr>
          <p:cNvPr id="673795" name="Text Box 3"/>
          <p:cNvSpPr txBox="1">
            <a:spLocks noChangeArrowheads="1"/>
          </p:cNvSpPr>
          <p:nvPr/>
        </p:nvSpPr>
        <p:spPr bwMode="auto">
          <a:xfrm>
            <a:off x="1146175" y="1774825"/>
            <a:ext cx="6977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a:latin typeface="Arial" panose="020B0604020202020204" pitchFamily="34" charset="0"/>
              </a:rPr>
              <a:t>Retail Store Sales &amp; Consumer Buying Power</a:t>
            </a:r>
          </a:p>
        </p:txBody>
      </p:sp>
      <p:pic>
        <p:nvPicPr>
          <p:cNvPr id="6737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463800"/>
            <a:ext cx="7419975" cy="33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3797" name="Rectangle 5"/>
          <p:cNvSpPr>
            <a:spLocks noChangeArrowheads="1"/>
          </p:cNvSpPr>
          <p:nvPr/>
        </p:nvSpPr>
        <p:spPr bwMode="gray">
          <a:xfrm>
            <a:off x="1981200" y="6248400"/>
            <a:ext cx="6934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Base: Seattle Tacoma DMA</a:t>
            </a:r>
          </a:p>
          <a:p>
            <a:pPr algn="r"/>
            <a:r>
              <a:rPr lang="en-US" altLang="en-US" sz="800">
                <a:latin typeface="Arial" panose="020B0604020202020204" pitchFamily="34" charset="0"/>
              </a:rPr>
              <a:t>Source: 2005 Demographics USA</a:t>
            </a:r>
          </a:p>
        </p:txBody>
      </p:sp>
      <p:sp>
        <p:nvSpPr>
          <p:cNvPr id="673798" name="Text Box 6"/>
          <p:cNvSpPr txBox="1">
            <a:spLocks noChangeArrowheads="1"/>
          </p:cNvSpPr>
          <p:nvPr/>
        </p:nvSpPr>
        <p:spPr bwMode="auto">
          <a:xfrm>
            <a:off x="3200400" y="2667000"/>
            <a:ext cx="152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U.S. Rank #13</a:t>
            </a:r>
          </a:p>
        </p:txBody>
      </p:sp>
      <p:sp>
        <p:nvSpPr>
          <p:cNvPr id="673799" name="Text Box 7"/>
          <p:cNvSpPr txBox="1">
            <a:spLocks noChangeArrowheads="1"/>
          </p:cNvSpPr>
          <p:nvPr/>
        </p:nvSpPr>
        <p:spPr bwMode="auto">
          <a:xfrm>
            <a:off x="5813425" y="2155825"/>
            <a:ext cx="152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U.S. Rank #12</a:t>
            </a:r>
          </a:p>
        </p:txBody>
      </p:sp>
      <p:sp>
        <p:nvSpPr>
          <p:cNvPr id="673800" name="Text Box 8"/>
          <p:cNvSpPr txBox="1">
            <a:spLocks noChangeArrowheads="1"/>
          </p:cNvSpPr>
          <p:nvPr/>
        </p:nvSpPr>
        <p:spPr bwMode="auto">
          <a:xfrm>
            <a:off x="2990850" y="3400425"/>
            <a:ext cx="1952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$69,760,777,000</a:t>
            </a:r>
          </a:p>
        </p:txBody>
      </p:sp>
      <p:sp>
        <p:nvSpPr>
          <p:cNvPr id="673801" name="Text Box 9"/>
          <p:cNvSpPr txBox="1">
            <a:spLocks noChangeArrowheads="1"/>
          </p:cNvSpPr>
          <p:nvPr/>
        </p:nvSpPr>
        <p:spPr bwMode="auto">
          <a:xfrm>
            <a:off x="5686425" y="2790825"/>
            <a:ext cx="1952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latin typeface="Arial" panose="020B0604020202020204" pitchFamily="34" charset="0"/>
              </a:rPr>
              <a:t>$100,710,160,000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67EA0D6-38AD-40FF-9B20-D4AAFC2306C8}" type="slidenum">
              <a:rPr lang="en-US" altLang="en-US"/>
              <a:pPr/>
              <a:t>3</a:t>
            </a:fld>
            <a:endParaRPr lang="en-US" altLang="en-US"/>
          </a:p>
        </p:txBody>
      </p:sp>
      <p:sp>
        <p:nvSpPr>
          <p:cNvPr id="534530" name="Rectangle 2"/>
          <p:cNvSpPr>
            <a:spLocks noGrp="1" noChangeArrowheads="1"/>
          </p:cNvSpPr>
          <p:nvPr>
            <p:ph type="title"/>
          </p:nvPr>
        </p:nvSpPr>
        <p:spPr>
          <a:xfrm>
            <a:off x="1143000" y="781050"/>
            <a:ext cx="7216775" cy="558800"/>
          </a:xfrm>
          <a:noFill/>
          <a:ln/>
        </p:spPr>
        <p:txBody>
          <a:bodyPr anchor="ctr"/>
          <a:lstStyle/>
          <a:p>
            <a:pPr algn="ctr"/>
            <a:r>
              <a:rPr lang="en-US" altLang="en-US"/>
              <a:t>Your customers are online! </a:t>
            </a:r>
          </a:p>
        </p:txBody>
      </p:sp>
      <p:sp>
        <p:nvSpPr>
          <p:cNvPr id="534531" name="Rectangle 3"/>
          <p:cNvSpPr>
            <a:spLocks noChangeArrowheads="1"/>
          </p:cNvSpPr>
          <p:nvPr/>
        </p:nvSpPr>
        <p:spPr bwMode="auto">
          <a:xfrm>
            <a:off x="925513" y="1646238"/>
            <a:ext cx="7874000"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defTabSz="136525">
              <a:defRPr>
                <a:solidFill>
                  <a:schemeClr val="tx1"/>
                </a:solidFill>
                <a:latin typeface="Arial" panose="020B0604020202020204" pitchFamily="34" charset="0"/>
              </a:defRPr>
            </a:lvl1pPr>
            <a:lvl2pPr marL="338138" indent="-223838" defTabSz="136525">
              <a:defRPr>
                <a:solidFill>
                  <a:schemeClr val="tx1"/>
                </a:solidFill>
                <a:latin typeface="Arial" panose="020B0604020202020204" pitchFamily="34" charset="0"/>
              </a:defRPr>
            </a:lvl2pPr>
            <a:lvl3pPr marL="795338" indent="6350" defTabSz="136525">
              <a:defRPr>
                <a:solidFill>
                  <a:schemeClr val="tx1"/>
                </a:solidFill>
                <a:latin typeface="Arial" panose="020B0604020202020204" pitchFamily="34" charset="0"/>
              </a:defRPr>
            </a:lvl3pPr>
            <a:lvl4pPr marL="1433513" defTabSz="136525">
              <a:defRPr>
                <a:solidFill>
                  <a:schemeClr val="tx1"/>
                </a:solidFill>
                <a:latin typeface="Arial" panose="020B0604020202020204" pitchFamily="34" charset="0"/>
              </a:defRPr>
            </a:lvl4pPr>
            <a:lvl5pPr defTabSz="136525">
              <a:defRPr>
                <a:solidFill>
                  <a:schemeClr val="tx1"/>
                </a:solidFill>
                <a:latin typeface="Arial" panose="020B0604020202020204" pitchFamily="34" charset="0"/>
              </a:defRPr>
            </a:lvl5pPr>
            <a:lvl6pPr defTabSz="136525" fontAlgn="base">
              <a:spcBef>
                <a:spcPct val="0"/>
              </a:spcBef>
              <a:spcAft>
                <a:spcPct val="0"/>
              </a:spcAft>
              <a:defRPr>
                <a:solidFill>
                  <a:schemeClr val="tx1"/>
                </a:solidFill>
                <a:latin typeface="Arial" panose="020B0604020202020204" pitchFamily="34" charset="0"/>
              </a:defRPr>
            </a:lvl6pPr>
            <a:lvl7pPr defTabSz="136525" fontAlgn="base">
              <a:spcBef>
                <a:spcPct val="0"/>
              </a:spcBef>
              <a:spcAft>
                <a:spcPct val="0"/>
              </a:spcAft>
              <a:defRPr>
                <a:solidFill>
                  <a:schemeClr val="tx1"/>
                </a:solidFill>
                <a:latin typeface="Arial" panose="020B0604020202020204" pitchFamily="34" charset="0"/>
              </a:defRPr>
            </a:lvl7pPr>
            <a:lvl8pPr defTabSz="136525" fontAlgn="base">
              <a:spcBef>
                <a:spcPct val="0"/>
              </a:spcBef>
              <a:spcAft>
                <a:spcPct val="0"/>
              </a:spcAft>
              <a:defRPr>
                <a:solidFill>
                  <a:schemeClr val="tx1"/>
                </a:solidFill>
                <a:latin typeface="Arial" panose="020B0604020202020204" pitchFamily="34" charset="0"/>
              </a:defRPr>
            </a:lvl8pPr>
            <a:lvl9pPr defTabSz="136525" fontAlgn="base">
              <a:spcBef>
                <a:spcPct val="0"/>
              </a:spcBef>
              <a:spcAft>
                <a:spcPct val="0"/>
              </a:spcAft>
              <a:defRPr>
                <a:solidFill>
                  <a:schemeClr val="tx1"/>
                </a:solidFill>
                <a:latin typeface="Arial" panose="020B0604020202020204" pitchFamily="34" charset="0"/>
              </a:defRPr>
            </a:lvl9pPr>
          </a:lstStyle>
          <a:p>
            <a:pPr lvl="1" eaLnBrk="1" hangingPunct="1">
              <a:lnSpc>
                <a:spcPct val="110000"/>
              </a:lnSpc>
              <a:spcBef>
                <a:spcPct val="15000"/>
              </a:spcBef>
              <a:buClr>
                <a:srgbClr val="990033"/>
              </a:buClr>
              <a:buSzPct val="70000"/>
              <a:buFont typeface="Wingdings" panose="05000000000000000000" pitchFamily="2" charset="2"/>
              <a:buChar char="n"/>
            </a:pPr>
            <a:r>
              <a:rPr lang="en-US" altLang="en-US" sz="2000"/>
              <a:t>Nearly half of marketers plan to decrease spending in traditional advertising channels like magazines and direct mail</a:t>
            </a:r>
          </a:p>
          <a:p>
            <a:pPr lvl="1" eaLnBrk="1" hangingPunct="1">
              <a:lnSpc>
                <a:spcPct val="110000"/>
              </a:lnSpc>
              <a:spcBef>
                <a:spcPct val="15000"/>
              </a:spcBef>
              <a:buClr>
                <a:srgbClr val="990033"/>
              </a:buClr>
              <a:buSzPct val="70000"/>
              <a:buFont typeface="Wingdings" panose="05000000000000000000" pitchFamily="2" charset="2"/>
              <a:buChar char="n"/>
            </a:pPr>
            <a:endParaRPr lang="en-US" altLang="en-US" sz="2000"/>
          </a:p>
          <a:p>
            <a:pPr lvl="1" eaLnBrk="1" hangingPunct="1">
              <a:lnSpc>
                <a:spcPct val="110000"/>
              </a:lnSpc>
              <a:spcBef>
                <a:spcPct val="15000"/>
              </a:spcBef>
              <a:buClr>
                <a:srgbClr val="990033"/>
              </a:buClr>
              <a:buSzPct val="70000"/>
              <a:buFont typeface="Wingdings" panose="05000000000000000000" pitchFamily="2" charset="2"/>
              <a:buNone/>
            </a:pPr>
            <a:r>
              <a:rPr lang="en-US" altLang="en-US" sz="2000"/>
              <a:t>“Interactive advertising has clearly become a mainstream medium and one that can no longer be ignored as a critical piece of any marketing mix”</a:t>
            </a:r>
          </a:p>
          <a:p>
            <a:pPr lvl="1" algn="ctr" eaLnBrk="1" hangingPunct="1">
              <a:lnSpc>
                <a:spcPct val="110000"/>
              </a:lnSpc>
              <a:spcBef>
                <a:spcPct val="15000"/>
              </a:spcBef>
              <a:buClr>
                <a:srgbClr val="990033"/>
              </a:buClr>
              <a:buSzPct val="70000"/>
              <a:buFont typeface="Wingdings" panose="05000000000000000000" pitchFamily="2" charset="2"/>
              <a:buNone/>
            </a:pPr>
            <a:r>
              <a:rPr lang="en-US" altLang="en-US" sz="1600"/>
              <a:t>--</a:t>
            </a:r>
            <a:r>
              <a:rPr lang="en-US" altLang="en-US" sz="1600" i="1"/>
              <a:t>Greg Stuart, President and CEO, IAB (Internet Bureau of Advertising)</a:t>
            </a:r>
            <a:r>
              <a:rPr lang="en-US" altLang="en-US" sz="1600"/>
              <a:t> </a:t>
            </a:r>
          </a:p>
          <a:p>
            <a:pPr lvl="1" eaLnBrk="1" hangingPunct="1">
              <a:lnSpc>
                <a:spcPct val="110000"/>
              </a:lnSpc>
              <a:spcBef>
                <a:spcPct val="15000"/>
              </a:spcBef>
              <a:buClr>
                <a:srgbClr val="990033"/>
              </a:buClr>
              <a:buSzPct val="70000"/>
              <a:buFont typeface="Wingdings" panose="05000000000000000000" pitchFamily="2" charset="2"/>
              <a:buNone/>
            </a:pPr>
            <a:endParaRPr lang="en-US" altLang="en-US" sz="800"/>
          </a:p>
          <a:p>
            <a:pPr lvl="1" eaLnBrk="1" hangingPunct="1">
              <a:lnSpc>
                <a:spcPct val="110000"/>
              </a:lnSpc>
              <a:spcBef>
                <a:spcPct val="15000"/>
              </a:spcBef>
              <a:buClr>
                <a:srgbClr val="990033"/>
              </a:buClr>
              <a:buSzPct val="70000"/>
              <a:buFont typeface="Wingdings" panose="05000000000000000000" pitchFamily="2" charset="2"/>
              <a:buChar char="n"/>
            </a:pPr>
            <a:endParaRPr lang="en-US" altLang="en-US" sz="800"/>
          </a:p>
          <a:p>
            <a:pPr lvl="1" eaLnBrk="1" hangingPunct="1">
              <a:lnSpc>
                <a:spcPct val="110000"/>
              </a:lnSpc>
              <a:spcBef>
                <a:spcPct val="15000"/>
              </a:spcBef>
              <a:buClr>
                <a:srgbClr val="990033"/>
              </a:buClr>
              <a:buSzPct val="70000"/>
              <a:buFont typeface="Wingdings" panose="05000000000000000000" pitchFamily="2" charset="2"/>
              <a:buNone/>
            </a:pPr>
            <a:r>
              <a:rPr lang="en-US" altLang="en-US" sz="2000"/>
              <a:t>“The media landscape has clearly changed with more and more marketers realizing that there is much to be gained from online advertising.“</a:t>
            </a:r>
          </a:p>
          <a:p>
            <a:pPr lvl="1" algn="ctr" eaLnBrk="1" hangingPunct="1">
              <a:lnSpc>
                <a:spcPct val="110000"/>
              </a:lnSpc>
              <a:spcBef>
                <a:spcPct val="15000"/>
              </a:spcBef>
              <a:buClr>
                <a:srgbClr val="990033"/>
              </a:buClr>
              <a:buSzPct val="70000"/>
              <a:buFont typeface="Wingdings" panose="05000000000000000000" pitchFamily="2" charset="2"/>
              <a:buNone/>
            </a:pPr>
            <a:r>
              <a:rPr lang="en-US" altLang="en-US" sz="1600"/>
              <a:t> --</a:t>
            </a:r>
            <a:r>
              <a:rPr lang="en-US" altLang="en-US" sz="1600" i="1"/>
              <a:t>David Silverman, Partner, PricewaterhouseCoopers</a:t>
            </a:r>
            <a:r>
              <a:rPr lang="en-US" altLang="en-US" sz="1600"/>
              <a:t> </a:t>
            </a:r>
          </a:p>
        </p:txBody>
      </p:sp>
      <p:sp>
        <p:nvSpPr>
          <p:cNvPr id="534532" name="Line 4"/>
          <p:cNvSpPr>
            <a:spLocks noChangeShapeType="1"/>
          </p:cNvSpPr>
          <p:nvPr/>
        </p:nvSpPr>
        <p:spPr bwMode="auto">
          <a:xfrm>
            <a:off x="1042988" y="2562225"/>
            <a:ext cx="7572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533" name="Rectangle 5"/>
          <p:cNvSpPr>
            <a:spLocks noChangeArrowheads="1"/>
          </p:cNvSpPr>
          <p:nvPr/>
        </p:nvSpPr>
        <p:spPr bwMode="gray">
          <a:xfrm>
            <a:off x="1981200" y="6276975"/>
            <a:ext cx="68516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eaLnBrk="1" hangingPunct="1"/>
            <a:r>
              <a:rPr lang="en-US" altLang="en-US" sz="800">
                <a:latin typeface="Arial" panose="020B0604020202020204" pitchFamily="34" charset="0"/>
              </a:rPr>
              <a:t>Source:  2004 Forrester Research; 2005 IAB Advertising Report, PWC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BC43DF8-7243-4511-9E26-B22436525D6E}" type="slidenum">
              <a:rPr lang="en-US" altLang="en-US"/>
              <a:pPr/>
              <a:t>30</a:t>
            </a:fld>
            <a:endParaRPr lang="en-US" altLang="en-US"/>
          </a:p>
        </p:txBody>
      </p:sp>
      <p:sp>
        <p:nvSpPr>
          <p:cNvPr id="627718" name="AutoShape 6"/>
          <p:cNvSpPr>
            <a:spLocks noChangeArrowheads="1"/>
          </p:cNvSpPr>
          <p:nvPr/>
        </p:nvSpPr>
        <p:spPr bwMode="gray">
          <a:xfrm>
            <a:off x="6934200" y="1828800"/>
            <a:ext cx="1295400" cy="1219200"/>
          </a:xfrm>
          <a:prstGeom prst="irregularSeal1">
            <a:avLst/>
          </a:prstGeom>
          <a:gradFill rotWithShape="1">
            <a:gsLst>
              <a:gs pos="0">
                <a:srgbClr val="FF9933"/>
              </a:gs>
              <a:gs pos="100000">
                <a:schemeClr val="bg1"/>
              </a:gs>
            </a:gsLst>
            <a:path path="shape">
              <a:fillToRect l="50000" t="50000" r="50000" b="50000"/>
            </a:path>
          </a:gra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7714" name="Rectangle 2"/>
          <p:cNvSpPr>
            <a:spLocks noGrp="1" noChangeArrowheads="1"/>
          </p:cNvSpPr>
          <p:nvPr>
            <p:ph type="title"/>
          </p:nvPr>
        </p:nvSpPr>
        <p:spPr bwMode="gray">
          <a:xfrm>
            <a:off x="990600" y="685800"/>
            <a:ext cx="7734300" cy="889000"/>
          </a:xfrm>
        </p:spPr>
        <p:txBody>
          <a:bodyPr/>
          <a:lstStyle/>
          <a:p>
            <a:pPr algn="ctr"/>
            <a:r>
              <a:rPr lang="en-US" altLang="en-US" sz="2000"/>
              <a:t>Deliver your message to nearly 640,000 adults with approximately $24 billion in consumer buying power</a:t>
            </a:r>
          </a:p>
        </p:txBody>
      </p:sp>
      <p:sp>
        <p:nvSpPr>
          <p:cNvPr id="627716" name="Rectangle 4"/>
          <p:cNvSpPr>
            <a:spLocks noChangeArrowheads="1"/>
          </p:cNvSpPr>
          <p:nvPr/>
        </p:nvSpPr>
        <p:spPr bwMode="gray">
          <a:xfrm>
            <a:off x="1981200" y="6172200"/>
            <a:ext cx="70104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The Seattle Times Company Online Network includes adults visiting seattletimes.com, seattlepi.com, NWsource.com, NWjobs.com, NWautos.com, NWapartments.com and NWhomes.com in the past 30 days. Base: Seattle-Tacoma DMA Internet users (2,659,400 adults)</a:t>
            </a:r>
          </a:p>
          <a:p>
            <a:pPr algn="r"/>
            <a:r>
              <a:rPr lang="en-US" altLang="en-US" sz="800">
                <a:latin typeface="Arial" panose="020B0604020202020204" pitchFamily="34" charset="0"/>
              </a:rPr>
              <a:t>Source: 2006 Scarborough Report, Release 1</a:t>
            </a:r>
          </a:p>
        </p:txBody>
      </p:sp>
      <p:sp>
        <p:nvSpPr>
          <p:cNvPr id="627717" name="Rectangle 5"/>
          <p:cNvSpPr>
            <a:spLocks noChangeArrowheads="1"/>
          </p:cNvSpPr>
          <p:nvPr/>
        </p:nvSpPr>
        <p:spPr bwMode="gray">
          <a:xfrm>
            <a:off x="658813" y="1665288"/>
            <a:ext cx="848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Arial" panose="020B0604020202020204" pitchFamily="34" charset="0"/>
              </a:rPr>
              <a:t>Local Media Web Sites Visited by Internet Users in the Past Month</a:t>
            </a:r>
          </a:p>
        </p:txBody>
      </p:sp>
      <p:pic>
        <p:nvPicPr>
          <p:cNvPr id="627715" name="Object 3"/>
          <p:cNvPicPr>
            <a:picLocks noChangeAspect="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bwMode="gray">
          <a:xfrm>
            <a:off x="1184275" y="1828800"/>
            <a:ext cx="7502525" cy="4211638"/>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C8A6A0B-701D-4BB1-B92E-4826B47004B7}" type="slidenum">
              <a:rPr lang="en-US" altLang="en-US"/>
              <a:pPr/>
              <a:t>31</a:t>
            </a:fld>
            <a:endParaRPr lang="en-US" altLang="en-US"/>
          </a:p>
        </p:txBody>
      </p:sp>
      <p:sp>
        <p:nvSpPr>
          <p:cNvPr id="628738" name="Rectangle 2"/>
          <p:cNvSpPr>
            <a:spLocks noGrp="1" noChangeArrowheads="1"/>
          </p:cNvSpPr>
          <p:nvPr>
            <p:ph type="title"/>
          </p:nvPr>
        </p:nvSpPr>
        <p:spPr bwMode="gray"/>
        <p:txBody>
          <a:bodyPr/>
          <a:lstStyle/>
          <a:p>
            <a:r>
              <a:rPr lang="en-US" altLang="en-US"/>
              <a:t> </a:t>
            </a:r>
          </a:p>
        </p:txBody>
      </p:sp>
      <p:sp>
        <p:nvSpPr>
          <p:cNvPr id="628739" name="Rectangle 3"/>
          <p:cNvSpPr>
            <a:spLocks noChangeArrowheads="1"/>
          </p:cNvSpPr>
          <p:nvPr/>
        </p:nvSpPr>
        <p:spPr bwMode="gray">
          <a:xfrm>
            <a:off x="1146175" y="685800"/>
            <a:ext cx="757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000066"/>
                </a:solidFill>
              </a:rPr>
              <a:t> </a:t>
            </a:r>
          </a:p>
        </p:txBody>
      </p:sp>
      <p:pic>
        <p:nvPicPr>
          <p:cNvPr id="628740" name="Object 4"/>
          <p:cNvPicPr>
            <a:picLocks noChangeAspect="1" noChangeArrowheads="1"/>
          </p:cNvPicPr>
          <p:nvPr/>
        </p:nvPicPr>
        <p:blipFill>
          <a:blip r:embed="rId2">
            <a:extLst>
              <a:ext uri="{28A0092B-C50C-407E-A947-70E740481C1C}">
                <a14:useLocalDpi xmlns:a14="http://schemas.microsoft.com/office/drawing/2010/main" val="0"/>
              </a:ext>
            </a:extLst>
          </a:blip>
          <a:srcRect r="-993"/>
          <a:stretch>
            <a:fillRect/>
          </a:stretch>
        </p:blipFill>
        <p:spPr bwMode="gray">
          <a:xfrm>
            <a:off x="1223963" y="1219200"/>
            <a:ext cx="7048500" cy="480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8741" name="Rectangle 5"/>
          <p:cNvSpPr>
            <a:spLocks noChangeArrowheads="1"/>
          </p:cNvSpPr>
          <p:nvPr/>
        </p:nvSpPr>
        <p:spPr bwMode="gray">
          <a:xfrm>
            <a:off x="898525" y="569913"/>
            <a:ext cx="7989888"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t>The Seattle Times Company Online Network is strong competition for other national and local Web sites </a:t>
            </a:r>
          </a:p>
        </p:txBody>
      </p:sp>
      <p:sp>
        <p:nvSpPr>
          <p:cNvPr id="628742" name="Rectangle 6"/>
          <p:cNvSpPr>
            <a:spLocks noChangeArrowheads="1"/>
          </p:cNvSpPr>
          <p:nvPr/>
        </p:nvSpPr>
        <p:spPr bwMode="gray">
          <a:xfrm>
            <a:off x="1981200" y="6172200"/>
            <a:ext cx="70104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The Seattle Times Company Online Network includes adults visiting seattletimes.com, seattlepi.com, NWsource.com, NWjobs.com, NWautos.com, NWapartments.com and NWhomes.com in the past 30 days. Base: Seattle-Tacoma DMA Internet users (2,620,900 adults)</a:t>
            </a:r>
          </a:p>
          <a:p>
            <a:pPr algn="r"/>
            <a:r>
              <a:rPr lang="en-US" altLang="en-US" sz="800">
                <a:latin typeface="Arial" panose="020B0604020202020204" pitchFamily="34" charset="0"/>
              </a:rPr>
              <a:t>Source: 2006 Scarborough Report, Release 1</a:t>
            </a:r>
          </a:p>
        </p:txBody>
      </p:sp>
      <p:sp>
        <p:nvSpPr>
          <p:cNvPr id="628743" name="Rectangle 7"/>
          <p:cNvSpPr>
            <a:spLocks noChangeArrowheads="1"/>
          </p:cNvSpPr>
          <p:nvPr/>
        </p:nvSpPr>
        <p:spPr bwMode="gray">
          <a:xfrm>
            <a:off x="658813" y="1295400"/>
            <a:ext cx="8485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Arial" panose="020B0604020202020204" pitchFamily="34" charset="0"/>
              </a:rPr>
              <a:t>Top 15 National and Other Web Sites Visited by Western Washington</a:t>
            </a:r>
            <a:br>
              <a:rPr lang="en-US" altLang="en-US" sz="1400" b="1">
                <a:latin typeface="Arial" panose="020B0604020202020204" pitchFamily="34" charset="0"/>
              </a:rPr>
            </a:br>
            <a:r>
              <a:rPr lang="en-US" altLang="en-US" sz="1400" b="1">
                <a:latin typeface="Arial" panose="020B0604020202020204" pitchFamily="34" charset="0"/>
              </a:rPr>
              <a:t>Internet Users in the Past Month</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E4645D66-09B2-43F9-963B-8B4C4E5853C2}" type="slidenum">
              <a:rPr lang="en-US" altLang="en-US"/>
              <a:pPr/>
              <a:t>32</a:t>
            </a:fld>
            <a:endParaRPr lang="en-US" altLang="en-US"/>
          </a:p>
        </p:txBody>
      </p:sp>
      <p:sp>
        <p:nvSpPr>
          <p:cNvPr id="588802" name="Rectangle 2"/>
          <p:cNvSpPr>
            <a:spLocks noChangeArrowheads="1"/>
          </p:cNvSpPr>
          <p:nvPr/>
        </p:nvSpPr>
        <p:spPr bwMode="auto">
          <a:xfrm>
            <a:off x="236538" y="1776413"/>
            <a:ext cx="4124325" cy="3643312"/>
          </a:xfrm>
          <a:prstGeom prst="rect">
            <a:avLst/>
          </a:prstGeom>
          <a:gradFill rotWithShape="1">
            <a:gsLst>
              <a:gs pos="0">
                <a:srgbClr val="CCFF99"/>
              </a:gs>
              <a:gs pos="100000">
                <a:srgbClr val="B2B2B2"/>
              </a:gs>
            </a:gsLst>
            <a:lin ang="5400000" scaled="1"/>
          </a:gra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8804" name="Rectangle 4"/>
          <p:cNvSpPr>
            <a:spLocks noGrp="1" noChangeArrowheads="1"/>
          </p:cNvSpPr>
          <p:nvPr>
            <p:ph type="title"/>
          </p:nvPr>
        </p:nvSpPr>
        <p:spPr/>
        <p:txBody>
          <a:bodyPr/>
          <a:lstStyle/>
          <a:p>
            <a:pPr algn="ctr"/>
            <a:r>
              <a:rPr lang="en-US" altLang="en-US"/>
              <a:t>The Seattle Times Company Online Network is an integral part of a solid media buy</a:t>
            </a:r>
          </a:p>
        </p:txBody>
      </p:sp>
      <p:sp>
        <p:nvSpPr>
          <p:cNvPr id="588805" name="Text Box 5"/>
          <p:cNvSpPr txBox="1">
            <a:spLocks noChangeArrowheads="1"/>
          </p:cNvSpPr>
          <p:nvPr/>
        </p:nvSpPr>
        <p:spPr bwMode="auto">
          <a:xfrm>
            <a:off x="538163" y="1825625"/>
            <a:ext cx="34544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Arial" panose="020B0604020202020204" pitchFamily="34" charset="0"/>
              </a:rPr>
              <a:t>The Seattle Times Company</a:t>
            </a:r>
          </a:p>
          <a:p>
            <a:pPr algn="ctr"/>
            <a:r>
              <a:rPr lang="en-US" altLang="en-US" sz="1400" b="1">
                <a:latin typeface="Arial" panose="020B0604020202020204" pitchFamily="34" charset="0"/>
              </a:rPr>
              <a:t> Online Network (Past Month)</a:t>
            </a:r>
          </a:p>
          <a:p>
            <a:pPr algn="ctr"/>
            <a:endParaRPr lang="en-US" altLang="en-US" sz="1400" b="1">
              <a:latin typeface="Arial" panose="020B0604020202020204" pitchFamily="34" charset="0"/>
            </a:endParaRPr>
          </a:p>
          <a:p>
            <a:pPr algn="ctr"/>
            <a:r>
              <a:rPr lang="en-US" altLang="en-US" sz="1800" b="1">
                <a:latin typeface="Arial" panose="020B0604020202020204" pitchFamily="34" charset="0"/>
              </a:rPr>
              <a:t>Reach </a:t>
            </a:r>
            <a:r>
              <a:rPr lang="en-US" altLang="en-US" sz="1800" b="1">
                <a:solidFill>
                  <a:srgbClr val="FF3300"/>
                </a:solidFill>
                <a:latin typeface="Arial" panose="020B0604020202020204" pitchFamily="34" charset="0"/>
              </a:rPr>
              <a:t>638,000</a:t>
            </a:r>
            <a:r>
              <a:rPr lang="en-US" altLang="en-US" sz="1800" b="1">
                <a:latin typeface="Arial" panose="020B0604020202020204" pitchFamily="34" charset="0"/>
              </a:rPr>
              <a:t> Adults</a:t>
            </a:r>
          </a:p>
          <a:p>
            <a:pPr algn="ctr"/>
            <a:endParaRPr lang="en-US" altLang="en-US" sz="1800" b="1">
              <a:latin typeface="Arial" panose="020B0604020202020204" pitchFamily="34" charset="0"/>
            </a:endParaRPr>
          </a:p>
        </p:txBody>
      </p:sp>
      <p:sp>
        <p:nvSpPr>
          <p:cNvPr id="588806" name="Text Box 6"/>
          <p:cNvSpPr txBox="1">
            <a:spLocks noChangeArrowheads="1"/>
          </p:cNvSpPr>
          <p:nvPr/>
        </p:nvSpPr>
        <p:spPr bwMode="auto">
          <a:xfrm>
            <a:off x="4327525" y="2682875"/>
            <a:ext cx="89693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600">
                <a:latin typeface="Arial" panose="020B0604020202020204" pitchFamily="34" charset="0"/>
              </a:rPr>
              <a:t>=</a:t>
            </a:r>
          </a:p>
        </p:txBody>
      </p:sp>
      <p:sp>
        <p:nvSpPr>
          <p:cNvPr id="588807" name="Text Box 7"/>
          <p:cNvSpPr txBox="1">
            <a:spLocks noChangeArrowheads="1"/>
          </p:cNvSpPr>
          <p:nvPr/>
        </p:nvSpPr>
        <p:spPr bwMode="auto">
          <a:xfrm>
            <a:off x="1981200" y="5867400"/>
            <a:ext cx="69342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800">
                <a:latin typeface="Arial" panose="020B0604020202020204" pitchFamily="34" charset="0"/>
              </a:rPr>
              <a:t>Network TV reach is based on average ½ hour prime time viewership (KING, KIRO and KOMO) M-Sa, 8-11p + Su 7-11p.  Cable reach represents average audience ½ hour prime time viewership among all cable channels available for local media buys combined.  Radio reach is for average ¼ hour weekday listenership on KIRO-AM, KUOW-FM, KMPS-FM, KZOK-FM, KISW-FM &amp; KRWM-FM during morning drive (M-F, 6-10a.)</a:t>
            </a:r>
            <a:br>
              <a:rPr lang="en-US" altLang="en-US" sz="800">
                <a:latin typeface="Arial" panose="020B0604020202020204" pitchFamily="34" charset="0"/>
              </a:rPr>
            </a:br>
            <a:r>
              <a:rPr lang="en-US" altLang="en-US" sz="800">
                <a:latin typeface="Arial" panose="020B0604020202020204" pitchFamily="34" charset="0"/>
              </a:rPr>
              <a:t> Base:  Seattle-Tacoma DMA (3,439,000 adults)</a:t>
            </a:r>
          </a:p>
          <a:p>
            <a:pPr algn="r"/>
            <a:r>
              <a:rPr lang="en-US" altLang="en-US" sz="800">
                <a:latin typeface="Arial" panose="020B0604020202020204" pitchFamily="34" charset="0"/>
              </a:rPr>
              <a:t>Source:  2006 Scarborough Report, Release 1</a:t>
            </a:r>
          </a:p>
        </p:txBody>
      </p:sp>
      <p:sp>
        <p:nvSpPr>
          <p:cNvPr id="588808" name="Rectangle 8"/>
          <p:cNvSpPr>
            <a:spLocks noChangeArrowheads="1"/>
          </p:cNvSpPr>
          <p:nvPr/>
        </p:nvSpPr>
        <p:spPr bwMode="auto">
          <a:xfrm>
            <a:off x="5356225" y="1800225"/>
            <a:ext cx="3505200" cy="838200"/>
          </a:xfrm>
          <a:prstGeom prst="rect">
            <a:avLst/>
          </a:prstGeom>
          <a:solidFill>
            <a:srgbClr val="CCFF99">
              <a:alpha val="50000"/>
            </a:srgbClr>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8809" name="Rectangle 9"/>
          <p:cNvSpPr>
            <a:spLocks noChangeArrowheads="1"/>
          </p:cNvSpPr>
          <p:nvPr/>
        </p:nvSpPr>
        <p:spPr bwMode="auto">
          <a:xfrm>
            <a:off x="5356225" y="4314825"/>
            <a:ext cx="3505200" cy="8382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8810" name="Rectangle 10"/>
          <p:cNvSpPr>
            <a:spLocks noChangeArrowheads="1"/>
          </p:cNvSpPr>
          <p:nvPr/>
        </p:nvSpPr>
        <p:spPr bwMode="auto">
          <a:xfrm>
            <a:off x="5356225" y="3063875"/>
            <a:ext cx="3505200" cy="8382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8811" name="Text Box 11"/>
          <p:cNvSpPr txBox="1">
            <a:spLocks noChangeArrowheads="1"/>
          </p:cNvSpPr>
          <p:nvPr/>
        </p:nvSpPr>
        <p:spPr bwMode="auto">
          <a:xfrm>
            <a:off x="5407025" y="1955800"/>
            <a:ext cx="33750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10000"/>
              </a:lnSpc>
            </a:pPr>
            <a:r>
              <a:rPr lang="en-US" altLang="en-US" sz="1400" b="1">
                <a:latin typeface="Arial" panose="020B0604020202020204" pitchFamily="34" charset="0"/>
              </a:rPr>
              <a:t>7 spots on the “top-rated” </a:t>
            </a:r>
            <a:br>
              <a:rPr lang="en-US" altLang="en-US" sz="1400" b="1">
                <a:latin typeface="Arial" panose="020B0604020202020204" pitchFamily="34" charset="0"/>
              </a:rPr>
            </a:br>
            <a:r>
              <a:rPr lang="en-US" altLang="en-US" sz="1400" b="1">
                <a:latin typeface="Arial" panose="020B0604020202020204" pitchFamily="34" charset="0"/>
              </a:rPr>
              <a:t> network TV station during prime-time</a:t>
            </a:r>
          </a:p>
        </p:txBody>
      </p:sp>
      <p:sp>
        <p:nvSpPr>
          <p:cNvPr id="588812" name="Text Box 12"/>
          <p:cNvSpPr txBox="1">
            <a:spLocks noChangeArrowheads="1"/>
          </p:cNvSpPr>
          <p:nvPr/>
        </p:nvSpPr>
        <p:spPr bwMode="auto">
          <a:xfrm>
            <a:off x="6772275" y="2638425"/>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OR</a:t>
            </a:r>
          </a:p>
        </p:txBody>
      </p:sp>
      <p:sp>
        <p:nvSpPr>
          <p:cNvPr id="588813" name="Text Box 13"/>
          <p:cNvSpPr txBox="1">
            <a:spLocks noChangeArrowheads="1"/>
          </p:cNvSpPr>
          <p:nvPr/>
        </p:nvSpPr>
        <p:spPr bwMode="auto">
          <a:xfrm>
            <a:off x="5313363" y="3170238"/>
            <a:ext cx="35814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en-US" sz="1400" b="1">
                <a:latin typeface="Arial" panose="020B0604020202020204" pitchFamily="34" charset="0"/>
              </a:rPr>
              <a:t>86 prime-time spots across all cable </a:t>
            </a:r>
            <a:br>
              <a:rPr lang="en-US" altLang="en-US" sz="1400" b="1">
                <a:latin typeface="Arial" panose="020B0604020202020204" pitchFamily="34" charset="0"/>
              </a:rPr>
            </a:br>
            <a:r>
              <a:rPr lang="en-US" altLang="en-US" sz="1400" b="1">
                <a:latin typeface="Arial" panose="020B0604020202020204" pitchFamily="34" charset="0"/>
              </a:rPr>
              <a:t>channels available for local media buys</a:t>
            </a:r>
            <a:br>
              <a:rPr lang="en-US" altLang="en-US" sz="1400" b="1">
                <a:latin typeface="Arial" panose="020B0604020202020204" pitchFamily="34" charset="0"/>
              </a:rPr>
            </a:br>
            <a:r>
              <a:rPr lang="en-US" altLang="en-US" sz="1000" b="1" i="1">
                <a:latin typeface="Arial" panose="020B0604020202020204" pitchFamily="34" charset="0"/>
              </a:rPr>
              <a:t>(2 spots per station)</a:t>
            </a:r>
            <a:endParaRPr lang="en-US" altLang="en-US" sz="1400" b="1">
              <a:latin typeface="Arial" panose="020B0604020202020204" pitchFamily="34" charset="0"/>
            </a:endParaRPr>
          </a:p>
        </p:txBody>
      </p:sp>
      <p:sp>
        <p:nvSpPr>
          <p:cNvPr id="588814" name="Text Box 14"/>
          <p:cNvSpPr txBox="1">
            <a:spLocks noChangeArrowheads="1"/>
          </p:cNvSpPr>
          <p:nvPr/>
        </p:nvSpPr>
        <p:spPr bwMode="auto">
          <a:xfrm>
            <a:off x="6772275" y="3917950"/>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OR</a:t>
            </a:r>
          </a:p>
        </p:txBody>
      </p:sp>
      <p:sp>
        <p:nvSpPr>
          <p:cNvPr id="588815" name="Text Box 15"/>
          <p:cNvSpPr txBox="1">
            <a:spLocks noChangeArrowheads="1"/>
          </p:cNvSpPr>
          <p:nvPr/>
        </p:nvSpPr>
        <p:spPr bwMode="auto">
          <a:xfrm>
            <a:off x="5246688" y="4373563"/>
            <a:ext cx="37338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en-US" sz="1400" b="1">
                <a:latin typeface="Arial" panose="020B0604020202020204" pitchFamily="34" charset="0"/>
              </a:rPr>
              <a:t>85 spots during morning drive time</a:t>
            </a:r>
            <a:br>
              <a:rPr lang="en-US" altLang="en-US" sz="1400" b="1">
                <a:latin typeface="Arial" panose="020B0604020202020204" pitchFamily="34" charset="0"/>
              </a:rPr>
            </a:br>
            <a:r>
              <a:rPr lang="en-US" altLang="en-US" sz="1400" b="1">
                <a:latin typeface="Arial" panose="020B0604020202020204" pitchFamily="34" charset="0"/>
              </a:rPr>
              <a:t>on the area’s top six radio stations</a:t>
            </a:r>
            <a:br>
              <a:rPr lang="en-US" altLang="en-US" sz="1400" b="1">
                <a:latin typeface="Arial" panose="020B0604020202020204" pitchFamily="34" charset="0"/>
              </a:rPr>
            </a:br>
            <a:r>
              <a:rPr lang="en-US" altLang="en-US" sz="1000" b="1" i="1">
                <a:latin typeface="Arial" panose="020B0604020202020204" pitchFamily="34" charset="0"/>
              </a:rPr>
              <a:t>(17 spots per station)</a:t>
            </a:r>
          </a:p>
        </p:txBody>
      </p:sp>
      <p:pic>
        <p:nvPicPr>
          <p:cNvPr id="588822" name="Picture 22" descr="NWSource"/>
          <p:cNvPicPr>
            <a:picLocks noChangeAspect="1" noChangeArrowheads="1"/>
          </p:cNvPicPr>
          <p:nvPr/>
        </p:nvPicPr>
        <p:blipFill>
          <a:blip r:embed="rId3">
            <a:extLst>
              <a:ext uri="{28A0092B-C50C-407E-A947-70E740481C1C}">
                <a14:useLocalDpi xmlns:a14="http://schemas.microsoft.com/office/drawing/2010/main" val="0"/>
              </a:ext>
            </a:extLst>
          </a:blip>
          <a:srcRect b="11057"/>
          <a:stretch>
            <a:fillRect/>
          </a:stretch>
        </p:blipFill>
        <p:spPr bwMode="auto">
          <a:xfrm>
            <a:off x="460375" y="2862263"/>
            <a:ext cx="2214563"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8821" name="Picture 21" descr="pi front page"/>
          <p:cNvPicPr>
            <a:picLocks noChangeAspect="1" noChangeArrowheads="1"/>
          </p:cNvPicPr>
          <p:nvPr/>
        </p:nvPicPr>
        <p:blipFill>
          <a:blip r:embed="rId4">
            <a:extLst>
              <a:ext uri="{28A0092B-C50C-407E-A947-70E740481C1C}">
                <a14:useLocalDpi xmlns:a14="http://schemas.microsoft.com/office/drawing/2010/main" val="0"/>
              </a:ext>
            </a:extLst>
          </a:blip>
          <a:srcRect b="17143"/>
          <a:stretch>
            <a:fillRect/>
          </a:stretch>
        </p:blipFill>
        <p:spPr bwMode="auto">
          <a:xfrm>
            <a:off x="1006475" y="3328988"/>
            <a:ext cx="2220913" cy="155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8820" name="Picture 20" descr="Times Front"/>
          <p:cNvPicPr>
            <a:picLocks noChangeAspect="1" noChangeArrowheads="1"/>
          </p:cNvPicPr>
          <p:nvPr/>
        </p:nvPicPr>
        <p:blipFill>
          <a:blip r:embed="rId5">
            <a:extLst>
              <a:ext uri="{28A0092B-C50C-407E-A947-70E740481C1C}">
                <a14:useLocalDpi xmlns:a14="http://schemas.microsoft.com/office/drawing/2010/main" val="0"/>
              </a:ext>
            </a:extLst>
          </a:blip>
          <a:srcRect b="18553"/>
          <a:stretch>
            <a:fillRect/>
          </a:stretch>
        </p:blipFill>
        <p:spPr bwMode="auto">
          <a:xfrm>
            <a:off x="1863725" y="3714750"/>
            <a:ext cx="2251075" cy="154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D8835CB-7980-4E32-AFEE-8723EC4697B9}" type="slidenum">
              <a:rPr lang="en-US" altLang="en-US"/>
              <a:pPr/>
              <a:t>33</a:t>
            </a:fld>
            <a:endParaRPr lang="en-US" altLang="en-US"/>
          </a:p>
        </p:txBody>
      </p:sp>
      <p:sp>
        <p:nvSpPr>
          <p:cNvPr id="685058" name="Rectangle 2"/>
          <p:cNvSpPr>
            <a:spLocks noGrp="1" noChangeArrowheads="1"/>
          </p:cNvSpPr>
          <p:nvPr>
            <p:ph type="title"/>
          </p:nvPr>
        </p:nvSpPr>
        <p:spPr>
          <a:xfrm>
            <a:off x="1146175" y="685800"/>
            <a:ext cx="7643813" cy="652463"/>
          </a:xfrm>
        </p:spPr>
        <p:txBody>
          <a:bodyPr/>
          <a:lstStyle/>
          <a:p>
            <a:pPr algn="ctr"/>
            <a:r>
              <a:rPr lang="en-US" altLang="en-US"/>
              <a:t>Visitors to The STC Online Network spend more time on the Internet</a:t>
            </a:r>
          </a:p>
        </p:txBody>
      </p:sp>
      <p:pic>
        <p:nvPicPr>
          <p:cNvPr id="685059" name="Object 3"/>
          <p:cNvPicPr>
            <a:picLocks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685800" y="1828800"/>
            <a:ext cx="7924800" cy="4111625"/>
          </a:xfrm>
        </p:spPr>
      </p:pic>
      <p:sp>
        <p:nvSpPr>
          <p:cNvPr id="685060" name="Rectangle 4"/>
          <p:cNvSpPr>
            <a:spLocks noChangeArrowheads="1"/>
          </p:cNvSpPr>
          <p:nvPr/>
        </p:nvSpPr>
        <p:spPr bwMode="auto">
          <a:xfrm>
            <a:off x="1981200" y="6248400"/>
            <a:ext cx="69469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Base:  Seattle-Tacoma DMA adults with Internet access (2,620,900 adults)</a:t>
            </a:r>
          </a:p>
          <a:p>
            <a:pPr algn="r"/>
            <a:r>
              <a:rPr lang="en-US" altLang="en-US" sz="800">
                <a:latin typeface="Arial" panose="020B0604020202020204" pitchFamily="34" charset="0"/>
              </a:rPr>
              <a:t>Source:  2006 Scarborough Report, Release 1</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40A436FF-AF46-4C1C-94B2-5D1CD899C6AA}" type="slidenum">
              <a:rPr lang="en-US" altLang="en-US"/>
              <a:pPr/>
              <a:t>34</a:t>
            </a:fld>
            <a:endParaRPr lang="en-US" altLang="en-US"/>
          </a:p>
        </p:txBody>
      </p:sp>
      <p:pic>
        <p:nvPicPr>
          <p:cNvPr id="711701" name="Picture 21" descr="NW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703763"/>
            <a:ext cx="1708150" cy="1382712"/>
          </a:xfrm>
          <a:prstGeom prst="rect">
            <a:avLst/>
          </a:prstGeom>
          <a:noFill/>
          <a:ln w="9525">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711702" name="Picture 22" descr="NWApart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050" y="4729163"/>
            <a:ext cx="1689100" cy="1389062"/>
          </a:xfrm>
          <a:prstGeom prst="rect">
            <a:avLst/>
          </a:prstGeom>
          <a:noFill/>
          <a:ln w="9525">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711703" name="Picture 23" descr="NWAu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4733925"/>
            <a:ext cx="1703388" cy="1381125"/>
          </a:xfrm>
          <a:prstGeom prst="rect">
            <a:avLst/>
          </a:prstGeom>
          <a:noFill/>
          <a:ln w="9525">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711704" name="Picture 24" descr="NWHom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750" y="4722813"/>
            <a:ext cx="1703388" cy="1382712"/>
          </a:xfrm>
          <a:prstGeom prst="rect">
            <a:avLst/>
          </a:prstGeom>
          <a:noFill/>
          <a:ln w="9525">
            <a:solidFill>
              <a:schemeClr val="tx1"/>
            </a:solidFill>
            <a:miter lim="800000"/>
            <a:headEnd/>
            <a:tailEnd/>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711699" name="Picture 19" descr="pi front page"/>
          <p:cNvPicPr>
            <a:picLocks noChangeAspect="1" noChangeArrowheads="1"/>
          </p:cNvPicPr>
          <p:nvPr/>
        </p:nvPicPr>
        <p:blipFill>
          <a:blip r:embed="rId7">
            <a:extLst>
              <a:ext uri="{28A0092B-C50C-407E-A947-70E740481C1C}">
                <a14:useLocalDpi xmlns:a14="http://schemas.microsoft.com/office/drawing/2010/main" val="0"/>
              </a:ext>
            </a:extLst>
          </a:blip>
          <a:srcRect b="-624"/>
          <a:stretch>
            <a:fillRect/>
          </a:stretch>
        </p:blipFill>
        <p:spPr bwMode="auto">
          <a:xfrm>
            <a:off x="5559425" y="1579563"/>
            <a:ext cx="3175000" cy="2697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1700" name="Picture 20" descr="Times Front"/>
          <p:cNvPicPr>
            <a:picLocks noChangeAspect="1" noChangeArrowheads="1"/>
          </p:cNvPicPr>
          <p:nvPr/>
        </p:nvPicPr>
        <p:blipFill>
          <a:blip r:embed="rId8">
            <a:extLst>
              <a:ext uri="{28A0092B-C50C-407E-A947-70E740481C1C}">
                <a14:useLocalDpi xmlns:a14="http://schemas.microsoft.com/office/drawing/2010/main" val="0"/>
              </a:ext>
            </a:extLst>
          </a:blip>
          <a:srcRect b="32"/>
          <a:stretch>
            <a:fillRect/>
          </a:stretch>
        </p:blipFill>
        <p:spPr bwMode="auto">
          <a:xfrm>
            <a:off x="911225" y="1565275"/>
            <a:ext cx="3182938" cy="268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1698" name="Picture 18" descr="NWSource"/>
          <p:cNvPicPr>
            <a:picLocks noChangeAspect="1" noChangeArrowheads="1"/>
          </p:cNvPicPr>
          <p:nvPr/>
        </p:nvPicPr>
        <p:blipFill>
          <a:blip r:embed="rId9">
            <a:extLst>
              <a:ext uri="{28A0092B-C50C-407E-A947-70E740481C1C}">
                <a14:useLocalDpi xmlns:a14="http://schemas.microsoft.com/office/drawing/2010/main" val="0"/>
              </a:ext>
            </a:extLst>
          </a:blip>
          <a:srcRect b="6364"/>
          <a:stretch>
            <a:fillRect/>
          </a:stretch>
        </p:blipFill>
        <p:spPr bwMode="auto">
          <a:xfrm>
            <a:off x="3213100" y="2274888"/>
            <a:ext cx="3071813" cy="2281237"/>
          </a:xfrm>
          <a:prstGeom prst="rect">
            <a:avLst/>
          </a:prstGeom>
          <a:noFill/>
          <a:ln w="9525">
            <a:solidFill>
              <a:schemeClr val="tx1"/>
            </a:solidFill>
            <a:miter lim="800000"/>
            <a:headEnd/>
            <a:tailEnd/>
          </a:ln>
          <a:effectLst>
            <a:outerShdw dist="119812" dir="7320323"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711685" name="Rectangle 5"/>
          <p:cNvSpPr>
            <a:spLocks noGrp="1" noChangeArrowheads="1"/>
          </p:cNvSpPr>
          <p:nvPr>
            <p:ph type="title"/>
          </p:nvPr>
        </p:nvSpPr>
        <p:spPr>
          <a:xfrm>
            <a:off x="876300" y="533400"/>
            <a:ext cx="8191500" cy="762000"/>
          </a:xfrm>
          <a:noFill/>
          <a:ln/>
        </p:spPr>
        <p:txBody>
          <a:bodyPr/>
          <a:lstStyle/>
          <a:p>
            <a:r>
              <a:rPr lang="en-US" altLang="en-US"/>
              <a:t>The Seattle Times Company Online Network </a:t>
            </a:r>
            <a:r>
              <a:rPr lang="en-US" altLang="en-US">
                <a:solidFill>
                  <a:srgbClr val="FF0000"/>
                </a:solidFill>
              </a:rPr>
              <a:t>ranks #14 nationally</a:t>
            </a:r>
            <a:r>
              <a:rPr lang="en-US" altLang="en-US"/>
              <a:t> among newspaper networks/Web sites</a:t>
            </a:r>
          </a:p>
        </p:txBody>
      </p:sp>
      <p:sp>
        <p:nvSpPr>
          <p:cNvPr id="711688" name="Text Box 8"/>
          <p:cNvSpPr txBox="1">
            <a:spLocks noChangeArrowheads="1"/>
          </p:cNvSpPr>
          <p:nvPr/>
        </p:nvSpPr>
        <p:spPr bwMode="auto">
          <a:xfrm>
            <a:off x="685800" y="3819525"/>
            <a:ext cx="1752600" cy="3143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bg1"/>
                </a:solidFill>
                <a:latin typeface="Arial" panose="020B0604020202020204" pitchFamily="34" charset="0"/>
              </a:rPr>
              <a:t>seattletimes.com</a:t>
            </a:r>
          </a:p>
        </p:txBody>
      </p:sp>
      <p:sp>
        <p:nvSpPr>
          <p:cNvPr id="711689" name="Text Box 9"/>
          <p:cNvSpPr txBox="1">
            <a:spLocks noChangeArrowheads="1"/>
          </p:cNvSpPr>
          <p:nvPr/>
        </p:nvSpPr>
        <p:spPr bwMode="auto">
          <a:xfrm>
            <a:off x="7086600" y="3819525"/>
            <a:ext cx="1828800" cy="3143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bg1"/>
                </a:solidFill>
                <a:latin typeface="Arial" panose="020B0604020202020204" pitchFamily="34" charset="0"/>
              </a:rPr>
              <a:t>seattlepi.com</a:t>
            </a:r>
          </a:p>
        </p:txBody>
      </p:sp>
      <p:sp>
        <p:nvSpPr>
          <p:cNvPr id="711692" name="Rectangle 12"/>
          <p:cNvSpPr>
            <a:spLocks noChangeArrowheads="1"/>
          </p:cNvSpPr>
          <p:nvPr/>
        </p:nvSpPr>
        <p:spPr bwMode="auto">
          <a:xfrm>
            <a:off x="7315200" y="5362575"/>
            <a:ext cx="1622425" cy="3556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000"/>
              </a:lnSpc>
              <a:spcBef>
                <a:spcPct val="20000"/>
              </a:spcBef>
            </a:pPr>
            <a:r>
              <a:rPr lang="en-US" altLang="en-US" sz="1200" b="1">
                <a:solidFill>
                  <a:schemeClr val="bg1"/>
                </a:solidFill>
                <a:latin typeface="Arial" panose="020B0604020202020204" pitchFamily="34" charset="0"/>
              </a:rPr>
              <a:t>NWapartments.com</a:t>
            </a:r>
          </a:p>
        </p:txBody>
      </p:sp>
      <p:sp>
        <p:nvSpPr>
          <p:cNvPr id="711693" name="Rectangle 13"/>
          <p:cNvSpPr>
            <a:spLocks noChangeArrowheads="1"/>
          </p:cNvSpPr>
          <p:nvPr/>
        </p:nvSpPr>
        <p:spPr bwMode="auto">
          <a:xfrm>
            <a:off x="5334000" y="5438775"/>
            <a:ext cx="1293813" cy="284163"/>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chemeClr val="bg1"/>
                </a:solidFill>
                <a:latin typeface="Arial" panose="020B0604020202020204" pitchFamily="34" charset="0"/>
              </a:rPr>
              <a:t>NWhomes.com</a:t>
            </a:r>
          </a:p>
        </p:txBody>
      </p:sp>
      <p:sp>
        <p:nvSpPr>
          <p:cNvPr id="711695" name="Rectangle 15"/>
          <p:cNvSpPr>
            <a:spLocks noChangeArrowheads="1"/>
          </p:cNvSpPr>
          <p:nvPr/>
        </p:nvSpPr>
        <p:spPr bwMode="auto">
          <a:xfrm>
            <a:off x="762000" y="5362575"/>
            <a:ext cx="1117600" cy="3556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000"/>
              </a:lnSpc>
              <a:spcBef>
                <a:spcPct val="50000"/>
              </a:spcBef>
            </a:pPr>
            <a:r>
              <a:rPr lang="en-US" altLang="en-US" sz="1200" b="1">
                <a:solidFill>
                  <a:schemeClr val="bg1"/>
                </a:solidFill>
                <a:latin typeface="Arial" panose="020B0604020202020204" pitchFamily="34" charset="0"/>
              </a:rPr>
              <a:t>NWjobs.com</a:t>
            </a:r>
          </a:p>
        </p:txBody>
      </p:sp>
      <p:sp>
        <p:nvSpPr>
          <p:cNvPr id="711696" name="Rectangle 16"/>
          <p:cNvSpPr>
            <a:spLocks noChangeArrowheads="1"/>
          </p:cNvSpPr>
          <p:nvPr/>
        </p:nvSpPr>
        <p:spPr bwMode="auto">
          <a:xfrm>
            <a:off x="2743200" y="5362575"/>
            <a:ext cx="1209675" cy="355600"/>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000"/>
              </a:lnSpc>
              <a:spcBef>
                <a:spcPct val="50000"/>
              </a:spcBef>
            </a:pPr>
            <a:r>
              <a:rPr lang="en-US" altLang="en-US" sz="1200" b="1">
                <a:solidFill>
                  <a:schemeClr val="bg1"/>
                </a:solidFill>
                <a:latin typeface="Arial" panose="020B0604020202020204" pitchFamily="34" charset="0"/>
              </a:rPr>
              <a:t>NWautos.com</a:t>
            </a:r>
          </a:p>
        </p:txBody>
      </p:sp>
      <p:sp>
        <p:nvSpPr>
          <p:cNvPr id="711697" name="Text Box 17"/>
          <p:cNvSpPr txBox="1">
            <a:spLocks noChangeArrowheads="1"/>
          </p:cNvSpPr>
          <p:nvPr/>
        </p:nvSpPr>
        <p:spPr bwMode="auto">
          <a:xfrm>
            <a:off x="3962400" y="4200525"/>
            <a:ext cx="1676400" cy="3143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bg1"/>
                </a:solidFill>
                <a:latin typeface="Arial" panose="020B0604020202020204" pitchFamily="34" charset="0"/>
              </a:rPr>
              <a:t>NWsource.com</a:t>
            </a:r>
          </a:p>
        </p:txBody>
      </p:sp>
      <p:sp>
        <p:nvSpPr>
          <p:cNvPr id="711705" name="Rectangle 25"/>
          <p:cNvSpPr>
            <a:spLocks noChangeArrowheads="1"/>
          </p:cNvSpPr>
          <p:nvPr/>
        </p:nvSpPr>
        <p:spPr bwMode="auto">
          <a:xfrm>
            <a:off x="2057400" y="6173788"/>
            <a:ext cx="68707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The Seattle Times company Online Network includes seattletimes.com, seattlepi.com, NWsource.com, NWautos.com, NWjobs.com, NWhomes.com and NWapartments.com Base:  Seattle-Tacoma DMA Internet users</a:t>
            </a:r>
            <a:br>
              <a:rPr lang="en-US" altLang="en-US" sz="800">
                <a:latin typeface="Arial" panose="020B0604020202020204" pitchFamily="34" charset="0"/>
              </a:rPr>
            </a:br>
            <a:r>
              <a:rPr lang="en-US" altLang="en-US" sz="800">
                <a:latin typeface="Arial" panose="020B0604020202020204" pitchFamily="34" charset="0"/>
              </a:rPr>
              <a:t> Source:  Nielsen//Netratings, Netview August 2006</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CD8868B-FD26-4BA6-9F4C-73696D36DDCE}" type="slidenum">
              <a:rPr lang="en-US" altLang="en-US"/>
              <a:pPr/>
              <a:t>35</a:t>
            </a:fld>
            <a:endParaRPr lang="en-US" altLang="en-US"/>
          </a:p>
        </p:txBody>
      </p:sp>
      <p:sp>
        <p:nvSpPr>
          <p:cNvPr id="591874" name="Rectangle 2"/>
          <p:cNvSpPr>
            <a:spLocks noChangeArrowheads="1"/>
          </p:cNvSpPr>
          <p:nvPr/>
        </p:nvSpPr>
        <p:spPr bwMode="auto">
          <a:xfrm>
            <a:off x="1371600" y="6065838"/>
            <a:ext cx="7627938"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8286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lnSpc>
                <a:spcPct val="90000"/>
              </a:lnSpc>
              <a:spcBef>
                <a:spcPct val="30000"/>
              </a:spcBef>
            </a:pPr>
            <a:r>
              <a:rPr lang="en-US" altLang="en-US" sz="800">
                <a:latin typeface="Arial" panose="020B0604020202020204" pitchFamily="34" charset="0"/>
              </a:rPr>
              <a:t>Note: The above data were compiled from separate surveys of visitors to each site and cannot be combined or averaged.</a:t>
            </a:r>
          </a:p>
          <a:p>
            <a:pPr algn="r">
              <a:lnSpc>
                <a:spcPct val="90000"/>
              </a:lnSpc>
              <a:spcBef>
                <a:spcPct val="30000"/>
              </a:spcBef>
            </a:pPr>
            <a:r>
              <a:rPr lang="en-US" altLang="en-US" sz="800">
                <a:latin typeface="Arial" panose="020B0604020202020204" pitchFamily="34" charset="0"/>
              </a:rPr>
              <a:t>* Not employed includes those who are seeking employment, retired, students, homemakers and those not seeking employment.</a:t>
            </a:r>
            <a:br>
              <a:rPr lang="en-US" altLang="en-US" sz="800">
                <a:latin typeface="Arial" panose="020B0604020202020204" pitchFamily="34" charset="0"/>
              </a:rPr>
            </a:br>
            <a:r>
              <a:rPr lang="en-US" altLang="en-US" sz="800">
                <a:latin typeface="Arial" panose="020B0604020202020204" pitchFamily="34" charset="0"/>
              </a:rPr>
              <a:t>Base: seattletimes.com, NWclassifieds.com, NWsource.com and seattlepi.com audiences</a:t>
            </a:r>
            <a:br>
              <a:rPr lang="en-US" altLang="en-US" sz="800">
                <a:latin typeface="Arial" panose="020B0604020202020204" pitchFamily="34" charset="0"/>
              </a:rPr>
            </a:br>
            <a:r>
              <a:rPr lang="en-US" altLang="en-US" sz="800">
                <a:latin typeface="Arial" panose="020B0604020202020204" pitchFamily="34" charset="0"/>
              </a:rPr>
              <a:t>Source: 2004 New Media Survey, Audience Profile Survey</a:t>
            </a:r>
          </a:p>
        </p:txBody>
      </p:sp>
      <p:sp>
        <p:nvSpPr>
          <p:cNvPr id="591875" name="Rectangle 3"/>
          <p:cNvSpPr>
            <a:spLocks noChangeArrowheads="1"/>
          </p:cNvSpPr>
          <p:nvPr>
            <p:ph type="title"/>
          </p:nvPr>
        </p:nvSpPr>
        <p:spPr bwMode="gray">
          <a:xfrm>
            <a:off x="1436688" y="844550"/>
            <a:ext cx="6362700" cy="558800"/>
          </a:xfrm>
          <a:noFill/>
          <a:ln/>
        </p:spPr>
        <p:txBody>
          <a:bodyPr anchor="ctr"/>
          <a:lstStyle/>
          <a:p>
            <a:pPr algn="ctr"/>
            <a:r>
              <a:rPr lang="en-US" altLang="en-US"/>
              <a:t>Use the STC Online Network to reach a broad audience or target specific groups</a:t>
            </a:r>
          </a:p>
        </p:txBody>
      </p:sp>
      <p:pic>
        <p:nvPicPr>
          <p:cNvPr id="591876" name="Object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700" y="1600200"/>
            <a:ext cx="6670675"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E4D95859-18F6-4EF2-A01E-4C3E2D0B1925}" type="slidenum">
              <a:rPr lang="en-US" altLang="en-US"/>
              <a:pPr/>
              <a:t>36</a:t>
            </a:fld>
            <a:endParaRPr lang="en-US" altLang="en-US"/>
          </a:p>
        </p:txBody>
      </p:sp>
      <p:pic>
        <p:nvPicPr>
          <p:cNvPr id="62361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619250"/>
            <a:ext cx="8477250" cy="429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3618" name="Rectangle 2"/>
          <p:cNvSpPr>
            <a:spLocks noGrp="1" noChangeArrowheads="1"/>
          </p:cNvSpPr>
          <p:nvPr>
            <p:ph type="title"/>
          </p:nvPr>
        </p:nvSpPr>
        <p:spPr>
          <a:xfrm>
            <a:off x="800100" y="533400"/>
            <a:ext cx="8343900" cy="1000125"/>
          </a:xfrm>
        </p:spPr>
        <p:txBody>
          <a:bodyPr/>
          <a:lstStyle/>
          <a:p>
            <a:pPr algn="ctr"/>
            <a:r>
              <a:rPr lang="en-US" altLang="en-US" sz="2600"/>
              <a:t>The STC Online Network enhances your targeting of younger and white collar adults</a:t>
            </a:r>
            <a:endParaRPr lang="en-US" altLang="en-US" sz="2600" b="0"/>
          </a:p>
        </p:txBody>
      </p:sp>
      <p:sp>
        <p:nvSpPr>
          <p:cNvPr id="623620" name="Rectangle 4"/>
          <p:cNvSpPr>
            <a:spLocks noChangeArrowheads="1"/>
          </p:cNvSpPr>
          <p:nvPr/>
        </p:nvSpPr>
        <p:spPr bwMode="auto">
          <a:xfrm>
            <a:off x="1981200" y="5943600"/>
            <a:ext cx="70104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8286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 employed includes those who are retired, students, homemakers and those not seeking employment</a:t>
            </a:r>
          </a:p>
          <a:p>
            <a:pPr algn="r"/>
            <a:r>
              <a:rPr lang="en-US" altLang="en-US" sz="800">
                <a:latin typeface="Arial" panose="020B0604020202020204" pitchFamily="34" charset="0"/>
              </a:rPr>
              <a:t>Note: The Seattle Times Company Online Network includes adults visiting seattletimes.com, seattlepi.com, NWsource.com, NWjobs.com, NWautos.com, NWapartments.com and NWhomes.com in the past 30 days.</a:t>
            </a:r>
          </a:p>
          <a:p>
            <a:pPr algn="r"/>
            <a:r>
              <a:rPr lang="en-US" altLang="en-US" sz="800">
                <a:latin typeface="Arial" panose="020B0604020202020204" pitchFamily="34" charset="0"/>
              </a:rPr>
              <a:t>Base: Seattle-Tacoma DMA (3,439,000 adults)</a:t>
            </a:r>
          </a:p>
          <a:p>
            <a:pPr algn="r"/>
            <a:r>
              <a:rPr lang="en-US" altLang="en-US" sz="800">
                <a:latin typeface="Arial" panose="020B0604020202020204" pitchFamily="34" charset="0"/>
              </a:rPr>
              <a:t>Source: 2006 Scarborough Report, Release 1</a:t>
            </a:r>
          </a:p>
        </p:txBody>
      </p:sp>
      <p:sp>
        <p:nvSpPr>
          <p:cNvPr id="623623" name="Rectangle 7"/>
          <p:cNvSpPr>
            <a:spLocks noChangeArrowheads="1"/>
          </p:cNvSpPr>
          <p:nvPr/>
        </p:nvSpPr>
        <p:spPr bwMode="auto">
          <a:xfrm>
            <a:off x="2247900" y="3143250"/>
            <a:ext cx="2190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3624" name="Rectangle 8"/>
          <p:cNvSpPr>
            <a:spLocks noChangeArrowheads="1"/>
          </p:cNvSpPr>
          <p:nvPr/>
        </p:nvSpPr>
        <p:spPr bwMode="auto">
          <a:xfrm rot="4697251">
            <a:off x="7429500" y="2524126"/>
            <a:ext cx="2190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3625" name="Text Box 9"/>
          <p:cNvSpPr txBox="1">
            <a:spLocks noChangeArrowheads="1"/>
          </p:cNvSpPr>
          <p:nvPr/>
        </p:nvSpPr>
        <p:spPr bwMode="auto">
          <a:xfrm>
            <a:off x="1036638" y="1681163"/>
            <a:ext cx="1697037" cy="76517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100" b="1">
                <a:latin typeface="Arial" panose="020B0604020202020204" pitchFamily="34" charset="0"/>
              </a:rPr>
              <a:t>40% of STC Online visitors are younger than 34 years old</a:t>
            </a:r>
            <a:r>
              <a:rPr lang="en-US" altLang="en-US" sz="1100">
                <a:latin typeface="Arial" panose="020B0604020202020204" pitchFamily="34" charset="0"/>
              </a:rPr>
              <a:t> vs. 13% for the newspapers</a:t>
            </a:r>
          </a:p>
        </p:txBody>
      </p:sp>
      <p:sp>
        <p:nvSpPr>
          <p:cNvPr id="623626" name="Text Box 10"/>
          <p:cNvSpPr txBox="1">
            <a:spLocks noChangeArrowheads="1"/>
          </p:cNvSpPr>
          <p:nvPr/>
        </p:nvSpPr>
        <p:spPr bwMode="auto">
          <a:xfrm>
            <a:off x="6489700" y="1697038"/>
            <a:ext cx="2060575" cy="59690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100" b="1">
                <a:latin typeface="Arial" panose="020B0604020202020204" pitchFamily="34" charset="0"/>
              </a:rPr>
              <a:t>63% of STC Online visitors are in white collar positions</a:t>
            </a:r>
            <a:r>
              <a:rPr lang="en-US" altLang="en-US" sz="1100">
                <a:latin typeface="Arial" panose="020B0604020202020204" pitchFamily="34" charset="0"/>
              </a:rPr>
              <a:t> vs. 44% for the newspapers</a:t>
            </a:r>
          </a:p>
        </p:txBody>
      </p:sp>
      <p:cxnSp>
        <p:nvCxnSpPr>
          <p:cNvPr id="623628" name="AutoShape 12"/>
          <p:cNvCxnSpPr>
            <a:cxnSpLocks noChangeShapeType="1"/>
          </p:cNvCxnSpPr>
          <p:nvPr/>
        </p:nvCxnSpPr>
        <p:spPr bwMode="auto">
          <a:xfrm rot="5400000">
            <a:off x="1462882" y="2839244"/>
            <a:ext cx="865187" cy="9525"/>
          </a:xfrm>
          <a:prstGeom prst="curvedConnector3">
            <a:avLst>
              <a:gd name="adj1" fmla="val 49907"/>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3629" name="AutoShape 13"/>
          <p:cNvCxnSpPr>
            <a:cxnSpLocks noChangeShapeType="1"/>
            <a:stCxn id="623626" idx="2"/>
            <a:endCxn id="623624" idx="1"/>
          </p:cNvCxnSpPr>
          <p:nvPr/>
        </p:nvCxnSpPr>
        <p:spPr bwMode="auto">
          <a:xfrm rot="5400000">
            <a:off x="7389813" y="2419350"/>
            <a:ext cx="255587" cy="4763"/>
          </a:xfrm>
          <a:prstGeom prst="curvedConnector3">
            <a:avLst>
              <a:gd name="adj1" fmla="val 4472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0575FB46-C5CC-41FE-9363-A21EAD97B20B}" type="slidenum">
              <a:rPr lang="en-US" altLang="en-US"/>
              <a:pPr/>
              <a:t>37</a:t>
            </a:fld>
            <a:endParaRPr lang="en-US" altLang="en-US"/>
          </a:p>
        </p:txBody>
      </p:sp>
      <p:sp>
        <p:nvSpPr>
          <p:cNvPr id="598018" name="Rectangle 2"/>
          <p:cNvSpPr>
            <a:spLocks noGrp="1" noChangeArrowheads="1"/>
          </p:cNvSpPr>
          <p:nvPr>
            <p:ph type="title"/>
          </p:nvPr>
        </p:nvSpPr>
        <p:spPr>
          <a:xfrm>
            <a:off x="930275" y="523875"/>
            <a:ext cx="7623175" cy="652463"/>
          </a:xfrm>
        </p:spPr>
        <p:txBody>
          <a:bodyPr/>
          <a:lstStyle/>
          <a:p>
            <a:pPr algn="ctr"/>
            <a:r>
              <a:rPr lang="en-US" altLang="en-US"/>
              <a:t>Position your business with award-winning brands from The Seattle Times Company Online Network</a:t>
            </a:r>
          </a:p>
        </p:txBody>
      </p:sp>
      <p:sp>
        <p:nvSpPr>
          <p:cNvPr id="598019" name="Text Box 3"/>
          <p:cNvSpPr txBox="1">
            <a:spLocks noChangeArrowheads="1"/>
          </p:cNvSpPr>
          <p:nvPr/>
        </p:nvSpPr>
        <p:spPr bwMode="auto">
          <a:xfrm>
            <a:off x="1071563" y="1392238"/>
            <a:ext cx="7143750" cy="4421187"/>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338138" indent="-2238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115000"/>
              </a:lnSpc>
              <a:spcBef>
                <a:spcPct val="50000"/>
              </a:spcBef>
              <a:buClr>
                <a:srgbClr val="F4C20E"/>
              </a:buClr>
              <a:buFont typeface="Wingdings" panose="05000000000000000000" pitchFamily="2" charset="2"/>
              <a:buNone/>
            </a:pPr>
            <a:r>
              <a:rPr lang="en-US" altLang="en-US" sz="1400" b="1">
                <a:solidFill>
                  <a:srgbClr val="3333FF"/>
                </a:solidFill>
              </a:rPr>
              <a:t>seattletimes.com</a:t>
            </a:r>
            <a:endParaRPr lang="en-US" altLang="en-US" sz="1400" b="1">
              <a:solidFill>
                <a:srgbClr val="3333FF"/>
              </a:solidFill>
              <a:latin typeface="Courier New" panose="02070309020205020404" pitchFamily="49" charset="0"/>
              <a:cs typeface="Courier New" panose="02070309020205020404" pitchFamily="49" charset="0"/>
            </a:endParaRP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2006 Online News Association – Annenberg School for Service Journalism finalist</a:t>
            </a: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2006 Sigma Delta Chi/ Society for Professional Journalist first place award for Online Investigative Reporting</a:t>
            </a: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2006 Editor &amp; Publisher “EPpy Award” top 3 finalist for high school sports coverage</a:t>
            </a: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2006 “Best of the West” for Online Investigative Reports first and third place finishes </a:t>
            </a: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2004 </a:t>
            </a:r>
            <a:r>
              <a:rPr lang="en-US" altLang="en-US" sz="1400"/>
              <a:t>National Press Club first place award for Distinguished Online Contribution</a:t>
            </a:r>
            <a:endParaRPr lang="en-US" altLang="en-US" sz="1400">
              <a:cs typeface="Courier New" panose="02070309020205020404" pitchFamily="49" charset="0"/>
            </a:endParaRP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2004 </a:t>
            </a:r>
            <a:r>
              <a:rPr lang="en-US" altLang="en-US" sz="1400"/>
              <a:t>Society of Professional Journalists national award for Public Service Journalism</a:t>
            </a:r>
            <a:endParaRPr lang="en-US" altLang="en-US" sz="1400">
              <a:cs typeface="Courier New" panose="02070309020205020404" pitchFamily="49" charset="0"/>
            </a:endParaRPr>
          </a:p>
          <a:p>
            <a:pPr>
              <a:lnSpc>
                <a:spcPct val="115000"/>
              </a:lnSpc>
              <a:spcBef>
                <a:spcPct val="50000"/>
              </a:spcBef>
              <a:buClr>
                <a:srgbClr val="3399FF"/>
              </a:buClr>
              <a:buSzPct val="90000"/>
              <a:buFont typeface="Wingdings" panose="05000000000000000000" pitchFamily="2" charset="2"/>
              <a:buNone/>
            </a:pPr>
            <a:r>
              <a:rPr lang="en-US" altLang="en-US" sz="1400" b="1">
                <a:solidFill>
                  <a:srgbClr val="FF6600"/>
                </a:solidFill>
              </a:rPr>
              <a:t>NWclassifieds.com</a:t>
            </a: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2002 NAA Digital Edge Award Finalist – Best Classified Site –</a:t>
            </a:r>
          </a:p>
          <a:p>
            <a:pPr lvl="1">
              <a:lnSpc>
                <a:spcPct val="115000"/>
              </a:lnSpc>
              <a:buClr>
                <a:srgbClr val="990033"/>
              </a:buClr>
              <a:buSzPct val="70000"/>
              <a:buFont typeface="Wingdings" panose="05000000000000000000" pitchFamily="2" charset="2"/>
              <a:buNone/>
            </a:pPr>
            <a:r>
              <a:rPr lang="en-US" altLang="en-US" sz="1400">
                <a:cs typeface="Courier New" panose="02070309020205020404" pitchFamily="49" charset="0"/>
              </a:rPr>
              <a:t>NWclassifieds.com/jobs</a:t>
            </a:r>
            <a:endParaRPr lang="en-US" altLang="en-US" sz="1400"/>
          </a:p>
          <a:p>
            <a:pPr>
              <a:lnSpc>
                <a:spcPct val="115000"/>
              </a:lnSpc>
              <a:spcBef>
                <a:spcPct val="50000"/>
              </a:spcBef>
              <a:buClr>
                <a:srgbClr val="3399FF"/>
              </a:buClr>
              <a:buSzPct val="90000"/>
              <a:buFont typeface="Wingdings" panose="05000000000000000000" pitchFamily="2" charset="2"/>
              <a:buNone/>
            </a:pPr>
            <a:r>
              <a:rPr lang="en-US" altLang="en-US" sz="1400" b="1">
                <a:solidFill>
                  <a:srgbClr val="006600"/>
                </a:solidFill>
              </a:rPr>
              <a:t>NWsource.com</a:t>
            </a:r>
          </a:p>
          <a:p>
            <a:pPr lvl="1">
              <a:lnSpc>
                <a:spcPct val="115000"/>
              </a:lnSpc>
              <a:buClr>
                <a:srgbClr val="990033"/>
              </a:buClr>
              <a:buSzPct val="70000"/>
              <a:buFont typeface="Wingdings" panose="05000000000000000000" pitchFamily="2" charset="2"/>
              <a:buChar char="n"/>
            </a:pPr>
            <a:r>
              <a:rPr lang="en-US" altLang="en-US" sz="1400">
                <a:cs typeface="Courier New" panose="02070309020205020404" pitchFamily="49" charset="0"/>
              </a:rPr>
              <a:t>2002 NAA Digital Edge Award Finalist - Vertical Site - NWsource Outdoors</a:t>
            </a:r>
            <a:endParaRPr lang="en-US" altLang="en-US" sz="1400"/>
          </a:p>
          <a:p>
            <a:pPr>
              <a:lnSpc>
                <a:spcPct val="125000"/>
              </a:lnSpc>
              <a:spcBef>
                <a:spcPct val="50000"/>
              </a:spcBef>
              <a:buClr>
                <a:srgbClr val="3399FF"/>
              </a:buClr>
              <a:buSzPct val="90000"/>
              <a:buFont typeface="Wingdings" panose="05000000000000000000" pitchFamily="2" charset="2"/>
              <a:buNone/>
            </a:pPr>
            <a:r>
              <a:rPr lang="en-US" altLang="en-US" sz="1400" b="1">
                <a:solidFill>
                  <a:srgbClr val="6600FF"/>
                </a:solidFill>
              </a:rPr>
              <a:t>seattlepi.com</a:t>
            </a:r>
            <a:endParaRPr lang="en-US" altLang="en-US" sz="1400">
              <a:solidFill>
                <a:srgbClr val="6600FF"/>
              </a:solidFill>
            </a:endParaRPr>
          </a:p>
          <a:p>
            <a:pPr lvl="1">
              <a:lnSpc>
                <a:spcPct val="75000"/>
              </a:lnSpc>
              <a:buClr>
                <a:srgbClr val="990033"/>
              </a:buClr>
              <a:buSzPct val="70000"/>
              <a:buFont typeface="Wingdings" panose="05000000000000000000" pitchFamily="2" charset="2"/>
              <a:buChar char="n"/>
            </a:pPr>
            <a:r>
              <a:rPr lang="en-US" altLang="en-US" sz="1400"/>
              <a:t>2004 SPJ Regional Excellence in Journalism competition, First Place in Web Design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F2BD818-BBD7-46E6-9C67-55FB9D4C1B48}" type="slidenum">
              <a:rPr lang="en-US" altLang="en-US"/>
              <a:pPr/>
              <a:t>38</a:t>
            </a:fld>
            <a:endParaRPr lang="en-US" altLang="en-US"/>
          </a:p>
        </p:txBody>
      </p:sp>
      <p:sp>
        <p:nvSpPr>
          <p:cNvPr id="680968" name="AutoShape 8"/>
          <p:cNvSpPr>
            <a:spLocks noChangeArrowheads="1"/>
          </p:cNvSpPr>
          <p:nvPr/>
        </p:nvSpPr>
        <p:spPr bwMode="auto">
          <a:xfrm rot="-1082971">
            <a:off x="914400" y="3048000"/>
            <a:ext cx="7010400" cy="990600"/>
          </a:xfrm>
          <a:prstGeom prst="rightArrow">
            <a:avLst>
              <a:gd name="adj1" fmla="val 50000"/>
              <a:gd name="adj2" fmla="val 176923"/>
            </a:avLst>
          </a:prstGeom>
          <a:gradFill rotWithShape="1">
            <a:gsLst>
              <a:gs pos="0">
                <a:schemeClr val="bg1"/>
              </a:gs>
              <a:gs pos="100000">
                <a:schemeClr val="accent1">
                  <a:alpha val="53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80967" name="AutoShape 7"/>
          <p:cNvSpPr>
            <a:spLocks noChangeArrowheads="1"/>
          </p:cNvSpPr>
          <p:nvPr/>
        </p:nvSpPr>
        <p:spPr bwMode="auto">
          <a:xfrm>
            <a:off x="7248525" y="2676525"/>
            <a:ext cx="1752600" cy="1600200"/>
          </a:xfrm>
          <a:prstGeom prst="upArrow">
            <a:avLst>
              <a:gd name="adj1" fmla="val 50000"/>
              <a:gd name="adj2" fmla="val 25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0963" name="Rectangle 3"/>
          <p:cNvSpPr>
            <a:spLocks noChangeArrowheads="1"/>
          </p:cNvSpPr>
          <p:nvPr/>
        </p:nvSpPr>
        <p:spPr bwMode="auto">
          <a:xfrm>
            <a:off x="5486400" y="6097588"/>
            <a:ext cx="35179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2006 data is comprised of the average number of unique visitors for the STC Network from January to July of 2006 </a:t>
            </a:r>
          </a:p>
          <a:p>
            <a:pPr algn="r"/>
            <a:r>
              <a:rPr lang="en-US" altLang="en-US" sz="800">
                <a:latin typeface="Arial" panose="020B0604020202020204" pitchFamily="34" charset="0"/>
              </a:rPr>
              <a:t>Source:  Seattle Times Company Site Log Data, Sage Metrics 2001-2006</a:t>
            </a:r>
          </a:p>
        </p:txBody>
      </p:sp>
      <p:sp>
        <p:nvSpPr>
          <p:cNvPr id="680964" name="Rectangle 4"/>
          <p:cNvSpPr>
            <a:spLocks noChangeArrowheads="1"/>
          </p:cNvSpPr>
          <p:nvPr>
            <p:ph type="title"/>
          </p:nvPr>
        </p:nvSpPr>
        <p:spPr>
          <a:xfrm>
            <a:off x="865188" y="720725"/>
            <a:ext cx="7742237" cy="515938"/>
          </a:xfrm>
          <a:noFill/>
          <a:ln/>
        </p:spPr>
        <p:txBody>
          <a:bodyPr anchor="ctr"/>
          <a:lstStyle/>
          <a:p>
            <a:pPr algn="ctr"/>
            <a:r>
              <a:rPr lang="en-US" altLang="en-US" sz="2000"/>
              <a:t>Unique visitor volume to the STC Online Network has grown by more than 860% in the past six years</a:t>
            </a:r>
          </a:p>
        </p:txBody>
      </p:sp>
      <p:sp>
        <p:nvSpPr>
          <p:cNvPr id="680966" name="Text Box 6"/>
          <p:cNvSpPr txBox="1">
            <a:spLocks noChangeArrowheads="1"/>
          </p:cNvSpPr>
          <p:nvPr/>
        </p:nvSpPr>
        <p:spPr bwMode="auto">
          <a:xfrm rot="-1054276">
            <a:off x="1357313" y="3462338"/>
            <a:ext cx="509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FF6600"/>
                </a:solidFill>
                <a:latin typeface="Arial" panose="020B0604020202020204" pitchFamily="34" charset="0"/>
              </a:rPr>
              <a:t>More than 860% growth in only 6 years!</a:t>
            </a:r>
          </a:p>
        </p:txBody>
      </p:sp>
      <p:pic>
        <p:nvPicPr>
          <p:cNvPr id="680962" name="Object 2"/>
          <p:cNvPicPr>
            <a:picLocks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gray">
          <a:xfrm>
            <a:off x="457200" y="1465263"/>
            <a:ext cx="8302625" cy="4567237"/>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7145192-5F1E-4663-9E41-F9246F20EF73}" type="slidenum">
              <a:rPr lang="en-US" altLang="en-US"/>
              <a:pPr/>
              <a:t>39</a:t>
            </a:fld>
            <a:endParaRPr lang="en-US" altLang="en-US"/>
          </a:p>
        </p:txBody>
      </p:sp>
      <p:sp>
        <p:nvSpPr>
          <p:cNvPr id="681993" name="AutoShape 9"/>
          <p:cNvSpPr>
            <a:spLocks noChangeArrowheads="1"/>
          </p:cNvSpPr>
          <p:nvPr/>
        </p:nvSpPr>
        <p:spPr bwMode="auto">
          <a:xfrm>
            <a:off x="7158038" y="2495550"/>
            <a:ext cx="1752600" cy="1600200"/>
          </a:xfrm>
          <a:prstGeom prst="upArrow">
            <a:avLst>
              <a:gd name="adj1" fmla="val 46741"/>
              <a:gd name="adj2" fmla="val 25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681986" name="Object 2"/>
          <p:cNvPicPr>
            <a:picLocks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bwMode="gray">
          <a:xfrm>
            <a:off x="609600" y="1143000"/>
            <a:ext cx="8069263" cy="4579938"/>
          </a:xfrm>
        </p:spPr>
      </p:pic>
      <p:sp>
        <p:nvSpPr>
          <p:cNvPr id="681987" name="Rectangle 3"/>
          <p:cNvSpPr>
            <a:spLocks noChangeArrowheads="1"/>
          </p:cNvSpPr>
          <p:nvPr>
            <p:ph type="title"/>
          </p:nvPr>
        </p:nvSpPr>
        <p:spPr>
          <a:xfrm>
            <a:off x="865188" y="692150"/>
            <a:ext cx="7858125" cy="515938"/>
          </a:xfrm>
          <a:noFill/>
          <a:ln/>
        </p:spPr>
        <p:txBody>
          <a:bodyPr anchor="ctr"/>
          <a:lstStyle/>
          <a:p>
            <a:pPr algn="ctr"/>
            <a:r>
              <a:rPr lang="en-US" altLang="en-US" sz="2000"/>
              <a:t>Page view traffic to the STC Online Network has grown more than 400% in the past six years</a:t>
            </a:r>
          </a:p>
        </p:txBody>
      </p:sp>
      <p:sp>
        <p:nvSpPr>
          <p:cNvPr id="681991" name="Rectangle 7"/>
          <p:cNvSpPr>
            <a:spLocks noChangeArrowheads="1"/>
          </p:cNvSpPr>
          <p:nvPr/>
        </p:nvSpPr>
        <p:spPr bwMode="auto">
          <a:xfrm>
            <a:off x="5486400" y="6097588"/>
            <a:ext cx="35179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2006 data is comprised of the average number of page views for the STC Network from January to July of 2006 </a:t>
            </a:r>
          </a:p>
          <a:p>
            <a:pPr algn="r"/>
            <a:r>
              <a:rPr lang="en-US" altLang="en-US" sz="800">
                <a:latin typeface="Arial" panose="020B0604020202020204" pitchFamily="34" charset="0"/>
              </a:rPr>
              <a:t>Source:  Seattle Times Company Site Log Data, Sage Metrics 2001-2006</a:t>
            </a:r>
          </a:p>
        </p:txBody>
      </p:sp>
      <p:sp>
        <p:nvSpPr>
          <p:cNvPr id="681992" name="AutoShape 8"/>
          <p:cNvSpPr>
            <a:spLocks noChangeArrowheads="1"/>
          </p:cNvSpPr>
          <p:nvPr/>
        </p:nvSpPr>
        <p:spPr bwMode="auto">
          <a:xfrm rot="-950815">
            <a:off x="914400" y="2743200"/>
            <a:ext cx="7010400" cy="990600"/>
          </a:xfrm>
          <a:prstGeom prst="rightArrow">
            <a:avLst>
              <a:gd name="adj1" fmla="val 50000"/>
              <a:gd name="adj2" fmla="val 176923"/>
            </a:avLst>
          </a:prstGeom>
          <a:gradFill rotWithShape="1">
            <a:gsLst>
              <a:gs pos="0">
                <a:schemeClr val="bg1"/>
              </a:gs>
              <a:gs pos="100000">
                <a:schemeClr val="accent1">
                  <a:alpha val="53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81990" name="Text Box 6"/>
          <p:cNvSpPr txBox="1">
            <a:spLocks noChangeArrowheads="1"/>
          </p:cNvSpPr>
          <p:nvPr/>
        </p:nvSpPr>
        <p:spPr bwMode="auto">
          <a:xfrm rot="-974453">
            <a:off x="1457325" y="3114675"/>
            <a:ext cx="524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FF6600"/>
                </a:solidFill>
                <a:latin typeface="Arial" panose="020B0604020202020204" pitchFamily="34" charset="0"/>
              </a:rPr>
              <a:t>More than 400% growth in 6 years!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5FD04D0-A417-49FD-ABD4-F1EC79D3780C}" type="slidenum">
              <a:rPr lang="en-US" altLang="en-US"/>
              <a:pPr/>
              <a:t>4</a:t>
            </a:fld>
            <a:endParaRPr lang="en-US" altLang="en-US"/>
          </a:p>
        </p:txBody>
      </p:sp>
      <p:pic>
        <p:nvPicPr>
          <p:cNvPr id="705548" name="Picture 12" descr="j0422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76400"/>
            <a:ext cx="1182688" cy="1828800"/>
          </a:xfrm>
          <a:prstGeom prst="rect">
            <a:avLst/>
          </a:prstGeom>
          <a:noFill/>
          <a:ln w="9525">
            <a:solidFill>
              <a:schemeClr val="tx1"/>
            </a:solidFill>
            <a:miter lim="800000"/>
            <a:headEnd/>
            <a:tailEnd/>
          </a:ln>
          <a:effectLst>
            <a:outerShdw dist="35921" dir="27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sp>
        <p:nvSpPr>
          <p:cNvPr id="705538" name="Rectangle 2"/>
          <p:cNvSpPr>
            <a:spLocks noGrp="1" noChangeArrowheads="1"/>
          </p:cNvSpPr>
          <p:nvPr>
            <p:ph type="title"/>
          </p:nvPr>
        </p:nvSpPr>
        <p:spPr/>
        <p:txBody>
          <a:bodyPr/>
          <a:lstStyle/>
          <a:p>
            <a:pPr algn="ctr"/>
            <a:r>
              <a:rPr lang="en-US" altLang="en-US"/>
              <a:t>Online advertising </a:t>
            </a:r>
            <a:br>
              <a:rPr lang="en-US" altLang="en-US"/>
            </a:br>
            <a:r>
              <a:rPr lang="en-US" altLang="en-US"/>
              <a:t>drives shoppers to local stores  </a:t>
            </a:r>
          </a:p>
        </p:txBody>
      </p:sp>
      <p:sp>
        <p:nvSpPr>
          <p:cNvPr id="705539" name="Rectangle 3"/>
          <p:cNvSpPr>
            <a:spLocks noGrp="1" noChangeArrowheads="1"/>
          </p:cNvSpPr>
          <p:nvPr>
            <p:ph type="body" idx="1"/>
          </p:nvPr>
        </p:nvSpPr>
        <p:spPr>
          <a:xfrm>
            <a:off x="838200" y="2057400"/>
            <a:ext cx="4876800" cy="3657600"/>
          </a:xfrm>
        </p:spPr>
        <p:txBody>
          <a:bodyPr/>
          <a:lstStyle/>
          <a:p>
            <a:pPr>
              <a:buFontTx/>
              <a:buChar char="•"/>
            </a:pPr>
            <a:r>
              <a:rPr lang="en-US" altLang="en-US">
                <a:solidFill>
                  <a:srgbClr val="FF3300"/>
                </a:solidFill>
              </a:rPr>
              <a:t>60% of adults</a:t>
            </a:r>
            <a:r>
              <a:rPr lang="en-US" altLang="en-US"/>
              <a:t> </a:t>
            </a:r>
            <a:r>
              <a:rPr lang="en-US" altLang="en-US" b="0"/>
              <a:t>with Internet access have </a:t>
            </a:r>
            <a:r>
              <a:rPr lang="en-US" altLang="en-US" i="1"/>
              <a:t>used it to shop</a:t>
            </a:r>
          </a:p>
          <a:p>
            <a:pPr>
              <a:buFontTx/>
              <a:buChar char="•"/>
            </a:pPr>
            <a:r>
              <a:rPr lang="en-US" altLang="en-US">
                <a:solidFill>
                  <a:srgbClr val="FF3300"/>
                </a:solidFill>
              </a:rPr>
              <a:t>Nearly 40%</a:t>
            </a:r>
            <a:r>
              <a:rPr lang="en-US" altLang="en-US"/>
              <a:t> </a:t>
            </a:r>
            <a:r>
              <a:rPr lang="en-US" altLang="en-US" b="0"/>
              <a:t>have </a:t>
            </a:r>
            <a:r>
              <a:rPr lang="en-US" altLang="en-US" i="1"/>
              <a:t>purchased</a:t>
            </a:r>
            <a:r>
              <a:rPr lang="en-US" altLang="en-US" b="0"/>
              <a:t> something within the last month</a:t>
            </a:r>
          </a:p>
          <a:p>
            <a:pPr>
              <a:buFontTx/>
              <a:buChar char="•"/>
            </a:pPr>
            <a:r>
              <a:rPr lang="en-US" altLang="en-US">
                <a:solidFill>
                  <a:srgbClr val="FF3300"/>
                </a:solidFill>
              </a:rPr>
              <a:t>Nearly 33% </a:t>
            </a:r>
            <a:r>
              <a:rPr lang="en-US" altLang="en-US" b="0"/>
              <a:t>of adults with Internet access </a:t>
            </a:r>
            <a:r>
              <a:rPr lang="en-US" altLang="en-US" i="1"/>
              <a:t>have bought an item at a local store</a:t>
            </a:r>
            <a:r>
              <a:rPr lang="en-US" altLang="en-US"/>
              <a:t> after</a:t>
            </a:r>
            <a:r>
              <a:rPr lang="en-US" altLang="en-US" b="0"/>
              <a:t> checking the Web</a:t>
            </a:r>
          </a:p>
          <a:p>
            <a:pPr>
              <a:buFontTx/>
              <a:buChar char="•"/>
            </a:pPr>
            <a:r>
              <a:rPr lang="en-US" altLang="en-US">
                <a:solidFill>
                  <a:srgbClr val="FF3300"/>
                </a:solidFill>
              </a:rPr>
              <a:t>More than 3/4 </a:t>
            </a:r>
            <a:r>
              <a:rPr lang="en-US" altLang="en-US" b="0"/>
              <a:t>of 25-34 year olds with Internet access </a:t>
            </a:r>
            <a:r>
              <a:rPr lang="en-US" altLang="en-US" i="1"/>
              <a:t>have shopped online in the past month</a:t>
            </a:r>
          </a:p>
          <a:p>
            <a:pPr lvl="1">
              <a:buFontTx/>
              <a:buNone/>
            </a:pPr>
            <a:endParaRPr lang="en-US" altLang="en-US" sz="2000"/>
          </a:p>
        </p:txBody>
      </p:sp>
      <p:sp>
        <p:nvSpPr>
          <p:cNvPr id="705541" name="Text Box 5"/>
          <p:cNvSpPr txBox="1">
            <a:spLocks noChangeArrowheads="1"/>
          </p:cNvSpPr>
          <p:nvPr/>
        </p:nvSpPr>
        <p:spPr bwMode="auto">
          <a:xfrm>
            <a:off x="4876800" y="6338888"/>
            <a:ext cx="3962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latin typeface="Arial" panose="020B0604020202020204" pitchFamily="34" charset="0"/>
              </a:rPr>
              <a:t>Source: Newspaper Association of America, “How America Shops &amp; Spends, 2006”</a:t>
            </a:r>
          </a:p>
        </p:txBody>
      </p:sp>
      <p:pic>
        <p:nvPicPr>
          <p:cNvPr id="705543" name="Picture 7" descr="at-ge_news04_sc_nfc_online_shopping_l-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444875"/>
            <a:ext cx="2905125" cy="2117725"/>
          </a:xfrm>
          <a:prstGeom prst="rect">
            <a:avLst/>
          </a:prstGeom>
          <a:noFill/>
          <a:ln w="9525">
            <a:solidFill>
              <a:schemeClr val="tx1"/>
            </a:solidFill>
            <a:miter lim="800000"/>
            <a:headEnd/>
            <a:tailEnd/>
          </a:ln>
          <a:effectLst>
            <a:outerShdw dist="35921" dir="2700000" algn="ctr" rotWithShape="0">
              <a:srgbClr val="777777">
                <a:alpha val="50000"/>
              </a:srgbClr>
            </a:outerShdw>
          </a:effectLst>
          <a:extLst>
            <a:ext uri="{909E8E84-426E-40DD-AFC4-6F175D3DCCD1}">
              <a14:hiddenFill xmlns:a14="http://schemas.microsoft.com/office/drawing/2010/main">
                <a:solidFill>
                  <a:srgbClr val="FFFFFF"/>
                </a:solidFill>
              </a14:hiddenFill>
            </a:ext>
          </a:extLst>
        </p:spPr>
      </p:pic>
      <p:pic>
        <p:nvPicPr>
          <p:cNvPr id="705545" name="Picture 9" descr="img_online_shopping_cb068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565400"/>
            <a:ext cx="1276350" cy="1016000"/>
          </a:xfrm>
          <a:prstGeom prst="rect">
            <a:avLst/>
          </a:prstGeom>
          <a:noFill/>
          <a:ln w="9525">
            <a:solidFill>
              <a:schemeClr val="tx1"/>
            </a:solidFill>
            <a:miter lim="800000"/>
            <a:headEnd/>
            <a:tailEnd/>
          </a:ln>
          <a:effectLst>
            <a:outerShdw dist="53882"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9938" name="Rectangle 2"/>
          <p:cNvSpPr>
            <a:spLocks noGrp="1" noChangeArrowheads="1"/>
          </p:cNvSpPr>
          <p:nvPr>
            <p:ph type="ctrTitle"/>
          </p:nvPr>
        </p:nvSpPr>
        <p:spPr/>
        <p:txBody>
          <a:bodyPr/>
          <a:lstStyle/>
          <a:p>
            <a:r>
              <a:rPr lang="en-US" altLang="en-US" sz="2800" b="0"/>
              <a:t>Newspaper, Online and Target Marketing: A powerful combination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885B8BF-8811-4A39-B417-7D2770853DE2}" type="slidenum">
              <a:rPr lang="en-US" altLang="en-US"/>
              <a:pPr/>
              <a:t>41</a:t>
            </a:fld>
            <a:endParaRPr lang="en-US" altLang="en-US"/>
          </a:p>
        </p:txBody>
      </p:sp>
      <p:sp>
        <p:nvSpPr>
          <p:cNvPr id="600067" name="Rectangle 3"/>
          <p:cNvSpPr>
            <a:spLocks noGrp="1" noChangeArrowheads="1"/>
          </p:cNvSpPr>
          <p:nvPr>
            <p:ph type="title"/>
          </p:nvPr>
        </p:nvSpPr>
        <p:spPr/>
        <p:txBody>
          <a:bodyPr/>
          <a:lstStyle/>
          <a:p>
            <a:pPr algn="ctr"/>
            <a:r>
              <a:rPr lang="en-US" altLang="en-US"/>
              <a:t>Use print and online together to access a broad audience or target specific groups</a:t>
            </a:r>
          </a:p>
        </p:txBody>
      </p:sp>
      <p:sp>
        <p:nvSpPr>
          <p:cNvPr id="600071" name="Rectangle 7"/>
          <p:cNvSpPr>
            <a:spLocks noChangeArrowheads="1"/>
          </p:cNvSpPr>
          <p:nvPr/>
        </p:nvSpPr>
        <p:spPr bwMode="auto">
          <a:xfrm>
            <a:off x="1981200" y="6019800"/>
            <a:ext cx="69596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8286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 Not employed includes those who are retired, students, homemakers and those not seeking employment</a:t>
            </a:r>
          </a:p>
          <a:p>
            <a:pPr algn="r"/>
            <a:r>
              <a:rPr lang="en-US" altLang="en-US" sz="800">
                <a:latin typeface="Arial" panose="020B0604020202020204" pitchFamily="34" charset="0"/>
              </a:rPr>
              <a:t>Base: Seattle-Tacoma DMA (3,439,000 adults)</a:t>
            </a:r>
          </a:p>
          <a:p>
            <a:pPr algn="r"/>
            <a:r>
              <a:rPr lang="en-US" altLang="en-US" sz="800">
                <a:latin typeface="Arial" panose="020B0604020202020204" pitchFamily="34" charset="0"/>
              </a:rPr>
              <a:t>Source: 2006 Scarborough Report, Release 1</a:t>
            </a:r>
          </a:p>
        </p:txBody>
      </p:sp>
      <p:pic>
        <p:nvPicPr>
          <p:cNvPr id="600073"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790700"/>
            <a:ext cx="847725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A635BC7C-7067-4A9D-8C44-15D1085A29C7}" type="slidenum">
              <a:rPr lang="en-US" altLang="en-US"/>
              <a:pPr/>
              <a:t>42</a:t>
            </a:fld>
            <a:endParaRPr lang="en-US" altLang="en-US"/>
          </a:p>
        </p:txBody>
      </p:sp>
      <p:sp>
        <p:nvSpPr>
          <p:cNvPr id="669698" name="Rectangle 2"/>
          <p:cNvSpPr>
            <a:spLocks noGrp="1" noChangeArrowheads="1"/>
          </p:cNvSpPr>
          <p:nvPr>
            <p:ph type="title"/>
          </p:nvPr>
        </p:nvSpPr>
        <p:spPr>
          <a:xfrm>
            <a:off x="838200" y="762000"/>
            <a:ext cx="7848600" cy="1066800"/>
          </a:xfrm>
        </p:spPr>
        <p:txBody>
          <a:bodyPr/>
          <a:lstStyle/>
          <a:p>
            <a:r>
              <a:rPr lang="en-US" altLang="en-US" sz="2200"/>
              <a:t>The Seattle Times Company’s media network reaches one of the largest audiences in Western Washington</a:t>
            </a:r>
          </a:p>
        </p:txBody>
      </p:sp>
      <p:sp>
        <p:nvSpPr>
          <p:cNvPr id="669699" name="Source"/>
          <p:cNvSpPr txBox="1">
            <a:spLocks noChangeArrowheads="1"/>
          </p:cNvSpPr>
          <p:nvPr/>
        </p:nvSpPr>
        <p:spPr bwMode="auto">
          <a:xfrm>
            <a:off x="2057400" y="6172200"/>
            <a:ext cx="69342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800">
                <a:latin typeface="Arial" panose="020B0604020202020204" pitchFamily="34" charset="0"/>
              </a:rPr>
              <a:t>Note: STC Online Network includes seattletimes.com, NWclassifieds.com, NWsource.com and seattlepi.com. </a:t>
            </a:r>
          </a:p>
          <a:p>
            <a:pPr algn="r"/>
            <a:r>
              <a:rPr lang="en-US" altLang="en-US" sz="800">
                <a:latin typeface="Arial" panose="020B0604020202020204" pitchFamily="34" charset="0"/>
              </a:rPr>
              <a:t>Base: Seattle-Tacoma DMA (3,439,000 adults)</a:t>
            </a:r>
          </a:p>
          <a:p>
            <a:pPr algn="r"/>
            <a:r>
              <a:rPr lang="en-US" altLang="en-US" sz="800">
                <a:latin typeface="Arial" panose="020B0604020202020204" pitchFamily="34" charset="0"/>
              </a:rPr>
              <a:t>Source: 2006 Scarborough Report, Release 1</a:t>
            </a:r>
          </a:p>
        </p:txBody>
      </p:sp>
      <p:sp>
        <p:nvSpPr>
          <p:cNvPr id="669700" name="Text Box 4"/>
          <p:cNvSpPr txBox="1">
            <a:spLocks noChangeArrowheads="1"/>
          </p:cNvSpPr>
          <p:nvPr/>
        </p:nvSpPr>
        <p:spPr bwMode="auto">
          <a:xfrm>
            <a:off x="533400" y="1489075"/>
            <a:ext cx="861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latin typeface="Arial" panose="020B0604020202020204" pitchFamily="34" charset="0"/>
              </a:rPr>
              <a:t>Reach of Seattle-Tacoma DMA Adults</a:t>
            </a:r>
          </a:p>
        </p:txBody>
      </p:sp>
      <p:pic>
        <p:nvPicPr>
          <p:cNvPr id="66970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95325" y="2381250"/>
            <a:ext cx="8410575"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9702" name="Rectangle 6"/>
          <p:cNvSpPr>
            <a:spLocks noChangeArrowheads="1"/>
          </p:cNvSpPr>
          <p:nvPr/>
        </p:nvSpPr>
        <p:spPr bwMode="auto">
          <a:xfrm>
            <a:off x="790575" y="1981200"/>
            <a:ext cx="209550" cy="20955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9703" name="Rectangle 7"/>
          <p:cNvSpPr>
            <a:spLocks noChangeArrowheads="1"/>
          </p:cNvSpPr>
          <p:nvPr/>
        </p:nvSpPr>
        <p:spPr bwMode="auto">
          <a:xfrm>
            <a:off x="790575" y="2381250"/>
            <a:ext cx="209550" cy="2095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9704" name="Text Box 8"/>
          <p:cNvSpPr txBox="1">
            <a:spLocks noChangeArrowheads="1"/>
          </p:cNvSpPr>
          <p:nvPr/>
        </p:nvSpPr>
        <p:spPr bwMode="auto">
          <a:xfrm>
            <a:off x="1019175" y="2270125"/>
            <a:ext cx="146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Arial" panose="020B0604020202020204" pitchFamily="34" charset="0"/>
              </a:rPr>
              <a:t>Newspapers with</a:t>
            </a:r>
            <a:br>
              <a:rPr lang="en-US" altLang="en-US" sz="1200" b="1">
                <a:latin typeface="Arial" panose="020B0604020202020204" pitchFamily="34" charset="0"/>
              </a:rPr>
            </a:br>
            <a:r>
              <a:rPr lang="en-US" altLang="en-US" sz="1200" b="1">
                <a:latin typeface="Arial" panose="020B0604020202020204" pitchFamily="34" charset="0"/>
              </a:rPr>
              <a:t>NWsource.com</a:t>
            </a:r>
          </a:p>
        </p:txBody>
      </p:sp>
      <p:sp>
        <p:nvSpPr>
          <p:cNvPr id="669705" name="Rectangle 9"/>
          <p:cNvSpPr>
            <a:spLocks noChangeArrowheads="1"/>
          </p:cNvSpPr>
          <p:nvPr/>
        </p:nvSpPr>
        <p:spPr bwMode="auto">
          <a:xfrm>
            <a:off x="790575" y="2809875"/>
            <a:ext cx="209550" cy="209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9706" name="Text Box 10"/>
          <p:cNvSpPr txBox="1">
            <a:spLocks noChangeArrowheads="1"/>
          </p:cNvSpPr>
          <p:nvPr/>
        </p:nvSpPr>
        <p:spPr bwMode="auto">
          <a:xfrm>
            <a:off x="1019175" y="269557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Arial" panose="020B0604020202020204" pitchFamily="34" charset="0"/>
              </a:rPr>
              <a:t>Newspapers with</a:t>
            </a:r>
            <a:br>
              <a:rPr lang="en-US" altLang="en-US" sz="1200" b="1">
                <a:latin typeface="Arial" panose="020B0604020202020204" pitchFamily="34" charset="0"/>
              </a:rPr>
            </a:br>
            <a:r>
              <a:rPr lang="en-US" altLang="en-US" sz="1200" b="1">
                <a:latin typeface="Arial" panose="020B0604020202020204" pitchFamily="34" charset="0"/>
              </a:rPr>
              <a:t>STC Online Network</a:t>
            </a:r>
          </a:p>
        </p:txBody>
      </p:sp>
      <p:sp>
        <p:nvSpPr>
          <p:cNvPr id="669707" name="Text Box 11"/>
          <p:cNvSpPr txBox="1">
            <a:spLocks noChangeArrowheads="1"/>
          </p:cNvSpPr>
          <p:nvPr/>
        </p:nvSpPr>
        <p:spPr bwMode="auto">
          <a:xfrm>
            <a:off x="1752600" y="4010025"/>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chemeClr val="hlink"/>
                </a:solidFill>
                <a:latin typeface="Arial" panose="020B0604020202020204" pitchFamily="34" charset="0"/>
              </a:rPr>
              <a:t>24%</a:t>
            </a:r>
          </a:p>
        </p:txBody>
      </p:sp>
      <p:sp>
        <p:nvSpPr>
          <p:cNvPr id="669708" name="Text Box 12"/>
          <p:cNvSpPr txBox="1">
            <a:spLocks noChangeArrowheads="1"/>
          </p:cNvSpPr>
          <p:nvPr/>
        </p:nvSpPr>
        <p:spPr bwMode="auto">
          <a:xfrm>
            <a:off x="2165350" y="3830638"/>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FF6600"/>
                </a:solidFill>
                <a:latin typeface="Arial" panose="020B0604020202020204" pitchFamily="34" charset="0"/>
              </a:rPr>
              <a:t>25%</a:t>
            </a:r>
          </a:p>
        </p:txBody>
      </p:sp>
      <p:sp>
        <p:nvSpPr>
          <p:cNvPr id="669709" name="Text Box 13"/>
          <p:cNvSpPr txBox="1">
            <a:spLocks noChangeArrowheads="1"/>
          </p:cNvSpPr>
          <p:nvPr/>
        </p:nvSpPr>
        <p:spPr bwMode="auto">
          <a:xfrm>
            <a:off x="2516188" y="353695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006600"/>
                </a:solidFill>
                <a:latin typeface="Arial" panose="020B0604020202020204" pitchFamily="34" charset="0"/>
              </a:rPr>
              <a:t>31%</a:t>
            </a:r>
          </a:p>
        </p:txBody>
      </p:sp>
      <p:sp>
        <p:nvSpPr>
          <p:cNvPr id="669710" name="Text Box 14"/>
          <p:cNvSpPr txBox="1">
            <a:spLocks noChangeArrowheads="1"/>
          </p:cNvSpPr>
          <p:nvPr/>
        </p:nvSpPr>
        <p:spPr bwMode="auto">
          <a:xfrm>
            <a:off x="3486150" y="314325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chemeClr val="hlink"/>
                </a:solidFill>
                <a:latin typeface="Arial" panose="020B0604020202020204" pitchFamily="34" charset="0"/>
              </a:rPr>
              <a:t>37%</a:t>
            </a:r>
          </a:p>
        </p:txBody>
      </p:sp>
      <p:sp>
        <p:nvSpPr>
          <p:cNvPr id="669711" name="Text Box 15"/>
          <p:cNvSpPr txBox="1">
            <a:spLocks noChangeArrowheads="1"/>
          </p:cNvSpPr>
          <p:nvPr/>
        </p:nvSpPr>
        <p:spPr bwMode="auto">
          <a:xfrm>
            <a:off x="3857625" y="3019425"/>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FF6600"/>
                </a:solidFill>
                <a:latin typeface="Arial" panose="020B0604020202020204" pitchFamily="34" charset="0"/>
              </a:rPr>
              <a:t>38%</a:t>
            </a:r>
          </a:p>
        </p:txBody>
      </p:sp>
      <p:sp>
        <p:nvSpPr>
          <p:cNvPr id="669712" name="Text Box 16"/>
          <p:cNvSpPr txBox="1">
            <a:spLocks noChangeArrowheads="1"/>
          </p:cNvSpPr>
          <p:nvPr/>
        </p:nvSpPr>
        <p:spPr bwMode="auto">
          <a:xfrm>
            <a:off x="4267200" y="266700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006600"/>
                </a:solidFill>
                <a:latin typeface="Arial" panose="020B0604020202020204" pitchFamily="34" charset="0"/>
              </a:rPr>
              <a:t>45%</a:t>
            </a:r>
          </a:p>
        </p:txBody>
      </p:sp>
      <p:sp>
        <p:nvSpPr>
          <p:cNvPr id="669713" name="Text Box 17"/>
          <p:cNvSpPr txBox="1">
            <a:spLocks noChangeArrowheads="1"/>
          </p:cNvSpPr>
          <p:nvPr/>
        </p:nvSpPr>
        <p:spPr bwMode="auto">
          <a:xfrm>
            <a:off x="5191125" y="365760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chemeClr val="hlink"/>
                </a:solidFill>
                <a:latin typeface="Arial" panose="020B0604020202020204" pitchFamily="34" charset="0"/>
              </a:rPr>
              <a:t>29%</a:t>
            </a:r>
          </a:p>
        </p:txBody>
      </p:sp>
      <p:sp>
        <p:nvSpPr>
          <p:cNvPr id="669714" name="Text Box 18"/>
          <p:cNvSpPr txBox="1">
            <a:spLocks noChangeArrowheads="1"/>
          </p:cNvSpPr>
          <p:nvPr/>
        </p:nvSpPr>
        <p:spPr bwMode="auto">
          <a:xfrm>
            <a:off x="5591175" y="360045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FF6600"/>
                </a:solidFill>
                <a:latin typeface="Arial" panose="020B0604020202020204" pitchFamily="34" charset="0"/>
              </a:rPr>
              <a:t>30%</a:t>
            </a:r>
          </a:p>
        </p:txBody>
      </p:sp>
      <p:sp>
        <p:nvSpPr>
          <p:cNvPr id="669715" name="Text Box 19"/>
          <p:cNvSpPr txBox="1">
            <a:spLocks noChangeArrowheads="1"/>
          </p:cNvSpPr>
          <p:nvPr/>
        </p:nvSpPr>
        <p:spPr bwMode="auto">
          <a:xfrm>
            <a:off x="5962650" y="325755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006600"/>
                </a:solidFill>
                <a:latin typeface="Arial" panose="020B0604020202020204" pitchFamily="34" charset="0"/>
              </a:rPr>
              <a:t>36%</a:t>
            </a:r>
          </a:p>
        </p:txBody>
      </p:sp>
      <p:sp>
        <p:nvSpPr>
          <p:cNvPr id="669716" name="Text Box 20"/>
          <p:cNvSpPr txBox="1">
            <a:spLocks noChangeArrowheads="1"/>
          </p:cNvSpPr>
          <p:nvPr/>
        </p:nvSpPr>
        <p:spPr bwMode="auto">
          <a:xfrm>
            <a:off x="6924675" y="3000375"/>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chemeClr val="hlink"/>
                </a:solidFill>
                <a:latin typeface="Arial" panose="020B0604020202020204" pitchFamily="34" charset="0"/>
              </a:rPr>
              <a:t>39%</a:t>
            </a:r>
          </a:p>
        </p:txBody>
      </p:sp>
      <p:sp>
        <p:nvSpPr>
          <p:cNvPr id="669717" name="Text Box 21"/>
          <p:cNvSpPr txBox="1">
            <a:spLocks noChangeArrowheads="1"/>
          </p:cNvSpPr>
          <p:nvPr/>
        </p:nvSpPr>
        <p:spPr bwMode="auto">
          <a:xfrm>
            <a:off x="7324725" y="285750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FF6600"/>
                </a:solidFill>
                <a:latin typeface="Arial" panose="020B0604020202020204" pitchFamily="34" charset="0"/>
              </a:rPr>
              <a:t>41%</a:t>
            </a:r>
          </a:p>
        </p:txBody>
      </p:sp>
      <p:sp>
        <p:nvSpPr>
          <p:cNvPr id="669718" name="Text Box 22"/>
          <p:cNvSpPr txBox="1">
            <a:spLocks noChangeArrowheads="1"/>
          </p:cNvSpPr>
          <p:nvPr/>
        </p:nvSpPr>
        <p:spPr bwMode="auto">
          <a:xfrm>
            <a:off x="7696200" y="2514600"/>
            <a:ext cx="3810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en-US" sz="1200" b="1">
                <a:solidFill>
                  <a:srgbClr val="006600"/>
                </a:solidFill>
                <a:latin typeface="Arial" panose="020B0604020202020204" pitchFamily="34" charset="0"/>
              </a:rPr>
              <a:t>47%</a:t>
            </a:r>
          </a:p>
        </p:txBody>
      </p:sp>
      <p:sp>
        <p:nvSpPr>
          <p:cNvPr id="669719" name="Text Box 23"/>
          <p:cNvSpPr txBox="1">
            <a:spLocks noChangeArrowheads="1"/>
          </p:cNvSpPr>
          <p:nvPr/>
        </p:nvSpPr>
        <p:spPr bwMode="auto">
          <a:xfrm>
            <a:off x="1019175" y="1857375"/>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Arial" panose="020B0604020202020204" pitchFamily="34" charset="0"/>
              </a:rPr>
              <a:t>Newspaper</a:t>
            </a:r>
            <a:br>
              <a:rPr lang="en-US" altLang="en-US" sz="1200" b="1">
                <a:latin typeface="Arial" panose="020B0604020202020204" pitchFamily="34" charset="0"/>
              </a:rPr>
            </a:br>
            <a:r>
              <a:rPr lang="en-US" altLang="en-US" sz="1200" b="1">
                <a:latin typeface="Arial" panose="020B0604020202020204" pitchFamily="34" charset="0"/>
              </a:rPr>
              <a:t>without online</a:t>
            </a: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0AE096B-C041-4337-946B-653376DE96ED}" type="slidenum">
              <a:rPr lang="en-US" altLang="en-US"/>
              <a:pPr/>
              <a:t>43</a:t>
            </a:fld>
            <a:endParaRPr lang="en-US" altLang="en-US"/>
          </a:p>
        </p:txBody>
      </p:sp>
      <p:sp>
        <p:nvSpPr>
          <p:cNvPr id="671753" name="AutoShape 9"/>
          <p:cNvSpPr>
            <a:spLocks noChangeArrowheads="1"/>
          </p:cNvSpPr>
          <p:nvPr/>
        </p:nvSpPr>
        <p:spPr bwMode="gray">
          <a:xfrm>
            <a:off x="1447800" y="1905000"/>
            <a:ext cx="2895600" cy="1752600"/>
          </a:xfrm>
          <a:prstGeom prst="irregularSeal2">
            <a:avLst/>
          </a:prstGeom>
          <a:gradFill rotWithShape="1">
            <a:gsLst>
              <a:gs pos="0">
                <a:srgbClr val="99CC00"/>
              </a:gs>
              <a:gs pos="100000">
                <a:srgbClr val="99CC00">
                  <a:gamma/>
                  <a:tint val="0"/>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671749" name="Object 5"/>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gray">
          <a:xfrm>
            <a:off x="1752600" y="2209800"/>
            <a:ext cx="6019800" cy="4014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1746" name="Rectangle 2"/>
          <p:cNvSpPr>
            <a:spLocks noGrp="1" noChangeArrowheads="1"/>
          </p:cNvSpPr>
          <p:nvPr>
            <p:ph type="title"/>
          </p:nvPr>
        </p:nvSpPr>
        <p:spPr bwMode="gray">
          <a:xfrm>
            <a:off x="1066800" y="685800"/>
            <a:ext cx="7313613" cy="914400"/>
          </a:xfrm>
          <a:noFill/>
          <a:ln/>
        </p:spPr>
        <p:txBody>
          <a:bodyPr/>
          <a:lstStyle/>
          <a:p>
            <a:pPr algn="ctr"/>
            <a:r>
              <a:rPr lang="en-US" altLang="en-US"/>
              <a:t>Extend your reach and frequency by advertising both online and in the newspaper</a:t>
            </a:r>
          </a:p>
        </p:txBody>
      </p:sp>
      <p:sp>
        <p:nvSpPr>
          <p:cNvPr id="671747" name="Rectangle 3"/>
          <p:cNvSpPr>
            <a:spLocks noChangeArrowheads="1"/>
          </p:cNvSpPr>
          <p:nvPr/>
        </p:nvSpPr>
        <p:spPr bwMode="gray">
          <a:xfrm>
            <a:off x="1981200" y="5919788"/>
            <a:ext cx="7162800"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Note: Duplication shown between the combined cumulative reach of The Seattle Times and the Seattle P-I (weekday), The Seattle Times and the Seattle P-I (Saturday) and Sunday readers and The Seattle Times Company Online Network (past 30 days). Note: A weekday cume is any five weekday insertions.  A Sunday cume is any four Sunday insertions.</a:t>
            </a:r>
            <a:br>
              <a:rPr lang="en-US" altLang="en-US" sz="800">
                <a:latin typeface="Arial" panose="020B0604020202020204" pitchFamily="34" charset="0"/>
              </a:rPr>
            </a:br>
            <a:r>
              <a:rPr lang="en-US" altLang="en-US" sz="800">
                <a:latin typeface="Arial" panose="020B0604020202020204" pitchFamily="34" charset="0"/>
              </a:rPr>
              <a:t>Base: Seattle-Tacoma DMA (3,434,000 adults)</a:t>
            </a:r>
          </a:p>
          <a:p>
            <a:pPr algn="r"/>
            <a:r>
              <a:rPr lang="en-US" altLang="en-US" sz="800">
                <a:latin typeface="Arial" panose="020B0604020202020204" pitchFamily="34" charset="0"/>
              </a:rPr>
              <a:t>Source: 2006 Scarborough Report, Release 1</a:t>
            </a:r>
          </a:p>
        </p:txBody>
      </p:sp>
      <p:sp>
        <p:nvSpPr>
          <p:cNvPr id="671748" name="Rectangle 4"/>
          <p:cNvSpPr>
            <a:spLocks noChangeArrowheads="1"/>
          </p:cNvSpPr>
          <p:nvPr/>
        </p:nvSpPr>
        <p:spPr bwMode="gray">
          <a:xfrm>
            <a:off x="304800" y="1541463"/>
            <a:ext cx="88392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latin typeface="Arial" panose="020B0604020202020204" pitchFamily="34" charset="0"/>
              </a:rPr>
              <a:t>Exclusive and Duplicated Reach Between</a:t>
            </a:r>
            <a:br>
              <a:rPr lang="en-US" altLang="en-US" sz="1200" b="1">
                <a:latin typeface="Arial" panose="020B0604020202020204" pitchFamily="34" charset="0"/>
              </a:rPr>
            </a:br>
            <a:r>
              <a:rPr lang="en-US" altLang="en-US" sz="1200" b="1">
                <a:latin typeface="Arial" panose="020B0604020202020204" pitchFamily="34" charset="0"/>
              </a:rPr>
              <a:t>The Seattle Times and the Seattle P-I Cumulative Reach (5 Weekdays, 4 Saturdays and 4 Sundays) </a:t>
            </a:r>
            <a:br>
              <a:rPr lang="en-US" altLang="en-US" sz="1200" b="1">
                <a:latin typeface="Arial" panose="020B0604020202020204" pitchFamily="34" charset="0"/>
              </a:rPr>
            </a:br>
            <a:r>
              <a:rPr lang="en-US" altLang="en-US" sz="1200" b="1">
                <a:latin typeface="Arial" panose="020B0604020202020204" pitchFamily="34" charset="0"/>
              </a:rPr>
              <a:t>and 30 days on The STC Online Network</a:t>
            </a:r>
            <a:endParaRPr lang="en-US" altLang="en-US" sz="120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8E40071D-7FF4-4E92-B66B-1F44D9EF8352}" type="slidenum">
              <a:rPr lang="en-US" altLang="en-US"/>
              <a:pPr/>
              <a:t>44</a:t>
            </a:fld>
            <a:endParaRPr lang="en-US" altLang="en-US"/>
          </a:p>
        </p:txBody>
      </p:sp>
      <p:grpSp>
        <p:nvGrpSpPr>
          <p:cNvPr id="715778" name="Group 2"/>
          <p:cNvGrpSpPr>
            <a:grpSpLocks/>
          </p:cNvGrpSpPr>
          <p:nvPr/>
        </p:nvGrpSpPr>
        <p:grpSpPr bwMode="auto">
          <a:xfrm>
            <a:off x="5489575" y="2559050"/>
            <a:ext cx="3654425" cy="2219325"/>
            <a:chOff x="480" y="1440"/>
            <a:chExt cx="2832" cy="1795"/>
          </a:xfrm>
        </p:grpSpPr>
        <p:sp>
          <p:nvSpPr>
            <p:cNvPr id="715779" name="AutoShape 3"/>
            <p:cNvSpPr>
              <a:spLocks noChangeArrowheads="1"/>
            </p:cNvSpPr>
            <p:nvPr/>
          </p:nvSpPr>
          <p:spPr bwMode="gray">
            <a:xfrm>
              <a:off x="480" y="1440"/>
              <a:ext cx="2832" cy="1728"/>
            </a:xfrm>
            <a:prstGeom prst="irregularSeal2">
              <a:avLst/>
            </a:prstGeom>
            <a:gradFill rotWithShape="1">
              <a:gsLst>
                <a:gs pos="0">
                  <a:srgbClr val="FF66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780" name="Text Box 4"/>
            <p:cNvSpPr txBox="1">
              <a:spLocks noChangeArrowheads="1"/>
            </p:cNvSpPr>
            <p:nvPr/>
          </p:nvSpPr>
          <p:spPr bwMode="gray">
            <a:xfrm>
              <a:off x="816" y="1584"/>
              <a:ext cx="2064" cy="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Arial" panose="020B0604020202020204" pitchFamily="34" charset="0"/>
                </a:rPr>
                <a:t>1.7 million Western Washington Adults</a:t>
              </a:r>
            </a:p>
          </p:txBody>
        </p:sp>
      </p:grpSp>
      <p:sp>
        <p:nvSpPr>
          <p:cNvPr id="715781" name="Rectangle 5"/>
          <p:cNvSpPr>
            <a:spLocks noChangeArrowheads="1"/>
          </p:cNvSpPr>
          <p:nvPr/>
        </p:nvSpPr>
        <p:spPr bwMode="gray">
          <a:xfrm>
            <a:off x="869950" y="1914525"/>
            <a:ext cx="4011613" cy="4046538"/>
          </a:xfrm>
          <a:prstGeom prst="rect">
            <a:avLst/>
          </a:prstGeom>
          <a:gradFill rotWithShape="1">
            <a:gsLst>
              <a:gs pos="0">
                <a:srgbClr val="FFCC00">
                  <a:alpha val="49001"/>
                </a:srgbClr>
              </a:gs>
              <a:gs pos="100000">
                <a:srgbClr val="B2B2B2"/>
              </a:gs>
            </a:gsLst>
            <a:lin ang="5400000" scaled="1"/>
          </a:gra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782" name="Text Box 6"/>
          <p:cNvSpPr txBox="1">
            <a:spLocks noChangeArrowheads="1"/>
          </p:cNvSpPr>
          <p:nvPr/>
        </p:nvSpPr>
        <p:spPr bwMode="gray">
          <a:xfrm>
            <a:off x="873125" y="1963738"/>
            <a:ext cx="399097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300" b="1">
                <a:latin typeface="Arial" panose="020B0604020202020204" pitchFamily="34" charset="0"/>
              </a:rPr>
              <a:t>The Seattle Times and the Seattle P-I </a:t>
            </a:r>
            <a:br>
              <a:rPr lang="en-US" altLang="en-US" sz="1300" b="1">
                <a:latin typeface="Arial" panose="020B0604020202020204" pitchFamily="34" charset="0"/>
              </a:rPr>
            </a:br>
            <a:r>
              <a:rPr lang="en-US" altLang="en-US" sz="1300" b="1">
                <a:latin typeface="Arial" panose="020B0604020202020204" pitchFamily="34" charset="0"/>
              </a:rPr>
              <a:t>(5 weekdays, 1 Saturday and 1 Sunday) </a:t>
            </a:r>
            <a:br>
              <a:rPr lang="en-US" altLang="en-US" sz="1300" b="1">
                <a:latin typeface="Arial" panose="020B0604020202020204" pitchFamily="34" charset="0"/>
              </a:rPr>
            </a:br>
            <a:r>
              <a:rPr lang="en-US" altLang="en-US" sz="1300" b="1">
                <a:latin typeface="Arial" panose="020B0604020202020204" pitchFamily="34" charset="0"/>
              </a:rPr>
              <a:t>+ 30 Days on the STC Online Network</a:t>
            </a:r>
          </a:p>
        </p:txBody>
      </p:sp>
      <p:sp>
        <p:nvSpPr>
          <p:cNvPr id="715783" name="Text Box 7"/>
          <p:cNvSpPr txBox="1">
            <a:spLocks noChangeArrowheads="1"/>
          </p:cNvSpPr>
          <p:nvPr/>
        </p:nvSpPr>
        <p:spPr bwMode="gray">
          <a:xfrm>
            <a:off x="5070475" y="2965450"/>
            <a:ext cx="89693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600">
                <a:latin typeface="Arial" panose="020B0604020202020204" pitchFamily="34" charset="0"/>
              </a:rPr>
              <a:t>=</a:t>
            </a:r>
          </a:p>
        </p:txBody>
      </p:sp>
      <p:pic>
        <p:nvPicPr>
          <p:cNvPr id="715784" name="Picture 8" descr="front - Times"/>
          <p:cNvPicPr>
            <a:picLocks noChangeAspect="1" noChangeArrowheads="1"/>
          </p:cNvPicPr>
          <p:nvPr/>
        </p:nvPicPr>
        <p:blipFill>
          <a:blip r:embed="rId3">
            <a:extLst>
              <a:ext uri="{28A0092B-C50C-407E-A947-70E740481C1C}">
                <a14:useLocalDpi xmlns:a14="http://schemas.microsoft.com/office/drawing/2010/main" val="0"/>
              </a:ext>
            </a:extLst>
          </a:blip>
          <a:srcRect b="-18039"/>
          <a:stretch>
            <a:fillRect/>
          </a:stretch>
        </p:blipFill>
        <p:spPr bwMode="gray">
          <a:xfrm rot="-900000">
            <a:off x="1139825" y="2892425"/>
            <a:ext cx="1828800" cy="1911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5785" name="Picture 9" descr="front - PI"/>
          <p:cNvPicPr>
            <a:picLocks noChangeAspect="1" noChangeArrowheads="1"/>
          </p:cNvPicPr>
          <p:nvPr/>
        </p:nvPicPr>
        <p:blipFill>
          <a:blip r:embed="rId4">
            <a:extLst>
              <a:ext uri="{28A0092B-C50C-407E-A947-70E740481C1C}">
                <a14:useLocalDpi xmlns:a14="http://schemas.microsoft.com/office/drawing/2010/main" val="0"/>
              </a:ext>
            </a:extLst>
          </a:blip>
          <a:srcRect b="-15692"/>
          <a:stretch>
            <a:fillRect/>
          </a:stretch>
        </p:blipFill>
        <p:spPr bwMode="gray">
          <a:xfrm rot="831928">
            <a:off x="2663825" y="2886075"/>
            <a:ext cx="1828800" cy="1790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5787" name="Rectangle 11"/>
          <p:cNvSpPr>
            <a:spLocks noGrp="1" noChangeArrowheads="1"/>
          </p:cNvSpPr>
          <p:nvPr>
            <p:ph type="title"/>
          </p:nvPr>
        </p:nvSpPr>
        <p:spPr bwMode="gray">
          <a:xfrm>
            <a:off x="811213" y="533400"/>
            <a:ext cx="8180387" cy="996950"/>
          </a:xfrm>
          <a:noFill/>
          <a:ln/>
        </p:spPr>
        <p:txBody>
          <a:bodyPr/>
          <a:lstStyle/>
          <a:p>
            <a:r>
              <a:rPr lang="en-US" altLang="en-US" sz="2000"/>
              <a:t>The Seattle Times Company has the strongest media mix in the market to effectively </a:t>
            </a:r>
            <a:r>
              <a:rPr lang="en-US" altLang="en-US" sz="2000" i="1"/>
              <a:t>engage </a:t>
            </a:r>
            <a:r>
              <a:rPr lang="en-US" altLang="en-US" sz="2000"/>
              <a:t>your client’s audience by reaching nearly </a:t>
            </a:r>
            <a:r>
              <a:rPr lang="en-US" altLang="en-US" sz="2000" i="1">
                <a:solidFill>
                  <a:srgbClr val="FF0000"/>
                </a:solidFill>
              </a:rPr>
              <a:t>1.7 million Western Washington</a:t>
            </a:r>
            <a:r>
              <a:rPr lang="en-US" altLang="en-US" sz="2000"/>
              <a:t> adults</a:t>
            </a:r>
          </a:p>
        </p:txBody>
      </p:sp>
      <p:sp>
        <p:nvSpPr>
          <p:cNvPr id="715788" name="Text Box 12"/>
          <p:cNvSpPr txBox="1">
            <a:spLocks noChangeArrowheads="1"/>
          </p:cNvSpPr>
          <p:nvPr/>
        </p:nvSpPr>
        <p:spPr bwMode="gray">
          <a:xfrm>
            <a:off x="2030413" y="6138863"/>
            <a:ext cx="69818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800">
                <a:latin typeface="Arial" panose="020B0604020202020204" pitchFamily="34" charset="0"/>
              </a:rPr>
              <a:t>The Seattle Times Company Media reach number and penetration are composed of Monday through Saturday issues of The Seattle Times and the Seattle P-I, one Sunday newspaper and 30 days on the STC Online Network. </a:t>
            </a:r>
            <a:br>
              <a:rPr lang="en-US" altLang="en-US" sz="800">
                <a:latin typeface="Arial" panose="020B0604020202020204" pitchFamily="34" charset="0"/>
              </a:rPr>
            </a:br>
            <a:r>
              <a:rPr lang="en-US" altLang="en-US" sz="800">
                <a:latin typeface="Arial" panose="020B0604020202020204" pitchFamily="34" charset="0"/>
              </a:rPr>
              <a:t>Source:  2006 Scarborough Report, Release 1</a:t>
            </a:r>
          </a:p>
        </p:txBody>
      </p:sp>
      <p:sp>
        <p:nvSpPr>
          <p:cNvPr id="715789" name="AutoShape 13">
            <a:hlinkClick r:id="rId5" action="ppaction://hlinksldjump" highlightClick="1"/>
          </p:cNvPr>
          <p:cNvSpPr>
            <a:spLocks noChangeArrowheads="1"/>
          </p:cNvSpPr>
          <p:nvPr/>
        </p:nvSpPr>
        <p:spPr bwMode="gray">
          <a:xfrm>
            <a:off x="0" y="0"/>
            <a:ext cx="1027113" cy="598488"/>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790" name="AutoShape 14">
            <a:hlinkClick r:id="rId6" action="ppaction://hlinksldjump" highlightClick="1"/>
          </p:cNvPr>
          <p:cNvSpPr>
            <a:spLocks noChangeArrowheads="1"/>
          </p:cNvSpPr>
          <p:nvPr/>
        </p:nvSpPr>
        <p:spPr bwMode="gray">
          <a:xfrm>
            <a:off x="8116888" y="6146800"/>
            <a:ext cx="1027112" cy="711200"/>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715793" name="Picture 17" descr="pi front page"/>
          <p:cNvPicPr>
            <a:picLocks noChangeAspect="1" noChangeArrowheads="1"/>
          </p:cNvPicPr>
          <p:nvPr/>
        </p:nvPicPr>
        <p:blipFill>
          <a:blip r:embed="rId7">
            <a:extLst>
              <a:ext uri="{28A0092B-C50C-407E-A947-70E740481C1C}">
                <a14:useLocalDpi xmlns:a14="http://schemas.microsoft.com/office/drawing/2010/main" val="0"/>
              </a:ext>
            </a:extLst>
          </a:blip>
          <a:srcRect b="-624"/>
          <a:stretch>
            <a:fillRect/>
          </a:stretch>
        </p:blipFill>
        <p:spPr bwMode="auto">
          <a:xfrm rot="1779445">
            <a:off x="3092450" y="4321175"/>
            <a:ext cx="1517650" cy="1289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5794" name="Picture 18" descr="Times Front"/>
          <p:cNvPicPr>
            <a:picLocks noChangeAspect="1" noChangeArrowheads="1"/>
          </p:cNvPicPr>
          <p:nvPr/>
        </p:nvPicPr>
        <p:blipFill>
          <a:blip r:embed="rId8">
            <a:extLst>
              <a:ext uri="{28A0092B-C50C-407E-A947-70E740481C1C}">
                <a14:useLocalDpi xmlns:a14="http://schemas.microsoft.com/office/drawing/2010/main" val="0"/>
              </a:ext>
            </a:extLst>
          </a:blip>
          <a:srcRect b="32"/>
          <a:stretch>
            <a:fillRect/>
          </a:stretch>
        </p:blipFill>
        <p:spPr bwMode="auto">
          <a:xfrm rot="-1296860">
            <a:off x="1076325" y="4375150"/>
            <a:ext cx="1547813" cy="1308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5795" name="Picture 19" descr="NWSource"/>
          <p:cNvPicPr>
            <a:picLocks noChangeAspect="1" noChangeArrowheads="1"/>
          </p:cNvPicPr>
          <p:nvPr/>
        </p:nvPicPr>
        <p:blipFill>
          <a:blip r:embed="rId9">
            <a:extLst>
              <a:ext uri="{28A0092B-C50C-407E-A947-70E740481C1C}">
                <a14:useLocalDpi xmlns:a14="http://schemas.microsoft.com/office/drawing/2010/main" val="0"/>
              </a:ext>
            </a:extLst>
          </a:blip>
          <a:srcRect b="-18"/>
          <a:stretch>
            <a:fillRect/>
          </a:stretch>
        </p:blipFill>
        <p:spPr bwMode="auto">
          <a:xfrm>
            <a:off x="2168525" y="4216400"/>
            <a:ext cx="1468438" cy="116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19812" dir="7320323" algn="ctr" rotWithShape="0">
                    <a:srgbClr val="808080">
                      <a:alpha val="50000"/>
                    </a:srgbClr>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715781"/>
                                        </p:tgtEl>
                                        <p:attrNameLst>
                                          <p:attrName>style.visibility</p:attrName>
                                        </p:attrNameLst>
                                      </p:cBhvr>
                                      <p:to>
                                        <p:strVal val="visible"/>
                                      </p:to>
                                    </p:set>
                                    <p:anim calcmode="lin" valueType="num">
                                      <p:cBhvr>
                                        <p:cTn id="7" dur="500" fill="hold"/>
                                        <p:tgtEl>
                                          <p:spTgt spid="715781"/>
                                        </p:tgtEl>
                                        <p:attrNameLst>
                                          <p:attrName>ppt_w</p:attrName>
                                        </p:attrNameLst>
                                      </p:cBhvr>
                                      <p:tavLst>
                                        <p:tav tm="0">
                                          <p:val>
                                            <p:fltVal val="0"/>
                                          </p:val>
                                        </p:tav>
                                        <p:tav tm="100000">
                                          <p:val>
                                            <p:strVal val="#ppt_w"/>
                                          </p:val>
                                        </p:tav>
                                      </p:tavLst>
                                    </p:anim>
                                    <p:anim calcmode="lin" valueType="num">
                                      <p:cBhvr>
                                        <p:cTn id="8" dur="500" fill="hold"/>
                                        <p:tgtEl>
                                          <p:spTgt spid="715781"/>
                                        </p:tgtEl>
                                        <p:attrNameLst>
                                          <p:attrName>ppt_h</p:attrName>
                                        </p:attrNameLst>
                                      </p:cBhvr>
                                      <p:tavLst>
                                        <p:tav tm="0">
                                          <p:val>
                                            <p:fltVal val="0"/>
                                          </p:val>
                                        </p:tav>
                                        <p:tav tm="100000">
                                          <p:val>
                                            <p:strVal val="#ppt_h"/>
                                          </p:val>
                                        </p:tav>
                                      </p:tavLst>
                                    </p:anim>
                                    <p:animEffect transition="in" filter="fade">
                                      <p:cBhvr>
                                        <p:cTn id="9" dur="500"/>
                                        <p:tgtEl>
                                          <p:spTgt spid="71578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15782"/>
                                        </p:tgtEl>
                                        <p:attrNameLst>
                                          <p:attrName>style.visibility</p:attrName>
                                        </p:attrNameLst>
                                      </p:cBhvr>
                                      <p:to>
                                        <p:strVal val="visible"/>
                                      </p:to>
                                    </p:set>
                                    <p:anim calcmode="lin" valueType="num">
                                      <p:cBhvr>
                                        <p:cTn id="13" dur="500" fill="hold"/>
                                        <p:tgtEl>
                                          <p:spTgt spid="715782"/>
                                        </p:tgtEl>
                                        <p:attrNameLst>
                                          <p:attrName>ppt_w</p:attrName>
                                        </p:attrNameLst>
                                      </p:cBhvr>
                                      <p:tavLst>
                                        <p:tav tm="0">
                                          <p:val>
                                            <p:fltVal val="0"/>
                                          </p:val>
                                        </p:tav>
                                        <p:tav tm="100000">
                                          <p:val>
                                            <p:strVal val="#ppt_w"/>
                                          </p:val>
                                        </p:tav>
                                      </p:tavLst>
                                    </p:anim>
                                    <p:anim calcmode="lin" valueType="num">
                                      <p:cBhvr>
                                        <p:cTn id="14" dur="500" fill="hold"/>
                                        <p:tgtEl>
                                          <p:spTgt spid="715782"/>
                                        </p:tgtEl>
                                        <p:attrNameLst>
                                          <p:attrName>ppt_h</p:attrName>
                                        </p:attrNameLst>
                                      </p:cBhvr>
                                      <p:tavLst>
                                        <p:tav tm="0">
                                          <p:val>
                                            <p:fltVal val="0"/>
                                          </p:val>
                                        </p:tav>
                                        <p:tav tm="100000">
                                          <p:val>
                                            <p:strVal val="#ppt_h"/>
                                          </p:val>
                                        </p:tav>
                                      </p:tavLst>
                                    </p:anim>
                                    <p:animEffect transition="in" filter="fade">
                                      <p:cBhvr>
                                        <p:cTn id="15" dur="500"/>
                                        <p:tgtEl>
                                          <p:spTgt spid="715782"/>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715784"/>
                                        </p:tgtEl>
                                        <p:attrNameLst>
                                          <p:attrName>style.visibility</p:attrName>
                                        </p:attrNameLst>
                                      </p:cBhvr>
                                      <p:to>
                                        <p:strVal val="visible"/>
                                      </p:to>
                                    </p:set>
                                    <p:anim calcmode="lin" valueType="num">
                                      <p:cBhvr>
                                        <p:cTn id="19" dur="500" fill="hold"/>
                                        <p:tgtEl>
                                          <p:spTgt spid="715784"/>
                                        </p:tgtEl>
                                        <p:attrNameLst>
                                          <p:attrName>ppt_w</p:attrName>
                                        </p:attrNameLst>
                                      </p:cBhvr>
                                      <p:tavLst>
                                        <p:tav tm="0">
                                          <p:val>
                                            <p:fltVal val="0"/>
                                          </p:val>
                                        </p:tav>
                                        <p:tav tm="100000">
                                          <p:val>
                                            <p:strVal val="#ppt_w"/>
                                          </p:val>
                                        </p:tav>
                                      </p:tavLst>
                                    </p:anim>
                                    <p:anim calcmode="lin" valueType="num">
                                      <p:cBhvr>
                                        <p:cTn id="20" dur="500" fill="hold"/>
                                        <p:tgtEl>
                                          <p:spTgt spid="715784"/>
                                        </p:tgtEl>
                                        <p:attrNameLst>
                                          <p:attrName>ppt_h</p:attrName>
                                        </p:attrNameLst>
                                      </p:cBhvr>
                                      <p:tavLst>
                                        <p:tav tm="0">
                                          <p:val>
                                            <p:fltVal val="0"/>
                                          </p:val>
                                        </p:tav>
                                        <p:tav tm="100000">
                                          <p:val>
                                            <p:strVal val="#ppt_h"/>
                                          </p:val>
                                        </p:tav>
                                      </p:tavLst>
                                    </p:anim>
                                    <p:animEffect transition="in" filter="fade">
                                      <p:cBhvr>
                                        <p:cTn id="21" dur="500"/>
                                        <p:tgtEl>
                                          <p:spTgt spid="715784"/>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715785"/>
                                        </p:tgtEl>
                                        <p:attrNameLst>
                                          <p:attrName>style.visibility</p:attrName>
                                        </p:attrNameLst>
                                      </p:cBhvr>
                                      <p:to>
                                        <p:strVal val="visible"/>
                                      </p:to>
                                    </p:set>
                                    <p:anim calcmode="lin" valueType="num">
                                      <p:cBhvr>
                                        <p:cTn id="25" dur="500" fill="hold"/>
                                        <p:tgtEl>
                                          <p:spTgt spid="715785"/>
                                        </p:tgtEl>
                                        <p:attrNameLst>
                                          <p:attrName>ppt_w</p:attrName>
                                        </p:attrNameLst>
                                      </p:cBhvr>
                                      <p:tavLst>
                                        <p:tav tm="0">
                                          <p:val>
                                            <p:fltVal val="0"/>
                                          </p:val>
                                        </p:tav>
                                        <p:tav tm="100000">
                                          <p:val>
                                            <p:strVal val="#ppt_w"/>
                                          </p:val>
                                        </p:tav>
                                      </p:tavLst>
                                    </p:anim>
                                    <p:anim calcmode="lin" valueType="num">
                                      <p:cBhvr>
                                        <p:cTn id="26" dur="500" fill="hold"/>
                                        <p:tgtEl>
                                          <p:spTgt spid="715785"/>
                                        </p:tgtEl>
                                        <p:attrNameLst>
                                          <p:attrName>ppt_h</p:attrName>
                                        </p:attrNameLst>
                                      </p:cBhvr>
                                      <p:tavLst>
                                        <p:tav tm="0">
                                          <p:val>
                                            <p:fltVal val="0"/>
                                          </p:val>
                                        </p:tav>
                                        <p:tav tm="100000">
                                          <p:val>
                                            <p:strVal val="#ppt_h"/>
                                          </p:val>
                                        </p:tav>
                                      </p:tavLst>
                                    </p:anim>
                                    <p:animEffect transition="in" filter="fade">
                                      <p:cBhvr>
                                        <p:cTn id="27" dur="500"/>
                                        <p:tgtEl>
                                          <p:spTgt spid="715785"/>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715783"/>
                                        </p:tgtEl>
                                        <p:attrNameLst>
                                          <p:attrName>style.visibility</p:attrName>
                                        </p:attrNameLst>
                                      </p:cBhvr>
                                      <p:to>
                                        <p:strVal val="visible"/>
                                      </p:to>
                                    </p:set>
                                    <p:anim calcmode="lin" valueType="num">
                                      <p:cBhvr>
                                        <p:cTn id="31" dur="500" fill="hold"/>
                                        <p:tgtEl>
                                          <p:spTgt spid="715783"/>
                                        </p:tgtEl>
                                        <p:attrNameLst>
                                          <p:attrName>ppt_w</p:attrName>
                                        </p:attrNameLst>
                                      </p:cBhvr>
                                      <p:tavLst>
                                        <p:tav tm="0">
                                          <p:val>
                                            <p:fltVal val="0"/>
                                          </p:val>
                                        </p:tav>
                                        <p:tav tm="100000">
                                          <p:val>
                                            <p:strVal val="#ppt_w"/>
                                          </p:val>
                                        </p:tav>
                                      </p:tavLst>
                                    </p:anim>
                                    <p:anim calcmode="lin" valueType="num">
                                      <p:cBhvr>
                                        <p:cTn id="32" dur="500" fill="hold"/>
                                        <p:tgtEl>
                                          <p:spTgt spid="715783"/>
                                        </p:tgtEl>
                                        <p:attrNameLst>
                                          <p:attrName>ppt_h</p:attrName>
                                        </p:attrNameLst>
                                      </p:cBhvr>
                                      <p:tavLst>
                                        <p:tav tm="0">
                                          <p:val>
                                            <p:fltVal val="0"/>
                                          </p:val>
                                        </p:tav>
                                        <p:tav tm="100000">
                                          <p:val>
                                            <p:strVal val="#ppt_h"/>
                                          </p:val>
                                        </p:tav>
                                      </p:tavLst>
                                    </p:anim>
                                    <p:animEffect transition="in" filter="fade">
                                      <p:cBhvr>
                                        <p:cTn id="33" dur="500"/>
                                        <p:tgtEl>
                                          <p:spTgt spid="715783"/>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715778"/>
                                        </p:tgtEl>
                                        <p:attrNameLst>
                                          <p:attrName>style.visibility</p:attrName>
                                        </p:attrNameLst>
                                      </p:cBhvr>
                                      <p:to>
                                        <p:strVal val="visible"/>
                                      </p:to>
                                    </p:set>
                                    <p:anim calcmode="lin" valueType="num">
                                      <p:cBhvr>
                                        <p:cTn id="37" dur="500" fill="hold"/>
                                        <p:tgtEl>
                                          <p:spTgt spid="715778"/>
                                        </p:tgtEl>
                                        <p:attrNameLst>
                                          <p:attrName>ppt_w</p:attrName>
                                        </p:attrNameLst>
                                      </p:cBhvr>
                                      <p:tavLst>
                                        <p:tav tm="0">
                                          <p:val>
                                            <p:fltVal val="0"/>
                                          </p:val>
                                        </p:tav>
                                        <p:tav tm="100000">
                                          <p:val>
                                            <p:strVal val="#ppt_w"/>
                                          </p:val>
                                        </p:tav>
                                      </p:tavLst>
                                    </p:anim>
                                    <p:anim calcmode="lin" valueType="num">
                                      <p:cBhvr>
                                        <p:cTn id="38" dur="500" fill="hold"/>
                                        <p:tgtEl>
                                          <p:spTgt spid="715778"/>
                                        </p:tgtEl>
                                        <p:attrNameLst>
                                          <p:attrName>ppt_h</p:attrName>
                                        </p:attrNameLst>
                                      </p:cBhvr>
                                      <p:tavLst>
                                        <p:tav tm="0">
                                          <p:val>
                                            <p:fltVal val="0"/>
                                          </p:val>
                                        </p:tav>
                                        <p:tav tm="100000">
                                          <p:val>
                                            <p:strVal val="#ppt_h"/>
                                          </p:val>
                                        </p:tav>
                                      </p:tavLst>
                                    </p:anim>
                                    <p:animEffect transition="in" filter="fade">
                                      <p:cBhvr>
                                        <p:cTn id="39" dur="500"/>
                                        <p:tgtEl>
                                          <p:spTgt spid="715778"/>
                                        </p:tgtEl>
                                      </p:cBhvr>
                                    </p:animEffect>
                                  </p:childTnLst>
                                </p:cTn>
                              </p:par>
                            </p:childTnLst>
                          </p:cTn>
                        </p:par>
                        <p:par>
                          <p:cTn id="40" fill="hold" nodeType="afterGroup">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715788"/>
                                        </p:tgtEl>
                                        <p:attrNameLst>
                                          <p:attrName>style.visibility</p:attrName>
                                        </p:attrNameLst>
                                      </p:cBhvr>
                                      <p:to>
                                        <p:strVal val="visible"/>
                                      </p:to>
                                    </p:set>
                                    <p:animEffect transition="in" filter="fade">
                                      <p:cBhvr>
                                        <p:cTn id="43" dur="500"/>
                                        <p:tgtEl>
                                          <p:spTgt spid="71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2" grpId="0"/>
      <p:bldP spid="715783" grpId="0"/>
      <p:bldP spid="715788"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fld id="{11063BE1-20A4-4446-8964-6F617241700A}" type="slidenum">
              <a:rPr lang="en-US" altLang="en-US"/>
              <a:pPr/>
              <a:t>45</a:t>
            </a:fld>
            <a:endParaRPr lang="en-US" altLang="en-US"/>
          </a:p>
        </p:txBody>
      </p:sp>
      <p:grpSp>
        <p:nvGrpSpPr>
          <p:cNvPr id="713730" name="Group 2"/>
          <p:cNvGrpSpPr>
            <a:grpSpLocks/>
          </p:cNvGrpSpPr>
          <p:nvPr/>
        </p:nvGrpSpPr>
        <p:grpSpPr bwMode="auto">
          <a:xfrm>
            <a:off x="7129463" y="3344863"/>
            <a:ext cx="1617662" cy="911225"/>
            <a:chOff x="4491" y="2213"/>
            <a:chExt cx="1019" cy="574"/>
          </a:xfrm>
        </p:grpSpPr>
        <p:pic>
          <p:nvPicPr>
            <p:cNvPr id="713731" name="Picture 3" descr="Whole House_Entry_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600" y="2213"/>
              <a:ext cx="910" cy="525"/>
            </a:xfrm>
            <a:prstGeom prst="rect">
              <a:avLst/>
            </a:prstGeom>
            <a:noFill/>
            <a:ln w="9525">
              <a:solidFill>
                <a:schemeClr val="tx1"/>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713732" name="Text Box 4"/>
            <p:cNvSpPr txBox="1">
              <a:spLocks noChangeArrowheads="1"/>
            </p:cNvSpPr>
            <p:nvPr/>
          </p:nvSpPr>
          <p:spPr bwMode="gray">
            <a:xfrm>
              <a:off x="4491" y="2595"/>
              <a:ext cx="904" cy="192"/>
            </a:xfrm>
            <a:prstGeom prst="rect">
              <a:avLst/>
            </a:prstGeom>
            <a:solidFill>
              <a:srgbClr val="800080"/>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800080"/>
                  </a:solidFill>
                  <a:miter lim="800000"/>
                  <a:headEnd/>
                  <a:tailEnd/>
                </a14:hiddenLine>
              </a:ext>
            </a:extLst>
          </p:spPr>
          <p:txBody>
            <a:bodyPr>
              <a:spAutoFit/>
            </a:bodyPr>
            <a:lstStyle/>
            <a:p>
              <a:pPr>
                <a:spcBef>
                  <a:spcPct val="50000"/>
                </a:spcBef>
              </a:pPr>
              <a:r>
                <a:rPr lang="en-US" altLang="en-US" sz="1400" b="1">
                  <a:solidFill>
                    <a:schemeClr val="bg1"/>
                  </a:solidFill>
                  <a:latin typeface="Arial" panose="020B0604020202020204" pitchFamily="34" charset="0"/>
                </a:rPr>
                <a:t>Promotions</a:t>
              </a:r>
            </a:p>
          </p:txBody>
        </p:sp>
      </p:grpSp>
      <p:pic>
        <p:nvPicPr>
          <p:cNvPr id="713733" name="Picture 5" descr="People Arrow"/>
          <p:cNvPicPr>
            <a:picLocks noChangeAspect="1" noChangeArrowheads="1"/>
          </p:cNvPicPr>
          <p:nvPr/>
        </p:nvPicPr>
        <p:blipFill>
          <a:blip r:embed="rId4">
            <a:extLst>
              <a:ext uri="{28A0092B-C50C-407E-A947-70E740481C1C}">
                <a14:useLocalDpi xmlns:a14="http://schemas.microsoft.com/office/drawing/2010/main" val="0"/>
              </a:ext>
            </a:extLst>
          </a:blip>
          <a:srcRect l="14021" t="11580" r="10478" b="10641"/>
          <a:stretch>
            <a:fillRect/>
          </a:stretch>
        </p:blipFill>
        <p:spPr bwMode="gray">
          <a:xfrm>
            <a:off x="2767013" y="1316038"/>
            <a:ext cx="4219575" cy="4279900"/>
          </a:xfrm>
          <a:prstGeom prst="rect">
            <a:avLst/>
          </a:prstGeom>
          <a:noFill/>
          <a:extLst>
            <a:ext uri="{909E8E84-426E-40DD-AFC4-6F175D3DCCD1}">
              <a14:hiddenFill xmlns:a14="http://schemas.microsoft.com/office/drawing/2010/main">
                <a:solidFill>
                  <a:srgbClr val="FFFFFF"/>
                </a:solidFill>
              </a14:hiddenFill>
            </a:ext>
          </a:extLst>
        </p:spPr>
      </p:pic>
      <p:sp>
        <p:nvSpPr>
          <p:cNvPr id="713735" name="Rectangle 7"/>
          <p:cNvSpPr>
            <a:spLocks noGrp="1" noChangeArrowheads="1"/>
          </p:cNvSpPr>
          <p:nvPr>
            <p:ph type="title"/>
          </p:nvPr>
        </p:nvSpPr>
        <p:spPr bwMode="gray">
          <a:xfrm>
            <a:off x="1030288" y="533400"/>
            <a:ext cx="8113712" cy="914400"/>
          </a:xfrm>
        </p:spPr>
        <p:txBody>
          <a:bodyPr/>
          <a:lstStyle/>
          <a:p>
            <a:r>
              <a:rPr lang="en-US" altLang="en-US" sz="2200">
                <a:solidFill>
                  <a:schemeClr val="tx1"/>
                </a:solidFill>
              </a:rPr>
              <a:t>The Seattle Times Company’s portfolio of products will help you </a:t>
            </a:r>
            <a:r>
              <a:rPr lang="en-US" altLang="en-US" sz="2200" i="1">
                <a:solidFill>
                  <a:srgbClr val="FF0000"/>
                </a:solidFill>
              </a:rPr>
              <a:t>engage the audience’s attention and imagination</a:t>
            </a:r>
            <a:endParaRPr lang="en-US" altLang="en-US" sz="2200">
              <a:solidFill>
                <a:schemeClr val="tx1"/>
              </a:solidFill>
            </a:endParaRPr>
          </a:p>
        </p:txBody>
      </p:sp>
      <p:grpSp>
        <p:nvGrpSpPr>
          <p:cNvPr id="713736" name="Group 8"/>
          <p:cNvGrpSpPr>
            <a:grpSpLocks/>
          </p:cNvGrpSpPr>
          <p:nvPr/>
        </p:nvGrpSpPr>
        <p:grpSpPr bwMode="auto">
          <a:xfrm>
            <a:off x="7177088" y="1528763"/>
            <a:ext cx="1508125" cy="1393825"/>
            <a:chOff x="4521" y="1069"/>
            <a:chExt cx="950" cy="878"/>
          </a:xfrm>
        </p:grpSpPr>
        <p:pic>
          <p:nvPicPr>
            <p:cNvPr id="713737" name="Picture 9" descr="Total_Retail_Stores_04 copy"/>
            <p:cNvPicPr>
              <a:picLocks noChangeAspect="1" noChangeArrowheads="1"/>
            </p:cNvPicPr>
            <p:nvPr/>
          </p:nvPicPr>
          <p:blipFill>
            <a:blip r:embed="rId5">
              <a:extLst>
                <a:ext uri="{28A0092B-C50C-407E-A947-70E740481C1C}">
                  <a14:useLocalDpi xmlns:a14="http://schemas.microsoft.com/office/drawing/2010/main" val="0"/>
                </a:ext>
              </a:extLst>
            </a:blip>
            <a:srcRect r="20"/>
            <a:stretch>
              <a:fillRect/>
            </a:stretch>
          </p:blipFill>
          <p:spPr bwMode="gray">
            <a:xfrm>
              <a:off x="4710" y="1069"/>
              <a:ext cx="761" cy="598"/>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713738" name="Text Box 10"/>
            <p:cNvSpPr txBox="1">
              <a:spLocks noChangeArrowheads="1"/>
            </p:cNvSpPr>
            <p:nvPr/>
          </p:nvSpPr>
          <p:spPr bwMode="gray">
            <a:xfrm>
              <a:off x="4521" y="1621"/>
              <a:ext cx="904" cy="326"/>
            </a:xfrm>
            <a:prstGeom prst="rect">
              <a:avLst/>
            </a:prstGeom>
            <a:solidFill>
              <a:srgbClr val="808080"/>
            </a:solidFill>
            <a:ln>
              <a:noFill/>
            </a:ln>
            <a:effectLst/>
            <a:extLs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bg1"/>
                  </a:solidFill>
                  <a:latin typeface="Arial" panose="020B0604020202020204" pitchFamily="34" charset="0"/>
                </a:rPr>
                <a:t>Market Research</a:t>
              </a:r>
            </a:p>
          </p:txBody>
        </p:sp>
      </p:grpSp>
      <p:grpSp>
        <p:nvGrpSpPr>
          <p:cNvPr id="713739" name="Group 11"/>
          <p:cNvGrpSpPr>
            <a:grpSpLocks/>
          </p:cNvGrpSpPr>
          <p:nvPr/>
        </p:nvGrpSpPr>
        <p:grpSpPr bwMode="auto">
          <a:xfrm>
            <a:off x="6677025" y="4610100"/>
            <a:ext cx="2157413" cy="1422400"/>
            <a:chOff x="4206" y="3010"/>
            <a:chExt cx="1359" cy="896"/>
          </a:xfrm>
        </p:grpSpPr>
        <p:pic>
          <p:nvPicPr>
            <p:cNvPr id="713740" name="Picture 12" descr="polybag - Stap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4206" y="3591"/>
              <a:ext cx="992" cy="315"/>
            </a:xfrm>
            <a:prstGeom prst="rect">
              <a:avLst/>
            </a:prstGeom>
            <a:noFill/>
            <a:extLst>
              <a:ext uri="{909E8E84-426E-40DD-AFC4-6F175D3DCCD1}">
                <a14:hiddenFill xmlns:a14="http://schemas.microsoft.com/office/drawing/2010/main">
                  <a:solidFill>
                    <a:srgbClr val="FFFFFF"/>
                  </a:solidFill>
                </a14:hiddenFill>
              </a:ext>
            </a:extLst>
          </p:spPr>
        </p:pic>
        <p:pic>
          <p:nvPicPr>
            <p:cNvPr id="713741" name="Picture 13"/>
            <p:cNvPicPr>
              <a:picLocks noChangeAspect="1" noChangeArrowheads="1"/>
            </p:cNvPicPr>
            <p:nvPr/>
          </p:nvPicPr>
          <p:blipFill>
            <a:blip r:embed="rId7">
              <a:extLst>
                <a:ext uri="{28A0092B-C50C-407E-A947-70E740481C1C}">
                  <a14:useLocalDpi xmlns:a14="http://schemas.microsoft.com/office/drawing/2010/main" val="0"/>
                </a:ext>
              </a:extLst>
            </a:blip>
            <a:srcRect r="-182" b="75"/>
            <a:stretch>
              <a:fillRect/>
            </a:stretch>
          </p:blipFill>
          <p:spPr bwMode="gray">
            <a:xfrm>
              <a:off x="4698" y="3010"/>
              <a:ext cx="867" cy="410"/>
            </a:xfrm>
            <a:prstGeom prst="rect">
              <a:avLst/>
            </a:prstGeom>
            <a:noFill/>
            <a:ln w="9525">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713742" name="Text Box 14"/>
            <p:cNvSpPr txBox="1">
              <a:spLocks noChangeArrowheads="1"/>
            </p:cNvSpPr>
            <p:nvPr/>
          </p:nvSpPr>
          <p:spPr bwMode="gray">
            <a:xfrm>
              <a:off x="4420" y="3372"/>
              <a:ext cx="1032" cy="192"/>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latin typeface="Arial" panose="020B0604020202020204" pitchFamily="34" charset="0"/>
                </a:rPr>
                <a:t>Doorstep Impact</a:t>
              </a:r>
            </a:p>
          </p:txBody>
        </p:sp>
      </p:grpSp>
      <p:grpSp>
        <p:nvGrpSpPr>
          <p:cNvPr id="713743" name="Group 15"/>
          <p:cNvGrpSpPr>
            <a:grpSpLocks/>
          </p:cNvGrpSpPr>
          <p:nvPr/>
        </p:nvGrpSpPr>
        <p:grpSpPr bwMode="auto">
          <a:xfrm>
            <a:off x="5259388" y="5508625"/>
            <a:ext cx="1235075" cy="968375"/>
            <a:chOff x="3433" y="3558"/>
            <a:chExt cx="778" cy="610"/>
          </a:xfrm>
        </p:grpSpPr>
        <p:pic>
          <p:nvPicPr>
            <p:cNvPr id="71374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3639" y="3558"/>
              <a:ext cx="572" cy="377"/>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969696"/>
                    </a:outerShdw>
                  </a:effectLst>
                </a14:hiddenEffects>
              </a:ext>
            </a:extLst>
          </p:spPr>
        </p:pic>
        <p:pic>
          <p:nvPicPr>
            <p:cNvPr id="713745" name="Picture 17" descr="postcard - winterfes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3510" y="3664"/>
              <a:ext cx="600" cy="399"/>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713746" name="Text Box 18"/>
            <p:cNvSpPr txBox="1">
              <a:spLocks noChangeArrowheads="1"/>
            </p:cNvSpPr>
            <p:nvPr/>
          </p:nvSpPr>
          <p:spPr bwMode="gray">
            <a:xfrm>
              <a:off x="3433" y="3842"/>
              <a:ext cx="488" cy="326"/>
            </a:xfrm>
            <a:prstGeom prst="rect">
              <a:avLst/>
            </a:prstGeom>
            <a:solidFill>
              <a:srgbClr val="FF6600"/>
            </a:solidFill>
            <a:ln>
              <a:noFill/>
            </a:ln>
            <a:effectLst/>
            <a:extLs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bg1"/>
                  </a:solidFill>
                  <a:latin typeface="Arial" panose="020B0604020202020204" pitchFamily="34" charset="0"/>
                </a:rPr>
                <a:t>Direct Mail</a:t>
              </a:r>
            </a:p>
          </p:txBody>
        </p:sp>
      </p:grpSp>
      <p:grpSp>
        <p:nvGrpSpPr>
          <p:cNvPr id="713747" name="Group 19"/>
          <p:cNvGrpSpPr>
            <a:grpSpLocks/>
          </p:cNvGrpSpPr>
          <p:nvPr/>
        </p:nvGrpSpPr>
        <p:grpSpPr bwMode="auto">
          <a:xfrm>
            <a:off x="2374900" y="5402263"/>
            <a:ext cx="1266825" cy="958850"/>
            <a:chOff x="1597" y="3716"/>
            <a:chExt cx="798" cy="604"/>
          </a:xfrm>
        </p:grpSpPr>
        <p:pic>
          <p:nvPicPr>
            <p:cNvPr id="713748" name="Picture 20" descr="front - Saving Sour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gray">
            <a:xfrm>
              <a:off x="1597" y="3716"/>
              <a:ext cx="470" cy="60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969696"/>
                    </a:outerShdw>
                  </a:effectLst>
                </a14:hiddenEffects>
              </a:ext>
            </a:extLst>
          </p:spPr>
        </p:pic>
        <p:sp>
          <p:nvSpPr>
            <p:cNvPr id="713749" name="Text Box 21"/>
            <p:cNvSpPr txBox="1">
              <a:spLocks noChangeArrowheads="1"/>
            </p:cNvSpPr>
            <p:nvPr/>
          </p:nvSpPr>
          <p:spPr bwMode="gray">
            <a:xfrm>
              <a:off x="1827" y="3920"/>
              <a:ext cx="568" cy="326"/>
            </a:xfrm>
            <a:prstGeom prst="rect">
              <a:avLst/>
            </a:prstGeom>
            <a:solidFill>
              <a:srgbClr val="FF0000"/>
            </a:solidFill>
            <a:ln>
              <a:noFill/>
            </a:ln>
            <a:effectLst/>
            <a:extLs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bg1"/>
                  </a:solidFill>
                  <a:latin typeface="Arial" panose="020B0604020202020204" pitchFamily="34" charset="0"/>
                </a:rPr>
                <a:t>Shared </a:t>
              </a:r>
              <a:br>
                <a:rPr lang="en-US" altLang="en-US" sz="1400" b="1">
                  <a:solidFill>
                    <a:schemeClr val="bg1"/>
                  </a:solidFill>
                  <a:latin typeface="Arial" panose="020B0604020202020204" pitchFamily="34" charset="0"/>
                </a:rPr>
              </a:br>
              <a:r>
                <a:rPr lang="en-US" altLang="en-US" sz="1400" b="1">
                  <a:solidFill>
                    <a:schemeClr val="bg1"/>
                  </a:solidFill>
                  <a:latin typeface="Arial" panose="020B0604020202020204" pitchFamily="34" charset="0"/>
                </a:rPr>
                <a:t>Mail</a:t>
              </a:r>
            </a:p>
          </p:txBody>
        </p:sp>
      </p:grpSp>
      <p:grpSp>
        <p:nvGrpSpPr>
          <p:cNvPr id="713750" name="Group 22"/>
          <p:cNvGrpSpPr>
            <a:grpSpLocks/>
          </p:cNvGrpSpPr>
          <p:nvPr/>
        </p:nvGrpSpPr>
        <p:grpSpPr bwMode="auto">
          <a:xfrm>
            <a:off x="865188" y="4805363"/>
            <a:ext cx="1681162" cy="1265237"/>
            <a:chOff x="545" y="3133"/>
            <a:chExt cx="1059" cy="797"/>
          </a:xfrm>
        </p:grpSpPr>
        <p:pic>
          <p:nvPicPr>
            <p:cNvPr id="713751" name="Picture 23" descr="broadsheet - Car Toy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gray">
            <a:xfrm>
              <a:off x="545" y="3133"/>
              <a:ext cx="435" cy="72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713752" name="Picture 24" descr="insert - Basset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gray">
            <a:xfrm>
              <a:off x="730" y="3347"/>
              <a:ext cx="463" cy="583"/>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713753" name="Text Box 25"/>
            <p:cNvSpPr txBox="1">
              <a:spLocks noChangeArrowheads="1"/>
            </p:cNvSpPr>
            <p:nvPr/>
          </p:nvSpPr>
          <p:spPr bwMode="gray">
            <a:xfrm>
              <a:off x="956" y="3214"/>
              <a:ext cx="648" cy="192"/>
            </a:xfrm>
            <a:prstGeom prst="rect">
              <a:avLst/>
            </a:prstGeom>
            <a:solidFill>
              <a:srgbClr val="0000FF"/>
            </a:solidFill>
            <a:ln>
              <a:noFill/>
            </a:ln>
            <a:effectLst/>
            <a:extLs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bg1"/>
                  </a:solidFill>
                  <a:latin typeface="Arial" panose="020B0604020202020204" pitchFamily="34" charset="0"/>
                </a:rPr>
                <a:t>Preprints</a:t>
              </a:r>
            </a:p>
          </p:txBody>
        </p:sp>
      </p:grpSp>
      <p:sp>
        <p:nvSpPr>
          <p:cNvPr id="713754" name="Rectangle 26"/>
          <p:cNvSpPr>
            <a:spLocks noChangeArrowheads="1"/>
          </p:cNvSpPr>
          <p:nvPr/>
        </p:nvSpPr>
        <p:spPr bwMode="gray">
          <a:xfrm>
            <a:off x="6275388" y="3160713"/>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3755" name="Rectangle 27"/>
          <p:cNvSpPr>
            <a:spLocks noChangeArrowheads="1"/>
          </p:cNvSpPr>
          <p:nvPr/>
        </p:nvSpPr>
        <p:spPr bwMode="gray">
          <a:xfrm>
            <a:off x="5861050" y="2006600"/>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3756" name="Rectangle 28"/>
          <p:cNvSpPr>
            <a:spLocks noChangeArrowheads="1"/>
          </p:cNvSpPr>
          <p:nvPr/>
        </p:nvSpPr>
        <p:spPr bwMode="gray">
          <a:xfrm>
            <a:off x="5591175" y="4397375"/>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3757" name="Rectangle 29"/>
          <p:cNvSpPr>
            <a:spLocks noChangeArrowheads="1"/>
          </p:cNvSpPr>
          <p:nvPr/>
        </p:nvSpPr>
        <p:spPr bwMode="gray">
          <a:xfrm>
            <a:off x="4016375" y="4643438"/>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3758" name="Rectangle 30"/>
          <p:cNvSpPr>
            <a:spLocks noChangeArrowheads="1"/>
          </p:cNvSpPr>
          <p:nvPr/>
        </p:nvSpPr>
        <p:spPr bwMode="gray">
          <a:xfrm>
            <a:off x="4756150" y="4725988"/>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3759" name="Rectangle 31"/>
          <p:cNvSpPr>
            <a:spLocks noChangeArrowheads="1"/>
          </p:cNvSpPr>
          <p:nvPr/>
        </p:nvSpPr>
        <p:spPr bwMode="gray">
          <a:xfrm>
            <a:off x="3362325" y="4165600"/>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3760" name="Rectangle 32"/>
          <p:cNvSpPr>
            <a:spLocks noChangeArrowheads="1"/>
          </p:cNvSpPr>
          <p:nvPr/>
        </p:nvSpPr>
        <p:spPr bwMode="gray">
          <a:xfrm>
            <a:off x="2886075" y="3441700"/>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3761" name="Rectangle 33"/>
          <p:cNvSpPr>
            <a:spLocks noChangeArrowheads="1"/>
          </p:cNvSpPr>
          <p:nvPr/>
        </p:nvSpPr>
        <p:spPr bwMode="gray">
          <a:xfrm>
            <a:off x="3514725" y="1984375"/>
            <a:ext cx="4667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713762" name="Group 34"/>
          <p:cNvGrpSpPr>
            <a:grpSpLocks/>
          </p:cNvGrpSpPr>
          <p:nvPr/>
        </p:nvGrpSpPr>
        <p:grpSpPr bwMode="auto">
          <a:xfrm>
            <a:off x="935038" y="1639888"/>
            <a:ext cx="1585912" cy="1177925"/>
            <a:chOff x="679" y="1139"/>
            <a:chExt cx="999" cy="742"/>
          </a:xfrm>
        </p:grpSpPr>
        <p:pic>
          <p:nvPicPr>
            <p:cNvPr id="713763" name="Picture 35" descr="Times022606"/>
            <p:cNvPicPr>
              <a:picLocks noChangeAspect="1" noChangeArrowheads="1"/>
            </p:cNvPicPr>
            <p:nvPr/>
          </p:nvPicPr>
          <p:blipFill>
            <a:blip r:embed="rId13">
              <a:extLst>
                <a:ext uri="{28A0092B-C50C-407E-A947-70E740481C1C}">
                  <a14:useLocalDpi xmlns:a14="http://schemas.microsoft.com/office/drawing/2010/main" val="0"/>
                </a:ext>
              </a:extLst>
            </a:blip>
            <a:srcRect b="227"/>
            <a:stretch>
              <a:fillRect/>
            </a:stretch>
          </p:blipFill>
          <p:spPr bwMode="gray">
            <a:xfrm>
              <a:off x="679" y="1139"/>
              <a:ext cx="812" cy="742"/>
            </a:xfrm>
            <a:prstGeom prst="rect">
              <a:avLst/>
            </a:prstGeom>
            <a:noFill/>
            <a:ln w="6350">
              <a:solidFill>
                <a:srgbClr val="000000"/>
              </a:solidFill>
              <a:miter lim="800000"/>
              <a:headEnd/>
              <a:tailEnd/>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Lst>
          </p:spPr>
        </p:pic>
        <p:sp>
          <p:nvSpPr>
            <p:cNvPr id="713764" name="Text Box 36"/>
            <p:cNvSpPr txBox="1">
              <a:spLocks noChangeArrowheads="1"/>
            </p:cNvSpPr>
            <p:nvPr/>
          </p:nvSpPr>
          <p:spPr bwMode="gray">
            <a:xfrm>
              <a:off x="790" y="1644"/>
              <a:ext cx="888" cy="192"/>
            </a:xfrm>
            <a:prstGeom prst="rect">
              <a:avLst/>
            </a:prstGeom>
            <a:solidFill>
              <a:srgbClr val="000000"/>
            </a:solidFill>
            <a:ln>
              <a:noFill/>
            </a:ln>
            <a:effectLst/>
            <a:extLs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chemeClr val="bg1"/>
                  </a:solidFill>
                  <a:latin typeface="Arial" panose="020B0604020202020204" pitchFamily="34" charset="0"/>
                </a:rPr>
                <a:t>Newspapers</a:t>
              </a:r>
            </a:p>
          </p:txBody>
        </p:sp>
      </p:grpSp>
      <p:cxnSp>
        <p:nvCxnSpPr>
          <p:cNvPr id="713765" name="AutoShape 37"/>
          <p:cNvCxnSpPr>
            <a:cxnSpLocks noChangeShapeType="1"/>
            <a:stCxn id="713764" idx="3"/>
            <a:endCxn id="713761" idx="1"/>
          </p:cNvCxnSpPr>
          <p:nvPr/>
        </p:nvCxnSpPr>
        <p:spPr bwMode="gray">
          <a:xfrm flipV="1">
            <a:off x="2520950" y="2198688"/>
            <a:ext cx="993775" cy="395287"/>
          </a:xfrm>
          <a:prstGeom prst="bentConnector3">
            <a:avLst>
              <a:gd name="adj1" fmla="val 50000"/>
            </a:avLst>
          </a:prstGeom>
          <a:noFill/>
          <a:ln w="9525">
            <a:solidFill>
              <a:schemeClr val="tx1"/>
            </a:solidFill>
            <a:miter lim="800000"/>
            <a:headEnd type="triangle" w="med" len="med"/>
            <a:tailEnd type="oval" w="med" len="med"/>
          </a:ln>
          <a:effectLst>
            <a:outerShdw dist="17961" dir="2700000" algn="ctr" rotWithShape="0">
              <a:schemeClr val="bg1"/>
            </a:outerShdw>
          </a:effectLst>
          <a:extLst>
            <a:ext uri="{909E8E84-426E-40DD-AFC4-6F175D3DCCD1}">
              <a14:hiddenFill xmlns:a14="http://schemas.microsoft.com/office/drawing/2010/main">
                <a:noFill/>
              </a14:hiddenFill>
            </a:ext>
          </a:extLst>
        </p:spPr>
      </p:cxnSp>
      <p:cxnSp>
        <p:nvCxnSpPr>
          <p:cNvPr id="713766" name="AutoShape 38"/>
          <p:cNvCxnSpPr>
            <a:cxnSpLocks noChangeShapeType="1"/>
            <a:stCxn id="713753" idx="3"/>
            <a:endCxn id="713759" idx="2"/>
          </p:cNvCxnSpPr>
          <p:nvPr/>
        </p:nvCxnSpPr>
        <p:spPr bwMode="gray">
          <a:xfrm flipV="1">
            <a:off x="2546350" y="4594225"/>
            <a:ext cx="1049338" cy="492125"/>
          </a:xfrm>
          <a:prstGeom prst="bentConnector2">
            <a:avLst/>
          </a:prstGeom>
          <a:noFill/>
          <a:ln w="9525">
            <a:solidFill>
              <a:srgbClr val="0000FF"/>
            </a:solidFill>
            <a:miter lim="800000"/>
            <a:headEnd type="triangle" w="med" len="med"/>
            <a:tailEnd type="oval" w="med" len="med"/>
          </a:ln>
          <a:effectLst>
            <a:outerShdw dist="17961" dir="2700000" algn="ctr" rotWithShape="0">
              <a:schemeClr val="bg1"/>
            </a:outerShdw>
          </a:effectLst>
          <a:extLst>
            <a:ext uri="{909E8E84-426E-40DD-AFC4-6F175D3DCCD1}">
              <a14:hiddenFill xmlns:a14="http://schemas.microsoft.com/office/drawing/2010/main">
                <a:noFill/>
              </a14:hiddenFill>
            </a:ext>
          </a:extLst>
        </p:spPr>
      </p:cxnSp>
      <p:cxnSp>
        <p:nvCxnSpPr>
          <p:cNvPr id="713767" name="AutoShape 39"/>
          <p:cNvCxnSpPr>
            <a:cxnSpLocks noChangeShapeType="1"/>
            <a:stCxn id="713749" idx="3"/>
            <a:endCxn id="713757" idx="2"/>
          </p:cNvCxnSpPr>
          <p:nvPr/>
        </p:nvCxnSpPr>
        <p:spPr bwMode="gray">
          <a:xfrm flipV="1">
            <a:off x="3641725" y="5072063"/>
            <a:ext cx="608013" cy="912812"/>
          </a:xfrm>
          <a:prstGeom prst="bentConnector2">
            <a:avLst/>
          </a:prstGeom>
          <a:noFill/>
          <a:ln w="9525">
            <a:solidFill>
              <a:srgbClr val="FF0000"/>
            </a:solidFill>
            <a:miter lim="800000"/>
            <a:headEnd type="triangle" w="med" len="med"/>
            <a:tailEnd type="oval" w="med" len="med"/>
          </a:ln>
          <a:effectLst>
            <a:outerShdw dist="17961" dir="2700000" algn="ctr" rotWithShape="0">
              <a:schemeClr val="bg1"/>
            </a:outerShdw>
          </a:effectLst>
          <a:extLst>
            <a:ext uri="{909E8E84-426E-40DD-AFC4-6F175D3DCCD1}">
              <a14:hiddenFill xmlns:a14="http://schemas.microsoft.com/office/drawing/2010/main">
                <a:noFill/>
              </a14:hiddenFill>
            </a:ext>
          </a:extLst>
        </p:spPr>
      </p:cxnSp>
      <p:cxnSp>
        <p:nvCxnSpPr>
          <p:cNvPr id="713768" name="AutoShape 40"/>
          <p:cNvCxnSpPr>
            <a:cxnSpLocks noChangeShapeType="1"/>
            <a:stCxn id="713746" idx="1"/>
            <a:endCxn id="713758" idx="2"/>
          </p:cNvCxnSpPr>
          <p:nvPr/>
        </p:nvCxnSpPr>
        <p:spPr bwMode="gray">
          <a:xfrm rot="10800000">
            <a:off x="4989513" y="5154613"/>
            <a:ext cx="269875" cy="1063625"/>
          </a:xfrm>
          <a:prstGeom prst="bentConnector2">
            <a:avLst/>
          </a:prstGeom>
          <a:noFill/>
          <a:ln w="9525">
            <a:solidFill>
              <a:srgbClr val="FF6600"/>
            </a:solidFill>
            <a:miter lim="800000"/>
            <a:headEnd type="triangle" w="med" len="med"/>
            <a:tailEnd type="oval" w="med" len="med"/>
          </a:ln>
          <a:effectLst>
            <a:outerShdw dist="17961" dir="2700000" algn="ctr" rotWithShape="0">
              <a:schemeClr val="bg1"/>
            </a:outerShdw>
          </a:effectLst>
          <a:extLst>
            <a:ext uri="{909E8E84-426E-40DD-AFC4-6F175D3DCCD1}">
              <a14:hiddenFill xmlns:a14="http://schemas.microsoft.com/office/drawing/2010/main">
                <a:noFill/>
              </a14:hiddenFill>
            </a:ext>
          </a:extLst>
        </p:spPr>
      </p:cxnSp>
      <p:cxnSp>
        <p:nvCxnSpPr>
          <p:cNvPr id="713769" name="AutoShape 41"/>
          <p:cNvCxnSpPr>
            <a:cxnSpLocks noChangeShapeType="1"/>
            <a:stCxn id="713742" idx="1"/>
            <a:endCxn id="713756" idx="2"/>
          </p:cNvCxnSpPr>
          <p:nvPr/>
        </p:nvCxnSpPr>
        <p:spPr bwMode="gray">
          <a:xfrm rot="10800000">
            <a:off x="5824538" y="4826000"/>
            <a:ext cx="1192212" cy="511175"/>
          </a:xfrm>
          <a:prstGeom prst="bentConnector2">
            <a:avLst/>
          </a:prstGeom>
          <a:noFill/>
          <a:ln w="9525">
            <a:solidFill>
              <a:srgbClr val="CC99FF"/>
            </a:solidFill>
            <a:miter lim="800000"/>
            <a:headEnd type="triangle" w="med" len="med"/>
            <a:tailEnd type="oval" w="med" len="med"/>
          </a:ln>
          <a:effectLst>
            <a:outerShdw dist="17961" dir="2700000" algn="ctr" rotWithShape="0">
              <a:schemeClr val="bg1"/>
            </a:outerShdw>
          </a:effectLst>
          <a:extLst>
            <a:ext uri="{909E8E84-426E-40DD-AFC4-6F175D3DCCD1}">
              <a14:hiddenFill xmlns:a14="http://schemas.microsoft.com/office/drawing/2010/main">
                <a:noFill/>
              </a14:hiddenFill>
            </a:ext>
          </a:extLst>
        </p:spPr>
      </p:cxnSp>
      <p:cxnSp>
        <p:nvCxnSpPr>
          <p:cNvPr id="713770" name="AutoShape 42"/>
          <p:cNvCxnSpPr>
            <a:cxnSpLocks noChangeShapeType="1"/>
            <a:stCxn id="713738" idx="1"/>
            <a:endCxn id="713755" idx="3"/>
          </p:cNvCxnSpPr>
          <p:nvPr/>
        </p:nvCxnSpPr>
        <p:spPr bwMode="gray">
          <a:xfrm rot="10800000">
            <a:off x="6327775" y="2220913"/>
            <a:ext cx="849313" cy="442912"/>
          </a:xfrm>
          <a:prstGeom prst="bentConnector3">
            <a:avLst>
              <a:gd name="adj1" fmla="val 49907"/>
            </a:avLst>
          </a:prstGeom>
          <a:noFill/>
          <a:ln w="9525">
            <a:solidFill>
              <a:srgbClr val="969696"/>
            </a:solidFill>
            <a:miter lim="800000"/>
            <a:headEnd type="triangle" w="med" len="med"/>
            <a:tailEnd type="oval" w="med" len="med"/>
          </a:ln>
          <a:effectLst>
            <a:outerShdw dist="17961" dir="2700000" algn="ctr" rotWithShape="0">
              <a:schemeClr val="bg1"/>
            </a:outerShdw>
          </a:effectLst>
          <a:extLst>
            <a:ext uri="{909E8E84-426E-40DD-AFC4-6F175D3DCCD1}">
              <a14:hiddenFill xmlns:a14="http://schemas.microsoft.com/office/drawing/2010/main">
                <a:noFill/>
              </a14:hiddenFill>
            </a:ext>
          </a:extLst>
        </p:spPr>
      </p:cxnSp>
      <p:cxnSp>
        <p:nvCxnSpPr>
          <p:cNvPr id="713771" name="AutoShape 43"/>
          <p:cNvCxnSpPr>
            <a:cxnSpLocks noChangeShapeType="1"/>
            <a:stCxn id="713732" idx="1"/>
            <a:endCxn id="713754" idx="2"/>
          </p:cNvCxnSpPr>
          <p:nvPr/>
        </p:nvCxnSpPr>
        <p:spPr bwMode="gray">
          <a:xfrm rot="10800000">
            <a:off x="6508750" y="3589338"/>
            <a:ext cx="620713" cy="514350"/>
          </a:xfrm>
          <a:prstGeom prst="bentConnector2">
            <a:avLst/>
          </a:prstGeom>
          <a:noFill/>
          <a:ln w="9525">
            <a:solidFill>
              <a:srgbClr val="800080"/>
            </a:solidFill>
            <a:miter lim="800000"/>
            <a:headEnd type="triangle" w="med" len="med"/>
            <a:tailEnd type="oval" w="med" len="med"/>
          </a:ln>
          <a:effectLst>
            <a:outerShdw dist="17961" dir="2700000"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713772" name="AutoShape 44"/>
          <p:cNvCxnSpPr>
            <a:cxnSpLocks noChangeShapeType="1"/>
            <a:stCxn id="713777" idx="3"/>
            <a:endCxn id="713760" idx="2"/>
          </p:cNvCxnSpPr>
          <p:nvPr/>
        </p:nvCxnSpPr>
        <p:spPr bwMode="gray">
          <a:xfrm flipV="1">
            <a:off x="2343150" y="3870325"/>
            <a:ext cx="776288" cy="339725"/>
          </a:xfrm>
          <a:prstGeom prst="bentConnector2">
            <a:avLst/>
          </a:prstGeom>
          <a:noFill/>
          <a:ln w="9525">
            <a:solidFill>
              <a:srgbClr val="008000"/>
            </a:solidFill>
            <a:miter lim="800000"/>
            <a:headEnd type="triangle" w="med" len="med"/>
            <a:tailEnd type="oval" w="med" len="med"/>
          </a:ln>
          <a:effectLst>
            <a:outerShdw dist="17961" dir="2700000" algn="ctr" rotWithShape="0">
              <a:schemeClr val="bg1"/>
            </a:outerShdw>
          </a:effectLst>
          <a:extLst>
            <a:ext uri="{909E8E84-426E-40DD-AFC4-6F175D3DCCD1}">
              <a14:hiddenFill xmlns:a14="http://schemas.microsoft.com/office/drawing/2010/main">
                <a:noFill/>
              </a14:hiddenFill>
            </a:ext>
          </a:extLst>
        </p:spPr>
      </p:cxnSp>
      <p:grpSp>
        <p:nvGrpSpPr>
          <p:cNvPr id="713773" name="Group 45"/>
          <p:cNvGrpSpPr>
            <a:grpSpLocks/>
          </p:cNvGrpSpPr>
          <p:nvPr/>
        </p:nvGrpSpPr>
        <p:grpSpPr bwMode="auto">
          <a:xfrm>
            <a:off x="815975" y="3113088"/>
            <a:ext cx="1527175" cy="1416050"/>
            <a:chOff x="514" y="2007"/>
            <a:chExt cx="962" cy="892"/>
          </a:xfrm>
        </p:grpSpPr>
        <p:pic>
          <p:nvPicPr>
            <p:cNvPr id="713774" name="Picture 46" descr="webpage - PI dotcom"/>
            <p:cNvPicPr>
              <a:picLocks noChangeAspect="1" noChangeArrowheads="1"/>
            </p:cNvPicPr>
            <p:nvPr/>
          </p:nvPicPr>
          <p:blipFill>
            <a:blip r:embed="rId14">
              <a:extLst>
                <a:ext uri="{28A0092B-C50C-407E-A947-70E740481C1C}">
                  <a14:useLocalDpi xmlns:a14="http://schemas.microsoft.com/office/drawing/2010/main" val="0"/>
                </a:ext>
              </a:extLst>
            </a:blip>
            <a:srcRect r="-1584" b="-17"/>
            <a:stretch>
              <a:fillRect/>
            </a:stretch>
          </p:blipFill>
          <p:spPr bwMode="gray">
            <a:xfrm>
              <a:off x="514" y="2007"/>
              <a:ext cx="551" cy="480"/>
            </a:xfrm>
            <a:prstGeom prst="rect">
              <a:avLst/>
            </a:prstGeom>
            <a:noFill/>
            <a:ln w="25400">
              <a:solidFill>
                <a:srgbClr val="00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969696"/>
                    </a:outerShdw>
                  </a:effectLst>
                </a14:hiddenEffects>
              </a:ext>
            </a:extLst>
          </p:spPr>
        </p:pic>
        <p:pic>
          <p:nvPicPr>
            <p:cNvPr id="713775" name="Picture 47" descr="webpage - ST dotcom"/>
            <p:cNvPicPr>
              <a:picLocks noChangeAspect="1" noChangeArrowheads="1"/>
            </p:cNvPicPr>
            <p:nvPr/>
          </p:nvPicPr>
          <p:blipFill>
            <a:blip r:embed="rId15">
              <a:extLst>
                <a:ext uri="{28A0092B-C50C-407E-A947-70E740481C1C}">
                  <a14:useLocalDpi xmlns:a14="http://schemas.microsoft.com/office/drawing/2010/main" val="0"/>
                </a:ext>
              </a:extLst>
            </a:blip>
            <a:srcRect r="-3255" b="-76"/>
            <a:stretch>
              <a:fillRect/>
            </a:stretch>
          </p:blipFill>
          <p:spPr bwMode="gray">
            <a:xfrm>
              <a:off x="636" y="2116"/>
              <a:ext cx="612" cy="488"/>
            </a:xfrm>
            <a:prstGeom prst="rect">
              <a:avLst/>
            </a:prstGeom>
            <a:noFill/>
            <a:ln w="25400">
              <a:solidFill>
                <a:srgbClr val="00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969696"/>
                    </a:outerShdw>
                  </a:effectLst>
                </a14:hiddenEffects>
              </a:ext>
            </a:extLst>
          </p:spPr>
        </p:pic>
        <p:pic>
          <p:nvPicPr>
            <p:cNvPr id="713776" name="Picture 48" descr="NWsource screen"/>
            <p:cNvPicPr>
              <a:picLocks noChangeAspect="1" noChangeArrowheads="1"/>
            </p:cNvPicPr>
            <p:nvPr/>
          </p:nvPicPr>
          <p:blipFill>
            <a:blip r:embed="rId16">
              <a:extLst>
                <a:ext uri="{28A0092B-C50C-407E-A947-70E740481C1C}">
                  <a14:useLocalDpi xmlns:a14="http://schemas.microsoft.com/office/drawing/2010/main" val="0"/>
                </a:ext>
              </a:extLst>
            </a:blip>
            <a:srcRect b="-37"/>
            <a:stretch>
              <a:fillRect/>
            </a:stretch>
          </p:blipFill>
          <p:spPr bwMode="gray">
            <a:xfrm>
              <a:off x="756" y="2217"/>
              <a:ext cx="612" cy="512"/>
            </a:xfrm>
            <a:prstGeom prst="rect">
              <a:avLst/>
            </a:prstGeom>
            <a:noFill/>
            <a:ln w="25400">
              <a:solidFill>
                <a:srgbClr val="00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969696"/>
                    </a:outerShdw>
                  </a:effectLst>
                </a14:hiddenEffects>
              </a:ext>
            </a:extLst>
          </p:spPr>
        </p:pic>
        <p:sp>
          <p:nvSpPr>
            <p:cNvPr id="713777" name="Text Box 49"/>
            <p:cNvSpPr txBox="1">
              <a:spLocks noChangeArrowheads="1"/>
            </p:cNvSpPr>
            <p:nvPr/>
          </p:nvSpPr>
          <p:spPr bwMode="gray">
            <a:xfrm>
              <a:off x="904" y="2496"/>
              <a:ext cx="572" cy="403"/>
            </a:xfrm>
            <a:prstGeom prst="rect">
              <a:avLst/>
            </a:prstGeom>
            <a:solidFill>
              <a:srgbClr val="008000"/>
            </a:solidFill>
            <a:ln>
              <a:noFill/>
            </a:ln>
            <a:effectLst/>
            <a:extLst>
              <a:ext uri="{91240B29-F687-4F45-9708-019B960494DF}">
                <a14:hiddenLine xmlns:a14="http://schemas.microsoft.com/office/drawing/2010/main" w="9525" algn="ctr">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bg1"/>
                  </a:solidFill>
                  <a:latin typeface="Arial" panose="020B0604020202020204" pitchFamily="34" charset="0"/>
                </a:rPr>
                <a:t>STC Online Network</a:t>
              </a:r>
            </a:p>
          </p:txBody>
        </p:sp>
      </p:grpSp>
      <p:sp>
        <p:nvSpPr>
          <p:cNvPr id="713778" name="AutoShape 50">
            <a:hlinkClick r:id="rId17" action="ppaction://hlinksldjump" highlightClick="1"/>
          </p:cNvPr>
          <p:cNvSpPr>
            <a:spLocks noChangeArrowheads="1"/>
          </p:cNvSpPr>
          <p:nvPr/>
        </p:nvSpPr>
        <p:spPr bwMode="gray">
          <a:xfrm>
            <a:off x="895350" y="1660525"/>
            <a:ext cx="1365250" cy="1122363"/>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3779" name="AutoShape 51">
            <a:hlinkClick r:id="rId18" action="ppaction://hlinksldjump" highlightClick="1"/>
          </p:cNvPr>
          <p:cNvSpPr>
            <a:spLocks noChangeArrowheads="1"/>
          </p:cNvSpPr>
          <p:nvPr/>
        </p:nvSpPr>
        <p:spPr bwMode="gray">
          <a:xfrm>
            <a:off x="801688" y="3114675"/>
            <a:ext cx="1357312" cy="1141413"/>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3780" name="AutoShape 52">
            <a:hlinkClick r:id="rId19" action="ppaction://hlinksldjump" highlightClick="1"/>
          </p:cNvPr>
          <p:cNvSpPr>
            <a:spLocks noChangeArrowheads="1"/>
          </p:cNvSpPr>
          <p:nvPr/>
        </p:nvSpPr>
        <p:spPr bwMode="gray">
          <a:xfrm>
            <a:off x="849313" y="4784725"/>
            <a:ext cx="1063625" cy="1301750"/>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3781" name="AutoShape 53">
            <a:hlinkClick r:id="rId20" action="ppaction://hlinksldjump" highlightClick="1"/>
          </p:cNvPr>
          <p:cNvSpPr>
            <a:spLocks noChangeArrowheads="1"/>
          </p:cNvSpPr>
          <p:nvPr/>
        </p:nvSpPr>
        <p:spPr bwMode="gray">
          <a:xfrm>
            <a:off x="2322513" y="5389563"/>
            <a:ext cx="827087" cy="1000125"/>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3782" name="AutoShape 54">
            <a:hlinkClick r:id="rId21" action="ppaction://hlinksldjump" highlightClick="1"/>
          </p:cNvPr>
          <p:cNvSpPr>
            <a:spLocks noChangeArrowheads="1"/>
          </p:cNvSpPr>
          <p:nvPr/>
        </p:nvSpPr>
        <p:spPr bwMode="gray">
          <a:xfrm>
            <a:off x="5368925" y="5456238"/>
            <a:ext cx="1147763" cy="866775"/>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3783" name="AutoShape 55">
            <a:hlinkClick r:id="rId22" action="ppaction://hlinksldjump" highlightClick="1"/>
          </p:cNvPr>
          <p:cNvSpPr>
            <a:spLocks noChangeArrowheads="1"/>
          </p:cNvSpPr>
          <p:nvPr/>
        </p:nvSpPr>
        <p:spPr bwMode="gray">
          <a:xfrm>
            <a:off x="6810375" y="4600575"/>
            <a:ext cx="2014538" cy="1368425"/>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3784" name="AutoShape 56">
            <a:hlinkClick r:id="rId23" action="ppaction://hlinksldjump" highlightClick="1"/>
          </p:cNvPr>
          <p:cNvSpPr>
            <a:spLocks noChangeArrowheads="1"/>
          </p:cNvSpPr>
          <p:nvPr/>
        </p:nvSpPr>
        <p:spPr bwMode="gray">
          <a:xfrm>
            <a:off x="7275513" y="3330575"/>
            <a:ext cx="1516062" cy="774700"/>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3785" name="AutoShape 57">
            <a:hlinkClick r:id="rId23" action="ppaction://hlinksldjump" highlightClick="1"/>
          </p:cNvPr>
          <p:cNvSpPr>
            <a:spLocks noChangeArrowheads="1"/>
          </p:cNvSpPr>
          <p:nvPr/>
        </p:nvSpPr>
        <p:spPr bwMode="gray">
          <a:xfrm>
            <a:off x="7499350" y="1498600"/>
            <a:ext cx="1193800" cy="935038"/>
          </a:xfrm>
          <a:prstGeom prst="actionButtonBlank">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C57A9787-8411-48D6-B364-B67304477A99}" type="slidenum">
              <a:rPr lang="en-US" altLang="en-US"/>
              <a:pPr/>
              <a:t>46</a:t>
            </a:fld>
            <a:endParaRPr lang="en-US" altLang="en-US"/>
          </a:p>
        </p:txBody>
      </p:sp>
      <p:sp>
        <p:nvSpPr>
          <p:cNvPr id="664578" name="AutoShape 2"/>
          <p:cNvSpPr>
            <a:spLocks noChangeArrowheads="1"/>
          </p:cNvSpPr>
          <p:nvPr/>
        </p:nvSpPr>
        <p:spPr bwMode="white">
          <a:xfrm>
            <a:off x="7069138" y="1774825"/>
            <a:ext cx="904875" cy="617538"/>
          </a:xfrm>
          <a:prstGeom prst="irregularSeal1">
            <a:avLst/>
          </a:prstGeom>
          <a:solidFill>
            <a:srgbClr val="FF00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66458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735638" y="1882775"/>
            <a:ext cx="2462212" cy="207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4579" name="Rectangle 3"/>
          <p:cNvSpPr>
            <a:spLocks noGrp="1" noChangeArrowheads="1"/>
          </p:cNvSpPr>
          <p:nvPr>
            <p:ph type="title"/>
          </p:nvPr>
        </p:nvSpPr>
        <p:spPr bwMode="gray">
          <a:xfrm>
            <a:off x="990600" y="533400"/>
            <a:ext cx="7607300" cy="865188"/>
          </a:xfrm>
        </p:spPr>
        <p:txBody>
          <a:bodyPr/>
          <a:lstStyle/>
          <a:p>
            <a:pPr algn="ctr">
              <a:lnSpc>
                <a:spcPct val="80000"/>
              </a:lnSpc>
            </a:pPr>
            <a:r>
              <a:rPr lang="en-US" altLang="en-US" sz="2200"/>
              <a:t>The Homepage Sponsorship of seattletimes.com and seattlepi.com helps you reach more than 435,000 adults</a:t>
            </a:r>
          </a:p>
        </p:txBody>
      </p:sp>
      <p:sp>
        <p:nvSpPr>
          <p:cNvPr id="664580" name="Rectangle 4"/>
          <p:cNvSpPr>
            <a:spLocks noChangeArrowheads="1"/>
          </p:cNvSpPr>
          <p:nvPr/>
        </p:nvSpPr>
        <p:spPr bwMode="gray">
          <a:xfrm>
            <a:off x="1192213" y="4252913"/>
            <a:ext cx="321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latin typeface="Arial" panose="020B0604020202020204" pitchFamily="34" charset="0"/>
              </a:rPr>
              <a:t>Adult Audience</a:t>
            </a:r>
            <a:br>
              <a:rPr lang="en-US" altLang="en-US" sz="1000" b="1">
                <a:latin typeface="Arial" panose="020B0604020202020204" pitchFamily="34" charset="0"/>
              </a:rPr>
            </a:br>
            <a:r>
              <a:rPr lang="en-US" altLang="en-US" sz="1000" b="1">
                <a:latin typeface="Arial" panose="020B0604020202020204" pitchFamily="34" charset="0"/>
              </a:rPr>
              <a:t> Reached in DMA</a:t>
            </a:r>
          </a:p>
        </p:txBody>
      </p:sp>
      <p:sp>
        <p:nvSpPr>
          <p:cNvPr id="664582" name="Line 6"/>
          <p:cNvSpPr>
            <a:spLocks noChangeShapeType="1"/>
          </p:cNvSpPr>
          <p:nvPr/>
        </p:nvSpPr>
        <p:spPr bwMode="gray">
          <a:xfrm>
            <a:off x="5133975" y="1565275"/>
            <a:ext cx="0" cy="4489450"/>
          </a:xfrm>
          <a:prstGeom prst="line">
            <a:avLst/>
          </a:prstGeom>
          <a:noFill/>
          <a:ln w="9525">
            <a:solidFill>
              <a:srgbClr val="FFCC67"/>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4583" name="Line 7"/>
          <p:cNvSpPr>
            <a:spLocks noChangeShapeType="1"/>
          </p:cNvSpPr>
          <p:nvPr/>
        </p:nvSpPr>
        <p:spPr bwMode="gray">
          <a:xfrm>
            <a:off x="869950" y="4140200"/>
            <a:ext cx="8107363" cy="0"/>
          </a:xfrm>
          <a:prstGeom prst="line">
            <a:avLst/>
          </a:prstGeom>
          <a:noFill/>
          <a:ln w="9525">
            <a:solidFill>
              <a:srgbClr val="FFCC67"/>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4584" name="Rectangle 8"/>
          <p:cNvSpPr>
            <a:spLocks noChangeArrowheads="1"/>
          </p:cNvSpPr>
          <p:nvPr/>
        </p:nvSpPr>
        <p:spPr bwMode="gray">
          <a:xfrm>
            <a:off x="5402263" y="1435100"/>
            <a:ext cx="3211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latin typeface="Arial" panose="020B0604020202020204" pitchFamily="34" charset="0"/>
              </a:rPr>
              <a:t>Audience Penetration of DMA</a:t>
            </a:r>
          </a:p>
          <a:p>
            <a:pPr algn="ctr"/>
            <a:r>
              <a:rPr lang="en-US" altLang="en-US" sz="1000" b="1">
                <a:latin typeface="Arial" panose="020B0604020202020204" pitchFamily="34" charset="0"/>
              </a:rPr>
              <a:t>(% of adults reached)</a:t>
            </a:r>
          </a:p>
        </p:txBody>
      </p:sp>
      <p:sp>
        <p:nvSpPr>
          <p:cNvPr id="664585" name="Rectangle 9"/>
          <p:cNvSpPr>
            <a:spLocks noChangeArrowheads="1"/>
          </p:cNvSpPr>
          <p:nvPr/>
        </p:nvSpPr>
        <p:spPr bwMode="gray">
          <a:xfrm>
            <a:off x="985838" y="1473200"/>
            <a:ext cx="373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latin typeface="Arial" panose="020B0604020202020204" pitchFamily="34" charset="0"/>
              </a:rPr>
              <a:t>Sample Media Campaign</a:t>
            </a:r>
          </a:p>
        </p:txBody>
      </p:sp>
      <p:pic>
        <p:nvPicPr>
          <p:cNvPr id="66458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536700" y="4584700"/>
            <a:ext cx="25527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4587" name="Rectangle 11"/>
          <p:cNvSpPr>
            <a:spLocks noChangeArrowheads="1"/>
          </p:cNvSpPr>
          <p:nvPr/>
        </p:nvSpPr>
        <p:spPr bwMode="gray">
          <a:xfrm>
            <a:off x="1023938" y="1673225"/>
            <a:ext cx="373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latin typeface="Arial" panose="020B0604020202020204" pitchFamily="34" charset="0"/>
              </a:rPr>
              <a:t>(# Days on seattletimes.com &amp; seattlepi.com)</a:t>
            </a:r>
          </a:p>
        </p:txBody>
      </p:sp>
      <p:sp>
        <p:nvSpPr>
          <p:cNvPr id="664588" name="Rectangle 12"/>
          <p:cNvSpPr>
            <a:spLocks noChangeArrowheads="1"/>
          </p:cNvSpPr>
          <p:nvPr/>
        </p:nvSpPr>
        <p:spPr bwMode="gray">
          <a:xfrm>
            <a:off x="5480050" y="4219575"/>
            <a:ext cx="3211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latin typeface="Arial" panose="020B0604020202020204" pitchFamily="34" charset="0"/>
              </a:rPr>
              <a:t>Average Frequency</a:t>
            </a:r>
          </a:p>
        </p:txBody>
      </p:sp>
      <p:pic>
        <p:nvPicPr>
          <p:cNvPr id="664589"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447800" y="1981200"/>
            <a:ext cx="299085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4590" name="Rectangle 14"/>
          <p:cNvSpPr>
            <a:spLocks noChangeArrowheads="1"/>
          </p:cNvSpPr>
          <p:nvPr/>
        </p:nvSpPr>
        <p:spPr bwMode="gray">
          <a:xfrm>
            <a:off x="5378450" y="4702175"/>
            <a:ext cx="3211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latin typeface="Arial" panose="020B0604020202020204" pitchFamily="34" charset="0"/>
              </a:rPr>
              <a:t>Estimated Gross Impressions</a:t>
            </a:r>
          </a:p>
        </p:txBody>
      </p:sp>
      <p:sp>
        <p:nvSpPr>
          <p:cNvPr id="664591" name="Rectangle 15"/>
          <p:cNvSpPr>
            <a:spLocks noChangeArrowheads="1"/>
          </p:cNvSpPr>
          <p:nvPr/>
        </p:nvSpPr>
        <p:spPr bwMode="gray">
          <a:xfrm>
            <a:off x="5403850" y="5324475"/>
            <a:ext cx="3211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latin typeface="Arial" panose="020B0604020202020204" pitchFamily="34" charset="0"/>
              </a:rPr>
              <a:t>Gross Rating Points</a:t>
            </a:r>
          </a:p>
        </p:txBody>
      </p:sp>
      <p:sp>
        <p:nvSpPr>
          <p:cNvPr id="664592" name="Text Box 16"/>
          <p:cNvSpPr txBox="1">
            <a:spLocks noChangeArrowheads="1"/>
          </p:cNvSpPr>
          <p:nvPr/>
        </p:nvSpPr>
        <p:spPr bwMode="gray">
          <a:xfrm>
            <a:off x="6413500" y="4948238"/>
            <a:ext cx="1312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Arial" panose="020B0604020202020204" pitchFamily="34" charset="0"/>
              </a:rPr>
              <a:t>6,762,200</a:t>
            </a:r>
          </a:p>
        </p:txBody>
      </p:sp>
      <p:sp>
        <p:nvSpPr>
          <p:cNvPr id="664593" name="Text Box 17"/>
          <p:cNvSpPr txBox="1">
            <a:spLocks noChangeArrowheads="1"/>
          </p:cNvSpPr>
          <p:nvPr/>
        </p:nvSpPr>
        <p:spPr bwMode="gray">
          <a:xfrm>
            <a:off x="6794500" y="4402138"/>
            <a:ext cx="677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Arial" panose="020B0604020202020204" pitchFamily="34" charset="0"/>
              </a:rPr>
              <a:t>15.5</a:t>
            </a:r>
          </a:p>
        </p:txBody>
      </p:sp>
      <p:sp>
        <p:nvSpPr>
          <p:cNvPr id="664594" name="Text Box 18"/>
          <p:cNvSpPr txBox="1">
            <a:spLocks noChangeArrowheads="1"/>
          </p:cNvSpPr>
          <p:nvPr/>
        </p:nvSpPr>
        <p:spPr bwMode="gray">
          <a:xfrm>
            <a:off x="6680200" y="5557838"/>
            <a:ext cx="608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Arial" panose="020B0604020202020204" pitchFamily="34" charset="0"/>
              </a:rPr>
              <a:t>198</a:t>
            </a:r>
          </a:p>
        </p:txBody>
      </p:sp>
      <p:sp>
        <p:nvSpPr>
          <p:cNvPr id="664595" name="Rectangle 19"/>
          <p:cNvSpPr>
            <a:spLocks noChangeArrowheads="1"/>
          </p:cNvSpPr>
          <p:nvPr/>
        </p:nvSpPr>
        <p:spPr bwMode="gray">
          <a:xfrm>
            <a:off x="1981200" y="6248400"/>
            <a:ext cx="7162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8286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r"/>
            <a:r>
              <a:rPr lang="en-US" altLang="en-US" sz="800"/>
              <a:t>Base:  Seattle-Tacoma DMA Adults (3,413,200 adults)</a:t>
            </a:r>
          </a:p>
          <a:p>
            <a:pPr algn="r"/>
            <a:r>
              <a:rPr lang="en-US" altLang="en-US" sz="800"/>
              <a:t>Source:  Scarborough Reach and Frequency Report 2005, Release 2</a:t>
            </a:r>
          </a:p>
        </p:txBody>
      </p:sp>
      <p:sp>
        <p:nvSpPr>
          <p:cNvPr id="664596" name="Text Box 20"/>
          <p:cNvSpPr txBox="1">
            <a:spLocks noChangeArrowheads="1"/>
          </p:cNvSpPr>
          <p:nvPr/>
        </p:nvSpPr>
        <p:spPr bwMode="gray">
          <a:xfrm>
            <a:off x="2384425" y="4759325"/>
            <a:ext cx="917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anose="020B0604020202020204" pitchFamily="34" charset="0"/>
              </a:rPr>
              <a:t>435,800</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0EC2166-8FF8-4413-BEB8-25C1C7A7F838}" type="slidenum">
              <a:rPr lang="en-US" altLang="en-US"/>
              <a:pPr/>
              <a:t>47</a:t>
            </a:fld>
            <a:endParaRPr lang="en-US" altLang="en-US"/>
          </a:p>
        </p:txBody>
      </p:sp>
      <p:sp>
        <p:nvSpPr>
          <p:cNvPr id="637954" name="Rectangle 2"/>
          <p:cNvSpPr>
            <a:spLocks noChangeArrowheads="1"/>
          </p:cNvSpPr>
          <p:nvPr/>
        </p:nvSpPr>
        <p:spPr bwMode="gray">
          <a:xfrm>
            <a:off x="839788" y="611188"/>
            <a:ext cx="7358062"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altLang="en-US" sz="2400" b="1">
                <a:latin typeface="Arial" panose="020B0604020202020204" pitchFamily="34" charset="0"/>
              </a:rPr>
              <a:t>The Seattle Times Company Media Network delivers the market</a:t>
            </a:r>
          </a:p>
        </p:txBody>
      </p:sp>
      <p:sp>
        <p:nvSpPr>
          <p:cNvPr id="637955" name="Rectangle 3"/>
          <p:cNvSpPr>
            <a:spLocks noChangeArrowheads="1"/>
          </p:cNvSpPr>
          <p:nvPr/>
        </p:nvSpPr>
        <p:spPr bwMode="gray">
          <a:xfrm>
            <a:off x="1981200" y="5867400"/>
            <a:ext cx="70104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*Page views are recorded for each page requested and fully loaded by the user.</a:t>
            </a:r>
          </a:p>
          <a:p>
            <a:pPr algn="r"/>
            <a:r>
              <a:rPr lang="en-US" altLang="en-US" sz="800">
                <a:latin typeface="Arial" panose="020B0604020202020204" pitchFamily="34" charset="0"/>
              </a:rPr>
              <a:t>**Unique Visitors: A unique visitor is identified by a cookie which creates a unique ID when a person loads a page from one of our sites. Unique visitors are only counted once within a reported period of 30 days for each site or the network.</a:t>
            </a:r>
          </a:p>
          <a:p>
            <a:pPr algn="r"/>
            <a:r>
              <a:rPr lang="en-US" altLang="en-US" sz="800">
                <a:latin typeface="Arial" panose="020B0604020202020204" pitchFamily="34" charset="0"/>
              </a:rPr>
              <a:t>A weekday cume is any five weekday insertions.  A Sunday cume is any four Sunday insertions.</a:t>
            </a:r>
            <a:endParaRPr lang="en-US" altLang="en-US" sz="800" b="1">
              <a:latin typeface="Arial" panose="020B0604020202020204" pitchFamily="34" charset="0"/>
            </a:endParaRPr>
          </a:p>
          <a:p>
            <a:pPr algn="r"/>
            <a:r>
              <a:rPr lang="en-US" altLang="en-US" sz="800">
                <a:latin typeface="Arial" panose="020B0604020202020204" pitchFamily="34" charset="0"/>
              </a:rPr>
              <a:t>Source: ABC Audit, 3/31/05; 2006 Scarborough Report, Release 1; Sage Metrics Online Traffic Report, August 2006</a:t>
            </a:r>
          </a:p>
        </p:txBody>
      </p:sp>
      <p:pic>
        <p:nvPicPr>
          <p:cNvPr id="637956" name="Object 4"/>
          <p:cNvPicPr>
            <a:picLocks noChangeArrowheads="1"/>
          </p:cNvPicPr>
          <p:nvPr/>
        </p:nvPicPr>
        <p:blipFill>
          <a:blip r:embed="rId2">
            <a:extLst>
              <a:ext uri="{28A0092B-C50C-407E-A947-70E740481C1C}">
                <a14:useLocalDpi xmlns:a14="http://schemas.microsoft.com/office/drawing/2010/main" val="0"/>
              </a:ext>
            </a:extLst>
          </a:blip>
          <a:srcRect b="-13043"/>
          <a:stretch>
            <a:fillRect/>
          </a:stretch>
        </p:blipFill>
        <p:spPr bwMode="auto">
          <a:xfrm>
            <a:off x="1000125" y="1657350"/>
            <a:ext cx="755332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F0541AC9-0236-4C55-9954-C5E89518E81B}" type="slidenum">
              <a:rPr lang="en-US" altLang="en-US"/>
              <a:pPr/>
              <a:t>48</a:t>
            </a:fld>
            <a:endParaRPr lang="en-US" altLang="en-US"/>
          </a:p>
        </p:txBody>
      </p:sp>
      <p:sp>
        <p:nvSpPr>
          <p:cNvPr id="726018" name="Rectangle 2"/>
          <p:cNvSpPr>
            <a:spLocks noGrp="1" noChangeArrowheads="1"/>
          </p:cNvSpPr>
          <p:nvPr>
            <p:ph type="title"/>
          </p:nvPr>
        </p:nvSpPr>
        <p:spPr>
          <a:xfrm>
            <a:off x="949325" y="542925"/>
            <a:ext cx="8194675" cy="652463"/>
          </a:xfrm>
        </p:spPr>
        <p:txBody>
          <a:bodyPr/>
          <a:lstStyle/>
          <a:p>
            <a:r>
              <a:rPr lang="en-US" altLang="en-US" sz="2200"/>
              <a:t>Scarborough Survey Methodology</a:t>
            </a:r>
          </a:p>
        </p:txBody>
      </p:sp>
      <p:sp>
        <p:nvSpPr>
          <p:cNvPr id="726019" name="Rectangle 3"/>
          <p:cNvSpPr>
            <a:spLocks noChangeArrowheads="1"/>
          </p:cNvSpPr>
          <p:nvPr/>
        </p:nvSpPr>
        <p:spPr bwMode="gray">
          <a:xfrm>
            <a:off x="5257800" y="6296025"/>
            <a:ext cx="3895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8286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a:r>
              <a:rPr lang="en-US" altLang="en-US" sz="800">
                <a:latin typeface="Arial" panose="020B0604020202020204" pitchFamily="34" charset="0"/>
              </a:rPr>
              <a:t>*Designated Market Area (17 counties in Western Washington)   </a:t>
            </a:r>
          </a:p>
          <a:p>
            <a:pPr algn="r"/>
            <a:r>
              <a:rPr lang="en-US" altLang="en-US" sz="800">
                <a:latin typeface="Arial" panose="020B0604020202020204" pitchFamily="34" charset="0"/>
              </a:rPr>
              <a:t>**Metropolitan Division (2 counties: King and Snohomish)</a:t>
            </a:r>
          </a:p>
        </p:txBody>
      </p:sp>
      <p:sp>
        <p:nvSpPr>
          <p:cNvPr id="726020" name="Rectangle 4"/>
          <p:cNvSpPr>
            <a:spLocks noChangeArrowheads="1"/>
          </p:cNvSpPr>
          <p:nvPr/>
        </p:nvSpPr>
        <p:spPr bwMode="auto">
          <a:xfrm>
            <a:off x="914400" y="1512888"/>
            <a:ext cx="4113213" cy="405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225425" indent="-223838">
              <a:defRPr>
                <a:solidFill>
                  <a:schemeClr val="tx1"/>
                </a:solidFill>
                <a:latin typeface="Arial" panose="020B0604020202020204" pitchFamily="34" charset="0"/>
              </a:defRPr>
            </a:lvl2pPr>
            <a:lvl3pPr marL="692150" indent="-233363">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1" eaLnBrk="1" hangingPunct="1">
              <a:spcBef>
                <a:spcPct val="60000"/>
              </a:spcBef>
              <a:buClr>
                <a:schemeClr val="tx1"/>
              </a:buClr>
              <a:buSzPct val="70000"/>
              <a:buFont typeface="Wingdings" panose="05000000000000000000" pitchFamily="2" charset="2"/>
              <a:buChar char="n"/>
            </a:pPr>
            <a:r>
              <a:rPr lang="en-US" altLang="en-US" sz="1300" b="1"/>
              <a:t>Survey Timing:</a:t>
            </a:r>
            <a:r>
              <a:rPr lang="en-US" altLang="en-US" sz="1300"/>
              <a:t> </a:t>
            </a:r>
            <a:br>
              <a:rPr lang="en-US" altLang="en-US" sz="1300"/>
            </a:br>
            <a:r>
              <a:rPr lang="en-US" altLang="en-US" sz="1300"/>
              <a:t>March 2005 – February 2006</a:t>
            </a:r>
          </a:p>
          <a:p>
            <a:pPr lvl="1" eaLnBrk="1" hangingPunct="1">
              <a:spcBef>
                <a:spcPct val="60000"/>
              </a:spcBef>
              <a:buClr>
                <a:schemeClr val="tx1"/>
              </a:buClr>
              <a:buSzPct val="70000"/>
              <a:buFont typeface="Wingdings" panose="05000000000000000000" pitchFamily="2" charset="2"/>
              <a:buChar char="n"/>
            </a:pPr>
            <a:endParaRPr lang="en-US" altLang="en-US" sz="1300" b="1"/>
          </a:p>
          <a:p>
            <a:pPr lvl="1" eaLnBrk="1" hangingPunct="1">
              <a:spcBef>
                <a:spcPct val="60000"/>
              </a:spcBef>
              <a:buClr>
                <a:schemeClr val="tx1"/>
              </a:buClr>
              <a:buSzPct val="70000"/>
              <a:buFont typeface="Wingdings" panose="05000000000000000000" pitchFamily="2" charset="2"/>
              <a:buChar char="n"/>
            </a:pPr>
            <a:r>
              <a:rPr lang="en-US" altLang="en-US" sz="1300" b="1"/>
              <a:t>Survey Method: </a:t>
            </a:r>
            <a:br>
              <a:rPr lang="en-US" altLang="en-US" sz="1300" b="1"/>
            </a:br>
            <a:r>
              <a:rPr lang="en-US" altLang="en-US" sz="1300"/>
              <a:t>Phone and Mailed Questionnaires	</a:t>
            </a:r>
          </a:p>
          <a:p>
            <a:pPr lvl="1" eaLnBrk="1" hangingPunct="1">
              <a:spcBef>
                <a:spcPct val="60000"/>
              </a:spcBef>
              <a:buClr>
                <a:schemeClr val="tx1"/>
              </a:buClr>
              <a:buSzPct val="70000"/>
              <a:buFont typeface="Wingdings" panose="05000000000000000000" pitchFamily="2" charset="2"/>
              <a:buNone/>
            </a:pPr>
            <a:endParaRPr lang="en-US" altLang="en-US" sz="1300"/>
          </a:p>
          <a:p>
            <a:pPr lvl="1" eaLnBrk="1" hangingPunct="1">
              <a:buClr>
                <a:schemeClr val="tx1"/>
              </a:buClr>
              <a:buSzPct val="70000"/>
              <a:buFont typeface="Wingdings" panose="05000000000000000000" pitchFamily="2" charset="2"/>
              <a:buChar char="n"/>
            </a:pPr>
            <a:r>
              <a:rPr lang="en-US" altLang="en-US" sz="1300" b="1"/>
              <a:t>Respondents:</a:t>
            </a:r>
            <a:r>
              <a:rPr lang="en-US" altLang="en-US" sz="1300"/>
              <a:t> </a:t>
            </a:r>
          </a:p>
          <a:p>
            <a:pPr lvl="1" eaLnBrk="1" hangingPunct="1">
              <a:buClr>
                <a:schemeClr val="tx1"/>
              </a:buClr>
              <a:buSzPct val="70000"/>
              <a:buFont typeface="Wingdings" panose="05000000000000000000" pitchFamily="2" charset="2"/>
              <a:buNone/>
            </a:pPr>
            <a:r>
              <a:rPr lang="en-US" altLang="en-US" sz="1300"/>
              <a:t>	Adults 18+</a:t>
            </a:r>
          </a:p>
          <a:p>
            <a:pPr lvl="1" eaLnBrk="1" hangingPunct="1">
              <a:spcBef>
                <a:spcPct val="60000"/>
              </a:spcBef>
              <a:buClr>
                <a:schemeClr val="tx1"/>
              </a:buClr>
              <a:buSzPct val="70000"/>
              <a:buFont typeface="Wingdings" panose="05000000000000000000" pitchFamily="2" charset="2"/>
              <a:buChar char="n"/>
            </a:pPr>
            <a:endParaRPr lang="en-US" altLang="en-US" sz="1300"/>
          </a:p>
          <a:p>
            <a:pPr lvl="1" eaLnBrk="1" hangingPunct="1">
              <a:spcBef>
                <a:spcPct val="60000"/>
              </a:spcBef>
              <a:buClr>
                <a:schemeClr val="tx1"/>
              </a:buClr>
              <a:buSzPct val="70000"/>
              <a:buFont typeface="Wingdings" panose="05000000000000000000" pitchFamily="2" charset="2"/>
              <a:buChar char="n"/>
            </a:pPr>
            <a:r>
              <a:rPr lang="en-US" altLang="en-US" sz="1300" b="1"/>
              <a:t>Sample Size:</a:t>
            </a:r>
            <a:r>
              <a:rPr lang="en-US" altLang="en-US" sz="1300"/>
              <a:t> </a:t>
            </a:r>
            <a:br>
              <a:rPr lang="en-US" altLang="en-US" sz="1300"/>
            </a:br>
            <a:r>
              <a:rPr lang="en-US" altLang="en-US" sz="1300"/>
              <a:t>5,001 in DMA*</a:t>
            </a:r>
            <a:br>
              <a:rPr lang="en-US" altLang="en-US" sz="1300"/>
            </a:br>
            <a:r>
              <a:rPr lang="en-US" altLang="en-US" sz="1300"/>
              <a:t>3,500 in MD**</a:t>
            </a:r>
          </a:p>
          <a:p>
            <a:pPr lvl="1" eaLnBrk="1" hangingPunct="1">
              <a:spcBef>
                <a:spcPct val="60000"/>
              </a:spcBef>
              <a:buClr>
                <a:schemeClr val="tx1"/>
              </a:buClr>
              <a:buSzPct val="70000"/>
              <a:buFont typeface="Wingdings" panose="05000000000000000000" pitchFamily="2" charset="2"/>
              <a:buNone/>
            </a:pPr>
            <a:endParaRPr lang="en-US" altLang="en-US" sz="1300"/>
          </a:p>
          <a:p>
            <a:pPr lvl="1" eaLnBrk="1" hangingPunct="1">
              <a:spcBef>
                <a:spcPct val="60000"/>
              </a:spcBef>
              <a:buClr>
                <a:schemeClr val="tx1"/>
              </a:buClr>
              <a:buSzPct val="70000"/>
              <a:buFont typeface="Wingdings" panose="05000000000000000000" pitchFamily="2" charset="2"/>
              <a:buChar char="n"/>
            </a:pPr>
            <a:r>
              <a:rPr lang="en-US" altLang="en-US" sz="1300" b="1"/>
              <a:t>Tolerance Factors:</a:t>
            </a:r>
            <a:r>
              <a:rPr lang="en-US" altLang="en-US" sz="1300"/>
              <a:t> </a:t>
            </a:r>
            <a:br>
              <a:rPr lang="en-US" altLang="en-US" sz="1300"/>
            </a:br>
            <a:r>
              <a:rPr lang="en-US" altLang="en-US" sz="1300"/>
              <a:t>Plus or minus 1.51</a:t>
            </a:r>
            <a:r>
              <a:rPr lang="en-US" altLang="en-US" sz="1300">
                <a:solidFill>
                  <a:srgbClr val="FF0000"/>
                </a:solidFill>
              </a:rPr>
              <a:t> </a:t>
            </a:r>
            <a:r>
              <a:rPr lang="en-US" altLang="en-US" sz="1300"/>
              <a:t>percentage points (DMA level)</a:t>
            </a:r>
            <a:br>
              <a:rPr lang="en-US" altLang="en-US" sz="1300"/>
            </a:br>
            <a:r>
              <a:rPr lang="en-US" altLang="en-US" sz="1300"/>
              <a:t>Plus or minus 1.23 percentage points (MD level)</a:t>
            </a:r>
          </a:p>
        </p:txBody>
      </p:sp>
      <p:sp>
        <p:nvSpPr>
          <p:cNvPr id="726021" name="Text Box 5"/>
          <p:cNvSpPr txBox="1">
            <a:spLocks noChangeArrowheads="1"/>
          </p:cNvSpPr>
          <p:nvPr/>
        </p:nvSpPr>
        <p:spPr bwMode="auto">
          <a:xfrm>
            <a:off x="4252913" y="1749425"/>
            <a:ext cx="4572000" cy="296386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latin typeface="Arial" panose="020B0604020202020204" pitchFamily="34" charset="0"/>
                <a:cs typeface="Arial" panose="020B0604020202020204" pitchFamily="34" charset="0"/>
              </a:rPr>
              <a:t>Scarborough Research is the premier source for consumer insights. They measure the shopping patterns, lifestyles and media habits of consumers locally, regionally and nationally. From retail outlets to home improvement stores to cellular phone preferences to travel, Scarborough measurements detail the dynamic lives of American adults. </a:t>
            </a:r>
          </a:p>
          <a:p>
            <a:pPr>
              <a:spcBef>
                <a:spcPct val="50000"/>
              </a:spcBef>
            </a:pPr>
            <a:r>
              <a:rPr lang="en-US" altLang="en-US" sz="1400">
                <a:latin typeface="Arial" panose="020B0604020202020204" pitchFamily="34" charset="0"/>
                <a:cs typeface="Arial" panose="020B0604020202020204" pitchFamily="34" charset="0"/>
              </a:rPr>
              <a:t>Scarborough Research’s core services include 74 local market studies and a national database. These tools cover 1,700 categories and brands including comprehensive retail shopping behaviors, lifestyle characteristics, in-depth consumer demographics and media usage patterns. </a:t>
            </a:r>
            <a:endParaRPr lang="en-US" altLang="en-US" sz="1400">
              <a:latin typeface="Arial Unicode MS" panose="020B0604020202020204" pitchFamily="34" charset="-12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E18D268-F9A4-4884-8D30-350B28190919}" type="slidenum">
              <a:rPr lang="en-US" altLang="en-US"/>
              <a:pPr/>
              <a:t>49</a:t>
            </a:fld>
            <a:endParaRPr lang="en-US" altLang="en-US"/>
          </a:p>
        </p:txBody>
      </p:sp>
      <p:sp>
        <p:nvSpPr>
          <p:cNvPr id="619522" name="Rectangle 2"/>
          <p:cNvSpPr>
            <a:spLocks noGrp="1" noChangeArrowheads="1"/>
          </p:cNvSpPr>
          <p:nvPr>
            <p:ph type="title"/>
          </p:nvPr>
        </p:nvSpPr>
        <p:spPr>
          <a:xfrm>
            <a:off x="1436688" y="844550"/>
            <a:ext cx="6362700" cy="558800"/>
          </a:xfrm>
        </p:spPr>
        <p:txBody>
          <a:bodyPr/>
          <a:lstStyle/>
          <a:p>
            <a:pPr algn="ctr"/>
            <a:r>
              <a:rPr lang="en-US" altLang="en-US"/>
              <a:t>Audience Profiler Survey Methodology</a:t>
            </a:r>
          </a:p>
        </p:txBody>
      </p:sp>
      <p:sp>
        <p:nvSpPr>
          <p:cNvPr id="619523" name="Rectangle 3"/>
          <p:cNvSpPr>
            <a:spLocks noChangeArrowheads="1"/>
          </p:cNvSpPr>
          <p:nvPr/>
        </p:nvSpPr>
        <p:spPr bwMode="gray">
          <a:xfrm>
            <a:off x="1771650" y="6184900"/>
            <a:ext cx="36576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8286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endParaRPr lang="en-US" altLang="en-US" sz="800">
              <a:latin typeface="Arial" panose="020B0604020202020204" pitchFamily="34" charset="0"/>
            </a:endParaRPr>
          </a:p>
        </p:txBody>
      </p:sp>
      <p:sp>
        <p:nvSpPr>
          <p:cNvPr id="619524" name="Rectangle 4"/>
          <p:cNvSpPr>
            <a:spLocks noChangeArrowheads="1"/>
          </p:cNvSpPr>
          <p:nvPr/>
        </p:nvSpPr>
        <p:spPr bwMode="auto">
          <a:xfrm>
            <a:off x="1146175" y="1597025"/>
            <a:ext cx="46418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3254375" algn="r"/>
              </a:tabLst>
              <a:defRPr>
                <a:solidFill>
                  <a:schemeClr val="tx1"/>
                </a:solidFill>
                <a:latin typeface="Arial" panose="020B0604020202020204" pitchFamily="34" charset="0"/>
              </a:defRPr>
            </a:lvl1pPr>
            <a:lvl2pPr marL="225425" indent="-223838">
              <a:tabLst>
                <a:tab pos="3254375" algn="r"/>
              </a:tabLst>
              <a:defRPr>
                <a:solidFill>
                  <a:schemeClr val="tx1"/>
                </a:solidFill>
                <a:latin typeface="Arial" panose="020B0604020202020204" pitchFamily="34" charset="0"/>
              </a:defRPr>
            </a:lvl2pPr>
            <a:lvl3pPr marL="692150" indent="-233363">
              <a:tabLst>
                <a:tab pos="3254375" algn="r"/>
              </a:tabLst>
              <a:defRPr>
                <a:solidFill>
                  <a:schemeClr val="tx1"/>
                </a:solidFill>
                <a:latin typeface="Arial" panose="020B0604020202020204" pitchFamily="34" charset="0"/>
              </a:defRPr>
            </a:lvl3pPr>
            <a:lvl4pPr marL="1600200" indent="-228600">
              <a:tabLst>
                <a:tab pos="3254375" algn="r"/>
              </a:tabLst>
              <a:defRPr>
                <a:solidFill>
                  <a:schemeClr val="tx1"/>
                </a:solidFill>
                <a:latin typeface="Arial" panose="020B0604020202020204" pitchFamily="34" charset="0"/>
              </a:defRPr>
            </a:lvl4pPr>
            <a:lvl5pPr marL="2057400" indent="-228600">
              <a:tabLst>
                <a:tab pos="3254375" algn="r"/>
              </a:tabLst>
              <a:defRPr>
                <a:solidFill>
                  <a:schemeClr val="tx1"/>
                </a:solidFill>
                <a:latin typeface="Arial" panose="020B0604020202020204" pitchFamily="34" charset="0"/>
              </a:defRPr>
            </a:lvl5pPr>
            <a:lvl6pPr marL="2514600" indent="-228600" fontAlgn="base">
              <a:spcBef>
                <a:spcPct val="0"/>
              </a:spcBef>
              <a:spcAft>
                <a:spcPct val="0"/>
              </a:spcAft>
              <a:tabLst>
                <a:tab pos="3254375" algn="r"/>
              </a:tabLst>
              <a:defRPr>
                <a:solidFill>
                  <a:schemeClr val="tx1"/>
                </a:solidFill>
                <a:latin typeface="Arial" panose="020B0604020202020204" pitchFamily="34" charset="0"/>
              </a:defRPr>
            </a:lvl6pPr>
            <a:lvl7pPr marL="2971800" indent="-228600" fontAlgn="base">
              <a:spcBef>
                <a:spcPct val="0"/>
              </a:spcBef>
              <a:spcAft>
                <a:spcPct val="0"/>
              </a:spcAft>
              <a:tabLst>
                <a:tab pos="3254375" algn="r"/>
              </a:tabLst>
              <a:defRPr>
                <a:solidFill>
                  <a:schemeClr val="tx1"/>
                </a:solidFill>
                <a:latin typeface="Arial" panose="020B0604020202020204" pitchFamily="34" charset="0"/>
              </a:defRPr>
            </a:lvl7pPr>
            <a:lvl8pPr marL="3429000" indent="-228600" fontAlgn="base">
              <a:spcBef>
                <a:spcPct val="0"/>
              </a:spcBef>
              <a:spcAft>
                <a:spcPct val="0"/>
              </a:spcAft>
              <a:tabLst>
                <a:tab pos="3254375" algn="r"/>
              </a:tabLst>
              <a:defRPr>
                <a:solidFill>
                  <a:schemeClr val="tx1"/>
                </a:solidFill>
                <a:latin typeface="Arial" panose="020B0604020202020204" pitchFamily="34" charset="0"/>
              </a:defRPr>
            </a:lvl8pPr>
            <a:lvl9pPr marL="3886200" indent="-228600" fontAlgn="base">
              <a:spcBef>
                <a:spcPct val="0"/>
              </a:spcBef>
              <a:spcAft>
                <a:spcPct val="0"/>
              </a:spcAft>
              <a:tabLst>
                <a:tab pos="3254375" algn="r"/>
              </a:tabLst>
              <a:defRPr>
                <a:solidFill>
                  <a:schemeClr val="tx1"/>
                </a:solidFill>
                <a:latin typeface="Arial" panose="020B0604020202020204" pitchFamily="34" charset="0"/>
              </a:defRPr>
            </a:lvl9pPr>
          </a:lstStyle>
          <a:p>
            <a:pPr lvl="1" eaLnBrk="1" hangingPunct="1">
              <a:lnSpc>
                <a:spcPct val="110000"/>
              </a:lnSpc>
              <a:spcBef>
                <a:spcPct val="50000"/>
              </a:spcBef>
              <a:buClr>
                <a:srgbClr val="990033"/>
              </a:buClr>
              <a:buSzPct val="70000"/>
              <a:buFont typeface="Wingdings" panose="05000000000000000000" pitchFamily="2" charset="2"/>
              <a:buChar char="n"/>
            </a:pPr>
            <a:r>
              <a:rPr lang="en-US" altLang="en-US" sz="1400" b="1"/>
              <a:t>Survey Timing:</a:t>
            </a:r>
            <a:r>
              <a:rPr lang="en-US" altLang="en-US" sz="1400"/>
              <a:t> </a:t>
            </a:r>
            <a:br>
              <a:rPr lang="en-US" altLang="en-US" sz="1400"/>
            </a:br>
            <a:r>
              <a:rPr lang="en-US" altLang="en-US" sz="1400"/>
              <a:t>October 2004 to December 2004</a:t>
            </a:r>
          </a:p>
          <a:p>
            <a:pPr lvl="1" eaLnBrk="1" hangingPunct="1">
              <a:lnSpc>
                <a:spcPct val="110000"/>
              </a:lnSpc>
              <a:spcBef>
                <a:spcPct val="50000"/>
              </a:spcBef>
              <a:buClr>
                <a:srgbClr val="990033"/>
              </a:buClr>
              <a:buSzPct val="70000"/>
              <a:buFont typeface="Wingdings" panose="05000000000000000000" pitchFamily="2" charset="2"/>
              <a:buChar char="n"/>
            </a:pPr>
            <a:r>
              <a:rPr lang="en-US" altLang="en-US" sz="1400" b="1"/>
              <a:t>Survey Method:</a:t>
            </a:r>
            <a:r>
              <a:rPr lang="en-US" altLang="en-US" sz="1400"/>
              <a:t> </a:t>
            </a:r>
            <a:br>
              <a:rPr lang="en-US" altLang="en-US" sz="1400"/>
            </a:br>
            <a:r>
              <a:rPr lang="en-US" altLang="en-US" sz="1400"/>
              <a:t>Online Pop-Up Intercepts </a:t>
            </a:r>
          </a:p>
          <a:p>
            <a:pPr lvl="1" eaLnBrk="1" hangingPunct="1">
              <a:lnSpc>
                <a:spcPct val="110000"/>
              </a:lnSpc>
              <a:spcBef>
                <a:spcPct val="50000"/>
              </a:spcBef>
              <a:buClr>
                <a:srgbClr val="990033"/>
              </a:buClr>
              <a:buSzPct val="70000"/>
              <a:buFont typeface="Wingdings" panose="05000000000000000000" pitchFamily="2" charset="2"/>
              <a:buChar char="n"/>
            </a:pPr>
            <a:r>
              <a:rPr lang="en-US" altLang="en-US" sz="1400" b="1"/>
              <a:t>Respondents:</a:t>
            </a:r>
            <a:r>
              <a:rPr lang="en-US" altLang="en-US" sz="1400"/>
              <a:t> Adult Visitors to The Seattle Times Company Online Network age 18+</a:t>
            </a:r>
          </a:p>
          <a:p>
            <a:pPr lvl="1" eaLnBrk="1" hangingPunct="1">
              <a:lnSpc>
                <a:spcPct val="110000"/>
              </a:lnSpc>
              <a:spcBef>
                <a:spcPct val="50000"/>
              </a:spcBef>
              <a:buClr>
                <a:srgbClr val="990033"/>
              </a:buClr>
              <a:buSzPct val="70000"/>
              <a:buFont typeface="Wingdings" panose="05000000000000000000" pitchFamily="2" charset="2"/>
              <a:buChar char="n"/>
            </a:pPr>
            <a:r>
              <a:rPr lang="en-US" altLang="en-US" sz="1400" b="1"/>
              <a:t>Tolerance Factors:</a:t>
            </a:r>
            <a:r>
              <a:rPr lang="en-US" altLang="en-US" sz="1400"/>
              <a:t> </a:t>
            </a:r>
            <a:br>
              <a:rPr lang="en-US" altLang="en-US" sz="1400"/>
            </a:br>
            <a:r>
              <a:rPr lang="en-US" altLang="en-US" sz="1400"/>
              <a:t>Plus or minus 2.0 to 4.1 percentage points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594E375-55CA-4301-BC38-59302F957272}" type="slidenum">
              <a:rPr lang="en-US" altLang="en-US"/>
              <a:pPr/>
              <a:t>5</a:t>
            </a:fld>
            <a:endParaRPr lang="en-US" altLang="en-US"/>
          </a:p>
        </p:txBody>
      </p:sp>
      <p:sp>
        <p:nvSpPr>
          <p:cNvPr id="549890" name="Rectangle 2"/>
          <p:cNvSpPr>
            <a:spLocks noGrp="1" noChangeArrowheads="1"/>
          </p:cNvSpPr>
          <p:nvPr>
            <p:ph type="title"/>
          </p:nvPr>
        </p:nvSpPr>
        <p:spPr>
          <a:xfrm>
            <a:off x="1143000" y="781050"/>
            <a:ext cx="6559550" cy="558800"/>
          </a:xfrm>
          <a:noFill/>
          <a:ln/>
        </p:spPr>
        <p:txBody>
          <a:bodyPr anchor="ctr"/>
          <a:lstStyle/>
          <a:p>
            <a:pPr algn="ctr"/>
            <a:r>
              <a:rPr lang="en-US" altLang="en-US"/>
              <a:t>Online product research impacts</a:t>
            </a:r>
            <a:br>
              <a:rPr lang="en-US" altLang="en-US"/>
            </a:br>
            <a:r>
              <a:rPr lang="en-US" altLang="en-US"/>
              <a:t> offline spending in a big way</a:t>
            </a:r>
          </a:p>
        </p:txBody>
      </p:sp>
      <p:sp>
        <p:nvSpPr>
          <p:cNvPr id="549891" name="Rectangle 3"/>
          <p:cNvSpPr>
            <a:spLocks noChangeArrowheads="1"/>
          </p:cNvSpPr>
          <p:nvPr/>
        </p:nvSpPr>
        <p:spPr bwMode="auto">
          <a:xfrm>
            <a:off x="565150" y="1231900"/>
            <a:ext cx="8302625"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defTabSz="136525">
              <a:defRPr>
                <a:solidFill>
                  <a:schemeClr val="tx1"/>
                </a:solidFill>
                <a:latin typeface="Arial" panose="020B0604020202020204" pitchFamily="34" charset="0"/>
              </a:defRPr>
            </a:lvl1pPr>
            <a:lvl2pPr marL="338138" indent="-223838" defTabSz="136525">
              <a:defRPr>
                <a:solidFill>
                  <a:schemeClr val="tx1"/>
                </a:solidFill>
                <a:latin typeface="Arial" panose="020B0604020202020204" pitchFamily="34" charset="0"/>
              </a:defRPr>
            </a:lvl2pPr>
            <a:lvl3pPr marL="795338" indent="6350" defTabSz="136525">
              <a:defRPr>
                <a:solidFill>
                  <a:schemeClr val="tx1"/>
                </a:solidFill>
                <a:latin typeface="Arial" panose="020B0604020202020204" pitchFamily="34" charset="0"/>
              </a:defRPr>
            </a:lvl3pPr>
            <a:lvl4pPr marL="1433513" defTabSz="136525">
              <a:defRPr>
                <a:solidFill>
                  <a:schemeClr val="tx1"/>
                </a:solidFill>
                <a:latin typeface="Arial" panose="020B0604020202020204" pitchFamily="34" charset="0"/>
              </a:defRPr>
            </a:lvl4pPr>
            <a:lvl5pPr defTabSz="136525">
              <a:defRPr>
                <a:solidFill>
                  <a:schemeClr val="tx1"/>
                </a:solidFill>
                <a:latin typeface="Arial" panose="020B0604020202020204" pitchFamily="34" charset="0"/>
              </a:defRPr>
            </a:lvl5pPr>
            <a:lvl6pPr defTabSz="136525" fontAlgn="base">
              <a:spcBef>
                <a:spcPct val="0"/>
              </a:spcBef>
              <a:spcAft>
                <a:spcPct val="0"/>
              </a:spcAft>
              <a:defRPr>
                <a:solidFill>
                  <a:schemeClr val="tx1"/>
                </a:solidFill>
                <a:latin typeface="Arial" panose="020B0604020202020204" pitchFamily="34" charset="0"/>
              </a:defRPr>
            </a:lvl6pPr>
            <a:lvl7pPr defTabSz="136525" fontAlgn="base">
              <a:spcBef>
                <a:spcPct val="0"/>
              </a:spcBef>
              <a:spcAft>
                <a:spcPct val="0"/>
              </a:spcAft>
              <a:defRPr>
                <a:solidFill>
                  <a:schemeClr val="tx1"/>
                </a:solidFill>
                <a:latin typeface="Arial" panose="020B0604020202020204" pitchFamily="34" charset="0"/>
              </a:defRPr>
            </a:lvl7pPr>
            <a:lvl8pPr defTabSz="136525" fontAlgn="base">
              <a:spcBef>
                <a:spcPct val="0"/>
              </a:spcBef>
              <a:spcAft>
                <a:spcPct val="0"/>
              </a:spcAft>
              <a:defRPr>
                <a:solidFill>
                  <a:schemeClr val="tx1"/>
                </a:solidFill>
                <a:latin typeface="Arial" panose="020B0604020202020204" pitchFamily="34" charset="0"/>
              </a:defRPr>
            </a:lvl8pPr>
            <a:lvl9pPr defTabSz="136525" fontAlgn="base">
              <a:spcBef>
                <a:spcPct val="0"/>
              </a:spcBef>
              <a:spcAft>
                <a:spcPct val="0"/>
              </a:spcAft>
              <a:defRPr>
                <a:solidFill>
                  <a:schemeClr val="tx1"/>
                </a:solidFill>
                <a:latin typeface="Arial" panose="020B0604020202020204" pitchFamily="34" charset="0"/>
              </a:defRPr>
            </a:lvl9pPr>
          </a:lstStyle>
          <a:p>
            <a:pPr lvl="1" eaLnBrk="1" hangingPunct="1">
              <a:spcBef>
                <a:spcPct val="15000"/>
              </a:spcBef>
              <a:buClr>
                <a:srgbClr val="990033"/>
              </a:buClr>
              <a:buSzPct val="70000"/>
              <a:buFont typeface="Wingdings" panose="05000000000000000000" pitchFamily="2" charset="2"/>
              <a:buNone/>
            </a:pPr>
            <a:endParaRPr lang="en-US" altLang="en-US" sz="1800" b="1"/>
          </a:p>
          <a:p>
            <a:pPr lvl="1" eaLnBrk="1" hangingPunct="1">
              <a:spcBef>
                <a:spcPct val="15000"/>
              </a:spcBef>
              <a:buClr>
                <a:srgbClr val="990033"/>
              </a:buClr>
              <a:buSzPct val="70000"/>
              <a:buFont typeface="Wingdings" panose="05000000000000000000" pitchFamily="2" charset="2"/>
              <a:buNone/>
            </a:pPr>
            <a:r>
              <a:rPr lang="en-US" altLang="en-US" sz="1800" b="1"/>
              <a:t>“ For many consumers online research is replacing the store as a way to gather information on products and pricing before purchasing at the store level”</a:t>
            </a:r>
          </a:p>
          <a:p>
            <a:pPr lvl="1" eaLnBrk="1" hangingPunct="1">
              <a:spcBef>
                <a:spcPct val="15000"/>
              </a:spcBef>
              <a:buClr>
                <a:srgbClr val="990033"/>
              </a:buClr>
              <a:buSzPct val="70000"/>
              <a:buFont typeface="Wingdings" panose="05000000000000000000" pitchFamily="2" charset="2"/>
              <a:buNone/>
            </a:pPr>
            <a:r>
              <a:rPr lang="en-US" altLang="en-US" sz="1800" b="1"/>
              <a:t>							</a:t>
            </a:r>
            <a:r>
              <a:rPr lang="en-US" altLang="en-US" sz="1600"/>
              <a:t>--</a:t>
            </a:r>
            <a:r>
              <a:rPr lang="en-US" altLang="en-US" sz="1600" i="1"/>
              <a:t>Joe Pilotta, PhD, BIGresearch</a:t>
            </a:r>
          </a:p>
          <a:p>
            <a:pPr lvl="1" eaLnBrk="1" hangingPunct="1">
              <a:spcBef>
                <a:spcPct val="15000"/>
              </a:spcBef>
              <a:buClr>
                <a:srgbClr val="990033"/>
              </a:buClr>
              <a:buSzPct val="70000"/>
              <a:buFont typeface="Wingdings" panose="05000000000000000000" pitchFamily="2" charset="2"/>
              <a:buNone/>
            </a:pPr>
            <a:endParaRPr lang="en-US" altLang="en-US" sz="2000">
              <a:latin typeface="Times" panose="02020603050405020304" pitchFamily="18" charset="0"/>
            </a:endParaRPr>
          </a:p>
          <a:p>
            <a:pPr lvl="1" eaLnBrk="1" hangingPunct="1">
              <a:spcBef>
                <a:spcPct val="15000"/>
              </a:spcBef>
              <a:buClr>
                <a:srgbClr val="990033"/>
              </a:buClr>
              <a:buSzPct val="70000"/>
              <a:buFont typeface="Wingdings" panose="05000000000000000000" pitchFamily="2" charset="2"/>
              <a:buChar char="n"/>
            </a:pPr>
            <a:r>
              <a:rPr lang="en-US" altLang="en-US" sz="1800"/>
              <a:t>In the past year, online product research by consumers was</a:t>
            </a:r>
            <a:br>
              <a:rPr lang="en-US" altLang="en-US" sz="1800"/>
            </a:br>
            <a:r>
              <a:rPr lang="en-US" altLang="en-US" sz="1800"/>
              <a:t>responsible for driving $180.7 billion in offline spending</a:t>
            </a:r>
            <a:endParaRPr lang="en-US" altLang="en-US" sz="1800">
              <a:solidFill>
                <a:srgbClr val="990033"/>
              </a:solidFill>
            </a:endParaRPr>
          </a:p>
          <a:p>
            <a:pPr lvl="1" eaLnBrk="1" hangingPunct="1">
              <a:lnSpc>
                <a:spcPct val="80000"/>
              </a:lnSpc>
              <a:spcBef>
                <a:spcPct val="15000"/>
              </a:spcBef>
              <a:buClr>
                <a:srgbClr val="990033"/>
              </a:buClr>
              <a:buSzPct val="70000"/>
              <a:buFont typeface="Wingdings" panose="05000000000000000000" pitchFamily="2" charset="2"/>
              <a:buChar char="n"/>
            </a:pPr>
            <a:endParaRPr lang="en-US" altLang="en-US" sz="1800"/>
          </a:p>
          <a:p>
            <a:pPr lvl="1" eaLnBrk="1" hangingPunct="1">
              <a:lnSpc>
                <a:spcPct val="80000"/>
              </a:lnSpc>
              <a:spcBef>
                <a:spcPct val="15000"/>
              </a:spcBef>
              <a:buClr>
                <a:srgbClr val="990033"/>
              </a:buClr>
              <a:buSzPct val="70000"/>
              <a:buFont typeface="Wingdings" panose="05000000000000000000" pitchFamily="2" charset="2"/>
              <a:buChar char="n"/>
            </a:pPr>
            <a:r>
              <a:rPr lang="en-US" altLang="en-US" sz="1800"/>
              <a:t>78% of Internet users say that they shop online and then buy in retail stores</a:t>
            </a:r>
          </a:p>
          <a:p>
            <a:pPr lvl="1" eaLnBrk="1" hangingPunct="1">
              <a:lnSpc>
                <a:spcPct val="80000"/>
              </a:lnSpc>
              <a:spcBef>
                <a:spcPct val="15000"/>
              </a:spcBef>
              <a:buClr>
                <a:srgbClr val="990033"/>
              </a:buClr>
              <a:buSzPct val="70000"/>
              <a:buFont typeface="Wingdings" panose="05000000000000000000" pitchFamily="2" charset="2"/>
              <a:buNone/>
            </a:pPr>
            <a:endParaRPr lang="en-US" altLang="en-US" sz="1800"/>
          </a:p>
          <a:p>
            <a:pPr lvl="1" eaLnBrk="1" hangingPunct="1">
              <a:lnSpc>
                <a:spcPct val="80000"/>
              </a:lnSpc>
              <a:spcBef>
                <a:spcPct val="15000"/>
              </a:spcBef>
              <a:spcAft>
                <a:spcPct val="100000"/>
              </a:spcAft>
              <a:buClr>
                <a:srgbClr val="990033"/>
              </a:buClr>
              <a:buSzPct val="70000"/>
              <a:buFont typeface="Wingdings" panose="05000000000000000000" pitchFamily="2" charset="2"/>
              <a:buChar char="n"/>
            </a:pPr>
            <a:r>
              <a:rPr lang="en-US" altLang="en-US" sz="1800"/>
              <a:t>Nearly 15% of total U.S. retail spending is influenced by the Internet</a:t>
            </a:r>
          </a:p>
          <a:p>
            <a:pPr lvl="1" eaLnBrk="1" hangingPunct="1">
              <a:lnSpc>
                <a:spcPct val="80000"/>
              </a:lnSpc>
              <a:spcBef>
                <a:spcPct val="15000"/>
              </a:spcBef>
              <a:spcAft>
                <a:spcPct val="100000"/>
              </a:spcAft>
              <a:buClr>
                <a:srgbClr val="990033"/>
              </a:buClr>
              <a:buSzPct val="70000"/>
              <a:buFont typeface="Wingdings" panose="05000000000000000000" pitchFamily="2" charset="2"/>
              <a:buChar char="n"/>
            </a:pPr>
            <a:r>
              <a:rPr lang="en-US" altLang="en-US" sz="1800"/>
              <a:t>Internet influenced offline sales grew 31% in 2003 and direct online sales grew 14%, while total U.S. retail spending grew 5% during a comparable time period</a:t>
            </a:r>
          </a:p>
        </p:txBody>
      </p:sp>
      <p:sp>
        <p:nvSpPr>
          <p:cNvPr id="549892" name="Rectangle 4"/>
          <p:cNvSpPr>
            <a:spLocks noChangeArrowheads="1"/>
          </p:cNvSpPr>
          <p:nvPr/>
        </p:nvSpPr>
        <p:spPr bwMode="gray">
          <a:xfrm>
            <a:off x="3581400" y="6248400"/>
            <a:ext cx="5410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eaLnBrk="1" hangingPunct="1"/>
            <a:r>
              <a:rPr lang="en-US" altLang="en-US" sz="800">
                <a:latin typeface="Arial" panose="020B0604020202020204" pitchFamily="34" charset="0"/>
              </a:rPr>
              <a:t>Source:  2004 American Interactive Consumer Survey, Dieringer Research Group; The Digital Future Report 2005, USC Annenberg Center for the Digital Future</a:t>
            </a:r>
          </a:p>
        </p:txBody>
      </p:sp>
      <p:sp>
        <p:nvSpPr>
          <p:cNvPr id="549893" name="Line 5"/>
          <p:cNvSpPr>
            <a:spLocks noChangeShapeType="1"/>
          </p:cNvSpPr>
          <p:nvPr/>
        </p:nvSpPr>
        <p:spPr bwMode="auto">
          <a:xfrm>
            <a:off x="841375" y="2927350"/>
            <a:ext cx="7572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0" name="Rectangle 2"/>
          <p:cNvSpPr>
            <a:spLocks noGrp="1" noChangeArrowheads="1"/>
          </p:cNvSpPr>
          <p:nvPr>
            <p:ph type="subTitle" idx="1"/>
          </p:nvPr>
        </p:nvSpPr>
        <p:spPr>
          <a:xfrm>
            <a:off x="2652713" y="2032000"/>
            <a:ext cx="6172200" cy="838200"/>
          </a:xfrm>
          <a:noFill/>
          <a:ln/>
        </p:spPr>
        <p:txBody>
          <a:bodyPr/>
          <a:lstStyle/>
          <a:p>
            <a:r>
              <a:rPr lang="en-US" altLang="en-US" sz="1800"/>
              <a:t>Presented by Your Name Here</a:t>
            </a:r>
          </a:p>
          <a:p>
            <a:r>
              <a:rPr lang="en-US" altLang="en-US" sz="1800"/>
              <a:t>p: 206/652-0000</a:t>
            </a:r>
          </a:p>
          <a:p>
            <a:r>
              <a:rPr lang="en-US" altLang="en-US" sz="1800"/>
              <a:t>e: e-mail@seattletimes.com</a:t>
            </a:r>
          </a:p>
        </p:txBody>
      </p:sp>
      <p:sp>
        <p:nvSpPr>
          <p:cNvPr id="611331" name="Rectangle 3"/>
          <p:cNvSpPr>
            <a:spLocks noGrp="1" noChangeArrowheads="1"/>
          </p:cNvSpPr>
          <p:nvPr>
            <p:ph type="ctrTitle"/>
          </p:nvPr>
        </p:nvSpPr>
        <p:spPr>
          <a:xfrm>
            <a:off x="2568575" y="1370013"/>
            <a:ext cx="5942013" cy="914400"/>
          </a:xfrm>
          <a:noFill/>
          <a:ln/>
        </p:spPr>
        <p:txBody>
          <a:bodyPr/>
          <a:lstStyle/>
          <a:p>
            <a:r>
              <a:rPr lang="en-US" altLang="en-US" sz="2400" i="1"/>
              <a:t>We look forward to being your partner!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5D8BC8A-E278-4744-AB4E-8BC76AA3EF7E}" type="slidenum">
              <a:rPr lang="en-US" altLang="en-US"/>
              <a:pPr/>
              <a:t>6</a:t>
            </a:fld>
            <a:endParaRPr lang="en-US" altLang="en-US"/>
          </a:p>
        </p:txBody>
      </p:sp>
      <p:pic>
        <p:nvPicPr>
          <p:cNvPr id="536591" name="Picture 15" descr="pic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b="1303"/>
          <a:stretch>
            <a:fillRect/>
          </a:stretch>
        </p:blipFill>
        <p:spPr bwMode="gray">
          <a:xfrm>
            <a:off x="533400" y="3787775"/>
            <a:ext cx="8161338" cy="181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6584" name="Picture 8" descr="boracay_beautiful_white_beach_dsc00550"/>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b="-220"/>
          <a:stretch>
            <a:fillRect/>
          </a:stretch>
        </p:blipFill>
        <p:spPr bwMode="gray">
          <a:xfrm>
            <a:off x="533400" y="1676400"/>
            <a:ext cx="8148638"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6578" name="Rectangle 2"/>
          <p:cNvSpPr>
            <a:spLocks noGrp="1" noChangeArrowheads="1"/>
          </p:cNvSpPr>
          <p:nvPr>
            <p:ph type="title"/>
          </p:nvPr>
        </p:nvSpPr>
        <p:spPr bwMode="gray">
          <a:xfrm>
            <a:off x="1143000" y="781050"/>
            <a:ext cx="7216775" cy="558800"/>
          </a:xfrm>
          <a:noFill/>
          <a:ln/>
        </p:spPr>
        <p:txBody>
          <a:bodyPr anchor="ctr"/>
          <a:lstStyle/>
          <a:p>
            <a:pPr algn="ctr"/>
            <a:r>
              <a:rPr lang="en-US" altLang="en-US" sz="2000"/>
              <a:t>Online is your customer’s first choice for accessing information and finding advertising</a:t>
            </a:r>
          </a:p>
        </p:txBody>
      </p:sp>
      <p:sp>
        <p:nvSpPr>
          <p:cNvPr id="536579" name="Rectangle 3"/>
          <p:cNvSpPr>
            <a:spLocks noChangeArrowheads="1"/>
          </p:cNvSpPr>
          <p:nvPr/>
        </p:nvSpPr>
        <p:spPr bwMode="gray">
          <a:xfrm>
            <a:off x="2738438" y="1828800"/>
            <a:ext cx="58674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defTabSz="117475">
              <a:defRPr>
                <a:solidFill>
                  <a:schemeClr val="tx1"/>
                </a:solidFill>
                <a:latin typeface="Arial" panose="020B0604020202020204" pitchFamily="34" charset="0"/>
              </a:defRPr>
            </a:lvl1pPr>
            <a:lvl2pPr marL="114300" defTabSz="117475">
              <a:defRPr>
                <a:solidFill>
                  <a:schemeClr val="tx1"/>
                </a:solidFill>
                <a:latin typeface="Arial" panose="020B0604020202020204" pitchFamily="34" charset="0"/>
              </a:defRPr>
            </a:lvl2pPr>
            <a:lvl3pPr marL="795338" indent="6350" defTabSz="117475">
              <a:defRPr>
                <a:solidFill>
                  <a:schemeClr val="tx1"/>
                </a:solidFill>
                <a:latin typeface="Arial" panose="020B0604020202020204" pitchFamily="34" charset="0"/>
              </a:defRPr>
            </a:lvl3pPr>
            <a:lvl4pPr marL="1433513" defTabSz="117475">
              <a:defRPr>
                <a:solidFill>
                  <a:schemeClr val="tx1"/>
                </a:solidFill>
                <a:latin typeface="Arial" panose="020B0604020202020204" pitchFamily="34" charset="0"/>
              </a:defRPr>
            </a:lvl4pPr>
            <a:lvl5pPr defTabSz="117475">
              <a:defRPr>
                <a:solidFill>
                  <a:schemeClr val="tx1"/>
                </a:solidFill>
                <a:latin typeface="Arial" panose="020B0604020202020204" pitchFamily="34" charset="0"/>
              </a:defRPr>
            </a:lvl5pPr>
            <a:lvl6pPr defTabSz="117475" fontAlgn="base">
              <a:spcBef>
                <a:spcPct val="0"/>
              </a:spcBef>
              <a:spcAft>
                <a:spcPct val="0"/>
              </a:spcAft>
              <a:defRPr>
                <a:solidFill>
                  <a:schemeClr val="tx1"/>
                </a:solidFill>
                <a:latin typeface="Arial" panose="020B0604020202020204" pitchFamily="34" charset="0"/>
              </a:defRPr>
            </a:lvl6pPr>
            <a:lvl7pPr defTabSz="117475" fontAlgn="base">
              <a:spcBef>
                <a:spcPct val="0"/>
              </a:spcBef>
              <a:spcAft>
                <a:spcPct val="0"/>
              </a:spcAft>
              <a:defRPr>
                <a:solidFill>
                  <a:schemeClr val="tx1"/>
                </a:solidFill>
                <a:latin typeface="Arial" panose="020B0604020202020204" pitchFamily="34" charset="0"/>
              </a:defRPr>
            </a:lvl7pPr>
            <a:lvl8pPr defTabSz="117475" fontAlgn="base">
              <a:spcBef>
                <a:spcPct val="0"/>
              </a:spcBef>
              <a:spcAft>
                <a:spcPct val="0"/>
              </a:spcAft>
              <a:defRPr>
                <a:solidFill>
                  <a:schemeClr val="tx1"/>
                </a:solidFill>
                <a:latin typeface="Arial" panose="020B0604020202020204" pitchFamily="34" charset="0"/>
              </a:defRPr>
            </a:lvl8pPr>
            <a:lvl9pPr defTabSz="117475" fontAlgn="base">
              <a:spcBef>
                <a:spcPct val="0"/>
              </a:spcBef>
              <a:spcAft>
                <a:spcPct val="0"/>
              </a:spcAft>
              <a:defRPr>
                <a:solidFill>
                  <a:schemeClr val="tx1"/>
                </a:solidFill>
                <a:latin typeface="Arial" panose="020B0604020202020204" pitchFamily="34" charset="0"/>
              </a:defRPr>
            </a:lvl9pPr>
          </a:lstStyle>
          <a:p>
            <a:pPr lvl="1" eaLnBrk="1" hangingPunct="1">
              <a:lnSpc>
                <a:spcPct val="110000"/>
              </a:lnSpc>
              <a:spcBef>
                <a:spcPct val="15000"/>
              </a:spcBef>
              <a:buClr>
                <a:srgbClr val="990033"/>
              </a:buClr>
              <a:buSzPct val="70000"/>
              <a:buFont typeface="Wingdings" panose="05000000000000000000" pitchFamily="2" charset="2"/>
              <a:buNone/>
            </a:pPr>
            <a:r>
              <a:rPr lang="en-US" altLang="en-US" sz="2000"/>
              <a:t>When consumers were asked to choose only one type of media to take with them to a deserted island, an overwhelming majority </a:t>
            </a:r>
            <a:br>
              <a:rPr lang="en-US" altLang="en-US" sz="2000"/>
            </a:br>
            <a:r>
              <a:rPr lang="en-US" altLang="en-US" sz="2000" b="1">
                <a:solidFill>
                  <a:srgbClr val="FF0000"/>
                </a:solidFill>
              </a:rPr>
              <a:t>- 64% - chose a computer with Internet access</a:t>
            </a:r>
          </a:p>
        </p:txBody>
      </p:sp>
      <p:sp>
        <p:nvSpPr>
          <p:cNvPr id="536580" name="Rectangle 4"/>
          <p:cNvSpPr>
            <a:spLocks noChangeArrowheads="1"/>
          </p:cNvSpPr>
          <p:nvPr/>
        </p:nvSpPr>
        <p:spPr bwMode="gray">
          <a:xfrm>
            <a:off x="1981200" y="6265863"/>
            <a:ext cx="692785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eaLnBrk="1" hangingPunct="1"/>
            <a:r>
              <a:rPr lang="en-US" altLang="en-US" sz="800">
                <a:latin typeface="Arial" panose="020B0604020202020204" pitchFamily="34" charset="0"/>
              </a:rPr>
              <a:t>Source:  2005 Yahoo!/Harrisdirect Study; Power Users 2006 “An Engaged Audience for Advertising and News” Newspaper Association of America</a:t>
            </a:r>
          </a:p>
        </p:txBody>
      </p:sp>
      <p:sp>
        <p:nvSpPr>
          <p:cNvPr id="536581" name="Rectangle 5"/>
          <p:cNvSpPr>
            <a:spLocks noChangeArrowheads="1"/>
          </p:cNvSpPr>
          <p:nvPr/>
        </p:nvSpPr>
        <p:spPr bwMode="gray">
          <a:xfrm>
            <a:off x="304800" y="3841750"/>
            <a:ext cx="5943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r"/>
            <a:r>
              <a:rPr lang="en-US" altLang="en-US" sz="2600">
                <a:latin typeface="Arial" panose="020B0604020202020204" pitchFamily="34" charset="0"/>
              </a:rPr>
              <a:t>Nearly half </a:t>
            </a:r>
            <a:r>
              <a:rPr lang="en-US" altLang="en-US" sz="2600" b="1">
                <a:solidFill>
                  <a:srgbClr val="3333FF"/>
                </a:solidFill>
                <a:latin typeface="Arial" panose="020B0604020202020204" pitchFamily="34" charset="0"/>
              </a:rPr>
              <a:t>- 44% -</a:t>
            </a:r>
            <a:r>
              <a:rPr lang="en-US" altLang="en-US" sz="2600">
                <a:latin typeface="Arial" panose="020B0604020202020204" pitchFamily="34" charset="0"/>
              </a:rPr>
              <a:t> of newspaper Web site users </a:t>
            </a:r>
            <a:r>
              <a:rPr lang="en-US" altLang="en-US" sz="2600" b="1">
                <a:solidFill>
                  <a:srgbClr val="3333FF"/>
                </a:solidFill>
                <a:latin typeface="Arial" panose="020B0604020202020204" pitchFamily="34" charset="0"/>
              </a:rPr>
              <a:t>picked advertising</a:t>
            </a:r>
            <a:r>
              <a:rPr lang="en-US" altLang="en-US" sz="2600">
                <a:latin typeface="Arial" panose="020B0604020202020204" pitchFamily="34" charset="0"/>
              </a:rPr>
              <a:t> as the reason they visit a newspaper site</a:t>
            </a:r>
          </a:p>
        </p:txBody>
      </p:sp>
      <p:sp>
        <p:nvSpPr>
          <p:cNvPr id="536582" name="WordArt 6"/>
          <p:cNvSpPr>
            <a:spLocks noChangeArrowheads="1" noChangeShapeType="1" noTextEdit="1"/>
          </p:cNvSpPr>
          <p:nvPr/>
        </p:nvSpPr>
        <p:spPr bwMode="gray">
          <a:xfrm>
            <a:off x="762000" y="1905000"/>
            <a:ext cx="19812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400" kern="10">
                <a:gradFill rotWithShape="0">
                  <a:gsLst>
                    <a:gs pos="0">
                      <a:srgbClr val="FFFF00"/>
                    </a:gs>
                    <a:gs pos="100000">
                      <a:srgbClr val="FF9933"/>
                    </a:gs>
                  </a:gsLst>
                  <a:path path="rect">
                    <a:fillToRect l="50000" t="50000" r="50000" b="50000"/>
                  </a:path>
                </a:gradFill>
                <a:effectLst>
                  <a:outerShdw dist="45791" dir="7421404" algn="ctr" rotWithShape="0">
                    <a:srgbClr val="808080"/>
                  </a:outerShdw>
                </a:effectLst>
                <a:latin typeface="Impact" panose="020B0806030902050204" pitchFamily="34" charset="0"/>
              </a:rPr>
              <a:t>64%</a:t>
            </a:r>
          </a:p>
        </p:txBody>
      </p:sp>
      <p:sp>
        <p:nvSpPr>
          <p:cNvPr id="536585" name="WordArt 9"/>
          <p:cNvSpPr>
            <a:spLocks noChangeArrowheads="1" noChangeShapeType="1" noTextEdit="1"/>
          </p:cNvSpPr>
          <p:nvPr/>
        </p:nvSpPr>
        <p:spPr bwMode="gray">
          <a:xfrm>
            <a:off x="6477000" y="3962400"/>
            <a:ext cx="19812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400" kern="10">
                <a:gradFill rotWithShape="0">
                  <a:gsLst>
                    <a:gs pos="0">
                      <a:srgbClr val="00CCFF"/>
                    </a:gs>
                    <a:gs pos="100000">
                      <a:srgbClr val="3333FF"/>
                    </a:gs>
                  </a:gsLst>
                  <a:path path="rect">
                    <a:fillToRect l="50000" t="50000" r="50000" b="50000"/>
                  </a:path>
                </a:gradFill>
                <a:effectLst>
                  <a:outerShdw dist="45791" dir="7421404" algn="ctr" rotWithShape="0">
                    <a:srgbClr val="808080"/>
                  </a:outerShdw>
                </a:effectLst>
                <a:latin typeface="Impact" panose="020B0806030902050204" pitchFamily="34" charset="0"/>
              </a:rPr>
              <a:t>44%</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7C14E7B-349B-46FA-BA21-8295D58CBCA2}" type="slidenum">
              <a:rPr lang="en-US" altLang="en-US"/>
              <a:pPr/>
              <a:t>7</a:t>
            </a:fld>
            <a:endParaRPr lang="en-US" altLang="en-US"/>
          </a:p>
        </p:txBody>
      </p:sp>
      <p:sp>
        <p:nvSpPr>
          <p:cNvPr id="538626" name="Rectangle 2"/>
          <p:cNvSpPr>
            <a:spLocks noGrp="1" noChangeArrowheads="1"/>
          </p:cNvSpPr>
          <p:nvPr>
            <p:ph type="title"/>
          </p:nvPr>
        </p:nvSpPr>
        <p:spPr>
          <a:xfrm>
            <a:off x="1143000" y="781050"/>
            <a:ext cx="7216775" cy="558800"/>
          </a:xfrm>
          <a:noFill/>
          <a:ln/>
        </p:spPr>
        <p:txBody>
          <a:bodyPr anchor="ctr"/>
          <a:lstStyle/>
          <a:p>
            <a:pPr algn="ctr"/>
            <a:r>
              <a:rPr lang="en-US" altLang="en-US"/>
              <a:t>Companies like Chrysler have figured it out… </a:t>
            </a:r>
          </a:p>
        </p:txBody>
      </p:sp>
      <p:sp>
        <p:nvSpPr>
          <p:cNvPr id="538627" name="Rectangle 3"/>
          <p:cNvSpPr>
            <a:spLocks noChangeArrowheads="1"/>
          </p:cNvSpPr>
          <p:nvPr/>
        </p:nvSpPr>
        <p:spPr bwMode="auto">
          <a:xfrm>
            <a:off x="925513" y="1646238"/>
            <a:ext cx="7874000" cy="344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defTabSz="136525">
              <a:defRPr>
                <a:solidFill>
                  <a:schemeClr val="tx1"/>
                </a:solidFill>
                <a:latin typeface="Arial" panose="020B0604020202020204" pitchFamily="34" charset="0"/>
              </a:defRPr>
            </a:lvl1pPr>
            <a:lvl2pPr marL="338138" indent="-223838" defTabSz="136525">
              <a:defRPr>
                <a:solidFill>
                  <a:schemeClr val="tx1"/>
                </a:solidFill>
                <a:latin typeface="Arial" panose="020B0604020202020204" pitchFamily="34" charset="0"/>
              </a:defRPr>
            </a:lvl2pPr>
            <a:lvl3pPr marL="795338" indent="6350" defTabSz="136525">
              <a:defRPr>
                <a:solidFill>
                  <a:schemeClr val="tx1"/>
                </a:solidFill>
                <a:latin typeface="Arial" panose="020B0604020202020204" pitchFamily="34" charset="0"/>
              </a:defRPr>
            </a:lvl3pPr>
            <a:lvl4pPr marL="1433513" defTabSz="136525">
              <a:defRPr>
                <a:solidFill>
                  <a:schemeClr val="tx1"/>
                </a:solidFill>
                <a:latin typeface="Arial" panose="020B0604020202020204" pitchFamily="34" charset="0"/>
              </a:defRPr>
            </a:lvl4pPr>
            <a:lvl5pPr defTabSz="136525">
              <a:defRPr>
                <a:solidFill>
                  <a:schemeClr val="tx1"/>
                </a:solidFill>
                <a:latin typeface="Arial" panose="020B0604020202020204" pitchFamily="34" charset="0"/>
              </a:defRPr>
            </a:lvl5pPr>
            <a:lvl6pPr defTabSz="136525" fontAlgn="base">
              <a:spcBef>
                <a:spcPct val="0"/>
              </a:spcBef>
              <a:spcAft>
                <a:spcPct val="0"/>
              </a:spcAft>
              <a:defRPr>
                <a:solidFill>
                  <a:schemeClr val="tx1"/>
                </a:solidFill>
                <a:latin typeface="Arial" panose="020B0604020202020204" pitchFamily="34" charset="0"/>
              </a:defRPr>
            </a:lvl6pPr>
            <a:lvl7pPr defTabSz="136525" fontAlgn="base">
              <a:spcBef>
                <a:spcPct val="0"/>
              </a:spcBef>
              <a:spcAft>
                <a:spcPct val="0"/>
              </a:spcAft>
              <a:defRPr>
                <a:solidFill>
                  <a:schemeClr val="tx1"/>
                </a:solidFill>
                <a:latin typeface="Arial" panose="020B0604020202020204" pitchFamily="34" charset="0"/>
              </a:defRPr>
            </a:lvl7pPr>
            <a:lvl8pPr defTabSz="136525" fontAlgn="base">
              <a:spcBef>
                <a:spcPct val="0"/>
              </a:spcBef>
              <a:spcAft>
                <a:spcPct val="0"/>
              </a:spcAft>
              <a:defRPr>
                <a:solidFill>
                  <a:schemeClr val="tx1"/>
                </a:solidFill>
                <a:latin typeface="Arial" panose="020B0604020202020204" pitchFamily="34" charset="0"/>
              </a:defRPr>
            </a:lvl8pPr>
            <a:lvl9pPr defTabSz="136525" fontAlgn="base">
              <a:spcBef>
                <a:spcPct val="0"/>
              </a:spcBef>
              <a:spcAft>
                <a:spcPct val="0"/>
              </a:spcAft>
              <a:defRPr>
                <a:solidFill>
                  <a:schemeClr val="tx1"/>
                </a:solidFill>
                <a:latin typeface="Arial" panose="020B0604020202020204" pitchFamily="34" charset="0"/>
              </a:defRPr>
            </a:lvl9pPr>
          </a:lstStyle>
          <a:p>
            <a:pPr lvl="1" eaLnBrk="1" hangingPunct="1">
              <a:lnSpc>
                <a:spcPct val="110000"/>
              </a:lnSpc>
              <a:spcBef>
                <a:spcPct val="15000"/>
              </a:spcBef>
              <a:buClr>
                <a:srgbClr val="990033"/>
              </a:buClr>
              <a:buSzPct val="70000"/>
              <a:buFont typeface="Wingdings" panose="05000000000000000000" pitchFamily="2" charset="2"/>
              <a:buChar char="n"/>
            </a:pPr>
            <a:r>
              <a:rPr lang="en-US" altLang="en-US" sz="2000"/>
              <a:t>Chrysler Group is increasing their online ad spending by 20% this year and planning to make it the focus of marketing efforts </a:t>
            </a:r>
          </a:p>
          <a:p>
            <a:pPr lvl="1" eaLnBrk="1" hangingPunct="1">
              <a:lnSpc>
                <a:spcPct val="110000"/>
              </a:lnSpc>
              <a:spcBef>
                <a:spcPct val="15000"/>
              </a:spcBef>
              <a:buClr>
                <a:srgbClr val="990033"/>
              </a:buClr>
              <a:buSzPct val="70000"/>
              <a:buFont typeface="Wingdings" panose="05000000000000000000" pitchFamily="2" charset="2"/>
              <a:buNone/>
            </a:pPr>
            <a:endParaRPr lang="en-US" altLang="en-US" sz="800"/>
          </a:p>
          <a:p>
            <a:pPr lvl="1" eaLnBrk="1" hangingPunct="1">
              <a:lnSpc>
                <a:spcPct val="110000"/>
              </a:lnSpc>
              <a:spcBef>
                <a:spcPct val="15000"/>
              </a:spcBef>
              <a:buClr>
                <a:srgbClr val="990033"/>
              </a:buClr>
              <a:buSzPct val="70000"/>
              <a:buFont typeface="Wingdings" panose="05000000000000000000" pitchFamily="2" charset="2"/>
              <a:buChar char="n"/>
            </a:pPr>
            <a:r>
              <a:rPr lang="en-US" altLang="en-US" sz="2000"/>
              <a:t>Last year Chrysler, Jeep, Dodge spent $34.8M online out of a $1.58 billion advertising budget, reports TNS Media Intelligence</a:t>
            </a:r>
          </a:p>
          <a:p>
            <a:pPr lvl="1" eaLnBrk="1" hangingPunct="1">
              <a:lnSpc>
                <a:spcPct val="110000"/>
              </a:lnSpc>
              <a:spcBef>
                <a:spcPct val="15000"/>
              </a:spcBef>
              <a:buClr>
                <a:srgbClr val="990033"/>
              </a:buClr>
              <a:buSzPct val="70000"/>
              <a:buFont typeface="Wingdings" panose="05000000000000000000" pitchFamily="2" charset="2"/>
              <a:buChar char="n"/>
            </a:pPr>
            <a:endParaRPr lang="en-US" altLang="en-US" sz="800"/>
          </a:p>
          <a:p>
            <a:pPr lvl="1" eaLnBrk="1" hangingPunct="1">
              <a:lnSpc>
                <a:spcPct val="110000"/>
              </a:lnSpc>
              <a:spcBef>
                <a:spcPct val="15000"/>
              </a:spcBef>
              <a:buClr>
                <a:srgbClr val="990033"/>
              </a:buClr>
              <a:buSzPct val="70000"/>
              <a:buFont typeface="Wingdings" panose="05000000000000000000" pitchFamily="2" charset="2"/>
              <a:buChar char="n"/>
            </a:pPr>
            <a:endParaRPr lang="en-US" altLang="en-US" sz="800"/>
          </a:p>
          <a:p>
            <a:pPr lvl="1" eaLnBrk="1" hangingPunct="1">
              <a:lnSpc>
                <a:spcPct val="110000"/>
              </a:lnSpc>
              <a:spcBef>
                <a:spcPct val="15000"/>
              </a:spcBef>
              <a:buClr>
                <a:srgbClr val="990033"/>
              </a:buClr>
              <a:buSzPct val="70000"/>
              <a:buFont typeface="Wingdings" panose="05000000000000000000" pitchFamily="2" charset="2"/>
              <a:buChar char="n"/>
            </a:pPr>
            <a:endParaRPr lang="en-US" altLang="en-US" sz="800"/>
          </a:p>
          <a:p>
            <a:pPr lvl="1" eaLnBrk="1" hangingPunct="1">
              <a:lnSpc>
                <a:spcPct val="110000"/>
              </a:lnSpc>
              <a:spcBef>
                <a:spcPct val="15000"/>
              </a:spcBef>
              <a:buClr>
                <a:srgbClr val="990033"/>
              </a:buClr>
              <a:buSzPct val="70000"/>
              <a:buFont typeface="Wingdings" panose="05000000000000000000" pitchFamily="2" charset="2"/>
              <a:buNone/>
            </a:pPr>
            <a:r>
              <a:rPr lang="en-US" altLang="en-US" sz="2000"/>
              <a:t>"The objective is to make interactive the center of the marketing strategy so that consumers can be spoken to individually. Our strategy is that all media are going to become two-way.“</a:t>
            </a:r>
          </a:p>
          <a:p>
            <a:pPr lvl="1" algn="ctr" eaLnBrk="1" hangingPunct="1">
              <a:lnSpc>
                <a:spcPct val="110000"/>
              </a:lnSpc>
              <a:spcBef>
                <a:spcPct val="15000"/>
              </a:spcBef>
              <a:buClr>
                <a:srgbClr val="990033"/>
              </a:buClr>
              <a:buSzPct val="70000"/>
              <a:buFont typeface="Wingdings" panose="05000000000000000000" pitchFamily="2" charset="2"/>
              <a:buNone/>
            </a:pPr>
            <a:r>
              <a:rPr lang="en-US" altLang="en-US" sz="1600"/>
              <a:t> --</a:t>
            </a:r>
            <a:r>
              <a:rPr lang="en-US" altLang="en-US" sz="1600" i="1"/>
              <a:t>Julie Roehm, Director of Marketing Communications, Chrysler Group</a:t>
            </a:r>
            <a:r>
              <a:rPr lang="en-US" altLang="en-US" sz="1600"/>
              <a:t> </a:t>
            </a:r>
          </a:p>
        </p:txBody>
      </p:sp>
      <p:sp>
        <p:nvSpPr>
          <p:cNvPr id="538628" name="Rectangle 4"/>
          <p:cNvSpPr>
            <a:spLocks noChangeArrowheads="1"/>
          </p:cNvSpPr>
          <p:nvPr/>
        </p:nvSpPr>
        <p:spPr bwMode="auto">
          <a:xfrm>
            <a:off x="831850" y="5589588"/>
            <a:ext cx="7519988"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b="1">
                <a:solidFill>
                  <a:schemeClr val="tx2"/>
                </a:solidFill>
                <a:latin typeface="Arial" panose="020B0604020202020204" pitchFamily="34" charset="0"/>
              </a:defRPr>
            </a:lvl1pPr>
            <a:lvl2pPr>
              <a:defRPr sz="2400" b="1">
                <a:solidFill>
                  <a:schemeClr val="tx2"/>
                </a:solidFill>
                <a:latin typeface="Arial" panose="020B0604020202020204" pitchFamily="34" charset="0"/>
              </a:defRPr>
            </a:lvl2pPr>
            <a:lvl3pPr>
              <a:defRPr sz="2400" b="1">
                <a:solidFill>
                  <a:schemeClr val="tx2"/>
                </a:solidFill>
                <a:latin typeface="Arial" panose="020B0604020202020204" pitchFamily="34" charset="0"/>
              </a:defRPr>
            </a:lvl3pPr>
            <a:lvl4pPr>
              <a:defRPr sz="2400" b="1">
                <a:solidFill>
                  <a:schemeClr val="tx2"/>
                </a:solidFill>
                <a:latin typeface="Arial" panose="020B0604020202020204" pitchFamily="34" charset="0"/>
              </a:defRPr>
            </a:lvl4pPr>
            <a:lvl5pPr>
              <a:defRPr sz="2400" b="1">
                <a:solidFill>
                  <a:schemeClr val="tx2"/>
                </a:solidFill>
                <a:latin typeface="Arial" panose="020B0604020202020204" pitchFamily="34" charset="0"/>
              </a:defRPr>
            </a:lvl5pPr>
            <a:lvl6pPr marL="457200" eaLnBrk="0" fontAlgn="base" hangingPunct="0">
              <a:spcBef>
                <a:spcPct val="0"/>
              </a:spcBef>
              <a:spcAft>
                <a:spcPct val="0"/>
              </a:spcAft>
              <a:defRPr sz="2400" b="1">
                <a:solidFill>
                  <a:schemeClr val="tx2"/>
                </a:solidFill>
                <a:latin typeface="Arial" panose="020B0604020202020204" pitchFamily="34" charset="0"/>
              </a:defRPr>
            </a:lvl6pPr>
            <a:lvl7pPr marL="914400" eaLnBrk="0" fontAlgn="base" hangingPunct="0">
              <a:spcBef>
                <a:spcPct val="0"/>
              </a:spcBef>
              <a:spcAft>
                <a:spcPct val="0"/>
              </a:spcAft>
              <a:defRPr sz="2400" b="1">
                <a:solidFill>
                  <a:schemeClr val="tx2"/>
                </a:solidFill>
                <a:latin typeface="Arial" panose="020B0604020202020204" pitchFamily="34" charset="0"/>
              </a:defRPr>
            </a:lvl7pPr>
            <a:lvl8pPr marL="1371600" eaLnBrk="0" fontAlgn="base" hangingPunct="0">
              <a:spcBef>
                <a:spcPct val="0"/>
              </a:spcBef>
              <a:spcAft>
                <a:spcPct val="0"/>
              </a:spcAft>
              <a:defRPr sz="2400" b="1">
                <a:solidFill>
                  <a:schemeClr val="tx2"/>
                </a:solidFill>
                <a:latin typeface="Arial" panose="020B0604020202020204" pitchFamily="34" charset="0"/>
              </a:defRPr>
            </a:lvl8pPr>
            <a:lvl9pPr marL="1828800" eaLnBrk="0" fontAlgn="base" hangingPunct="0">
              <a:spcBef>
                <a:spcPct val="0"/>
              </a:spcBef>
              <a:spcAft>
                <a:spcPct val="0"/>
              </a:spcAft>
              <a:defRPr sz="2400" b="1">
                <a:solidFill>
                  <a:schemeClr val="tx2"/>
                </a:solidFill>
                <a:latin typeface="Arial" panose="020B0604020202020204" pitchFamily="34" charset="0"/>
              </a:defRPr>
            </a:lvl9pPr>
          </a:lstStyle>
          <a:p>
            <a:pPr algn="ctr"/>
            <a:r>
              <a:rPr lang="en-US" altLang="en-US" sz="2800"/>
              <a:t>Shouldn’t you?</a:t>
            </a:r>
            <a:br>
              <a:rPr lang="en-US" altLang="en-US" sz="2800"/>
            </a:br>
            <a:endParaRPr lang="en-US" altLang="en-US" sz="2800">
              <a:solidFill>
                <a:srgbClr val="990033"/>
              </a:solidFill>
            </a:endParaRPr>
          </a:p>
        </p:txBody>
      </p:sp>
      <p:sp>
        <p:nvSpPr>
          <p:cNvPr id="538629" name="Line 5"/>
          <p:cNvSpPr>
            <a:spLocks noChangeShapeType="1"/>
          </p:cNvSpPr>
          <p:nvPr/>
        </p:nvSpPr>
        <p:spPr bwMode="auto">
          <a:xfrm>
            <a:off x="1042988" y="3463925"/>
            <a:ext cx="7572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5AA87E7-558D-4725-9BA4-93DBFF698783}" type="slidenum">
              <a:rPr lang="en-US" altLang="en-US"/>
              <a:pPr/>
              <a:t>8</a:t>
            </a:fld>
            <a:endParaRPr lang="en-US" altLang="en-US"/>
          </a:p>
        </p:txBody>
      </p:sp>
      <p:sp>
        <p:nvSpPr>
          <p:cNvPr id="542722" name="Rectangle 2"/>
          <p:cNvSpPr>
            <a:spLocks noGrp="1" noChangeArrowheads="1"/>
          </p:cNvSpPr>
          <p:nvPr>
            <p:ph type="title"/>
          </p:nvPr>
        </p:nvSpPr>
        <p:spPr>
          <a:xfrm>
            <a:off x="517525" y="871538"/>
            <a:ext cx="8626475" cy="652462"/>
          </a:xfrm>
          <a:noFill/>
          <a:ln/>
        </p:spPr>
        <p:txBody>
          <a:bodyPr anchor="ctr"/>
          <a:lstStyle/>
          <a:p>
            <a:pPr algn="ctr"/>
            <a:r>
              <a:rPr lang="en-US" altLang="en-US"/>
              <a:t>Online advertising offers the benefits of traditional media…</a:t>
            </a:r>
            <a:r>
              <a:rPr lang="en-US" altLang="en-US">
                <a:solidFill>
                  <a:srgbClr val="FF0000"/>
                </a:solidFill>
              </a:rPr>
              <a:t>plus</a:t>
            </a:r>
            <a:r>
              <a:rPr lang="en-US" altLang="en-US"/>
              <a:t> the added benefits of being online</a:t>
            </a:r>
          </a:p>
        </p:txBody>
      </p:sp>
      <p:sp>
        <p:nvSpPr>
          <p:cNvPr id="542723" name="Rectangle 3"/>
          <p:cNvSpPr>
            <a:spLocks noChangeArrowheads="1"/>
          </p:cNvSpPr>
          <p:nvPr/>
        </p:nvSpPr>
        <p:spPr bwMode="auto">
          <a:xfrm>
            <a:off x="925513" y="1722438"/>
            <a:ext cx="78740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457200" indent="-457200" defTabSz="136525">
              <a:defRPr>
                <a:solidFill>
                  <a:schemeClr val="tx1"/>
                </a:solidFill>
                <a:latin typeface="Arial" panose="020B0604020202020204" pitchFamily="34" charset="0"/>
              </a:defRPr>
            </a:lvl1pPr>
            <a:lvl2pPr marL="571500" indent="-457200" defTabSz="136525">
              <a:defRPr>
                <a:solidFill>
                  <a:schemeClr val="tx1"/>
                </a:solidFill>
                <a:latin typeface="Arial" panose="020B0604020202020204" pitchFamily="34" charset="0"/>
              </a:defRPr>
            </a:lvl2pPr>
            <a:lvl3pPr marL="795338" indent="6350" defTabSz="136525">
              <a:defRPr>
                <a:solidFill>
                  <a:schemeClr val="tx1"/>
                </a:solidFill>
                <a:latin typeface="Arial" panose="020B0604020202020204" pitchFamily="34" charset="0"/>
              </a:defRPr>
            </a:lvl3pPr>
            <a:lvl4pPr marL="1890713" indent="-457200" defTabSz="136525">
              <a:defRPr>
                <a:solidFill>
                  <a:schemeClr val="tx1"/>
                </a:solidFill>
                <a:latin typeface="Arial" panose="020B0604020202020204" pitchFamily="34" charset="0"/>
              </a:defRPr>
            </a:lvl4pPr>
            <a:lvl5pPr marL="2286000" indent="-457200" defTabSz="136525">
              <a:defRPr>
                <a:solidFill>
                  <a:schemeClr val="tx1"/>
                </a:solidFill>
                <a:latin typeface="Arial" panose="020B0604020202020204" pitchFamily="34" charset="0"/>
              </a:defRPr>
            </a:lvl5pPr>
            <a:lvl6pPr marL="2743200" indent="-457200" defTabSz="136525" fontAlgn="base">
              <a:spcBef>
                <a:spcPct val="0"/>
              </a:spcBef>
              <a:spcAft>
                <a:spcPct val="0"/>
              </a:spcAft>
              <a:defRPr>
                <a:solidFill>
                  <a:schemeClr val="tx1"/>
                </a:solidFill>
                <a:latin typeface="Arial" panose="020B0604020202020204" pitchFamily="34" charset="0"/>
              </a:defRPr>
            </a:lvl6pPr>
            <a:lvl7pPr marL="3200400" indent="-457200" defTabSz="136525" fontAlgn="base">
              <a:spcBef>
                <a:spcPct val="0"/>
              </a:spcBef>
              <a:spcAft>
                <a:spcPct val="0"/>
              </a:spcAft>
              <a:defRPr>
                <a:solidFill>
                  <a:schemeClr val="tx1"/>
                </a:solidFill>
                <a:latin typeface="Arial" panose="020B0604020202020204" pitchFamily="34" charset="0"/>
              </a:defRPr>
            </a:lvl7pPr>
            <a:lvl8pPr marL="3657600" indent="-457200" defTabSz="136525" fontAlgn="base">
              <a:spcBef>
                <a:spcPct val="0"/>
              </a:spcBef>
              <a:spcAft>
                <a:spcPct val="0"/>
              </a:spcAft>
              <a:defRPr>
                <a:solidFill>
                  <a:schemeClr val="tx1"/>
                </a:solidFill>
                <a:latin typeface="Arial" panose="020B0604020202020204" pitchFamily="34" charset="0"/>
              </a:defRPr>
            </a:lvl8pPr>
            <a:lvl9pPr marL="4114800" indent="-457200" defTabSz="136525" fontAlgn="base">
              <a:spcBef>
                <a:spcPct val="0"/>
              </a:spcBef>
              <a:spcAft>
                <a:spcPct val="0"/>
              </a:spcAft>
              <a:defRPr>
                <a:solidFill>
                  <a:schemeClr val="tx1"/>
                </a:solidFill>
                <a:latin typeface="Arial" panose="020B0604020202020204" pitchFamily="34" charset="0"/>
              </a:defRPr>
            </a:lvl9pPr>
          </a:lstStyle>
          <a:p>
            <a:pPr lvl="1" eaLnBrk="1" hangingPunct="1">
              <a:spcBef>
                <a:spcPct val="15000"/>
              </a:spcBef>
              <a:buClr>
                <a:srgbClr val="990033"/>
              </a:buClr>
              <a:buSzPct val="70000"/>
              <a:buFont typeface="Wingdings" panose="05000000000000000000" pitchFamily="2" charset="2"/>
              <a:buChar char="n"/>
            </a:pPr>
            <a:r>
              <a:rPr lang="en-US" altLang="en-US" sz="1800"/>
              <a:t>The reach and visual impact of television</a:t>
            </a:r>
          </a:p>
          <a:p>
            <a:pPr lvl="1" eaLnBrk="1" hangingPunct="1">
              <a:spcBef>
                <a:spcPct val="15000"/>
              </a:spcBef>
              <a:buClr>
                <a:srgbClr val="990033"/>
              </a:buClr>
              <a:buSzPct val="70000"/>
              <a:buFont typeface="Wingdings" panose="05000000000000000000" pitchFamily="2" charset="2"/>
              <a:buChar char="n"/>
            </a:pPr>
            <a:r>
              <a:rPr lang="en-US" altLang="en-US" sz="1800"/>
              <a:t>The frequency of radio</a:t>
            </a:r>
          </a:p>
          <a:p>
            <a:pPr lvl="1" eaLnBrk="1" hangingPunct="1">
              <a:spcBef>
                <a:spcPct val="15000"/>
              </a:spcBef>
              <a:buClr>
                <a:srgbClr val="990033"/>
              </a:buClr>
              <a:buSzPct val="70000"/>
              <a:buFont typeface="Wingdings" panose="05000000000000000000" pitchFamily="2" charset="2"/>
              <a:buChar char="n"/>
            </a:pPr>
            <a:r>
              <a:rPr lang="en-US" altLang="en-US" sz="1800"/>
              <a:t>The brand awareness of outdoor</a:t>
            </a:r>
          </a:p>
          <a:p>
            <a:pPr lvl="1" eaLnBrk="1" hangingPunct="1">
              <a:spcBef>
                <a:spcPct val="15000"/>
              </a:spcBef>
              <a:buClr>
                <a:srgbClr val="990033"/>
              </a:buClr>
              <a:buSzPct val="70000"/>
              <a:buFont typeface="Wingdings" panose="05000000000000000000" pitchFamily="2" charset="2"/>
              <a:buChar char="n"/>
            </a:pPr>
            <a:r>
              <a:rPr lang="en-US" altLang="en-US" sz="1800"/>
              <a:t>The targeting capabilities of direct marketing</a:t>
            </a:r>
          </a:p>
          <a:p>
            <a:pPr lvl="1" eaLnBrk="1" hangingPunct="1">
              <a:spcBef>
                <a:spcPct val="15000"/>
              </a:spcBef>
              <a:buClr>
                <a:srgbClr val="990033"/>
              </a:buClr>
              <a:buSzPct val="70000"/>
              <a:buFont typeface="Wingdings" panose="05000000000000000000" pitchFamily="2" charset="2"/>
              <a:buChar char="n"/>
            </a:pPr>
            <a:endParaRPr lang="en-US" altLang="en-US" sz="1800"/>
          </a:p>
          <a:p>
            <a:pPr lvl="1" algn="ctr" eaLnBrk="1" hangingPunct="1">
              <a:spcBef>
                <a:spcPct val="15000"/>
              </a:spcBef>
              <a:buClr>
                <a:srgbClr val="990033"/>
              </a:buClr>
              <a:buSzPct val="70000"/>
              <a:buFont typeface="Wingdings" panose="05000000000000000000" pitchFamily="2" charset="2"/>
              <a:buNone/>
            </a:pPr>
            <a:r>
              <a:rPr lang="en-US" altLang="en-US" sz="1800" b="1" u="sng"/>
              <a:t>Plus</a:t>
            </a:r>
          </a:p>
          <a:p>
            <a:pPr lvl="1" eaLnBrk="1" hangingPunct="1">
              <a:spcBef>
                <a:spcPct val="15000"/>
              </a:spcBef>
              <a:buClr>
                <a:srgbClr val="990033"/>
              </a:buClr>
              <a:buSzPct val="70000"/>
              <a:buFont typeface="Wingdings" panose="05000000000000000000" pitchFamily="2" charset="2"/>
              <a:buNone/>
            </a:pPr>
            <a:endParaRPr lang="en-US" altLang="en-US" sz="1800"/>
          </a:p>
          <a:p>
            <a:pPr lvl="1" eaLnBrk="1" hangingPunct="1">
              <a:spcBef>
                <a:spcPct val="15000"/>
              </a:spcBef>
              <a:buClr>
                <a:srgbClr val="990033"/>
              </a:buClr>
              <a:buSzPct val="70000"/>
              <a:buFont typeface="Wingdings" panose="05000000000000000000" pitchFamily="2" charset="2"/>
              <a:buChar char="n"/>
            </a:pPr>
            <a:r>
              <a:rPr lang="en-US" altLang="en-US" sz="1800"/>
              <a:t>Consumers who are online doing research on planned purchases</a:t>
            </a:r>
          </a:p>
          <a:p>
            <a:pPr lvl="1" eaLnBrk="1" hangingPunct="1">
              <a:spcBef>
                <a:spcPct val="15000"/>
              </a:spcBef>
              <a:buClr>
                <a:srgbClr val="990033"/>
              </a:buClr>
              <a:buSzPct val="70000"/>
              <a:buFont typeface="Wingdings" panose="05000000000000000000" pitchFamily="2" charset="2"/>
              <a:buChar char="n"/>
            </a:pPr>
            <a:r>
              <a:rPr lang="en-US" altLang="en-US" sz="1800"/>
              <a:t>Consumers who are a click away from your product or service</a:t>
            </a:r>
          </a:p>
          <a:p>
            <a:pPr lvl="1" eaLnBrk="1" hangingPunct="1">
              <a:spcBef>
                <a:spcPct val="15000"/>
              </a:spcBef>
              <a:buClr>
                <a:srgbClr val="990033"/>
              </a:buClr>
              <a:buSzPct val="70000"/>
              <a:buFont typeface="Wingdings" panose="05000000000000000000" pitchFamily="2" charset="2"/>
              <a:buChar char="n"/>
            </a:pPr>
            <a:r>
              <a:rPr lang="en-US" altLang="en-US" sz="1800"/>
              <a:t>Consumers who see your ad integrated with our content</a:t>
            </a:r>
          </a:p>
          <a:p>
            <a:pPr lvl="1" eaLnBrk="1" hangingPunct="1">
              <a:spcBef>
                <a:spcPct val="15000"/>
              </a:spcBef>
              <a:buClr>
                <a:srgbClr val="990033"/>
              </a:buClr>
              <a:buSzPct val="70000"/>
              <a:buFont typeface="Wingdings" panose="05000000000000000000" pitchFamily="2" charset="2"/>
              <a:buChar char="n"/>
            </a:pPr>
            <a:r>
              <a:rPr lang="en-US" altLang="en-US" sz="1800"/>
              <a:t>Consumers who can be targeted based on their behavior</a:t>
            </a:r>
          </a:p>
          <a:p>
            <a:pPr lvl="1" eaLnBrk="1" hangingPunct="1">
              <a:spcBef>
                <a:spcPct val="15000"/>
              </a:spcBef>
              <a:buClr>
                <a:srgbClr val="990033"/>
              </a:buClr>
              <a:buSzPct val="70000"/>
              <a:buFont typeface="Wingdings" panose="05000000000000000000" pitchFamily="2" charset="2"/>
              <a:buNone/>
            </a:pPr>
            <a:endParaRPr lang="en-US" altLang="en-US" sz="18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F4DDDD5-19CF-484E-B8B8-ACCFBF4E85AD}" type="slidenum">
              <a:rPr lang="en-US" altLang="en-US"/>
              <a:pPr/>
              <a:t>9</a:t>
            </a:fld>
            <a:endParaRPr lang="en-US" altLang="en-US"/>
          </a:p>
        </p:txBody>
      </p:sp>
      <p:sp>
        <p:nvSpPr>
          <p:cNvPr id="544770" name="Rectangle 2"/>
          <p:cNvSpPr>
            <a:spLocks noGrp="1" noChangeArrowheads="1"/>
          </p:cNvSpPr>
          <p:nvPr>
            <p:ph type="title"/>
          </p:nvPr>
        </p:nvSpPr>
        <p:spPr>
          <a:xfrm>
            <a:off x="990600" y="995363"/>
            <a:ext cx="7369175" cy="558800"/>
          </a:xfrm>
          <a:noFill/>
          <a:ln/>
        </p:spPr>
        <p:txBody>
          <a:bodyPr anchor="ctr"/>
          <a:lstStyle/>
          <a:p>
            <a:pPr algn="ctr"/>
            <a:r>
              <a:rPr lang="en-US" altLang="en-US"/>
              <a:t>As your customers adopt “new” technologies, your marketing opportunities online will increase</a:t>
            </a:r>
          </a:p>
        </p:txBody>
      </p:sp>
      <p:sp>
        <p:nvSpPr>
          <p:cNvPr id="544771" name="Rectangle 3"/>
          <p:cNvSpPr>
            <a:spLocks noChangeArrowheads="1"/>
          </p:cNvSpPr>
          <p:nvPr/>
        </p:nvSpPr>
        <p:spPr bwMode="auto">
          <a:xfrm>
            <a:off x="925513" y="2181225"/>
            <a:ext cx="7874000" cy="394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defTabSz="136525">
              <a:defRPr>
                <a:solidFill>
                  <a:schemeClr val="tx1"/>
                </a:solidFill>
                <a:latin typeface="Arial" panose="020B0604020202020204" pitchFamily="34" charset="0"/>
              </a:defRPr>
            </a:lvl1pPr>
            <a:lvl2pPr marL="338138" indent="-223838" defTabSz="136525">
              <a:defRPr>
                <a:solidFill>
                  <a:schemeClr val="tx1"/>
                </a:solidFill>
                <a:latin typeface="Arial" panose="020B0604020202020204" pitchFamily="34" charset="0"/>
              </a:defRPr>
            </a:lvl2pPr>
            <a:lvl3pPr marL="795338" indent="6350" defTabSz="136525">
              <a:defRPr>
                <a:solidFill>
                  <a:schemeClr val="tx1"/>
                </a:solidFill>
                <a:latin typeface="Arial" panose="020B0604020202020204" pitchFamily="34" charset="0"/>
              </a:defRPr>
            </a:lvl3pPr>
            <a:lvl4pPr marL="1433513" defTabSz="136525">
              <a:defRPr>
                <a:solidFill>
                  <a:schemeClr val="tx1"/>
                </a:solidFill>
                <a:latin typeface="Arial" panose="020B0604020202020204" pitchFamily="34" charset="0"/>
              </a:defRPr>
            </a:lvl4pPr>
            <a:lvl5pPr defTabSz="136525">
              <a:defRPr>
                <a:solidFill>
                  <a:schemeClr val="tx1"/>
                </a:solidFill>
                <a:latin typeface="Arial" panose="020B0604020202020204" pitchFamily="34" charset="0"/>
              </a:defRPr>
            </a:lvl5pPr>
            <a:lvl6pPr defTabSz="136525" fontAlgn="base">
              <a:spcBef>
                <a:spcPct val="0"/>
              </a:spcBef>
              <a:spcAft>
                <a:spcPct val="0"/>
              </a:spcAft>
              <a:defRPr>
                <a:solidFill>
                  <a:schemeClr val="tx1"/>
                </a:solidFill>
                <a:latin typeface="Arial" panose="020B0604020202020204" pitchFamily="34" charset="0"/>
              </a:defRPr>
            </a:lvl6pPr>
            <a:lvl7pPr defTabSz="136525" fontAlgn="base">
              <a:spcBef>
                <a:spcPct val="0"/>
              </a:spcBef>
              <a:spcAft>
                <a:spcPct val="0"/>
              </a:spcAft>
              <a:defRPr>
                <a:solidFill>
                  <a:schemeClr val="tx1"/>
                </a:solidFill>
                <a:latin typeface="Arial" panose="020B0604020202020204" pitchFamily="34" charset="0"/>
              </a:defRPr>
            </a:lvl7pPr>
            <a:lvl8pPr defTabSz="136525" fontAlgn="base">
              <a:spcBef>
                <a:spcPct val="0"/>
              </a:spcBef>
              <a:spcAft>
                <a:spcPct val="0"/>
              </a:spcAft>
              <a:defRPr>
                <a:solidFill>
                  <a:schemeClr val="tx1"/>
                </a:solidFill>
                <a:latin typeface="Arial" panose="020B0604020202020204" pitchFamily="34" charset="0"/>
              </a:defRPr>
            </a:lvl8pPr>
            <a:lvl9pPr defTabSz="136525" fontAlgn="base">
              <a:spcBef>
                <a:spcPct val="0"/>
              </a:spcBef>
              <a:spcAft>
                <a:spcPct val="0"/>
              </a:spcAft>
              <a:defRPr>
                <a:solidFill>
                  <a:schemeClr val="tx1"/>
                </a:solidFill>
                <a:latin typeface="Arial" panose="020B0604020202020204" pitchFamily="34" charset="0"/>
              </a:defRPr>
            </a:lvl9pPr>
          </a:lstStyle>
          <a:p>
            <a:pPr lvl="1" eaLnBrk="1" hangingPunct="1">
              <a:lnSpc>
                <a:spcPct val="110000"/>
              </a:lnSpc>
              <a:spcBef>
                <a:spcPct val="15000"/>
              </a:spcBef>
              <a:buClr>
                <a:srgbClr val="990033"/>
              </a:buClr>
              <a:buSzPct val="70000"/>
              <a:buFont typeface="Wingdings" panose="05000000000000000000" pitchFamily="2" charset="2"/>
              <a:buChar char="n"/>
            </a:pPr>
            <a:r>
              <a:rPr lang="en-US" altLang="en-US" sz="2000" b="1">
                <a:solidFill>
                  <a:srgbClr val="FF0000"/>
                </a:solidFill>
              </a:rPr>
              <a:t>Nearly half</a:t>
            </a:r>
            <a:r>
              <a:rPr lang="en-US" altLang="en-US" sz="2000"/>
              <a:t> of marketers plan to decrease spending in traditional advertising channels like magazines and direct mail</a:t>
            </a:r>
          </a:p>
          <a:p>
            <a:pPr lvl="1" algn="ctr" eaLnBrk="1" hangingPunct="1">
              <a:lnSpc>
                <a:spcPct val="110000"/>
              </a:lnSpc>
              <a:spcBef>
                <a:spcPct val="15000"/>
              </a:spcBef>
              <a:buClr>
                <a:srgbClr val="990033"/>
              </a:buClr>
              <a:buSzPct val="70000"/>
              <a:buFont typeface="Wingdings" panose="05000000000000000000" pitchFamily="2" charset="2"/>
              <a:buNone/>
            </a:pPr>
            <a:endParaRPr lang="en-US" altLang="en-US" sz="2000"/>
          </a:p>
          <a:p>
            <a:pPr lvl="1" algn="ctr" eaLnBrk="1" hangingPunct="1">
              <a:lnSpc>
                <a:spcPct val="110000"/>
              </a:lnSpc>
              <a:spcBef>
                <a:spcPct val="15000"/>
              </a:spcBef>
              <a:buClr>
                <a:srgbClr val="990033"/>
              </a:buClr>
              <a:buSzPct val="70000"/>
              <a:buFont typeface="Wingdings" panose="05000000000000000000" pitchFamily="2" charset="2"/>
              <a:buNone/>
            </a:pPr>
            <a:r>
              <a:rPr lang="en-US" altLang="en-US" sz="3200" b="1" i="1">
                <a:solidFill>
                  <a:schemeClr val="hlink"/>
                </a:solidFill>
              </a:rPr>
              <a:t>Because…</a:t>
            </a:r>
            <a:br>
              <a:rPr lang="en-US" altLang="en-US" sz="3200" b="1" i="1">
                <a:solidFill>
                  <a:schemeClr val="hlink"/>
                </a:solidFill>
              </a:rPr>
            </a:br>
            <a:endParaRPr lang="en-US" altLang="en-US" sz="3200" b="1" i="1">
              <a:solidFill>
                <a:schemeClr val="hlink"/>
              </a:solidFill>
            </a:endParaRPr>
          </a:p>
          <a:p>
            <a:pPr lvl="1" eaLnBrk="1" hangingPunct="1">
              <a:lnSpc>
                <a:spcPct val="110000"/>
              </a:lnSpc>
              <a:spcBef>
                <a:spcPct val="15000"/>
              </a:spcBef>
              <a:buClr>
                <a:srgbClr val="990033"/>
              </a:buClr>
              <a:buSzPct val="70000"/>
              <a:buFont typeface="Wingdings" panose="05000000000000000000" pitchFamily="2" charset="2"/>
              <a:buNone/>
            </a:pPr>
            <a:r>
              <a:rPr lang="en-US" altLang="en-US" sz="2000"/>
              <a:t>“The increased adoption of broadband will </a:t>
            </a:r>
            <a:r>
              <a:rPr lang="en-US" altLang="en-US" sz="2000" b="1">
                <a:solidFill>
                  <a:srgbClr val="FF0000"/>
                </a:solidFill>
              </a:rPr>
              <a:t>continue to evolve</a:t>
            </a:r>
            <a:r>
              <a:rPr lang="en-US" altLang="en-US" sz="2000"/>
              <a:t> the face of interactive advertising as more compelling media ads and video formats are created.”</a:t>
            </a:r>
          </a:p>
          <a:p>
            <a:pPr lvl="1" algn="ctr" eaLnBrk="1" hangingPunct="1">
              <a:lnSpc>
                <a:spcPct val="110000"/>
              </a:lnSpc>
              <a:spcBef>
                <a:spcPct val="15000"/>
              </a:spcBef>
              <a:buClr>
                <a:srgbClr val="990033"/>
              </a:buClr>
              <a:buSzPct val="70000"/>
              <a:buFont typeface="Wingdings" panose="05000000000000000000" pitchFamily="2" charset="2"/>
              <a:buNone/>
            </a:pPr>
            <a:r>
              <a:rPr lang="en-US" altLang="en-US" sz="1600"/>
              <a:t>--</a:t>
            </a:r>
            <a:r>
              <a:rPr lang="en-US" altLang="en-US" sz="1600" i="1"/>
              <a:t>Tom Hyland, Partner, PricewaterhouseCoopers</a:t>
            </a:r>
            <a:r>
              <a:rPr lang="en-US" altLang="en-US" sz="1600"/>
              <a:t> </a:t>
            </a:r>
          </a:p>
          <a:p>
            <a:pPr lvl="1" eaLnBrk="1" hangingPunct="1">
              <a:lnSpc>
                <a:spcPct val="110000"/>
              </a:lnSpc>
              <a:spcBef>
                <a:spcPct val="15000"/>
              </a:spcBef>
              <a:buClr>
                <a:srgbClr val="990033"/>
              </a:buClr>
              <a:buSzPct val="70000"/>
              <a:buFont typeface="Wingdings" panose="05000000000000000000" pitchFamily="2" charset="2"/>
              <a:buNone/>
            </a:pPr>
            <a:endParaRPr lang="en-US" altLang="en-US" sz="800"/>
          </a:p>
          <a:p>
            <a:pPr lvl="1" eaLnBrk="1" hangingPunct="1">
              <a:lnSpc>
                <a:spcPct val="110000"/>
              </a:lnSpc>
              <a:spcBef>
                <a:spcPct val="15000"/>
              </a:spcBef>
              <a:buClr>
                <a:srgbClr val="990033"/>
              </a:buClr>
              <a:buSzPct val="70000"/>
              <a:buFont typeface="Wingdings" panose="05000000000000000000" pitchFamily="2" charset="2"/>
              <a:buChar char="n"/>
            </a:pPr>
            <a:endParaRPr lang="en-US" altLang="en-US" sz="800"/>
          </a:p>
        </p:txBody>
      </p:sp>
      <p:sp>
        <p:nvSpPr>
          <p:cNvPr id="544772" name="Line 4"/>
          <p:cNvSpPr>
            <a:spLocks noChangeShapeType="1"/>
          </p:cNvSpPr>
          <p:nvPr/>
        </p:nvSpPr>
        <p:spPr bwMode="auto">
          <a:xfrm>
            <a:off x="1057275" y="3027363"/>
            <a:ext cx="7572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4773" name="Rectangle 5"/>
          <p:cNvSpPr>
            <a:spLocks noChangeArrowheads="1"/>
          </p:cNvSpPr>
          <p:nvPr/>
        </p:nvSpPr>
        <p:spPr bwMode="gray">
          <a:xfrm>
            <a:off x="1981200" y="6248400"/>
            <a:ext cx="69278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r" eaLnBrk="1" hangingPunct="1"/>
            <a:r>
              <a:rPr lang="en-US" altLang="en-US" sz="800">
                <a:latin typeface="Arial" panose="020B0604020202020204" pitchFamily="34" charset="0"/>
              </a:rPr>
              <a:t>Source:  2004 Forrester Research</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 val="Date=2/27/2004&#10;Study=seaSCAR03r2.mdb&#10;Link=5&#10;Template=1&#10;showName=2R2 Cable to Computer Sunday.ppt&#10;Lcnt=7&#10;L5=Clothing - Any - W/5W readers&#10;Th5=Seattle-Bellevue-Everett PMSA:Sunday/4-Sunday Readers&#10;ThID5=1740208563&#10;Act5=Consumer Behavior&#10;AID5=-1921419624&#10;Sc5=Clothing - Any&#10;ScID5=-658970672&#10;D5=True&#10;TCnt5=1&#10;L5T1=Demographic Target Chart&#10;L5T1Sct=4&#10;L5T1S1=Kicker&#10;L5T1Sty1=Text&#10;L5T1STx1UA=True&#10;L5T1STx1AS=Theme Name&#10;L5T1S2=Title&#10;L5T1Sty2=Text&#10;L5T1STx2AS=Merge&#10;L5T1STx2=Reach &lt;Table Data: R3: C6&gt; clothing store shoppers with &lt;Media Name&gt;&#10;L5T1S3=Chart&#10;L5T1Sty3=Chart&#10;L5T1STx3UA=True&#10;L5T1STx3AS=Stub Name&#10;L5T1S4=Source&#10;L5T1Sty4=Text&#10;L5T1STx4AS=Merge&#10;L5T1STx4=Base: &lt;Market Name&gt; (&lt;Table Data: R3: C2&gt; clothing store shoppers)&#10;&lt;Survey Preference&gt; &#10;&#10;L5T1TC5=1&#10;L5T1Tb1Nm=02R2 PMSA Sunday - 4-Sunday Readers: Retail - Adults who shop for clothing &#10;L5T1Tb1SA=Chart&#10;L5T1Tb1BT=02R2 PMSA Sunday - 4-Sunday Readers&#10;L5T1Tb1BID=203&#10;L5T1Tb1Stx=Retail - Adults who shop for clothing &#10;L5T1Tb1SID=702263009&#10;L5T1Tb1Cols=3,5&#10;L5T1Tb1Rows=1&#10;L5T1Tb1Ac=True&#10;L5T1Tb1Lgd=True&#10;L5T1Tb1Ctyp=Bar&#10;L5T1Tb1strSels=|Adults who shop for clothing|&#10;"/>
</p:tagLst>
</file>

<file path=ppt/theme/theme1.xml><?xml version="1.0" encoding="utf-8"?>
<a:theme xmlns:a="http://schemas.openxmlformats.org/drawingml/2006/main" name="Power Point 2006 BLANK">
  <a:themeElements>
    <a:clrScheme name="">
      <a:dk1>
        <a:srgbClr val="000000"/>
      </a:dk1>
      <a:lt1>
        <a:srgbClr val="FFFFFF"/>
      </a:lt1>
      <a:dk2>
        <a:srgbClr val="000000"/>
      </a:dk2>
      <a:lt2>
        <a:srgbClr val="6A025C"/>
      </a:lt2>
      <a:accent1>
        <a:srgbClr val="67BA47"/>
      </a:accent1>
      <a:accent2>
        <a:srgbClr val="ECD000"/>
      </a:accent2>
      <a:accent3>
        <a:srgbClr val="FFFFFF"/>
      </a:accent3>
      <a:accent4>
        <a:srgbClr val="000000"/>
      </a:accent4>
      <a:accent5>
        <a:srgbClr val="B8D9B1"/>
      </a:accent5>
      <a:accent6>
        <a:srgbClr val="D6BC00"/>
      </a:accent6>
      <a:hlink>
        <a:srgbClr val="0F0F70"/>
      </a:hlink>
      <a:folHlink>
        <a:srgbClr val="CC7A05"/>
      </a:folHlink>
    </a:clrScheme>
    <a:fontScheme name="Power Point 2006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Power Point 2006 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 Point 2006 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 Point 2006 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 Point 2006 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 Point 2006 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 Point 2006 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 Point 2006 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 Point 2006 BLANK</Template>
  <TotalTime>15100</TotalTime>
  <Words>4171</Words>
  <Application>Microsoft Office PowerPoint</Application>
  <PresentationFormat>On-screen Show (4:3)</PresentationFormat>
  <Paragraphs>417</Paragraphs>
  <Slides>50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Times</vt:lpstr>
      <vt:lpstr>Wingdings</vt:lpstr>
      <vt:lpstr>Arial Black</vt:lpstr>
      <vt:lpstr>Arial Unicode MS</vt:lpstr>
      <vt:lpstr>Times New Roman</vt:lpstr>
      <vt:lpstr>Courier New</vt:lpstr>
      <vt:lpstr>Power Point 2006 BLANK</vt:lpstr>
      <vt:lpstr>The Seattle Times Company  Online Network</vt:lpstr>
      <vt:lpstr>Why are so many advertisers interested in Online?</vt:lpstr>
      <vt:lpstr>Your customers are online! </vt:lpstr>
      <vt:lpstr>Online advertising  drives shoppers to local stores  </vt:lpstr>
      <vt:lpstr>Online product research impacts  offline spending in a big way</vt:lpstr>
      <vt:lpstr>Online is your customer’s first choice for accessing information and finding advertising</vt:lpstr>
      <vt:lpstr>Companies like Chrysler have figured it out… </vt:lpstr>
      <vt:lpstr>Online advertising offers the benefits of traditional media…plus the added benefits of being online</vt:lpstr>
      <vt:lpstr>As your customers adopt “new” technologies, your marketing opportunities online will increase</vt:lpstr>
      <vt:lpstr>Online advertising is growing faster than any other media in the market</vt:lpstr>
      <vt:lpstr>On average, online currently commands 12% of all media budgets, more than cable TV and radio</vt:lpstr>
      <vt:lpstr>How fast is online growing?</vt:lpstr>
      <vt:lpstr>Why online in Seattle?</vt:lpstr>
      <vt:lpstr>Stake your claim in a $100+ billion dollar marketplace</vt:lpstr>
      <vt:lpstr>Nearly 8 out of 10 adults have internet access in Western Washington</vt:lpstr>
      <vt:lpstr>Seattle is the top “unwired” city in the country </vt:lpstr>
      <vt:lpstr>Seattle ranks high in broadband use</vt:lpstr>
      <vt:lpstr>Western Washington is a strong market for Internet based marketing due to our population’s affinity for Web based activities </vt:lpstr>
      <vt:lpstr>Broadband use is growing and  The STC Online Network’s visitors adopt it faster</vt:lpstr>
      <vt:lpstr>Nearly 240,000 Seattle-Tacoma Internet users plan to upgrade to broadband</vt:lpstr>
      <vt:lpstr>Seattle-Tacoma adults use the Internet for   shopping and news</vt:lpstr>
      <vt:lpstr>Growing numbers of consumers are  shopping and buying online</vt:lpstr>
      <vt:lpstr>Why the STC Online Network?</vt:lpstr>
      <vt:lpstr>Put the leading local news and information  Web sites to work for you!</vt:lpstr>
      <vt:lpstr>More visitors, visiting more often, means more impressions available for advertisers</vt:lpstr>
      <vt:lpstr>The Seattle Times Company Online Network ranks 7th Among All Web Sites in the Seattle-Tacoma DMA</vt:lpstr>
      <vt:lpstr>The Seattle Times Company Online Network ranks 14th among U.S. newspaper networks/Web sites</vt:lpstr>
      <vt:lpstr>The Seattle Times Company Online Network ranks 27th   among current events and global news sites nationally</vt:lpstr>
      <vt:lpstr>More than $100 billion in consumer buying power has attracted more than 35,400 retail stores to the Seattle area</vt:lpstr>
      <vt:lpstr>Deliver your message to nearly 640,000 adults with approximately $24 billion in consumer buying power</vt:lpstr>
      <vt:lpstr> </vt:lpstr>
      <vt:lpstr>The Seattle Times Company Online Network is an integral part of a solid media buy</vt:lpstr>
      <vt:lpstr>Visitors to The STC Online Network spend more time on the Internet</vt:lpstr>
      <vt:lpstr>The Seattle Times Company Online Network ranks #14 nationally among newspaper networks/Web sites</vt:lpstr>
      <vt:lpstr>Use the STC Online Network to reach a broad audience or target specific groups</vt:lpstr>
      <vt:lpstr>The STC Online Network enhances your targeting of younger and white collar adults</vt:lpstr>
      <vt:lpstr>Position your business with award-winning brands from The Seattle Times Company Online Network</vt:lpstr>
      <vt:lpstr>Unique visitor volume to the STC Online Network has grown by more than 860% in the past six years</vt:lpstr>
      <vt:lpstr>Page view traffic to the STC Online Network has grown more than 400% in the past six years</vt:lpstr>
      <vt:lpstr>Newspaper, Online and Target Marketing: A powerful combination</vt:lpstr>
      <vt:lpstr>Use print and online together to access a broad audience or target specific groups</vt:lpstr>
      <vt:lpstr>The Seattle Times Company’s media network reaches one of the largest audiences in Western Washington</vt:lpstr>
      <vt:lpstr>Extend your reach and frequency by advertising both online and in the newspaper</vt:lpstr>
      <vt:lpstr>The Seattle Times Company has the strongest media mix in the market to effectively engage your client’s audience by reaching nearly 1.7 million Western Washington adults</vt:lpstr>
      <vt:lpstr>The Seattle Times Company’s portfolio of products will help you engage the audience’s attention and imagination</vt:lpstr>
      <vt:lpstr>The Homepage Sponsorship of seattletimes.com and seattlepi.com helps you reach more than 435,000 adults</vt:lpstr>
      <vt:lpstr>PowerPoint Presentation</vt:lpstr>
      <vt:lpstr>Scarborough Survey Methodology</vt:lpstr>
      <vt:lpstr>Audience Profiler Survey Methodology</vt:lpstr>
      <vt:lpstr>We look forward to being your partner!</vt:lpstr>
    </vt:vector>
  </TitlesOfParts>
  <Manager>Online Sales Reps</Manager>
  <Company>The Seattle Times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Presentation</dc:title>
  <dc:creator>Tony Fox/Larry Shaw</dc:creator>
  <cp:lastModifiedBy>Tony Fox (Insight Global)</cp:lastModifiedBy>
  <cp:revision>404</cp:revision>
  <dcterms:created xsi:type="dcterms:W3CDTF">2004-03-22T22:16:31Z</dcterms:created>
  <dcterms:modified xsi:type="dcterms:W3CDTF">2017-09-21T00:13:14Z</dcterms:modified>
</cp:coreProperties>
</file>