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475" r:id="rId5"/>
    <p:sldMasterId id="2147484495" r:id="rId6"/>
  </p:sldMasterIdLst>
  <p:notesMasterIdLst>
    <p:notesMasterId r:id="rId31"/>
  </p:notesMasterIdLst>
  <p:handoutMasterIdLst>
    <p:handoutMasterId r:id="rId32"/>
  </p:handoutMasterIdLst>
  <p:sldIdLst>
    <p:sldId id="1518" r:id="rId7"/>
    <p:sldId id="1519" r:id="rId8"/>
    <p:sldId id="1545" r:id="rId9"/>
    <p:sldId id="1520" r:id="rId10"/>
    <p:sldId id="1546" r:id="rId11"/>
    <p:sldId id="1547" r:id="rId12"/>
    <p:sldId id="1548" r:id="rId13"/>
    <p:sldId id="1549" r:id="rId14"/>
    <p:sldId id="1550" r:id="rId15"/>
    <p:sldId id="1551" r:id="rId16"/>
    <p:sldId id="1552" r:id="rId17"/>
    <p:sldId id="1527" r:id="rId18"/>
    <p:sldId id="1526" r:id="rId19"/>
    <p:sldId id="1531" r:id="rId20"/>
    <p:sldId id="1528" r:id="rId21"/>
    <p:sldId id="1543" r:id="rId22"/>
    <p:sldId id="1521" r:id="rId23"/>
    <p:sldId id="1522" r:id="rId24"/>
    <p:sldId id="1529" r:id="rId25"/>
    <p:sldId id="1540" r:id="rId26"/>
    <p:sldId id="1539" r:id="rId27"/>
    <p:sldId id="1530" r:id="rId28"/>
    <p:sldId id="1541" r:id="rId29"/>
    <p:sldId id="1542" r:id="rId3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POT Training" id="{A073DAE3-B461-442F-A3D3-6642BD875E45}">
          <p14:sldIdLst>
            <p14:sldId id="1518"/>
            <p14:sldId id="1519"/>
            <p14:sldId id="1545"/>
            <p14:sldId id="1520"/>
            <p14:sldId id="1546"/>
            <p14:sldId id="1547"/>
            <p14:sldId id="1548"/>
            <p14:sldId id="1549"/>
            <p14:sldId id="1550"/>
            <p14:sldId id="1551"/>
            <p14:sldId id="1552"/>
            <p14:sldId id="1527"/>
            <p14:sldId id="1526"/>
            <p14:sldId id="1531"/>
          </p14:sldIdLst>
        </p14:section>
        <p14:section name="Test Cards Section" id="{E8A4FAC1-F805-456D-B5A8-6D9AA7F3085C}">
          <p14:sldIdLst>
            <p14:sldId id="1528"/>
            <p14:sldId id="1543"/>
            <p14:sldId id="1521"/>
            <p14:sldId id="1522"/>
            <p14:sldId id="1529"/>
            <p14:sldId id="1540"/>
            <p14:sldId id="1539"/>
            <p14:sldId id="1530"/>
          </p14:sldIdLst>
        </p14:section>
        <p14:section name="WOCs Setup Section" id="{3F4500AB-E335-4673-8B80-DF8E7E4F6575}">
          <p14:sldIdLst>
            <p14:sldId id="1541"/>
            <p14:sldId id="15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Tony Fox (Insight Global)" initials="TF(G" lastIdx="1" clrIdx="4">
    <p:extLst>
      <p:ext uri="{19B8F6BF-5375-455C-9EA6-DF929625EA0E}">
        <p15:presenceInfo xmlns:p15="http://schemas.microsoft.com/office/powerpoint/2012/main" userId="S-1-5-21-2127521184-1604012920-1887927527-220012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145A"/>
    <a:srgbClr val="5C2D91"/>
    <a:srgbClr val="0078D7"/>
    <a:srgbClr val="002050"/>
    <a:srgbClr val="008272"/>
    <a:srgbClr val="004B1C"/>
    <a:srgbClr val="00188F"/>
    <a:srgbClr val="004B5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53406" autoAdjust="0"/>
  </p:normalViewPr>
  <p:slideViewPr>
    <p:cSldViewPr>
      <p:cViewPr>
        <p:scale>
          <a:sx n="114" d="100"/>
          <a:sy n="114" d="100"/>
        </p:scale>
        <p:origin x="84" y="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60" d="100"/>
          <a:sy n="60" d="100"/>
        </p:scale>
        <p:origin x="3187" y="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hyperlink" Target="https://microsoft.sharepoint.com/teams/Test_Payment_Method_Program/SitePages/Split%20Testing.aspx" TargetMode="External"/><Relationship Id="rId2" Type="http://schemas.openxmlformats.org/officeDocument/2006/relationships/hyperlink" Target="https://microsoft.sharepoint.com/teams/Test_Payment_Method_Program/International%20Cards/Forms/AllItems.aspx" TargetMode="External"/><Relationship Id="rId1" Type="http://schemas.openxmlformats.org/officeDocument/2006/relationships/hyperlink" Target="https://microsoft.sharepoint.com/teams/Test_Payment_Method_Program/SitePages/Active%20Testing.aspx" TargetMode="External"/><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65C40-DA99-40EE-90BF-D59D9E64544B}" type="doc">
      <dgm:prSet loTypeId="urn:microsoft.com/office/officeart/2005/8/layout/bList2" loCatId="list" qsTypeId="urn:microsoft.com/office/officeart/2005/8/quickstyle/simple1" qsCatId="simple" csTypeId="urn:microsoft.com/office/officeart/2005/8/colors/colorful1" csCatId="colorful" phldr="1"/>
      <dgm:spPr/>
    </dgm:pt>
    <dgm:pt modelId="{1455A5A3-03E3-455C-9CEA-61A97C9D45A8}">
      <dgm:prSet phldrT="[Text]"/>
      <dgm:spPr/>
      <dgm:t>
        <a:bodyPr/>
        <a:lstStyle/>
        <a:p>
          <a:r>
            <a:rPr lang="en-US" dirty="0" smtClean="0"/>
            <a:t>Active</a:t>
          </a:r>
          <a:endParaRPr lang="en-US" dirty="0"/>
        </a:p>
      </dgm:t>
    </dgm:pt>
    <dgm:pt modelId="{4EA187E8-4552-4BCD-9349-87FF8B7FA9CB}" type="parTrans" cxnId="{CE3AB17D-4612-4948-A5EC-4726EBC44B84}">
      <dgm:prSet/>
      <dgm:spPr/>
      <dgm:t>
        <a:bodyPr/>
        <a:lstStyle/>
        <a:p>
          <a:endParaRPr lang="en-US"/>
        </a:p>
      </dgm:t>
    </dgm:pt>
    <dgm:pt modelId="{B069D9E4-9B4D-46DD-AD71-560E5387F657}" type="sibTrans" cxnId="{CE3AB17D-4612-4948-A5EC-4726EBC44B84}">
      <dgm:prSet/>
      <dgm:spPr/>
      <dgm:t>
        <a:bodyPr/>
        <a:lstStyle/>
        <a:p>
          <a:endParaRPr lang="en-US"/>
        </a:p>
      </dgm:t>
    </dgm:pt>
    <dgm:pt modelId="{CAE3B043-7738-4603-B440-BAA35CC0FB9F}">
      <dgm:prSet phldrT="[Text]"/>
      <dgm:spPr/>
      <dgm:t>
        <a:bodyPr/>
        <a:lstStyle/>
        <a:p>
          <a:r>
            <a:rPr lang="en-US" dirty="0" smtClean="0"/>
            <a:t>Passive</a:t>
          </a:r>
          <a:endParaRPr lang="en-US" dirty="0"/>
        </a:p>
      </dgm:t>
    </dgm:pt>
    <dgm:pt modelId="{66C7D265-A967-43C5-83D9-7612B7C40CCC}" type="parTrans" cxnId="{1F43FF2C-E04D-47E2-ABF3-BAC1D837613F}">
      <dgm:prSet/>
      <dgm:spPr/>
      <dgm:t>
        <a:bodyPr/>
        <a:lstStyle/>
        <a:p>
          <a:endParaRPr lang="en-US"/>
        </a:p>
      </dgm:t>
    </dgm:pt>
    <dgm:pt modelId="{D837A1E7-30BF-4068-83C1-4BA35B5C7E97}" type="sibTrans" cxnId="{1F43FF2C-E04D-47E2-ABF3-BAC1D837613F}">
      <dgm:prSet/>
      <dgm:spPr/>
      <dgm:t>
        <a:bodyPr/>
        <a:lstStyle/>
        <a:p>
          <a:endParaRPr lang="en-US"/>
        </a:p>
      </dgm:t>
    </dgm:pt>
    <dgm:pt modelId="{8EBF07BB-6D3B-40EA-8DC5-A12C310B8AFB}">
      <dgm:prSet phldrT="[Text]"/>
      <dgm:spPr/>
      <dgm:t>
        <a:bodyPr/>
        <a:lstStyle/>
        <a:p>
          <a:r>
            <a:rPr lang="en-US" dirty="0" smtClean="0"/>
            <a:t>Split</a:t>
          </a:r>
          <a:endParaRPr lang="en-US" dirty="0"/>
        </a:p>
      </dgm:t>
    </dgm:pt>
    <dgm:pt modelId="{ED931F2E-5DFF-447C-BA62-329BF33266FE}" type="parTrans" cxnId="{CAFEB80C-6E0E-4380-8956-2DB5C9F1BBB9}">
      <dgm:prSet/>
      <dgm:spPr/>
      <dgm:t>
        <a:bodyPr/>
        <a:lstStyle/>
        <a:p>
          <a:endParaRPr lang="en-US"/>
        </a:p>
      </dgm:t>
    </dgm:pt>
    <dgm:pt modelId="{D792E305-6F17-45D4-9886-03588B339FC3}" type="sibTrans" cxnId="{CAFEB80C-6E0E-4380-8956-2DB5C9F1BBB9}">
      <dgm:prSet/>
      <dgm:spPr/>
      <dgm:t>
        <a:bodyPr/>
        <a:lstStyle/>
        <a:p>
          <a:endParaRPr lang="en-US"/>
        </a:p>
      </dgm:t>
    </dgm:pt>
    <dgm:pt modelId="{28ECEF63-D0F9-45C5-93AB-EA929FEF07A7}">
      <dgm:prSet phldrT="[Text]"/>
      <dgm:spPr/>
      <dgm:t>
        <a:bodyPr/>
        <a:lstStyle/>
        <a:p>
          <a:r>
            <a:rPr lang="en-US" dirty="0" smtClean="0"/>
            <a:t>PI holder/tester submits screen shoots to MS as per case instruction</a:t>
          </a:r>
          <a:endParaRPr lang="en-US" dirty="0"/>
        </a:p>
      </dgm:t>
      <dgm:extLst>
        <a:ext uri="{E40237B7-FDA0-4F09-8148-C483321AD2D9}">
          <dgm14:cNvPr xmlns:dgm14="http://schemas.microsoft.com/office/drawing/2010/diagram" id="0" name="">
            <a:hlinkClick xmlns:r="http://schemas.openxmlformats.org/officeDocument/2006/relationships" r:id="rId1"/>
          </dgm14:cNvPr>
        </a:ext>
      </dgm:extLst>
    </dgm:pt>
    <dgm:pt modelId="{FEA2B537-5D4E-4220-A71C-456CDABBBCEB}" type="parTrans" cxnId="{17BB9895-E926-491D-8BC6-A2C3172BA244}">
      <dgm:prSet/>
      <dgm:spPr/>
      <dgm:t>
        <a:bodyPr/>
        <a:lstStyle/>
        <a:p>
          <a:endParaRPr lang="en-US"/>
        </a:p>
      </dgm:t>
    </dgm:pt>
    <dgm:pt modelId="{65988F08-B543-49A5-A50C-4B98BDDBEC0E}" type="sibTrans" cxnId="{17BB9895-E926-491D-8BC6-A2C3172BA244}">
      <dgm:prSet/>
      <dgm:spPr/>
      <dgm:t>
        <a:bodyPr/>
        <a:lstStyle/>
        <a:p>
          <a:endParaRPr lang="en-US"/>
        </a:p>
      </dgm:t>
    </dgm:pt>
    <dgm:pt modelId="{25E1ABF0-BC6E-407C-8EC1-54911A4DCE84}">
      <dgm:prSet phldrT="[Text]"/>
      <dgm:spPr/>
      <dgm:t>
        <a:bodyPr/>
        <a:lstStyle/>
        <a:p>
          <a:r>
            <a:rPr lang="en-US" dirty="0" smtClean="0"/>
            <a:t>Microsoft QA engineers submit validation transactions incl. authorization, settlement &amp; reversal at their discretion</a:t>
          </a:r>
          <a:endParaRPr lang="en-US" dirty="0"/>
        </a:p>
      </dgm:t>
      <dgm:extLst>
        <a:ext uri="{E40237B7-FDA0-4F09-8148-C483321AD2D9}">
          <dgm14:cNvPr xmlns:dgm14="http://schemas.microsoft.com/office/drawing/2010/diagram" id="0" name="">
            <a:hlinkClick xmlns:r="http://schemas.openxmlformats.org/officeDocument/2006/relationships" r:id="rId2"/>
          </dgm14:cNvPr>
        </a:ext>
      </dgm:extLst>
    </dgm:pt>
    <dgm:pt modelId="{C17DF35A-2896-4A07-BD66-A9B06498043D}" type="parTrans" cxnId="{E4C878F4-4CCB-40D6-A0A5-9D721BC64278}">
      <dgm:prSet/>
      <dgm:spPr/>
      <dgm:t>
        <a:bodyPr/>
        <a:lstStyle/>
        <a:p>
          <a:endParaRPr lang="en-US"/>
        </a:p>
      </dgm:t>
    </dgm:pt>
    <dgm:pt modelId="{57AED6BF-0AA9-4743-A304-8183CD859F1F}" type="sibTrans" cxnId="{E4C878F4-4CCB-40D6-A0A5-9D721BC64278}">
      <dgm:prSet/>
      <dgm:spPr/>
      <dgm:t>
        <a:bodyPr/>
        <a:lstStyle/>
        <a:p>
          <a:endParaRPr lang="en-US"/>
        </a:p>
      </dgm:t>
    </dgm:pt>
    <dgm:pt modelId="{8967CA3A-1523-45C8-A501-C60577C79488}">
      <dgm:prSet phldrT="[Text]"/>
      <dgm:spPr/>
      <dgm:t>
        <a:bodyPr/>
        <a:lstStyle/>
        <a:p>
          <a:r>
            <a:rPr lang="en-US" b="1" dirty="0" smtClean="0"/>
            <a:t>Active Split Test</a:t>
          </a:r>
          <a:endParaRPr lang="en-US" b="1" dirty="0"/>
        </a:p>
      </dgm:t>
      <dgm:extLst>
        <a:ext uri="{E40237B7-FDA0-4F09-8148-C483321AD2D9}">
          <dgm14:cNvPr xmlns:dgm14="http://schemas.microsoft.com/office/drawing/2010/diagram" id="0" name="">
            <a:hlinkClick xmlns:r="http://schemas.openxmlformats.org/officeDocument/2006/relationships" r:id="rId3"/>
          </dgm14:cNvPr>
        </a:ext>
      </dgm:extLst>
    </dgm:pt>
    <dgm:pt modelId="{B04A8C7F-4DB7-4BE2-9EAF-F896E94CC447}" type="parTrans" cxnId="{FA7ECB8B-2611-4FF3-8A13-0ED2CE882216}">
      <dgm:prSet/>
      <dgm:spPr/>
      <dgm:t>
        <a:bodyPr/>
        <a:lstStyle/>
        <a:p>
          <a:endParaRPr lang="en-US"/>
        </a:p>
      </dgm:t>
    </dgm:pt>
    <dgm:pt modelId="{F1EF3A7B-D884-495E-BCBB-E771BB0540EF}" type="sibTrans" cxnId="{FA7ECB8B-2611-4FF3-8A13-0ED2CE882216}">
      <dgm:prSet/>
      <dgm:spPr/>
      <dgm:t>
        <a:bodyPr/>
        <a:lstStyle/>
        <a:p>
          <a:endParaRPr lang="en-US"/>
        </a:p>
      </dgm:t>
    </dgm:pt>
    <dgm:pt modelId="{D8E22180-01C4-4394-A70F-3E4F3AB4F804}">
      <dgm:prSet phldrT="[Text]"/>
      <dgm:spPr/>
      <dgm:t>
        <a:bodyPr/>
        <a:lstStyle/>
        <a:p>
          <a:r>
            <a:rPr lang="en-US" dirty="0" smtClean="0"/>
            <a:t>Microsoft provides test </a:t>
          </a:r>
          <a:br>
            <a:rPr lang="en-US" dirty="0" smtClean="0"/>
          </a:br>
          <a:r>
            <a:rPr lang="en-US" dirty="0" smtClean="0"/>
            <a:t>scripts to vendor</a:t>
          </a:r>
          <a:endParaRPr lang="en-US" dirty="0"/>
        </a:p>
      </dgm:t>
    </dgm:pt>
    <dgm:pt modelId="{D47CA286-E9A9-4221-BA54-DEE1D45DF93A}" type="parTrans" cxnId="{BEF538DE-59DC-4F55-B767-3507D5C68E81}">
      <dgm:prSet/>
      <dgm:spPr/>
      <dgm:t>
        <a:bodyPr/>
        <a:lstStyle/>
        <a:p>
          <a:endParaRPr lang="en-US"/>
        </a:p>
      </dgm:t>
    </dgm:pt>
    <dgm:pt modelId="{E95BDC90-8103-4CC0-ABA4-E4990B5CCFBA}" type="sibTrans" cxnId="{BEF538DE-59DC-4F55-B767-3507D5C68E81}">
      <dgm:prSet/>
      <dgm:spPr/>
      <dgm:t>
        <a:bodyPr/>
        <a:lstStyle/>
        <a:p>
          <a:endParaRPr lang="en-US"/>
        </a:p>
      </dgm:t>
    </dgm:pt>
    <dgm:pt modelId="{AAD30E07-246D-4CCA-9DE7-38C365FAB033}">
      <dgm:prSet phldrT="[Text]"/>
      <dgm:spPr/>
      <dgm:t>
        <a:bodyPr/>
        <a:lstStyle/>
        <a:p>
          <a:r>
            <a:rPr lang="en-US" dirty="0" smtClean="0"/>
            <a:t>Vendor executes test scripts</a:t>
          </a:r>
          <a:br>
            <a:rPr lang="en-US" dirty="0" smtClean="0"/>
          </a:br>
          <a:r>
            <a:rPr lang="en-US" dirty="0" smtClean="0"/>
            <a:t>&amp; report bugs</a:t>
          </a:r>
          <a:endParaRPr lang="en-US" dirty="0"/>
        </a:p>
      </dgm:t>
    </dgm:pt>
    <dgm:pt modelId="{9F22807A-9F92-43EE-878C-ACB0B6D451F0}" type="parTrans" cxnId="{514EC65A-B161-420B-BE0F-6F4D7E11858A}">
      <dgm:prSet/>
      <dgm:spPr/>
      <dgm:t>
        <a:bodyPr/>
        <a:lstStyle/>
        <a:p>
          <a:endParaRPr lang="en-US"/>
        </a:p>
      </dgm:t>
    </dgm:pt>
    <dgm:pt modelId="{ECB8E0DB-E59E-4A5A-8917-A98605911C8A}" type="sibTrans" cxnId="{514EC65A-B161-420B-BE0F-6F4D7E11858A}">
      <dgm:prSet/>
      <dgm:spPr/>
      <dgm:t>
        <a:bodyPr/>
        <a:lstStyle/>
        <a:p>
          <a:endParaRPr lang="en-US"/>
        </a:p>
      </dgm:t>
    </dgm:pt>
    <dgm:pt modelId="{7879636F-7415-4103-B72A-BFD492C63D94}">
      <dgm:prSet phldrT="[Text]"/>
      <dgm:spPr/>
      <dgm:t>
        <a:bodyPr/>
        <a:lstStyle/>
        <a:p>
          <a:r>
            <a:rPr lang="en-US" dirty="0" smtClean="0"/>
            <a:t>Each Active Test takes up to one hour to complete</a:t>
          </a:r>
          <a:endParaRPr lang="en-US" dirty="0"/>
        </a:p>
      </dgm:t>
    </dgm:pt>
    <dgm:pt modelId="{19AF9DB2-A3F5-4134-8C94-E06151187C4C}" type="parTrans" cxnId="{9131B105-37EA-4043-A632-4C0C98727530}">
      <dgm:prSet/>
      <dgm:spPr/>
      <dgm:t>
        <a:bodyPr/>
        <a:lstStyle/>
        <a:p>
          <a:endParaRPr lang="en-US"/>
        </a:p>
      </dgm:t>
    </dgm:pt>
    <dgm:pt modelId="{EFB04F15-68FD-41FA-B238-CDDCFB34C6C2}" type="sibTrans" cxnId="{9131B105-37EA-4043-A632-4C0C98727530}">
      <dgm:prSet/>
      <dgm:spPr/>
      <dgm:t>
        <a:bodyPr/>
        <a:lstStyle/>
        <a:p>
          <a:endParaRPr lang="en-US"/>
        </a:p>
      </dgm:t>
    </dgm:pt>
    <dgm:pt modelId="{22D165C0-E0AD-4CBD-AF22-75FBA3352199}">
      <dgm:prSet phldrT="[Text]"/>
      <dgm:spPr/>
      <dgm:t>
        <a:bodyPr/>
        <a:lstStyle/>
        <a:p>
          <a:r>
            <a:rPr lang="en-US" dirty="0" smtClean="0"/>
            <a:t>Account owners are notified </a:t>
          </a:r>
          <a:br>
            <a:rPr lang="en-US" dirty="0" smtClean="0"/>
          </a:br>
          <a:r>
            <a:rPr lang="en-US" dirty="0" smtClean="0"/>
            <a:t>of any transactions</a:t>
          </a:r>
          <a:endParaRPr lang="en-US" dirty="0"/>
        </a:p>
      </dgm:t>
    </dgm:pt>
    <dgm:pt modelId="{DFD2E147-8022-4ECF-B046-A651331E8CD4}" type="parTrans" cxnId="{60EC538C-3835-40F3-B964-A019AB4D56B9}">
      <dgm:prSet/>
      <dgm:spPr/>
      <dgm:t>
        <a:bodyPr/>
        <a:lstStyle/>
        <a:p>
          <a:endParaRPr lang="en-US"/>
        </a:p>
      </dgm:t>
    </dgm:pt>
    <dgm:pt modelId="{CB6F6A93-D9BE-4A9B-A04D-6237B2EFE351}" type="sibTrans" cxnId="{60EC538C-3835-40F3-B964-A019AB4D56B9}">
      <dgm:prSet/>
      <dgm:spPr/>
      <dgm:t>
        <a:bodyPr/>
        <a:lstStyle/>
        <a:p>
          <a:endParaRPr lang="en-US"/>
        </a:p>
      </dgm:t>
    </dgm:pt>
    <dgm:pt modelId="{0E64A58D-3B43-4003-976D-E3FCEB704346}">
      <dgm:prSet phldrT="[Text]"/>
      <dgm:spPr/>
      <dgm:t>
        <a:bodyPr/>
        <a:lstStyle/>
        <a:p>
          <a:r>
            <a:rPr lang="en-US" dirty="0" smtClean="0"/>
            <a:t>Account owners are asked to validate the transaction &amp; subsequent reversal are successful</a:t>
          </a:r>
          <a:endParaRPr lang="en-US" dirty="0"/>
        </a:p>
      </dgm:t>
    </dgm:pt>
    <dgm:pt modelId="{9ECE434E-5AC9-469B-A2C3-972EEB3B9C07}" type="parTrans" cxnId="{EBA1016C-9AA4-4812-98B3-0062004BA273}">
      <dgm:prSet/>
      <dgm:spPr/>
      <dgm:t>
        <a:bodyPr/>
        <a:lstStyle/>
        <a:p>
          <a:endParaRPr lang="en-US"/>
        </a:p>
      </dgm:t>
    </dgm:pt>
    <dgm:pt modelId="{0DFC9F2B-EB54-42A4-AE95-B18BD84FE048}" type="sibTrans" cxnId="{EBA1016C-9AA4-4812-98B3-0062004BA273}">
      <dgm:prSet/>
      <dgm:spPr/>
      <dgm:t>
        <a:bodyPr/>
        <a:lstStyle/>
        <a:p>
          <a:endParaRPr lang="en-US"/>
        </a:p>
      </dgm:t>
    </dgm:pt>
    <dgm:pt modelId="{B76DAFB4-7F22-4D25-9D0C-F4281EB12737}">
      <dgm:prSet/>
      <dgm:spPr/>
      <dgm:t>
        <a:bodyPr/>
        <a:lstStyle/>
        <a:p>
          <a:r>
            <a:rPr lang="en-US" dirty="0" smtClean="0"/>
            <a:t>PI Information is not shared with MS Engineer/Tester</a:t>
          </a:r>
          <a:endParaRPr lang="en-US" dirty="0"/>
        </a:p>
      </dgm:t>
    </dgm:pt>
    <dgm:pt modelId="{F4C77D60-CF58-4344-AB83-E0316B674053}" type="parTrans" cxnId="{42EC855E-5EBD-48B7-AED0-4BC7D79271F0}">
      <dgm:prSet/>
      <dgm:spPr/>
      <dgm:t>
        <a:bodyPr/>
        <a:lstStyle/>
        <a:p>
          <a:endParaRPr lang="en-US"/>
        </a:p>
      </dgm:t>
    </dgm:pt>
    <dgm:pt modelId="{74823B0A-2315-4056-8DC6-0570FE4A8CEA}" type="sibTrans" cxnId="{42EC855E-5EBD-48B7-AED0-4BC7D79271F0}">
      <dgm:prSet/>
      <dgm:spPr/>
      <dgm:t>
        <a:bodyPr/>
        <a:lstStyle/>
        <a:p>
          <a:endParaRPr lang="en-US"/>
        </a:p>
      </dgm:t>
    </dgm:pt>
    <dgm:pt modelId="{8F28DE1D-F7A8-4439-9BBD-A8D368399090}">
      <dgm:prSet/>
      <dgm:spPr/>
      <dgm:t>
        <a:bodyPr/>
        <a:lstStyle/>
        <a:p>
          <a:r>
            <a:rPr lang="en-US" dirty="0" smtClean="0"/>
            <a:t>An engineer works with a participant over video chat</a:t>
          </a:r>
          <a:endParaRPr lang="en-US" dirty="0"/>
        </a:p>
      </dgm:t>
    </dgm:pt>
    <dgm:pt modelId="{2DAD41D5-D9C2-4411-A49E-725589897C95}" type="parTrans" cxnId="{C746D8CA-536D-4A1B-9277-F580DB231F79}">
      <dgm:prSet/>
      <dgm:spPr/>
      <dgm:t>
        <a:bodyPr/>
        <a:lstStyle/>
        <a:p>
          <a:endParaRPr lang="en-US"/>
        </a:p>
      </dgm:t>
    </dgm:pt>
    <dgm:pt modelId="{01579016-4562-41A4-A38E-A287B3AB124A}" type="sibTrans" cxnId="{C746D8CA-536D-4A1B-9277-F580DB231F79}">
      <dgm:prSet/>
      <dgm:spPr/>
      <dgm:t>
        <a:bodyPr/>
        <a:lstStyle/>
        <a:p>
          <a:endParaRPr lang="en-US"/>
        </a:p>
      </dgm:t>
    </dgm:pt>
    <dgm:pt modelId="{921555C1-9E55-40FD-9EE6-2F7B046497E9}">
      <dgm:prSet/>
      <dgm:spPr/>
      <dgm:t>
        <a:bodyPr/>
        <a:lstStyle/>
        <a:p>
          <a:r>
            <a:rPr lang="en-US" b="1" dirty="0" smtClean="0"/>
            <a:t>Passive Split Testing:</a:t>
          </a:r>
          <a:endParaRPr lang="en-US" b="1" dirty="0"/>
        </a:p>
      </dgm:t>
    </dgm:pt>
    <dgm:pt modelId="{21CFD6B7-93F8-4145-8884-AECD9D1DD8CA}" type="parTrans" cxnId="{7A8856CF-D72F-42F3-A81D-C954A90110A3}">
      <dgm:prSet/>
      <dgm:spPr/>
      <dgm:t>
        <a:bodyPr/>
        <a:lstStyle/>
        <a:p>
          <a:endParaRPr lang="en-US"/>
        </a:p>
      </dgm:t>
    </dgm:pt>
    <dgm:pt modelId="{F710D805-74FB-44E0-8897-40408243FF24}" type="sibTrans" cxnId="{7A8856CF-D72F-42F3-A81D-C954A90110A3}">
      <dgm:prSet/>
      <dgm:spPr/>
      <dgm:t>
        <a:bodyPr/>
        <a:lstStyle/>
        <a:p>
          <a:endParaRPr lang="en-US"/>
        </a:p>
      </dgm:t>
    </dgm:pt>
    <dgm:pt modelId="{E3F229DB-2E62-46CF-AEC3-42B04FEB7BDC}">
      <dgm:prSet/>
      <dgm:spPr/>
      <dgm:t>
        <a:bodyPr/>
        <a:lstStyle/>
        <a:p>
          <a:r>
            <a:rPr lang="en-US" dirty="0" smtClean="0"/>
            <a:t>Participants must have full access to all environments where testing occurs</a:t>
          </a:r>
          <a:endParaRPr lang="en-US" dirty="0"/>
        </a:p>
      </dgm:t>
    </dgm:pt>
    <dgm:pt modelId="{C6B7D063-C954-4EAB-9E0E-9C10BC440982}" type="parTrans" cxnId="{FF358971-D788-482B-B187-1E1889654D76}">
      <dgm:prSet/>
      <dgm:spPr/>
      <dgm:t>
        <a:bodyPr/>
        <a:lstStyle/>
        <a:p>
          <a:endParaRPr lang="en-US"/>
        </a:p>
      </dgm:t>
    </dgm:pt>
    <dgm:pt modelId="{22060648-53AB-4EED-8E90-38546FE590BC}" type="sibTrans" cxnId="{FF358971-D788-482B-B187-1E1889654D76}">
      <dgm:prSet/>
      <dgm:spPr/>
      <dgm:t>
        <a:bodyPr/>
        <a:lstStyle/>
        <a:p>
          <a:endParaRPr lang="en-US"/>
        </a:p>
      </dgm:t>
    </dgm:pt>
    <dgm:pt modelId="{B2BA750C-BB8F-4121-8798-5962B013B395}">
      <dgm:prSet/>
      <dgm:spPr/>
      <dgm:t>
        <a:bodyPr/>
        <a:lstStyle/>
        <a:p>
          <a:endParaRPr lang="en-US" dirty="0"/>
        </a:p>
      </dgm:t>
    </dgm:pt>
    <dgm:pt modelId="{7177E428-4E11-4E31-A6C0-1BC5B1B14553}" type="parTrans" cxnId="{852DCF4F-EDD1-47D4-87D3-47736C1F8FD4}">
      <dgm:prSet/>
      <dgm:spPr/>
      <dgm:t>
        <a:bodyPr/>
        <a:lstStyle/>
        <a:p>
          <a:endParaRPr lang="en-US"/>
        </a:p>
      </dgm:t>
    </dgm:pt>
    <dgm:pt modelId="{1730F9EE-8434-49BE-8FCF-EAB211F5921E}" type="sibTrans" cxnId="{852DCF4F-EDD1-47D4-87D3-47736C1F8FD4}">
      <dgm:prSet/>
      <dgm:spPr/>
      <dgm:t>
        <a:bodyPr/>
        <a:lstStyle/>
        <a:p>
          <a:endParaRPr lang="en-US"/>
        </a:p>
      </dgm:t>
    </dgm:pt>
    <dgm:pt modelId="{351E9803-30A6-4FA1-82A9-60207BA3F6C4}">
      <dgm:prSet/>
      <dgm:spPr/>
      <dgm:t>
        <a:bodyPr/>
        <a:lstStyle/>
        <a:p>
          <a:r>
            <a:rPr lang="en-US" dirty="0" smtClean="0"/>
            <a:t>Participant shares all PI info &amp; codes with MS Engineer/Tester</a:t>
          </a:r>
          <a:endParaRPr lang="en-US" dirty="0"/>
        </a:p>
      </dgm:t>
    </dgm:pt>
    <dgm:pt modelId="{79DB2E04-83B5-40A7-913F-294279BE612E}" type="parTrans" cxnId="{410FB8E0-2849-4922-8422-1970744D0CD3}">
      <dgm:prSet/>
      <dgm:spPr/>
      <dgm:t>
        <a:bodyPr/>
        <a:lstStyle/>
        <a:p>
          <a:endParaRPr lang="en-US"/>
        </a:p>
      </dgm:t>
    </dgm:pt>
    <dgm:pt modelId="{CCC2266C-19F5-49F7-B26B-1ABCDB514437}" type="sibTrans" cxnId="{410FB8E0-2849-4922-8422-1970744D0CD3}">
      <dgm:prSet/>
      <dgm:spPr/>
      <dgm:t>
        <a:bodyPr/>
        <a:lstStyle/>
        <a:p>
          <a:endParaRPr lang="en-US"/>
        </a:p>
      </dgm:t>
    </dgm:pt>
    <dgm:pt modelId="{6B4AC16B-9877-4F09-8D8A-F258706E651A}" type="pres">
      <dgm:prSet presAssocID="{22F65C40-DA99-40EE-90BF-D59D9E64544B}" presName="diagram" presStyleCnt="0">
        <dgm:presLayoutVars>
          <dgm:dir/>
          <dgm:animLvl val="lvl"/>
          <dgm:resizeHandles val="exact"/>
        </dgm:presLayoutVars>
      </dgm:prSet>
      <dgm:spPr/>
    </dgm:pt>
    <dgm:pt modelId="{3FDEDC65-3E9B-4454-BFC3-804C1AD338B3}" type="pres">
      <dgm:prSet presAssocID="{1455A5A3-03E3-455C-9CEA-61A97C9D45A8}" presName="compNode" presStyleCnt="0"/>
      <dgm:spPr/>
    </dgm:pt>
    <dgm:pt modelId="{5522DE03-691A-43F1-9861-D9A06CD5A69E}" type="pres">
      <dgm:prSet presAssocID="{1455A5A3-03E3-455C-9CEA-61A97C9D45A8}" presName="childRect" presStyleLbl="bgAcc1" presStyleIdx="0" presStyleCnt="3" custScaleY="181081">
        <dgm:presLayoutVars>
          <dgm:bulletEnabled val="1"/>
        </dgm:presLayoutVars>
      </dgm:prSet>
      <dgm:spPr/>
      <dgm:t>
        <a:bodyPr/>
        <a:lstStyle/>
        <a:p>
          <a:endParaRPr lang="en-US"/>
        </a:p>
      </dgm:t>
    </dgm:pt>
    <dgm:pt modelId="{C91E1AC9-1B69-4A01-B4E6-BA3797946FC4}" type="pres">
      <dgm:prSet presAssocID="{1455A5A3-03E3-455C-9CEA-61A97C9D45A8}" presName="parentText" presStyleLbl="node1" presStyleIdx="0" presStyleCnt="0">
        <dgm:presLayoutVars>
          <dgm:chMax val="0"/>
          <dgm:bulletEnabled val="1"/>
        </dgm:presLayoutVars>
      </dgm:prSet>
      <dgm:spPr/>
      <dgm:t>
        <a:bodyPr/>
        <a:lstStyle/>
        <a:p>
          <a:endParaRPr lang="en-US"/>
        </a:p>
      </dgm:t>
    </dgm:pt>
    <dgm:pt modelId="{061B7BE9-44F0-447B-9D55-44DE3C400B2F}" type="pres">
      <dgm:prSet presAssocID="{1455A5A3-03E3-455C-9CEA-61A97C9D45A8}" presName="parentRect" presStyleLbl="alignNode1" presStyleIdx="0" presStyleCnt="3"/>
      <dgm:spPr/>
      <dgm:t>
        <a:bodyPr/>
        <a:lstStyle/>
        <a:p>
          <a:endParaRPr lang="en-US"/>
        </a:p>
      </dgm:t>
    </dgm:pt>
    <dgm:pt modelId="{B6894FC7-FAD7-42D3-B09D-5AEB077EE8C2}" type="pres">
      <dgm:prSet presAssocID="{1455A5A3-03E3-455C-9CEA-61A97C9D45A8}" presName="adorn" presStyleLbl="fgAccFollowNode1" presStyleIdx="0" presStyleCnt="3"/>
      <dgm:spPr/>
      <dgm:t>
        <a:bodyPr/>
        <a:lstStyle/>
        <a:p>
          <a:endParaRPr lang="en-US"/>
        </a:p>
      </dgm:t>
    </dgm:pt>
    <dgm:pt modelId="{5807D70C-7CC1-435E-B676-14EB793149F1}" type="pres">
      <dgm:prSet presAssocID="{B069D9E4-9B4D-46DD-AD71-560E5387F657}" presName="sibTrans" presStyleLbl="sibTrans2D1" presStyleIdx="0" presStyleCnt="0"/>
      <dgm:spPr/>
      <dgm:t>
        <a:bodyPr/>
        <a:lstStyle/>
        <a:p>
          <a:endParaRPr lang="en-US"/>
        </a:p>
      </dgm:t>
    </dgm:pt>
    <dgm:pt modelId="{7793268B-8D72-4CA1-AD06-1E3DBDC2B4FC}" type="pres">
      <dgm:prSet presAssocID="{CAE3B043-7738-4603-B440-BAA35CC0FB9F}" presName="compNode" presStyleCnt="0"/>
      <dgm:spPr/>
    </dgm:pt>
    <dgm:pt modelId="{F532137C-E37A-47C1-B80D-DD4C57030616}" type="pres">
      <dgm:prSet presAssocID="{CAE3B043-7738-4603-B440-BAA35CC0FB9F}" presName="childRect" presStyleLbl="bgAcc1" presStyleIdx="1" presStyleCnt="3" custScaleY="168877">
        <dgm:presLayoutVars>
          <dgm:bulletEnabled val="1"/>
        </dgm:presLayoutVars>
      </dgm:prSet>
      <dgm:spPr/>
      <dgm:t>
        <a:bodyPr/>
        <a:lstStyle/>
        <a:p>
          <a:endParaRPr lang="en-US"/>
        </a:p>
      </dgm:t>
    </dgm:pt>
    <dgm:pt modelId="{444CA059-C82A-4E1C-AB40-B9DD91321FA0}" type="pres">
      <dgm:prSet presAssocID="{CAE3B043-7738-4603-B440-BAA35CC0FB9F}" presName="parentText" presStyleLbl="node1" presStyleIdx="0" presStyleCnt="0">
        <dgm:presLayoutVars>
          <dgm:chMax val="0"/>
          <dgm:bulletEnabled val="1"/>
        </dgm:presLayoutVars>
      </dgm:prSet>
      <dgm:spPr/>
      <dgm:t>
        <a:bodyPr/>
        <a:lstStyle/>
        <a:p>
          <a:endParaRPr lang="en-US"/>
        </a:p>
      </dgm:t>
    </dgm:pt>
    <dgm:pt modelId="{A18658FE-C64D-4142-8D68-DBAF256ECBF9}" type="pres">
      <dgm:prSet presAssocID="{CAE3B043-7738-4603-B440-BAA35CC0FB9F}" presName="parentRect" presStyleLbl="alignNode1" presStyleIdx="1" presStyleCnt="3"/>
      <dgm:spPr/>
      <dgm:t>
        <a:bodyPr/>
        <a:lstStyle/>
        <a:p>
          <a:endParaRPr lang="en-US"/>
        </a:p>
      </dgm:t>
    </dgm:pt>
    <dgm:pt modelId="{DCF2EA00-4507-441A-B2B0-430373448E42}" type="pres">
      <dgm:prSet presAssocID="{CAE3B043-7738-4603-B440-BAA35CC0FB9F}" presName="adorn" presStyleLbl="fgAccFollowNode1" presStyleIdx="1" presStyleCnt="3"/>
      <dgm:spPr/>
    </dgm:pt>
    <dgm:pt modelId="{590806AC-8741-4979-A85A-9D4A6C0A1FC9}" type="pres">
      <dgm:prSet presAssocID="{D837A1E7-30BF-4068-83C1-4BA35B5C7E97}" presName="sibTrans" presStyleLbl="sibTrans2D1" presStyleIdx="0" presStyleCnt="0"/>
      <dgm:spPr/>
      <dgm:t>
        <a:bodyPr/>
        <a:lstStyle/>
        <a:p>
          <a:endParaRPr lang="en-US"/>
        </a:p>
      </dgm:t>
    </dgm:pt>
    <dgm:pt modelId="{85829C38-D9A2-46A7-94CE-68702CECDA6F}" type="pres">
      <dgm:prSet presAssocID="{8EBF07BB-6D3B-40EA-8DC5-A12C310B8AFB}" presName="compNode" presStyleCnt="0"/>
      <dgm:spPr/>
    </dgm:pt>
    <dgm:pt modelId="{6137A4FD-25F2-4D82-9C28-EFDCD7E38873}" type="pres">
      <dgm:prSet presAssocID="{8EBF07BB-6D3B-40EA-8DC5-A12C310B8AFB}" presName="childRect" presStyleLbl="bgAcc1" presStyleIdx="2" presStyleCnt="3" custScaleY="163131">
        <dgm:presLayoutVars>
          <dgm:bulletEnabled val="1"/>
        </dgm:presLayoutVars>
      </dgm:prSet>
      <dgm:spPr/>
      <dgm:t>
        <a:bodyPr/>
        <a:lstStyle/>
        <a:p>
          <a:endParaRPr lang="en-US"/>
        </a:p>
      </dgm:t>
    </dgm:pt>
    <dgm:pt modelId="{9B0F82BC-0D2C-44CA-9436-2677D72BCF1C}" type="pres">
      <dgm:prSet presAssocID="{8EBF07BB-6D3B-40EA-8DC5-A12C310B8AFB}" presName="parentText" presStyleLbl="node1" presStyleIdx="0" presStyleCnt="0">
        <dgm:presLayoutVars>
          <dgm:chMax val="0"/>
          <dgm:bulletEnabled val="1"/>
        </dgm:presLayoutVars>
      </dgm:prSet>
      <dgm:spPr/>
      <dgm:t>
        <a:bodyPr/>
        <a:lstStyle/>
        <a:p>
          <a:endParaRPr lang="en-US"/>
        </a:p>
      </dgm:t>
    </dgm:pt>
    <dgm:pt modelId="{2F67CE2E-7916-4B44-9356-93B5DAB57244}" type="pres">
      <dgm:prSet presAssocID="{8EBF07BB-6D3B-40EA-8DC5-A12C310B8AFB}" presName="parentRect" presStyleLbl="alignNode1" presStyleIdx="2" presStyleCnt="3"/>
      <dgm:spPr/>
      <dgm:t>
        <a:bodyPr/>
        <a:lstStyle/>
        <a:p>
          <a:endParaRPr lang="en-US"/>
        </a:p>
      </dgm:t>
    </dgm:pt>
    <dgm:pt modelId="{1AD15282-3286-47B9-A39B-059B8A3B7EC3}" type="pres">
      <dgm:prSet presAssocID="{8EBF07BB-6D3B-40EA-8DC5-A12C310B8AFB}" presName="adorn" presStyleLbl="fgAccFollowNode1" presStyleIdx="2" presStyleCnt="3"/>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3"/>
          </dgm14:cNvPr>
        </a:ext>
      </dgm:extLst>
    </dgm:pt>
  </dgm:ptLst>
  <dgm:cxnLst>
    <dgm:cxn modelId="{852DCF4F-EDD1-47D4-87D3-47736C1F8FD4}" srcId="{8F28DE1D-F7A8-4439-9BBD-A8D368399090}" destId="{B2BA750C-BB8F-4121-8798-5962B013B395}" srcOrd="1" destOrd="0" parTransId="{7177E428-4E11-4E31-A6C0-1BC5B1B14553}" sibTransId="{1730F9EE-8434-49BE-8FCF-EAB211F5921E}"/>
    <dgm:cxn modelId="{BA045C9F-AAE1-4DE4-9DE2-8A240C1D3870}" type="presOf" srcId="{0E64A58D-3B43-4003-976D-E3FCEB704346}" destId="{F532137C-E37A-47C1-B80D-DD4C57030616}" srcOrd="0" destOrd="2" presId="urn:microsoft.com/office/officeart/2005/8/layout/bList2"/>
    <dgm:cxn modelId="{FF358971-D788-482B-B187-1E1889654D76}" srcId="{8967CA3A-1523-45C8-A501-C60577C79488}" destId="{E3F229DB-2E62-46CF-AEC3-42B04FEB7BDC}" srcOrd="1" destOrd="0" parTransId="{C6B7D063-C954-4EAB-9E0E-9C10BC440982}" sibTransId="{22060648-53AB-4EED-8E90-38546FE590BC}"/>
    <dgm:cxn modelId="{DE92E587-5B8A-4421-80CE-5780903C69A2}" type="presOf" srcId="{1455A5A3-03E3-455C-9CEA-61A97C9D45A8}" destId="{061B7BE9-44F0-447B-9D55-44DE3C400B2F}" srcOrd="1" destOrd="0" presId="urn:microsoft.com/office/officeart/2005/8/layout/bList2"/>
    <dgm:cxn modelId="{C115764F-C3A0-4CA6-9470-884A374D9EDC}" type="presOf" srcId="{1455A5A3-03E3-455C-9CEA-61A97C9D45A8}" destId="{C91E1AC9-1B69-4A01-B4E6-BA3797946FC4}" srcOrd="0" destOrd="0" presId="urn:microsoft.com/office/officeart/2005/8/layout/bList2"/>
    <dgm:cxn modelId="{38B830FD-0AE6-4FEF-94B3-34B05532DE07}" type="presOf" srcId="{E3F229DB-2E62-46CF-AEC3-42B04FEB7BDC}" destId="{6137A4FD-25F2-4D82-9C28-EFDCD7E38873}" srcOrd="0" destOrd="2" presId="urn:microsoft.com/office/officeart/2005/8/layout/bList2"/>
    <dgm:cxn modelId="{C746D8CA-536D-4A1B-9277-F580DB231F79}" srcId="{921555C1-9E55-40FD-9EE6-2F7B046497E9}" destId="{8F28DE1D-F7A8-4439-9BBD-A8D368399090}" srcOrd="0" destOrd="0" parTransId="{2DAD41D5-D9C2-4411-A49E-725589897C95}" sibTransId="{01579016-4562-41A4-A38E-A287B3AB124A}"/>
    <dgm:cxn modelId="{1F43FF2C-E04D-47E2-ABF3-BAC1D837613F}" srcId="{22F65C40-DA99-40EE-90BF-D59D9E64544B}" destId="{CAE3B043-7738-4603-B440-BAA35CC0FB9F}" srcOrd="1" destOrd="0" parTransId="{66C7D265-A967-43C5-83D9-7612B7C40CCC}" sibTransId="{D837A1E7-30BF-4068-83C1-4BA35B5C7E97}"/>
    <dgm:cxn modelId="{805D38C8-7AC7-4828-8C9F-9EAE660BC043}" type="presOf" srcId="{921555C1-9E55-40FD-9EE6-2F7B046497E9}" destId="{6137A4FD-25F2-4D82-9C28-EFDCD7E38873}" srcOrd="0" destOrd="3" presId="urn:microsoft.com/office/officeart/2005/8/layout/bList2"/>
    <dgm:cxn modelId="{640FD660-413D-4C95-8D69-28420319BE09}" type="presOf" srcId="{7879636F-7415-4103-B72A-BFD492C63D94}" destId="{5522DE03-691A-43F1-9861-D9A06CD5A69E}" srcOrd="0" destOrd="3" presId="urn:microsoft.com/office/officeart/2005/8/layout/bList2"/>
    <dgm:cxn modelId="{410FB8E0-2849-4922-8422-1970744D0CD3}" srcId="{8F28DE1D-F7A8-4439-9BBD-A8D368399090}" destId="{351E9803-30A6-4FA1-82A9-60207BA3F6C4}" srcOrd="0" destOrd="0" parTransId="{79DB2E04-83B5-40A7-913F-294279BE612E}" sibTransId="{CCC2266C-19F5-49F7-B26B-1ABCDB514437}"/>
    <dgm:cxn modelId="{CAFEB80C-6E0E-4380-8956-2DB5C9F1BBB9}" srcId="{22F65C40-DA99-40EE-90BF-D59D9E64544B}" destId="{8EBF07BB-6D3B-40EA-8DC5-A12C310B8AFB}" srcOrd="2" destOrd="0" parTransId="{ED931F2E-5DFF-447C-BA62-329BF33266FE}" sibTransId="{D792E305-6F17-45D4-9886-03588B339FC3}"/>
    <dgm:cxn modelId="{864C21C1-0999-49F3-BF24-C27D406154A1}" type="presOf" srcId="{D8E22180-01C4-4394-A70F-3E4F3AB4F804}" destId="{5522DE03-691A-43F1-9861-D9A06CD5A69E}" srcOrd="0" destOrd="1" presId="urn:microsoft.com/office/officeart/2005/8/layout/bList2"/>
    <dgm:cxn modelId="{D454F9CB-5276-42B2-AAC7-9E4EA629E087}" type="presOf" srcId="{351E9803-30A6-4FA1-82A9-60207BA3F6C4}" destId="{6137A4FD-25F2-4D82-9C28-EFDCD7E38873}" srcOrd="0" destOrd="5" presId="urn:microsoft.com/office/officeart/2005/8/layout/bList2"/>
    <dgm:cxn modelId="{7A8856CF-D72F-42F3-A81D-C954A90110A3}" srcId="{8EBF07BB-6D3B-40EA-8DC5-A12C310B8AFB}" destId="{921555C1-9E55-40FD-9EE6-2F7B046497E9}" srcOrd="1" destOrd="0" parTransId="{21CFD6B7-93F8-4145-8884-AECD9D1DD8CA}" sibTransId="{F710D805-74FB-44E0-8897-40408243FF24}"/>
    <dgm:cxn modelId="{07887787-157F-44DD-8616-F0851CCBAE6E}" type="presOf" srcId="{B76DAFB4-7F22-4D25-9D0C-F4281EB12737}" destId="{6137A4FD-25F2-4D82-9C28-EFDCD7E38873}" srcOrd="0" destOrd="1" presId="urn:microsoft.com/office/officeart/2005/8/layout/bList2"/>
    <dgm:cxn modelId="{FA7ECB8B-2611-4FF3-8A13-0ED2CE882216}" srcId="{8EBF07BB-6D3B-40EA-8DC5-A12C310B8AFB}" destId="{8967CA3A-1523-45C8-A501-C60577C79488}" srcOrd="0" destOrd="0" parTransId="{B04A8C7F-4DB7-4BE2-9EAF-F896E94CC447}" sibTransId="{F1EF3A7B-D884-495E-BCBB-E771BB0540EF}"/>
    <dgm:cxn modelId="{55901E7F-0B28-4171-9349-E441EA685D8D}" type="presOf" srcId="{AAD30E07-246D-4CCA-9DE7-38C365FAB033}" destId="{5522DE03-691A-43F1-9861-D9A06CD5A69E}" srcOrd="0" destOrd="2" presId="urn:microsoft.com/office/officeart/2005/8/layout/bList2"/>
    <dgm:cxn modelId="{DC46ECCE-20B2-43D8-809B-14027ECF33DC}" type="presOf" srcId="{22D165C0-E0AD-4CBD-AF22-75FBA3352199}" destId="{F532137C-E37A-47C1-B80D-DD4C57030616}" srcOrd="0" destOrd="1" presId="urn:microsoft.com/office/officeart/2005/8/layout/bList2"/>
    <dgm:cxn modelId="{BEF538DE-59DC-4F55-B767-3507D5C68E81}" srcId="{1455A5A3-03E3-455C-9CEA-61A97C9D45A8}" destId="{D8E22180-01C4-4394-A70F-3E4F3AB4F804}" srcOrd="1" destOrd="0" parTransId="{D47CA286-E9A9-4221-BA54-DEE1D45DF93A}" sibTransId="{E95BDC90-8103-4CC0-ABA4-E4990B5CCFBA}"/>
    <dgm:cxn modelId="{60EC538C-3835-40F3-B964-A019AB4D56B9}" srcId="{CAE3B043-7738-4603-B440-BAA35CC0FB9F}" destId="{22D165C0-E0AD-4CBD-AF22-75FBA3352199}" srcOrd="1" destOrd="0" parTransId="{DFD2E147-8022-4ECF-B046-A651331E8CD4}" sibTransId="{CB6F6A93-D9BE-4A9B-A04D-6237B2EFE351}"/>
    <dgm:cxn modelId="{514EC65A-B161-420B-BE0F-6F4D7E11858A}" srcId="{1455A5A3-03E3-455C-9CEA-61A97C9D45A8}" destId="{AAD30E07-246D-4CCA-9DE7-38C365FAB033}" srcOrd="2" destOrd="0" parTransId="{9F22807A-9F92-43EE-878C-ACB0B6D451F0}" sibTransId="{ECB8E0DB-E59E-4A5A-8917-A98605911C8A}"/>
    <dgm:cxn modelId="{CE3BA42A-E248-40D5-8052-F2F058C2526A}" type="presOf" srcId="{28ECEF63-D0F9-45C5-93AB-EA929FEF07A7}" destId="{5522DE03-691A-43F1-9861-D9A06CD5A69E}" srcOrd="0" destOrd="0" presId="urn:microsoft.com/office/officeart/2005/8/layout/bList2"/>
    <dgm:cxn modelId="{CE3AB17D-4612-4948-A5EC-4726EBC44B84}" srcId="{22F65C40-DA99-40EE-90BF-D59D9E64544B}" destId="{1455A5A3-03E3-455C-9CEA-61A97C9D45A8}" srcOrd="0" destOrd="0" parTransId="{4EA187E8-4552-4BCD-9349-87FF8B7FA9CB}" sibTransId="{B069D9E4-9B4D-46DD-AD71-560E5387F657}"/>
    <dgm:cxn modelId="{05B1389D-0062-4B8C-A899-83A6BFFC4735}" type="presOf" srcId="{8EBF07BB-6D3B-40EA-8DC5-A12C310B8AFB}" destId="{2F67CE2E-7916-4B44-9356-93B5DAB57244}" srcOrd="1" destOrd="0" presId="urn:microsoft.com/office/officeart/2005/8/layout/bList2"/>
    <dgm:cxn modelId="{C498C1EC-B79D-4EFE-9B23-801BD490E0A1}" type="presOf" srcId="{8967CA3A-1523-45C8-A501-C60577C79488}" destId="{6137A4FD-25F2-4D82-9C28-EFDCD7E38873}" srcOrd="0" destOrd="0" presId="urn:microsoft.com/office/officeart/2005/8/layout/bList2"/>
    <dgm:cxn modelId="{CBD92443-04CF-46B4-8895-E44672D55241}" type="presOf" srcId="{CAE3B043-7738-4603-B440-BAA35CC0FB9F}" destId="{A18658FE-C64D-4142-8D68-DBAF256ECBF9}" srcOrd="1" destOrd="0" presId="urn:microsoft.com/office/officeart/2005/8/layout/bList2"/>
    <dgm:cxn modelId="{90CCAAFC-A846-477E-965E-EFD7FD77D63B}" type="presOf" srcId="{B069D9E4-9B4D-46DD-AD71-560E5387F657}" destId="{5807D70C-7CC1-435E-B676-14EB793149F1}" srcOrd="0" destOrd="0" presId="urn:microsoft.com/office/officeart/2005/8/layout/bList2"/>
    <dgm:cxn modelId="{42EC855E-5EBD-48B7-AED0-4BC7D79271F0}" srcId="{8967CA3A-1523-45C8-A501-C60577C79488}" destId="{B76DAFB4-7F22-4D25-9D0C-F4281EB12737}" srcOrd="0" destOrd="0" parTransId="{F4C77D60-CF58-4344-AB83-E0316B674053}" sibTransId="{74823B0A-2315-4056-8DC6-0570FE4A8CEA}"/>
    <dgm:cxn modelId="{B95ACC5C-CCAA-48B2-8852-3782327B9FCE}" type="presOf" srcId="{22F65C40-DA99-40EE-90BF-D59D9E64544B}" destId="{6B4AC16B-9877-4F09-8D8A-F258706E651A}" srcOrd="0" destOrd="0" presId="urn:microsoft.com/office/officeart/2005/8/layout/bList2"/>
    <dgm:cxn modelId="{9131B105-37EA-4043-A632-4C0C98727530}" srcId="{1455A5A3-03E3-455C-9CEA-61A97C9D45A8}" destId="{7879636F-7415-4103-B72A-BFD492C63D94}" srcOrd="3" destOrd="0" parTransId="{19AF9DB2-A3F5-4134-8C94-E06151187C4C}" sibTransId="{EFB04F15-68FD-41FA-B238-CDDCFB34C6C2}"/>
    <dgm:cxn modelId="{B116B5BD-BAE6-4B17-AA12-3660525914F2}" type="presOf" srcId="{8F28DE1D-F7A8-4439-9BBD-A8D368399090}" destId="{6137A4FD-25F2-4D82-9C28-EFDCD7E38873}" srcOrd="0" destOrd="4" presId="urn:microsoft.com/office/officeart/2005/8/layout/bList2"/>
    <dgm:cxn modelId="{E4C878F4-4CCB-40D6-A0A5-9D721BC64278}" srcId="{CAE3B043-7738-4603-B440-BAA35CC0FB9F}" destId="{25E1ABF0-BC6E-407C-8EC1-54911A4DCE84}" srcOrd="0" destOrd="0" parTransId="{C17DF35A-2896-4A07-BD66-A9B06498043D}" sibTransId="{57AED6BF-0AA9-4743-A304-8183CD859F1F}"/>
    <dgm:cxn modelId="{17BB9895-E926-491D-8BC6-A2C3172BA244}" srcId="{1455A5A3-03E3-455C-9CEA-61A97C9D45A8}" destId="{28ECEF63-D0F9-45C5-93AB-EA929FEF07A7}" srcOrd="0" destOrd="0" parTransId="{FEA2B537-5D4E-4220-A71C-456CDABBBCEB}" sibTransId="{65988F08-B543-49A5-A50C-4B98BDDBEC0E}"/>
    <dgm:cxn modelId="{779F1511-DB9D-43EE-A613-69C06E4337C4}" type="presOf" srcId="{8EBF07BB-6D3B-40EA-8DC5-A12C310B8AFB}" destId="{9B0F82BC-0D2C-44CA-9436-2677D72BCF1C}" srcOrd="0" destOrd="0" presId="urn:microsoft.com/office/officeart/2005/8/layout/bList2"/>
    <dgm:cxn modelId="{EBA1016C-9AA4-4812-98B3-0062004BA273}" srcId="{CAE3B043-7738-4603-B440-BAA35CC0FB9F}" destId="{0E64A58D-3B43-4003-976D-E3FCEB704346}" srcOrd="2" destOrd="0" parTransId="{9ECE434E-5AC9-469B-A2C3-972EEB3B9C07}" sibTransId="{0DFC9F2B-EB54-42A4-AE95-B18BD84FE048}"/>
    <dgm:cxn modelId="{4C119EAD-1901-4895-A8AF-187AA321F980}" type="presOf" srcId="{25E1ABF0-BC6E-407C-8EC1-54911A4DCE84}" destId="{F532137C-E37A-47C1-B80D-DD4C57030616}" srcOrd="0" destOrd="0" presId="urn:microsoft.com/office/officeart/2005/8/layout/bList2"/>
    <dgm:cxn modelId="{8BD4A5F8-D67E-45DE-9FB8-D35304BEFD59}" type="presOf" srcId="{B2BA750C-BB8F-4121-8798-5962B013B395}" destId="{6137A4FD-25F2-4D82-9C28-EFDCD7E38873}" srcOrd="0" destOrd="6" presId="urn:microsoft.com/office/officeart/2005/8/layout/bList2"/>
    <dgm:cxn modelId="{5B35BD89-CAE9-47DC-BB32-0DBF69A81DBF}" type="presOf" srcId="{CAE3B043-7738-4603-B440-BAA35CC0FB9F}" destId="{444CA059-C82A-4E1C-AB40-B9DD91321FA0}" srcOrd="0" destOrd="0" presId="urn:microsoft.com/office/officeart/2005/8/layout/bList2"/>
    <dgm:cxn modelId="{8B3D8018-B9ED-4810-BA4E-622C1C4758C0}" type="presOf" srcId="{D837A1E7-30BF-4068-83C1-4BA35B5C7E97}" destId="{590806AC-8741-4979-A85A-9D4A6C0A1FC9}" srcOrd="0" destOrd="0" presId="urn:microsoft.com/office/officeart/2005/8/layout/bList2"/>
    <dgm:cxn modelId="{D64FA93A-3D2B-443E-8AC1-68D570A1726D}" type="presParOf" srcId="{6B4AC16B-9877-4F09-8D8A-F258706E651A}" destId="{3FDEDC65-3E9B-4454-BFC3-804C1AD338B3}" srcOrd="0" destOrd="0" presId="urn:microsoft.com/office/officeart/2005/8/layout/bList2"/>
    <dgm:cxn modelId="{2115233C-3189-4231-93C7-726DA03754B4}" type="presParOf" srcId="{3FDEDC65-3E9B-4454-BFC3-804C1AD338B3}" destId="{5522DE03-691A-43F1-9861-D9A06CD5A69E}" srcOrd="0" destOrd="0" presId="urn:microsoft.com/office/officeart/2005/8/layout/bList2"/>
    <dgm:cxn modelId="{5ECC576D-0AAA-4205-9711-C27D89360994}" type="presParOf" srcId="{3FDEDC65-3E9B-4454-BFC3-804C1AD338B3}" destId="{C91E1AC9-1B69-4A01-B4E6-BA3797946FC4}" srcOrd="1" destOrd="0" presId="urn:microsoft.com/office/officeart/2005/8/layout/bList2"/>
    <dgm:cxn modelId="{4DA817FE-A8A2-4A24-8B5C-9862816014C2}" type="presParOf" srcId="{3FDEDC65-3E9B-4454-BFC3-804C1AD338B3}" destId="{061B7BE9-44F0-447B-9D55-44DE3C400B2F}" srcOrd="2" destOrd="0" presId="urn:microsoft.com/office/officeart/2005/8/layout/bList2"/>
    <dgm:cxn modelId="{0564AA11-4D6E-47AF-8652-BE06D741163D}" type="presParOf" srcId="{3FDEDC65-3E9B-4454-BFC3-804C1AD338B3}" destId="{B6894FC7-FAD7-42D3-B09D-5AEB077EE8C2}" srcOrd="3" destOrd="0" presId="urn:microsoft.com/office/officeart/2005/8/layout/bList2"/>
    <dgm:cxn modelId="{A7165FDF-4FD7-46DB-9871-DCB859269726}" type="presParOf" srcId="{6B4AC16B-9877-4F09-8D8A-F258706E651A}" destId="{5807D70C-7CC1-435E-B676-14EB793149F1}" srcOrd="1" destOrd="0" presId="urn:microsoft.com/office/officeart/2005/8/layout/bList2"/>
    <dgm:cxn modelId="{886C0ADE-2D9D-4632-97C7-65EA63BC5BB4}" type="presParOf" srcId="{6B4AC16B-9877-4F09-8D8A-F258706E651A}" destId="{7793268B-8D72-4CA1-AD06-1E3DBDC2B4FC}" srcOrd="2" destOrd="0" presId="urn:microsoft.com/office/officeart/2005/8/layout/bList2"/>
    <dgm:cxn modelId="{1493BC52-493C-4C7A-A4A6-D801FB3708F8}" type="presParOf" srcId="{7793268B-8D72-4CA1-AD06-1E3DBDC2B4FC}" destId="{F532137C-E37A-47C1-B80D-DD4C57030616}" srcOrd="0" destOrd="0" presId="urn:microsoft.com/office/officeart/2005/8/layout/bList2"/>
    <dgm:cxn modelId="{29AC3883-9A21-45E4-8A04-AE3ADFFE5352}" type="presParOf" srcId="{7793268B-8D72-4CA1-AD06-1E3DBDC2B4FC}" destId="{444CA059-C82A-4E1C-AB40-B9DD91321FA0}" srcOrd="1" destOrd="0" presId="urn:microsoft.com/office/officeart/2005/8/layout/bList2"/>
    <dgm:cxn modelId="{29B60C00-0157-46DE-BEFE-4B498A708DDC}" type="presParOf" srcId="{7793268B-8D72-4CA1-AD06-1E3DBDC2B4FC}" destId="{A18658FE-C64D-4142-8D68-DBAF256ECBF9}" srcOrd="2" destOrd="0" presId="urn:microsoft.com/office/officeart/2005/8/layout/bList2"/>
    <dgm:cxn modelId="{2661D276-2E8D-4DC0-8465-E0BE9B15E044}" type="presParOf" srcId="{7793268B-8D72-4CA1-AD06-1E3DBDC2B4FC}" destId="{DCF2EA00-4507-441A-B2B0-430373448E42}" srcOrd="3" destOrd="0" presId="urn:microsoft.com/office/officeart/2005/8/layout/bList2"/>
    <dgm:cxn modelId="{D1E8592F-C5E9-4C07-ADD5-22C32FDC8F10}" type="presParOf" srcId="{6B4AC16B-9877-4F09-8D8A-F258706E651A}" destId="{590806AC-8741-4979-A85A-9D4A6C0A1FC9}" srcOrd="3" destOrd="0" presId="urn:microsoft.com/office/officeart/2005/8/layout/bList2"/>
    <dgm:cxn modelId="{FF573712-C07B-4766-8495-27A3FCADC0CD}" type="presParOf" srcId="{6B4AC16B-9877-4F09-8D8A-F258706E651A}" destId="{85829C38-D9A2-46A7-94CE-68702CECDA6F}" srcOrd="4" destOrd="0" presId="urn:microsoft.com/office/officeart/2005/8/layout/bList2"/>
    <dgm:cxn modelId="{A93F0CD4-1BFF-480E-AC62-480215E18860}" type="presParOf" srcId="{85829C38-D9A2-46A7-94CE-68702CECDA6F}" destId="{6137A4FD-25F2-4D82-9C28-EFDCD7E38873}" srcOrd="0" destOrd="0" presId="urn:microsoft.com/office/officeart/2005/8/layout/bList2"/>
    <dgm:cxn modelId="{3D7C0C40-D8AD-4954-AB94-CB570C4514E4}" type="presParOf" srcId="{85829C38-D9A2-46A7-94CE-68702CECDA6F}" destId="{9B0F82BC-0D2C-44CA-9436-2677D72BCF1C}" srcOrd="1" destOrd="0" presId="urn:microsoft.com/office/officeart/2005/8/layout/bList2"/>
    <dgm:cxn modelId="{93A53D24-D103-41C5-A4CA-E088AFAD883B}" type="presParOf" srcId="{85829C38-D9A2-46A7-94CE-68702CECDA6F}" destId="{2F67CE2E-7916-4B44-9356-93B5DAB57244}" srcOrd="2" destOrd="0" presId="urn:microsoft.com/office/officeart/2005/8/layout/bList2"/>
    <dgm:cxn modelId="{F0A3B5AE-01A5-41DA-B817-B40BF84CF055}" type="presParOf" srcId="{85829C38-D9A2-46A7-94CE-68702CECDA6F}" destId="{1AD15282-3286-47B9-A39B-059B8A3B7EC3}"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F65C40-DA99-40EE-90BF-D59D9E64544B}" type="doc">
      <dgm:prSet loTypeId="urn:microsoft.com/office/officeart/2005/8/layout/bList2" loCatId="list" qsTypeId="urn:microsoft.com/office/officeart/2005/8/quickstyle/simple1" qsCatId="simple" csTypeId="urn:microsoft.com/office/officeart/2005/8/colors/accent1_2" csCatId="accent1" phldr="1"/>
      <dgm:spPr/>
    </dgm:pt>
    <dgm:pt modelId="{1455A5A3-03E3-455C-9CEA-61A97C9D45A8}">
      <dgm:prSet phldrT="[Text]"/>
      <dgm:spPr/>
      <dgm:t>
        <a:bodyPr/>
        <a:lstStyle/>
        <a:p>
          <a:r>
            <a:rPr lang="en-US" dirty="0" smtClean="0"/>
            <a:t>Instruments</a:t>
          </a:r>
          <a:endParaRPr lang="en-US" dirty="0"/>
        </a:p>
      </dgm:t>
    </dgm:pt>
    <dgm:pt modelId="{4EA187E8-4552-4BCD-9349-87FF8B7FA9CB}" type="parTrans" cxnId="{CE3AB17D-4612-4948-A5EC-4726EBC44B84}">
      <dgm:prSet/>
      <dgm:spPr/>
      <dgm:t>
        <a:bodyPr/>
        <a:lstStyle/>
        <a:p>
          <a:endParaRPr lang="en-US"/>
        </a:p>
      </dgm:t>
    </dgm:pt>
    <dgm:pt modelId="{B069D9E4-9B4D-46DD-AD71-560E5387F657}" type="sibTrans" cxnId="{CE3AB17D-4612-4948-A5EC-4726EBC44B84}">
      <dgm:prSet/>
      <dgm:spPr/>
      <dgm:t>
        <a:bodyPr/>
        <a:lstStyle/>
        <a:p>
          <a:endParaRPr lang="en-US"/>
        </a:p>
      </dgm:t>
    </dgm:pt>
    <dgm:pt modelId="{6B4AC16B-9877-4F09-8D8A-F258706E651A}" type="pres">
      <dgm:prSet presAssocID="{22F65C40-DA99-40EE-90BF-D59D9E64544B}" presName="diagram" presStyleCnt="0">
        <dgm:presLayoutVars>
          <dgm:dir/>
          <dgm:animLvl val="lvl"/>
          <dgm:resizeHandles val="exact"/>
        </dgm:presLayoutVars>
      </dgm:prSet>
      <dgm:spPr/>
    </dgm:pt>
    <dgm:pt modelId="{3FDEDC65-3E9B-4454-BFC3-804C1AD338B3}" type="pres">
      <dgm:prSet presAssocID="{1455A5A3-03E3-455C-9CEA-61A97C9D45A8}" presName="compNode" presStyleCnt="0"/>
      <dgm:spPr/>
    </dgm:pt>
    <dgm:pt modelId="{5522DE03-691A-43F1-9861-D9A06CD5A69E}" type="pres">
      <dgm:prSet presAssocID="{1455A5A3-03E3-455C-9CEA-61A97C9D45A8}" presName="childRect" presStyleLbl="bgAcc1" presStyleIdx="0" presStyleCnt="1" custScaleX="184805" custScaleY="193841" custLinFactNeighborX="-88" custLinFactNeighborY="-25747">
        <dgm:presLayoutVars>
          <dgm:bulletEnabled val="1"/>
        </dgm:presLayoutVars>
      </dgm:prSet>
      <dgm:spPr/>
      <dgm:t>
        <a:bodyPr/>
        <a:lstStyle/>
        <a:p>
          <a:endParaRPr lang="en-US"/>
        </a:p>
      </dgm:t>
    </dgm:pt>
    <dgm:pt modelId="{C91E1AC9-1B69-4A01-B4E6-BA3797946FC4}" type="pres">
      <dgm:prSet presAssocID="{1455A5A3-03E3-455C-9CEA-61A97C9D45A8}" presName="parentText" presStyleLbl="node1" presStyleIdx="0" presStyleCnt="0">
        <dgm:presLayoutVars>
          <dgm:chMax val="0"/>
          <dgm:bulletEnabled val="1"/>
        </dgm:presLayoutVars>
      </dgm:prSet>
      <dgm:spPr/>
      <dgm:t>
        <a:bodyPr/>
        <a:lstStyle/>
        <a:p>
          <a:endParaRPr lang="en-US"/>
        </a:p>
      </dgm:t>
    </dgm:pt>
    <dgm:pt modelId="{061B7BE9-44F0-447B-9D55-44DE3C400B2F}" type="pres">
      <dgm:prSet presAssocID="{1455A5A3-03E3-455C-9CEA-61A97C9D45A8}" presName="parentRect" presStyleLbl="alignNode1" presStyleIdx="0" presStyleCnt="1" custScaleX="184811" custLinFactNeighborX="85" custLinFactNeighborY="49051"/>
      <dgm:spPr/>
      <dgm:t>
        <a:bodyPr/>
        <a:lstStyle/>
        <a:p>
          <a:endParaRPr lang="en-US"/>
        </a:p>
      </dgm:t>
    </dgm:pt>
    <dgm:pt modelId="{B6894FC7-FAD7-42D3-B09D-5AEB077EE8C2}" type="pres">
      <dgm:prSet presAssocID="{1455A5A3-03E3-455C-9CEA-61A97C9D45A8}" presName="adorn" presStyleLbl="fgAccFollowNode1" presStyleIdx="0" presStyleCnt="1" custScaleX="65344" custScaleY="42133" custLinFactNeighborX="76528" custLinFactNeighborY="36141"/>
      <dgm:spPr/>
      <dgm:t>
        <a:bodyPr/>
        <a:lstStyle/>
        <a:p>
          <a:endParaRPr lang="en-US"/>
        </a:p>
      </dgm:t>
    </dgm:pt>
  </dgm:ptLst>
  <dgm:cxnLst>
    <dgm:cxn modelId="{CE3AB17D-4612-4948-A5EC-4726EBC44B84}" srcId="{22F65C40-DA99-40EE-90BF-D59D9E64544B}" destId="{1455A5A3-03E3-455C-9CEA-61A97C9D45A8}" srcOrd="0" destOrd="0" parTransId="{4EA187E8-4552-4BCD-9349-87FF8B7FA9CB}" sibTransId="{B069D9E4-9B4D-46DD-AD71-560E5387F657}"/>
    <dgm:cxn modelId="{C115764F-C3A0-4CA6-9470-884A374D9EDC}" type="presOf" srcId="{1455A5A3-03E3-455C-9CEA-61A97C9D45A8}" destId="{C91E1AC9-1B69-4A01-B4E6-BA3797946FC4}" srcOrd="0" destOrd="0" presId="urn:microsoft.com/office/officeart/2005/8/layout/bList2"/>
    <dgm:cxn modelId="{DE92E587-5B8A-4421-80CE-5780903C69A2}" type="presOf" srcId="{1455A5A3-03E3-455C-9CEA-61A97C9D45A8}" destId="{061B7BE9-44F0-447B-9D55-44DE3C400B2F}" srcOrd="1" destOrd="0" presId="urn:microsoft.com/office/officeart/2005/8/layout/bList2"/>
    <dgm:cxn modelId="{B95ACC5C-CCAA-48B2-8852-3782327B9FCE}" type="presOf" srcId="{22F65C40-DA99-40EE-90BF-D59D9E64544B}" destId="{6B4AC16B-9877-4F09-8D8A-F258706E651A}" srcOrd="0" destOrd="0" presId="urn:microsoft.com/office/officeart/2005/8/layout/bList2"/>
    <dgm:cxn modelId="{D64FA93A-3D2B-443E-8AC1-68D570A1726D}" type="presParOf" srcId="{6B4AC16B-9877-4F09-8D8A-F258706E651A}" destId="{3FDEDC65-3E9B-4454-BFC3-804C1AD338B3}" srcOrd="0" destOrd="0" presId="urn:microsoft.com/office/officeart/2005/8/layout/bList2"/>
    <dgm:cxn modelId="{2115233C-3189-4231-93C7-726DA03754B4}" type="presParOf" srcId="{3FDEDC65-3E9B-4454-BFC3-804C1AD338B3}" destId="{5522DE03-691A-43F1-9861-D9A06CD5A69E}" srcOrd="0" destOrd="0" presId="urn:microsoft.com/office/officeart/2005/8/layout/bList2"/>
    <dgm:cxn modelId="{5ECC576D-0AAA-4205-9711-C27D89360994}" type="presParOf" srcId="{3FDEDC65-3E9B-4454-BFC3-804C1AD338B3}" destId="{C91E1AC9-1B69-4A01-B4E6-BA3797946FC4}" srcOrd="1" destOrd="0" presId="urn:microsoft.com/office/officeart/2005/8/layout/bList2"/>
    <dgm:cxn modelId="{4DA817FE-A8A2-4A24-8B5C-9862816014C2}" type="presParOf" srcId="{3FDEDC65-3E9B-4454-BFC3-804C1AD338B3}" destId="{061B7BE9-44F0-447B-9D55-44DE3C400B2F}" srcOrd="2" destOrd="0" presId="urn:microsoft.com/office/officeart/2005/8/layout/bList2"/>
    <dgm:cxn modelId="{0564AA11-4D6E-47AF-8652-BE06D741163D}" type="presParOf" srcId="{3FDEDC65-3E9B-4454-BFC3-804C1AD338B3}" destId="{B6894FC7-FAD7-42D3-B09D-5AEB077EE8C2}"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2DE03-691A-43F1-9861-D9A06CD5A69E}">
      <dsp:nvSpPr>
        <dsp:cNvPr id="0" name=""/>
        <dsp:cNvSpPr/>
      </dsp:nvSpPr>
      <dsp:spPr>
        <a:xfrm>
          <a:off x="7910" y="688679"/>
          <a:ext cx="3416691" cy="4618449"/>
        </a:xfrm>
        <a:prstGeom prst="round2SameRect">
          <a:avLst>
            <a:gd name="adj1" fmla="val 8000"/>
            <a:gd name="adj2" fmla="val 0"/>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PI holder/tester submits screen shoots to MS as per case instruction</a:t>
          </a:r>
          <a:endParaRPr lang="en-US" sz="1800" kern="1200" dirty="0"/>
        </a:p>
        <a:p>
          <a:pPr marL="171450" lvl="1" indent="-171450" algn="l" defTabSz="800100">
            <a:lnSpc>
              <a:spcPct val="90000"/>
            </a:lnSpc>
            <a:spcBef>
              <a:spcPct val="0"/>
            </a:spcBef>
            <a:spcAft>
              <a:spcPct val="15000"/>
            </a:spcAft>
            <a:buChar char="••"/>
          </a:pPr>
          <a:r>
            <a:rPr lang="en-US" sz="1800" kern="1200" dirty="0" smtClean="0"/>
            <a:t>Microsoft provides test </a:t>
          </a:r>
          <a:br>
            <a:rPr lang="en-US" sz="1800" kern="1200" dirty="0" smtClean="0"/>
          </a:br>
          <a:r>
            <a:rPr lang="en-US" sz="1800" kern="1200" dirty="0" smtClean="0"/>
            <a:t>scripts to vendor</a:t>
          </a:r>
          <a:endParaRPr lang="en-US" sz="1800" kern="1200" dirty="0"/>
        </a:p>
        <a:p>
          <a:pPr marL="171450" lvl="1" indent="-171450" algn="l" defTabSz="800100">
            <a:lnSpc>
              <a:spcPct val="90000"/>
            </a:lnSpc>
            <a:spcBef>
              <a:spcPct val="0"/>
            </a:spcBef>
            <a:spcAft>
              <a:spcPct val="15000"/>
            </a:spcAft>
            <a:buChar char="••"/>
          </a:pPr>
          <a:r>
            <a:rPr lang="en-US" sz="1800" kern="1200" dirty="0" smtClean="0"/>
            <a:t>Vendor executes test scripts</a:t>
          </a:r>
          <a:br>
            <a:rPr lang="en-US" sz="1800" kern="1200" dirty="0" smtClean="0"/>
          </a:br>
          <a:r>
            <a:rPr lang="en-US" sz="1800" kern="1200" dirty="0" smtClean="0"/>
            <a:t>&amp; report bugs</a:t>
          </a:r>
          <a:endParaRPr lang="en-US" sz="1800" kern="1200" dirty="0"/>
        </a:p>
        <a:p>
          <a:pPr marL="171450" lvl="1" indent="-171450" algn="l" defTabSz="800100">
            <a:lnSpc>
              <a:spcPct val="90000"/>
            </a:lnSpc>
            <a:spcBef>
              <a:spcPct val="0"/>
            </a:spcBef>
            <a:spcAft>
              <a:spcPct val="15000"/>
            </a:spcAft>
            <a:buChar char="••"/>
          </a:pPr>
          <a:r>
            <a:rPr lang="en-US" sz="1800" kern="1200" dirty="0" smtClean="0"/>
            <a:t>Each Active Test takes up to one hour to complete</a:t>
          </a:r>
          <a:endParaRPr lang="en-US" sz="1800" kern="1200" dirty="0"/>
        </a:p>
      </dsp:txBody>
      <dsp:txXfrm>
        <a:off x="87967" y="768736"/>
        <a:ext cx="3256577" cy="4538392"/>
      </dsp:txXfrm>
    </dsp:sp>
    <dsp:sp modelId="{061B7BE9-44F0-447B-9D55-44DE3C400B2F}">
      <dsp:nvSpPr>
        <dsp:cNvPr id="0" name=""/>
        <dsp:cNvSpPr/>
      </dsp:nvSpPr>
      <dsp:spPr>
        <a:xfrm>
          <a:off x="7910" y="4273148"/>
          <a:ext cx="3416691" cy="1096709"/>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69850" bIns="0" numCol="1" spcCol="1270" anchor="ctr" anchorCtr="0">
          <a:noAutofit/>
        </a:bodyPr>
        <a:lstStyle/>
        <a:p>
          <a:pPr lvl="0" algn="l" defTabSz="2444750">
            <a:lnSpc>
              <a:spcPct val="90000"/>
            </a:lnSpc>
            <a:spcBef>
              <a:spcPct val="0"/>
            </a:spcBef>
            <a:spcAft>
              <a:spcPct val="35000"/>
            </a:spcAft>
          </a:pPr>
          <a:r>
            <a:rPr lang="en-US" sz="5500" kern="1200" dirty="0" smtClean="0"/>
            <a:t>Active</a:t>
          </a:r>
          <a:endParaRPr lang="en-US" sz="5500" kern="1200" dirty="0"/>
        </a:p>
      </dsp:txBody>
      <dsp:txXfrm>
        <a:off x="7910" y="4273148"/>
        <a:ext cx="2406120" cy="1096709"/>
      </dsp:txXfrm>
    </dsp:sp>
    <dsp:sp modelId="{B6894FC7-FAD7-42D3-B09D-5AEB077EE8C2}">
      <dsp:nvSpPr>
        <dsp:cNvPr id="0" name=""/>
        <dsp:cNvSpPr/>
      </dsp:nvSpPr>
      <dsp:spPr>
        <a:xfrm>
          <a:off x="2510683" y="4447350"/>
          <a:ext cx="1195841" cy="1195841"/>
        </a:xfrm>
        <a:prstGeom prst="ellipse">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32137C-E37A-47C1-B80D-DD4C57030616}">
      <dsp:nvSpPr>
        <dsp:cNvPr id="0" name=""/>
        <dsp:cNvSpPr/>
      </dsp:nvSpPr>
      <dsp:spPr>
        <a:xfrm>
          <a:off x="4002788" y="766494"/>
          <a:ext cx="3416691" cy="4307187"/>
        </a:xfrm>
        <a:prstGeom prst="round2SameRect">
          <a:avLst>
            <a:gd name="adj1" fmla="val 8000"/>
            <a:gd name="adj2" fmla="val 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Microsoft QA engineers submit validation transactions incl. authorization, settlement &amp; reversal at their discretion</a:t>
          </a:r>
          <a:endParaRPr lang="en-US" sz="1800" kern="1200" dirty="0"/>
        </a:p>
        <a:p>
          <a:pPr marL="171450" lvl="1" indent="-171450" algn="l" defTabSz="800100">
            <a:lnSpc>
              <a:spcPct val="90000"/>
            </a:lnSpc>
            <a:spcBef>
              <a:spcPct val="0"/>
            </a:spcBef>
            <a:spcAft>
              <a:spcPct val="15000"/>
            </a:spcAft>
            <a:buChar char="••"/>
          </a:pPr>
          <a:r>
            <a:rPr lang="en-US" sz="1800" kern="1200" dirty="0" smtClean="0"/>
            <a:t>Account owners are notified </a:t>
          </a:r>
          <a:br>
            <a:rPr lang="en-US" sz="1800" kern="1200" dirty="0" smtClean="0"/>
          </a:br>
          <a:r>
            <a:rPr lang="en-US" sz="1800" kern="1200" dirty="0" smtClean="0"/>
            <a:t>of any transactions</a:t>
          </a:r>
          <a:endParaRPr lang="en-US" sz="1800" kern="1200" dirty="0"/>
        </a:p>
        <a:p>
          <a:pPr marL="171450" lvl="1" indent="-171450" algn="l" defTabSz="800100">
            <a:lnSpc>
              <a:spcPct val="90000"/>
            </a:lnSpc>
            <a:spcBef>
              <a:spcPct val="0"/>
            </a:spcBef>
            <a:spcAft>
              <a:spcPct val="15000"/>
            </a:spcAft>
            <a:buChar char="••"/>
          </a:pPr>
          <a:r>
            <a:rPr lang="en-US" sz="1800" kern="1200" dirty="0" smtClean="0"/>
            <a:t>Account owners are asked to validate the transaction &amp; subsequent reversal are successful</a:t>
          </a:r>
          <a:endParaRPr lang="en-US" sz="1800" kern="1200" dirty="0"/>
        </a:p>
      </dsp:txBody>
      <dsp:txXfrm>
        <a:off x="4082845" y="846551"/>
        <a:ext cx="3256577" cy="4227130"/>
      </dsp:txXfrm>
    </dsp:sp>
    <dsp:sp modelId="{A18658FE-C64D-4142-8D68-DBAF256ECBF9}">
      <dsp:nvSpPr>
        <dsp:cNvPr id="0" name=""/>
        <dsp:cNvSpPr/>
      </dsp:nvSpPr>
      <dsp:spPr>
        <a:xfrm>
          <a:off x="4002788" y="4195332"/>
          <a:ext cx="3416691" cy="1096709"/>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69850" bIns="0" numCol="1" spcCol="1270" anchor="ctr" anchorCtr="0">
          <a:noAutofit/>
        </a:bodyPr>
        <a:lstStyle/>
        <a:p>
          <a:pPr lvl="0" algn="l" defTabSz="2444750">
            <a:lnSpc>
              <a:spcPct val="90000"/>
            </a:lnSpc>
            <a:spcBef>
              <a:spcPct val="0"/>
            </a:spcBef>
            <a:spcAft>
              <a:spcPct val="35000"/>
            </a:spcAft>
          </a:pPr>
          <a:r>
            <a:rPr lang="en-US" sz="5500" kern="1200" dirty="0" smtClean="0"/>
            <a:t>Passive</a:t>
          </a:r>
          <a:endParaRPr lang="en-US" sz="5500" kern="1200" dirty="0"/>
        </a:p>
      </dsp:txBody>
      <dsp:txXfrm>
        <a:off x="4002788" y="4195332"/>
        <a:ext cx="2406120" cy="1096709"/>
      </dsp:txXfrm>
    </dsp:sp>
    <dsp:sp modelId="{DCF2EA00-4507-441A-B2B0-430373448E42}">
      <dsp:nvSpPr>
        <dsp:cNvPr id="0" name=""/>
        <dsp:cNvSpPr/>
      </dsp:nvSpPr>
      <dsp:spPr>
        <a:xfrm>
          <a:off x="6505561" y="4369535"/>
          <a:ext cx="1195841" cy="1195841"/>
        </a:xfrm>
        <a:prstGeom prst="ellipse">
          <a:avLst/>
        </a:prstGeom>
        <a:solidFill>
          <a:schemeClr val="accent3">
            <a:tint val="40000"/>
            <a:alpha val="90000"/>
            <a:hueOff val="0"/>
            <a:satOff val="0"/>
            <a:lumOff val="0"/>
            <a:alphaOff val="0"/>
          </a:schemeClr>
        </a:solidFill>
        <a:ln w="1079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37A4FD-25F2-4D82-9C28-EFDCD7E38873}">
      <dsp:nvSpPr>
        <dsp:cNvPr id="0" name=""/>
        <dsp:cNvSpPr/>
      </dsp:nvSpPr>
      <dsp:spPr>
        <a:xfrm>
          <a:off x="7997666" y="803132"/>
          <a:ext cx="3416691" cy="4160636"/>
        </a:xfrm>
        <a:prstGeom prst="round2SameRect">
          <a:avLst>
            <a:gd name="adj1" fmla="val 8000"/>
            <a:gd name="adj2" fmla="val 0"/>
          </a:avLst>
        </a:prstGeom>
        <a:solidFill>
          <a:schemeClr val="lt1">
            <a:alpha val="90000"/>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Active Split Test</a:t>
          </a:r>
          <a:endParaRPr lang="en-US" sz="1800" b="1" kern="1200" dirty="0"/>
        </a:p>
        <a:p>
          <a:pPr marL="342900" lvl="2" indent="-171450" algn="l" defTabSz="800100">
            <a:lnSpc>
              <a:spcPct val="90000"/>
            </a:lnSpc>
            <a:spcBef>
              <a:spcPct val="0"/>
            </a:spcBef>
            <a:spcAft>
              <a:spcPct val="15000"/>
            </a:spcAft>
            <a:buChar char="••"/>
          </a:pPr>
          <a:r>
            <a:rPr lang="en-US" sz="1800" kern="1200" dirty="0" smtClean="0"/>
            <a:t>PI Information is not shared with MS Engineer/Tester</a:t>
          </a:r>
          <a:endParaRPr lang="en-US" sz="1800" kern="1200" dirty="0"/>
        </a:p>
        <a:p>
          <a:pPr marL="342900" lvl="2" indent="-171450" algn="l" defTabSz="800100">
            <a:lnSpc>
              <a:spcPct val="90000"/>
            </a:lnSpc>
            <a:spcBef>
              <a:spcPct val="0"/>
            </a:spcBef>
            <a:spcAft>
              <a:spcPct val="15000"/>
            </a:spcAft>
            <a:buChar char="••"/>
          </a:pPr>
          <a:r>
            <a:rPr lang="en-US" sz="1800" kern="1200" dirty="0" smtClean="0"/>
            <a:t>Participants must have full access to all environments where testing occurs</a:t>
          </a:r>
          <a:endParaRPr lang="en-US" sz="1800" kern="1200" dirty="0"/>
        </a:p>
        <a:p>
          <a:pPr marL="171450" lvl="1" indent="-171450" algn="l" defTabSz="800100">
            <a:lnSpc>
              <a:spcPct val="90000"/>
            </a:lnSpc>
            <a:spcBef>
              <a:spcPct val="0"/>
            </a:spcBef>
            <a:spcAft>
              <a:spcPct val="15000"/>
            </a:spcAft>
            <a:buChar char="••"/>
          </a:pPr>
          <a:r>
            <a:rPr lang="en-US" sz="1800" b="1" kern="1200" dirty="0" smtClean="0"/>
            <a:t>Passive Split Testing:</a:t>
          </a:r>
          <a:endParaRPr lang="en-US" sz="1800" b="1" kern="1200" dirty="0"/>
        </a:p>
        <a:p>
          <a:pPr marL="342900" lvl="2" indent="-171450" algn="l" defTabSz="800100">
            <a:lnSpc>
              <a:spcPct val="90000"/>
            </a:lnSpc>
            <a:spcBef>
              <a:spcPct val="0"/>
            </a:spcBef>
            <a:spcAft>
              <a:spcPct val="15000"/>
            </a:spcAft>
            <a:buChar char="••"/>
          </a:pPr>
          <a:r>
            <a:rPr lang="en-US" sz="1800" kern="1200" dirty="0" smtClean="0"/>
            <a:t>An engineer works with a participant over video chat</a:t>
          </a:r>
          <a:endParaRPr lang="en-US" sz="1800" kern="1200" dirty="0"/>
        </a:p>
        <a:p>
          <a:pPr marL="514350" lvl="3" indent="-171450" algn="l" defTabSz="800100">
            <a:lnSpc>
              <a:spcPct val="90000"/>
            </a:lnSpc>
            <a:spcBef>
              <a:spcPct val="0"/>
            </a:spcBef>
            <a:spcAft>
              <a:spcPct val="15000"/>
            </a:spcAft>
            <a:buChar char="••"/>
          </a:pPr>
          <a:r>
            <a:rPr lang="en-US" sz="1800" kern="1200" dirty="0" smtClean="0"/>
            <a:t>Participant shares all PI info &amp; codes with MS Engineer/Tester</a:t>
          </a:r>
          <a:endParaRPr lang="en-US" sz="1800" kern="1200" dirty="0"/>
        </a:p>
        <a:p>
          <a:pPr marL="514350" lvl="3" indent="-171450" algn="l" defTabSz="800100">
            <a:lnSpc>
              <a:spcPct val="90000"/>
            </a:lnSpc>
            <a:spcBef>
              <a:spcPct val="0"/>
            </a:spcBef>
            <a:spcAft>
              <a:spcPct val="15000"/>
            </a:spcAft>
            <a:buChar char="••"/>
          </a:pPr>
          <a:endParaRPr lang="en-US" sz="1800" kern="1200" dirty="0"/>
        </a:p>
      </dsp:txBody>
      <dsp:txXfrm>
        <a:off x="8077723" y="883189"/>
        <a:ext cx="3256577" cy="4080579"/>
      </dsp:txXfrm>
    </dsp:sp>
    <dsp:sp modelId="{2F67CE2E-7916-4B44-9356-93B5DAB57244}">
      <dsp:nvSpPr>
        <dsp:cNvPr id="0" name=""/>
        <dsp:cNvSpPr/>
      </dsp:nvSpPr>
      <dsp:spPr>
        <a:xfrm>
          <a:off x="7997666" y="4158694"/>
          <a:ext cx="3416691" cy="1096709"/>
        </a:xfrm>
        <a:prstGeom prst="rect">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69850" bIns="0" numCol="1" spcCol="1270" anchor="ctr" anchorCtr="0">
          <a:noAutofit/>
        </a:bodyPr>
        <a:lstStyle/>
        <a:p>
          <a:pPr lvl="0" algn="l" defTabSz="2444750">
            <a:lnSpc>
              <a:spcPct val="90000"/>
            </a:lnSpc>
            <a:spcBef>
              <a:spcPct val="0"/>
            </a:spcBef>
            <a:spcAft>
              <a:spcPct val="35000"/>
            </a:spcAft>
          </a:pPr>
          <a:r>
            <a:rPr lang="en-US" sz="5500" kern="1200" dirty="0" smtClean="0"/>
            <a:t>Split</a:t>
          </a:r>
          <a:endParaRPr lang="en-US" sz="5500" kern="1200" dirty="0"/>
        </a:p>
      </dsp:txBody>
      <dsp:txXfrm>
        <a:off x="7997666" y="4158694"/>
        <a:ext cx="2406120" cy="1096709"/>
      </dsp:txXfrm>
    </dsp:sp>
    <dsp:sp modelId="{1AD15282-3286-47B9-A39B-059B8A3B7EC3}">
      <dsp:nvSpPr>
        <dsp:cNvPr id="0" name=""/>
        <dsp:cNvSpPr/>
      </dsp:nvSpPr>
      <dsp:spPr>
        <a:xfrm>
          <a:off x="10500439" y="4332897"/>
          <a:ext cx="1195841" cy="1195841"/>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079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2DE03-691A-43F1-9861-D9A06CD5A69E}">
      <dsp:nvSpPr>
        <dsp:cNvPr id="0" name=""/>
        <dsp:cNvSpPr/>
      </dsp:nvSpPr>
      <dsp:spPr>
        <a:xfrm>
          <a:off x="14" y="119248"/>
          <a:ext cx="5572443" cy="4363099"/>
        </a:xfrm>
        <a:prstGeom prst="round2SameRect">
          <a:avLst>
            <a:gd name="adj1" fmla="val 8000"/>
            <a:gd name="adj2" fmla="val 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1B7BE9-44F0-447B-9D55-44DE3C400B2F}">
      <dsp:nvSpPr>
        <dsp:cNvPr id="0" name=""/>
        <dsp:cNvSpPr/>
      </dsp:nvSpPr>
      <dsp:spPr>
        <a:xfrm>
          <a:off x="5140" y="4480511"/>
          <a:ext cx="5572624" cy="967871"/>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0" rIns="71120" bIns="0" numCol="1" spcCol="1270" anchor="ctr" anchorCtr="0">
          <a:noAutofit/>
        </a:bodyPr>
        <a:lstStyle/>
        <a:p>
          <a:pPr lvl="0" algn="l" defTabSz="2489200">
            <a:lnSpc>
              <a:spcPct val="90000"/>
            </a:lnSpc>
            <a:spcBef>
              <a:spcPct val="0"/>
            </a:spcBef>
            <a:spcAft>
              <a:spcPct val="35000"/>
            </a:spcAft>
          </a:pPr>
          <a:r>
            <a:rPr lang="en-US" sz="5600" kern="1200" dirty="0" smtClean="0"/>
            <a:t>Instruments</a:t>
          </a:r>
          <a:endParaRPr lang="en-US" sz="5600" kern="1200" dirty="0"/>
        </a:p>
      </dsp:txBody>
      <dsp:txXfrm>
        <a:off x="5140" y="4480511"/>
        <a:ext cx="3924383" cy="967871"/>
      </dsp:txXfrm>
    </dsp:sp>
    <dsp:sp modelId="{B6894FC7-FAD7-42D3-B09D-5AEB077EE8C2}">
      <dsp:nvSpPr>
        <dsp:cNvPr id="0" name=""/>
        <dsp:cNvSpPr/>
      </dsp:nvSpPr>
      <dsp:spPr>
        <a:xfrm>
          <a:off x="4480508" y="4846267"/>
          <a:ext cx="689613" cy="444654"/>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D0CB2F-F0BF-435A-A27A-2EC15087F634}" type="datetime8">
              <a:rPr lang="en-US" smtClean="0">
                <a:latin typeface="Segoe UI" pitchFamily="34" charset="0"/>
              </a:rPr>
              <a:t>9/20/2017 4:28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18B56EA-E28F-4F92-9F16-7A6F2501B303}" type="datetime8">
              <a:rPr lang="en-US" smtClean="0"/>
              <a:t>9/20/2017 4:28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4E5D2C5-ED9D-42DE-94D7-5DFDAB632D1D}" type="datetime8">
              <a:rPr lang="en-US" smtClean="0"/>
              <a:t>9/20/2017 4:28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55483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9/20/2017 4:28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111411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Order</a:t>
            </a:r>
            <a:r>
              <a:rPr lang="en-US" baseline="0" dirty="0" smtClean="0"/>
              <a:t> Should Be</a:t>
            </a:r>
          </a:p>
          <a:p>
            <a:r>
              <a:rPr lang="en-US" baseline="0" dirty="0" smtClean="0"/>
              <a:t/>
            </a:r>
            <a:br>
              <a:rPr lang="en-US" baseline="0" dirty="0" smtClean="0"/>
            </a:br>
            <a:r>
              <a:rPr lang="en-US" baseline="0" dirty="0" smtClean="0"/>
              <a:t>Invoice Testing (WOCs) Testing</a:t>
            </a:r>
          </a:p>
          <a:p>
            <a:r>
              <a:rPr lang="en-US" baseline="0" dirty="0" smtClean="0"/>
              <a:t>Test In Production Internal (TIPS) Testing</a:t>
            </a:r>
          </a:p>
          <a:p>
            <a:r>
              <a:rPr lang="en-US" baseline="0" dirty="0" smtClean="0"/>
              <a:t>Global Testing</a:t>
            </a:r>
          </a:p>
          <a:p>
            <a:endParaRPr lang="en-US" baseline="0" dirty="0" smtClean="0"/>
          </a:p>
          <a:p>
            <a:r>
              <a:rPr lang="en-US" baseline="0" dirty="0" smtClean="0"/>
              <a:t>Order on each section should be:</a:t>
            </a:r>
          </a:p>
          <a:p>
            <a:endParaRPr lang="en-US" baseline="0" dirty="0" smtClean="0"/>
          </a:p>
          <a:p>
            <a:pPr marL="228600" indent="-228600">
              <a:buAutoNum type="arabicPeriod"/>
            </a:pPr>
            <a:r>
              <a:rPr lang="en-US" baseline="0" dirty="0" smtClean="0"/>
              <a:t>Summary</a:t>
            </a:r>
          </a:p>
          <a:p>
            <a:pPr marL="228600" indent="-228600">
              <a:buAutoNum type="arabicPeriod"/>
            </a:pPr>
            <a:r>
              <a:rPr lang="en-US" baseline="0" dirty="0" smtClean="0"/>
              <a:t>How To Signup (Showing Request Form)</a:t>
            </a:r>
          </a:p>
          <a:p>
            <a:pPr marL="228600" indent="-228600">
              <a:buAutoNum type="arabicPeriod"/>
            </a:pPr>
            <a:r>
              <a:rPr lang="en-US" baseline="0" dirty="0" smtClean="0"/>
              <a:t>Links to supporting materials &amp; help (DL list)</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9/20/2017 4:28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43694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900" b="1" dirty="0" smtClean="0"/>
          </a:p>
          <a:p>
            <a:pPr marL="0" indent="0">
              <a:buNone/>
            </a:pPr>
            <a:r>
              <a:rPr lang="en-US" sz="900" b="1" dirty="0" smtClean="0"/>
              <a:t>Passive Validation</a:t>
            </a:r>
            <a:r>
              <a:rPr lang="en-US" sz="900" dirty="0" smtClean="0"/>
              <a:t> :</a:t>
            </a:r>
          </a:p>
          <a:p>
            <a:r>
              <a:rPr lang="en-US" sz="900" dirty="0" smtClean="0"/>
              <a:t>Microsoft QA engineers will submit validation transactions including authorization, settlement and reversal at their discretion. Account owners will be notified of any transactions. </a:t>
            </a:r>
          </a:p>
          <a:p>
            <a:r>
              <a:rPr lang="en-US" sz="900" dirty="0" smtClean="0"/>
              <a:t>Account owners will be asked to validate that the transaction and subsequent reversal has been successfully  </a:t>
            </a:r>
          </a:p>
          <a:p>
            <a:r>
              <a:rPr lang="en-US" sz="900" dirty="0" smtClean="0"/>
              <a:t>Microsoft may also request “screen prints” from account holder’s web banking session as confirmation that the validation and subsequent reversal was processed.</a:t>
            </a:r>
          </a:p>
          <a:p>
            <a:pPr marL="0" indent="0">
              <a:buNone/>
            </a:pPr>
            <a:r>
              <a:rPr lang="en-US" sz="900" b="1" dirty="0" smtClean="0"/>
              <a:t>Active Validation: </a:t>
            </a:r>
          </a:p>
          <a:p>
            <a:r>
              <a:rPr lang="en-US" sz="900" dirty="0" smtClean="0"/>
              <a:t>PI holder/tester will submit the screen shoots to Microsoft as given in the test case instruction. Any unexpected behavior should be documented and escalated accordingly.</a:t>
            </a:r>
          </a:p>
          <a:p>
            <a:r>
              <a:rPr lang="en-US" sz="900" dirty="0" smtClean="0"/>
              <a:t>Microsoft to provide test scripts to vendor.</a:t>
            </a:r>
          </a:p>
          <a:p>
            <a:r>
              <a:rPr lang="en-US" sz="900" dirty="0" err="1" smtClean="0"/>
              <a:t>Utest</a:t>
            </a:r>
            <a:r>
              <a:rPr lang="en-US" sz="900" dirty="0" smtClean="0"/>
              <a:t> and  </a:t>
            </a:r>
            <a:r>
              <a:rPr lang="en-US" sz="900" dirty="0" err="1" smtClean="0"/>
              <a:t>Pactera</a:t>
            </a:r>
            <a:r>
              <a:rPr lang="en-US" sz="900" dirty="0" smtClean="0"/>
              <a:t> testers to execute test scripts and report bugs.</a:t>
            </a:r>
          </a:p>
          <a:p>
            <a:r>
              <a:rPr lang="en-US" sz="900" dirty="0" smtClean="0"/>
              <a:t>Each Active test projected to take up to one (1) hour to complete.</a:t>
            </a:r>
          </a:p>
          <a:p>
            <a:endParaRPr lang="en-US" sz="900" dirty="0" smtClean="0"/>
          </a:p>
          <a:p>
            <a:endParaRPr lang="en-US" sz="900" dirty="0" smtClean="0"/>
          </a:p>
          <a:p>
            <a:r>
              <a:rPr lang="en-US" b="1" dirty="0" smtClean="0"/>
              <a:t>Passive Validation</a:t>
            </a:r>
            <a:r>
              <a:rPr lang="en-US" dirty="0" smtClean="0"/>
              <a:t> :</a:t>
            </a:r>
            <a:r>
              <a:rPr lang="en-US" i="1" dirty="0" smtClean="0"/>
              <a:t>In most cases</a:t>
            </a:r>
            <a:r>
              <a:rPr lang="en-US" dirty="0" smtClean="0"/>
              <a:t>, the validation is scheduled in advance so advance notice to participating account owners will be attempted via email.  In some instances, such as deployment of “hot fixes”, advance notice may not be practically feasible but email notifications will be submitted within 24 hours of the initial authorization attempt. </a:t>
            </a:r>
          </a:p>
          <a:p>
            <a:r>
              <a:rPr lang="en-US" dirty="0" smtClean="0"/>
              <a:t>Account owners will be asked to validate that the transaction and subsequent reversal has been successfully posted to their PI. The authorization, settlement and reversal combined will be considered one “validation transaction”.  Authorization occurs immediate in real-time while settlement is typically a batch process and may take 3-5 business days to be processed from Microsoft to the account holders PI.  </a:t>
            </a:r>
          </a:p>
          <a:p>
            <a:r>
              <a:rPr lang="en-US" dirty="0" smtClean="0"/>
              <a:t> </a:t>
            </a:r>
          </a:p>
          <a:p>
            <a:r>
              <a:rPr lang="en-US" b="1" dirty="0" smtClean="0"/>
              <a:t>Active Validation </a:t>
            </a:r>
            <a:r>
              <a:rPr lang="en-US" dirty="0" smtClean="0"/>
              <a:t>– PI holder/tester will submit the screen shoots to Microsoft as given in the test case instruction. Any unexpected behavior should be documented and escalated accordingly.</a:t>
            </a:r>
          </a:p>
          <a:p>
            <a:r>
              <a:rPr lang="en-US" dirty="0" smtClean="0"/>
              <a:t>•         Selection of testers using the criteria appropriate for the test needed.  Below are examples of an active test:</a:t>
            </a:r>
          </a:p>
          <a:p>
            <a:r>
              <a:rPr lang="en-US" dirty="0" smtClean="0"/>
              <a:t>o   Web test using Visa Credit Card issued in Ukraine</a:t>
            </a:r>
          </a:p>
          <a:p>
            <a:r>
              <a:rPr lang="en-US" dirty="0" smtClean="0"/>
              <a:t>o   Mobile payment testing using Maestro Debit Card in Germany</a:t>
            </a:r>
          </a:p>
          <a:p>
            <a:r>
              <a:rPr lang="en-US" dirty="0" smtClean="0"/>
              <a:t>o   Mobile payment testing using </a:t>
            </a:r>
            <a:r>
              <a:rPr lang="en-US" dirty="0" err="1" smtClean="0"/>
              <a:t>Alipay</a:t>
            </a:r>
            <a:r>
              <a:rPr lang="en-US" dirty="0" smtClean="0"/>
              <a:t> in China</a:t>
            </a:r>
          </a:p>
          <a:p>
            <a:r>
              <a:rPr lang="en-US" dirty="0" smtClean="0"/>
              <a:t>•         If a selected tester needs to procure a PI, they will do so.</a:t>
            </a:r>
          </a:p>
          <a:p>
            <a:r>
              <a:rPr lang="en-US" dirty="0" smtClean="0"/>
              <a:t>•         If necessary, </a:t>
            </a:r>
            <a:r>
              <a:rPr lang="en-US" dirty="0" err="1" smtClean="0"/>
              <a:t>Pactera</a:t>
            </a:r>
            <a:r>
              <a:rPr lang="en-US" dirty="0" smtClean="0"/>
              <a:t> testers will create WLID and register PIs.  The preferred registration method is to have </a:t>
            </a:r>
            <a:r>
              <a:rPr lang="en-US" dirty="0" err="1" smtClean="0"/>
              <a:t>Pactera</a:t>
            </a:r>
            <a:r>
              <a:rPr lang="en-US" dirty="0" smtClean="0"/>
              <a:t> testers access the Interactive Secure Web Forms for all PI registration and management.</a:t>
            </a:r>
          </a:p>
          <a:p>
            <a:r>
              <a:rPr lang="en-US" i="1" u="sng" dirty="0" smtClean="0"/>
              <a:t>•         Microsoft to provide test scripts to vendor.</a:t>
            </a:r>
          </a:p>
          <a:p>
            <a:r>
              <a:rPr lang="en-US" dirty="0" smtClean="0"/>
              <a:t>•       </a:t>
            </a:r>
            <a:r>
              <a:rPr lang="en-US" dirty="0" err="1" smtClean="0"/>
              <a:t>Utest</a:t>
            </a:r>
            <a:r>
              <a:rPr lang="en-US" dirty="0" smtClean="0"/>
              <a:t> and  </a:t>
            </a:r>
            <a:r>
              <a:rPr lang="en-US" dirty="0" err="1" smtClean="0"/>
              <a:t>Pactera</a:t>
            </a:r>
            <a:r>
              <a:rPr lang="en-US" dirty="0" smtClean="0"/>
              <a:t> testers to execute test scripts and report bugs.</a:t>
            </a:r>
          </a:p>
          <a:p>
            <a:r>
              <a:rPr lang="en-US" dirty="0" smtClean="0"/>
              <a:t>Each Active test projected to take up to one (1) hour to complete.</a:t>
            </a:r>
          </a:p>
          <a:p>
            <a:endParaRPr lang="en-US" dirty="0" smtClean="0"/>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9/20/2017 4:28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423303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9/20/2017 4:28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403339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animate</a:t>
            </a:r>
            <a:r>
              <a:rPr lang="en-US" baseline="0" dirty="0" smtClean="0"/>
              <a:t> this so that you could step the audience through the process.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9/20/2017 4:28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061246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11" name="Picture 10"/>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2588231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88490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12436475" cy="6971944"/>
          </a:xfrm>
          <a:prstGeom prst="rect">
            <a:avLst/>
          </a:prstGeom>
          <a:solidFill>
            <a:srgbClr val="004B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839171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12436475" cy="6971944"/>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22662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Title Accent Color 1">
    <p:bg>
      <p:bgPr>
        <a:solidFill>
          <a:schemeClr val="accent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12436475" cy="697194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0902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Title Accent Color 1">
    <p:bg>
      <p:bgPr>
        <a:solidFill>
          <a:schemeClr val="accent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12436475" cy="6971944"/>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915526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216358242"/>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949" b="14657"/>
          <a:stretch/>
        </p:blipFill>
        <p:spPr>
          <a:xfrm>
            <a:off x="-1" y="0"/>
            <a:ext cx="12436475" cy="6995517"/>
          </a:xfrm>
          <a:prstGeom prst="rect">
            <a:avLst/>
          </a:prstGeom>
        </p:spPr>
      </p:pic>
      <p:pic>
        <p:nvPicPr>
          <p:cNvPr id="10" name="MS logo gray - EMF"/>
          <p:cNvPicPr>
            <a:picLocks noChangeAspect="1"/>
          </p:cNvPicPr>
          <p:nvPr userDrawn="1"/>
        </p:nvPicPr>
        <p:blipFill>
          <a:blip r:embed="rId3"/>
          <a:stretch>
            <a:fillRect/>
          </a:stretch>
        </p:blipFill>
        <p:spPr bwMode="black">
          <a:xfrm>
            <a:off x="460688" y="479425"/>
            <a:ext cx="1451843" cy="310896"/>
          </a:xfrm>
          <a:prstGeom prst="rect">
            <a:avLst/>
          </a:prstGeom>
        </p:spPr>
      </p:pic>
      <p:sp>
        <p:nvSpPr>
          <p:cNvPr id="4" name="Rectangle 3"/>
          <p:cNvSpPr/>
          <p:nvPr userDrawn="1"/>
        </p:nvSpPr>
        <p:spPr bwMode="auto">
          <a:xfrm>
            <a:off x="274702" y="2119177"/>
            <a:ext cx="6400800" cy="3657600"/>
          </a:xfrm>
          <a:prstGeom prst="rect">
            <a:avLst/>
          </a:prstGeom>
          <a:solidFill>
            <a:srgbClr val="FFFFFF">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7"/>
            <a:ext cx="6400736" cy="1828800"/>
          </a:xfrm>
          <a:noFill/>
        </p:spPr>
        <p:txBody>
          <a:bodyPr lIns="146304" tIns="91440" rIns="146304" bIns="91440" anchor="t" anchorCtr="0"/>
          <a:lstStyle>
            <a:lvl1pPr>
              <a:defRPr sz="4800" spc="-100" baseline="0">
                <a:gradFill>
                  <a:gsLst>
                    <a:gs pos="18471">
                      <a:srgbClr val="353535"/>
                    </a:gs>
                    <a:gs pos="46000">
                      <a:srgbClr val="353535"/>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2"/>
            <a:ext cx="6402388" cy="664797"/>
          </a:xfrm>
        </p:spPr>
        <p:txBody>
          <a:bodyPr wrap="square" lIns="164592" tIns="109728" rIns="164592" bIns="109728">
            <a:spAutoFit/>
          </a:bodyPr>
          <a:lstStyle>
            <a:lvl1pPr marL="0" indent="0">
              <a:spcBef>
                <a:spcPts val="0"/>
              </a:spcBef>
              <a:buNone/>
              <a:defRPr sz="3200">
                <a:gradFill>
                  <a:gsLst>
                    <a:gs pos="18471">
                      <a:srgbClr val="353535"/>
                    </a:gs>
                    <a:gs pos="46000">
                      <a:srgbClr val="353535"/>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409011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7965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2"/>
            <a:ext cx="11375536" cy="23083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812685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11" name="Picture 10"/>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455010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t="949" b="14657"/>
          <a:stretch/>
        </p:blipFill>
        <p:spPr>
          <a:xfrm>
            <a:off x="-1" y="0"/>
            <a:ext cx="12436475" cy="6995517"/>
          </a:xfrm>
          <a:prstGeom prst="rect">
            <a:avLst/>
          </a:prstGeom>
        </p:spPr>
      </p:pic>
      <p:pic>
        <p:nvPicPr>
          <p:cNvPr id="8" name="MS logo gray - EMF"/>
          <p:cNvPicPr>
            <a:picLocks noChangeAspect="1"/>
          </p:cNvPicPr>
          <p:nvPr userDrawn="1"/>
        </p:nvPicPr>
        <p:blipFill>
          <a:blip r:embed="rId3"/>
          <a:stretch>
            <a:fillRect/>
          </a:stretch>
        </p:blipFill>
        <p:spPr bwMode="black">
          <a:xfrm>
            <a:off x="460688" y="479425"/>
            <a:ext cx="1451843" cy="310896"/>
          </a:xfrm>
          <a:prstGeom prst="rect">
            <a:avLst/>
          </a:prstGeom>
        </p:spPr>
      </p:pic>
      <p:sp>
        <p:nvSpPr>
          <p:cNvPr id="4" name="Rectangle 3"/>
          <p:cNvSpPr/>
          <p:nvPr userDrawn="1"/>
        </p:nvSpPr>
        <p:spPr bwMode="auto">
          <a:xfrm>
            <a:off x="274702" y="2119177"/>
            <a:ext cx="6400800" cy="3657600"/>
          </a:xfrm>
          <a:prstGeom prst="rect">
            <a:avLst/>
          </a:prstGeom>
          <a:solidFill>
            <a:srgbClr val="FFFFFF">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7"/>
            <a:ext cx="6400736" cy="1828800"/>
          </a:xfrm>
          <a:noFill/>
        </p:spPr>
        <p:txBody>
          <a:bodyPr lIns="146304" tIns="91440" rIns="146304" bIns="91440" anchor="t" anchorCtr="0"/>
          <a:lstStyle>
            <a:lvl1pPr>
              <a:defRPr sz="4800" spc="-100" baseline="0">
                <a:gradFill>
                  <a:gsLst>
                    <a:gs pos="18471">
                      <a:srgbClr val="353535"/>
                    </a:gs>
                    <a:gs pos="46000">
                      <a:srgbClr val="353535"/>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2"/>
            <a:ext cx="6402388" cy="664797"/>
          </a:xfrm>
        </p:spPr>
        <p:txBody>
          <a:bodyPr wrap="square" lIns="164592" tIns="109728" rIns="164592" bIns="109728">
            <a:spAutoFit/>
          </a:bodyPr>
          <a:lstStyle>
            <a:lvl1pPr marL="0" indent="0">
              <a:spcBef>
                <a:spcPts val="0"/>
              </a:spcBef>
              <a:buNone/>
              <a:defRPr sz="3200">
                <a:gradFill>
                  <a:gsLst>
                    <a:gs pos="18471">
                      <a:srgbClr val="353535"/>
                    </a:gs>
                    <a:gs pos="46000">
                      <a:srgbClr val="353535"/>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380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11" name="Picture 10"/>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867813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8" name="Picture 7"/>
          <p:cNvPicPr>
            <a:picLocks noChangeAspect="1"/>
          </p:cNvPicPr>
          <p:nvPr userDrawn="1"/>
        </p:nvPicPr>
        <p:blipFill>
          <a:blip r:embed="rId2"/>
          <a:stretch>
            <a:fillRect/>
          </a:stretch>
        </p:blipFill>
        <p:spPr bwMode="black">
          <a:xfrm>
            <a:off x="457200" y="479425"/>
            <a:ext cx="1483418" cy="310896"/>
          </a:xfrm>
          <a:prstGeom prst="rect">
            <a:avLst/>
          </a:prstGeom>
        </p:spPr>
      </p:pic>
      <p:pic>
        <p:nvPicPr>
          <p:cNvPr id="10" name="Picture 9"/>
          <p:cNvPicPr>
            <a:picLocks noChangeAspect="1"/>
          </p:cNvPicPr>
          <p:nvPr userDrawn="1"/>
        </p:nvPicPr>
        <p:blipFill rotWithShape="1">
          <a:blip r:embed="rId3"/>
          <a:srcRect l="35520" t="1088" r="1" b="2202"/>
          <a:stretch/>
        </p:blipFill>
        <p:spPr>
          <a:xfrm>
            <a:off x="5438711" y="0"/>
            <a:ext cx="6997763" cy="6995517"/>
          </a:xfrm>
          <a:prstGeom prst="rect">
            <a:avLst/>
          </a:prstGeom>
        </p:spPr>
      </p:pic>
    </p:spTree>
    <p:extLst>
      <p:ext uri="{BB962C8B-B14F-4D97-AF65-F5344CB8AC3E}">
        <p14:creationId xmlns:p14="http://schemas.microsoft.com/office/powerpoint/2010/main" val="2914041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131958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11" name="Picture 10"/>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451850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57844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dirty="0"/>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dirty="0"/>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dirty="0"/>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dirty="0"/>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288636596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dirty="0"/>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40919316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925205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91993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280903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1863663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38322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979381609"/>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1096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12" name="Picture 11"/>
          <p:cNvPicPr>
            <a:picLocks noChangeAspect="1"/>
          </p:cNvPicPr>
          <p:nvPr userDrawn="1"/>
        </p:nvPicPr>
        <p:blipFill>
          <a:blip r:embed="rId2"/>
          <a:stretch>
            <a:fillRect/>
          </a:stretch>
        </p:blipFill>
        <p:spPr bwMode="black">
          <a:xfrm>
            <a:off x="457200" y="479425"/>
            <a:ext cx="1483418" cy="310896"/>
          </a:xfrm>
          <a:prstGeom prst="rect">
            <a:avLst/>
          </a:prstGeom>
        </p:spPr>
      </p:pic>
      <p:pic>
        <p:nvPicPr>
          <p:cNvPr id="8" name="Picture 7"/>
          <p:cNvPicPr>
            <a:picLocks noChangeAspect="1"/>
          </p:cNvPicPr>
          <p:nvPr userDrawn="1"/>
        </p:nvPicPr>
        <p:blipFill rotWithShape="1">
          <a:blip r:embed="rId3"/>
          <a:srcRect l="35520" t="1088" r="1" b="2202"/>
          <a:stretch/>
        </p:blipFill>
        <p:spPr>
          <a:xfrm>
            <a:off x="5438711" y="0"/>
            <a:ext cx="6997763" cy="6995517"/>
          </a:xfrm>
          <a:prstGeom prst="rect">
            <a:avLst/>
          </a:prstGeom>
        </p:spPr>
      </p:pic>
    </p:spTree>
    <p:extLst>
      <p:ext uri="{BB962C8B-B14F-4D97-AF65-F5344CB8AC3E}">
        <p14:creationId xmlns:p14="http://schemas.microsoft.com/office/powerpoint/2010/main" val="1368165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0384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277105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9441102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16381127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11" name="Picture 10"/>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2093931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t="949" b="14657"/>
          <a:stretch/>
        </p:blipFill>
        <p:spPr>
          <a:xfrm>
            <a:off x="-1" y="0"/>
            <a:ext cx="12436475" cy="6995517"/>
          </a:xfrm>
          <a:prstGeom prst="rect">
            <a:avLst/>
          </a:prstGeom>
        </p:spPr>
      </p:pic>
      <p:pic>
        <p:nvPicPr>
          <p:cNvPr id="8" name="MS logo gray - EMF"/>
          <p:cNvPicPr>
            <a:picLocks noChangeAspect="1"/>
          </p:cNvPicPr>
          <p:nvPr userDrawn="1"/>
        </p:nvPicPr>
        <p:blipFill>
          <a:blip r:embed="rId3"/>
          <a:stretch>
            <a:fillRect/>
          </a:stretch>
        </p:blipFill>
        <p:spPr bwMode="black">
          <a:xfrm>
            <a:off x="460688" y="479425"/>
            <a:ext cx="1451843" cy="310896"/>
          </a:xfrm>
          <a:prstGeom prst="rect">
            <a:avLst/>
          </a:prstGeom>
        </p:spPr>
      </p:pic>
      <p:sp>
        <p:nvSpPr>
          <p:cNvPr id="4" name="Rectangle 3"/>
          <p:cNvSpPr/>
          <p:nvPr userDrawn="1"/>
        </p:nvSpPr>
        <p:spPr bwMode="auto">
          <a:xfrm>
            <a:off x="274702" y="2119177"/>
            <a:ext cx="6400800" cy="3657600"/>
          </a:xfrm>
          <a:prstGeom prst="rect">
            <a:avLst/>
          </a:prstGeom>
          <a:solidFill>
            <a:srgbClr val="FFFFFF">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7"/>
            <a:ext cx="6400736" cy="1828800"/>
          </a:xfrm>
          <a:noFill/>
        </p:spPr>
        <p:txBody>
          <a:bodyPr lIns="146304" tIns="91440" rIns="146304" bIns="91440" anchor="t" anchorCtr="0"/>
          <a:lstStyle>
            <a:lvl1pPr>
              <a:defRPr sz="4800" spc="-100" baseline="0">
                <a:gradFill>
                  <a:gsLst>
                    <a:gs pos="18471">
                      <a:srgbClr val="353535"/>
                    </a:gs>
                    <a:gs pos="46000">
                      <a:srgbClr val="353535"/>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2"/>
            <a:ext cx="6402388" cy="664797"/>
          </a:xfrm>
        </p:spPr>
        <p:txBody>
          <a:bodyPr wrap="square" lIns="164592" tIns="109728" rIns="164592" bIns="109728">
            <a:spAutoFit/>
          </a:bodyPr>
          <a:lstStyle>
            <a:lvl1pPr marL="0" indent="0">
              <a:spcBef>
                <a:spcPts val="0"/>
              </a:spcBef>
              <a:buNone/>
              <a:defRPr sz="3200">
                <a:gradFill>
                  <a:gsLst>
                    <a:gs pos="18471">
                      <a:srgbClr val="353535"/>
                    </a:gs>
                    <a:gs pos="46000">
                      <a:srgbClr val="353535"/>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82965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11" name="Picture 10"/>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4098647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l="35520" t="1088" r="1" b="2202"/>
          <a:stretch/>
        </p:blipFill>
        <p:spPr>
          <a:xfrm>
            <a:off x="5438711" y="0"/>
            <a:ext cx="6997763" cy="6995517"/>
          </a:xfrm>
          <a:prstGeom prst="rect">
            <a:avLst/>
          </a:prstGeom>
        </p:spPr>
      </p:pic>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11" name="Picture 10"/>
          <p:cNvPicPr>
            <a:picLocks noChangeAspect="1"/>
          </p:cNvPicPr>
          <p:nvPr userDrawn="1"/>
        </p:nvPicPr>
        <p:blipFill>
          <a:blip r:embed="rId3"/>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1395663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757024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23215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dirty="0"/>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dirty="0"/>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dirty="0"/>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dirty="0"/>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195453060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dirty="0"/>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67965013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8102778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96245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405076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7440629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074542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66715563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2001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58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173767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4087612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147724681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smtClean="0"/>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smtClean="0"/>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smtClean="0"/>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smtClean="0"/>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smtClean="0"/>
              <a:t>Fifth level</a:t>
            </a:r>
            <a:endParaRPr lang="en-US" dirty="0"/>
          </a:p>
        </p:txBody>
      </p:sp>
    </p:spTree>
    <p:extLst>
      <p:ext uri="{BB962C8B-B14F-4D97-AF65-F5344CB8AC3E}">
        <p14:creationId xmlns:p14="http://schemas.microsoft.com/office/powerpoint/2010/main" val="21920189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smtClean="0"/>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smtClean="0"/>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smtClean="0"/>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smtClean="0"/>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1.emf"/><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1.emf"/><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6"/>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36" r:id="rId1"/>
    <p:sldLayoutId id="2147484473" r:id="rId2"/>
    <p:sldLayoutId id="2147484467" r:id="rId3"/>
    <p:sldLayoutId id="2147484266" r:id="rId4"/>
    <p:sldLayoutId id="2147484240" r:id="rId5"/>
    <p:sldLayoutId id="2147484241" r:id="rId6"/>
    <p:sldLayoutId id="2147484474" r:id="rId7"/>
    <p:sldLayoutId id="2147484245" r:id="rId8"/>
    <p:sldLayoutId id="2147484247" r:id="rId9"/>
    <p:sldLayoutId id="2147484249" r:id="rId10"/>
    <p:sldLayoutId id="2147484250" r:id="rId11"/>
    <p:sldLayoutId id="2147484264" r:id="rId12"/>
    <p:sldLayoutId id="2147484251" r:id="rId13"/>
    <p:sldLayoutId id="2147484518" r:id="rId14"/>
    <p:sldLayoutId id="2147484519" r:id="rId15"/>
    <p:sldLayoutId id="2147484520" r:id="rId16"/>
    <p:sldLayoutId id="2147484521" r:id="rId17"/>
    <p:sldLayoutId id="2147484463" r:id="rId18"/>
    <p:sldLayoutId id="2147484256" r:id="rId19"/>
    <p:sldLayoutId id="2147484257" r:id="rId20"/>
    <p:sldLayoutId id="2147484260" r:id="rId21"/>
    <p:sldLayoutId id="2147484299" r:id="rId22"/>
    <p:sldLayoutId id="2147484263" r:id="rId23"/>
    <p:sldLayoutId id="2147484517" r:id="rId24"/>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1"/>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4059602932"/>
      </p:ext>
    </p:extLst>
  </p:cSld>
  <p:clrMap bg1="lt1" tx1="dk1" bg2="lt2" tx2="dk2" accent1="accent1" accent2="accent2" accent3="accent3" accent4="accent4" accent5="accent5" accent6="accent6" hlink="hlink" folHlink="folHlink"/>
  <p:sldLayoutIdLst>
    <p:sldLayoutId id="2147484476" r:id="rId1"/>
    <p:sldLayoutId id="2147484515"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 id="2147484488" r:id="rId13"/>
    <p:sldLayoutId id="2147484489" r:id="rId14"/>
    <p:sldLayoutId id="2147484490" r:id="rId15"/>
    <p:sldLayoutId id="2147484491" r:id="rId16"/>
    <p:sldLayoutId id="2147484492" r:id="rId17"/>
    <p:sldLayoutId id="2147484493" r:id="rId18"/>
    <p:sldLayoutId id="2147484494"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1"/>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2005544715"/>
      </p:ext>
    </p:extLst>
  </p:cSld>
  <p:clrMap bg1="dk1" tx1="lt1" bg2="dk2" tx2="lt2" accent1="accent1" accent2="accent2" accent3="accent3" accent4="accent4" accent5="accent5" accent6="accent6" hlink="hlink" folHlink="folHlink"/>
  <p:sldLayoutIdLst>
    <p:sldLayoutId id="2147484496" r:id="rId1"/>
    <p:sldLayoutId id="2147484516"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513" r:id="rId18"/>
    <p:sldLayoutId id="2147484514"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hyperlink" Target="https://microsoft.sharepoint.com/teams/Test_Payment_Method_Program/SitePages/Active%20Testing.aspx" TargetMode="External"/><Relationship Id="rId5" Type="http://schemas.openxmlformats.org/officeDocument/2006/relationships/diagramQuickStyle" Target="../diagrams/quickStyle1.xml"/><Relationship Id="rId10" Type="http://schemas.openxmlformats.org/officeDocument/2006/relationships/image" Target="../media/image16.jpeg"/><Relationship Id="rId4" Type="http://schemas.openxmlformats.org/officeDocument/2006/relationships/diagramLayout" Target="../diagrams/layout1.xml"/><Relationship Id="rId9" Type="http://schemas.openxmlformats.org/officeDocument/2006/relationships/hyperlink" Target="https://microsoft.sharepoint.com/teams/Test_Payment_Method_Program/International%20Cards/Forms/AllItems.aspx"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20.png"/><Relationship Id="rId5" Type="http://schemas.openxmlformats.org/officeDocument/2006/relationships/diagramQuickStyle" Target="../diagrams/quickStyle2.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image" Target="../media/image18.jpe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microsoft.sharepoint.com/teams/Test_Payment_Method_Program/_layouts/15/start.aspx#/TIP%20Internal%20Cards/Forms/AllItems.aspx"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hyperlink" Target="http://www.4b.es/index.htm" TargetMode="External"/><Relationship Id="rId12" Type="http://schemas.openxmlformats.org/officeDocument/2006/relationships/image" Target="../media/image34.png"/><Relationship Id="rId17" Type="http://schemas.openxmlformats.org/officeDocument/2006/relationships/image" Target="../media/image37.jpeg"/><Relationship Id="rId2" Type="http://schemas.openxmlformats.org/officeDocument/2006/relationships/image" Target="../media/image27.png"/><Relationship Id="rId16" Type="http://schemas.openxmlformats.org/officeDocument/2006/relationships/hyperlink" Target="http://www.google.com/imgres?imgurl=http://www.eps.com.hk/images/UnionPay.jpg&amp;imgrefurl=http://www.eps.com.hk/eng/company_cup.asp&amp;usg=__jwO-bWGiLPh5QOTdhjgnedHkeTo=&amp;h=90&amp;w=140&amp;sz=6&amp;hl=en&amp;start=4&amp;zoom=1&amp;um=1&amp;itbs=1&amp;tbnid=Wxv3g7Gludql5M:&amp;tbnh=60&amp;tbnw=93&amp;prev=/images?q=china+union+pay+logo&amp;um=1&amp;hl=en&amp;tbs=isch:1" TargetMode="External"/><Relationship Id="rId1" Type="http://schemas.openxmlformats.org/officeDocument/2006/relationships/slideLayout" Target="../slideLayouts/slideLayout9.xml"/><Relationship Id="rId6" Type="http://schemas.openxmlformats.org/officeDocument/2006/relationships/image" Target="../media/image30.jpeg"/><Relationship Id="rId11" Type="http://schemas.openxmlformats.org/officeDocument/2006/relationships/image" Target="../media/image33.jpeg"/><Relationship Id="rId5" Type="http://schemas.openxmlformats.org/officeDocument/2006/relationships/hyperlink" Target="http://www.google.com/imgres?imgurl=http://www.vindebroen.dk/images/dankort%5b1%5d.gif&amp;imgrefurl=http://www.vindebroen.dk/&amp;usg=__tSzvWco2i8ZdoZGfG3g6hipDzm4=&amp;h=268&amp;w=480&amp;sz=6&amp;hl=en&amp;start=2&amp;zoom=1&amp;um=1&amp;itbs=1&amp;tbnid=Q-nVhHZ74qgDvM:&amp;tbnh=72&amp;tbnw=129&amp;prev=/images?q=Dankort&amp;um=1&amp;hl=en&amp;sa=N&amp;tbs=isch:1" TargetMode="External"/><Relationship Id="rId15" Type="http://schemas.openxmlformats.org/officeDocument/2006/relationships/image" Target="../media/image36.png"/><Relationship Id="rId10" Type="http://schemas.openxmlformats.org/officeDocument/2006/relationships/hyperlink" Target="http://www.google.com/imgres?imgurl=http://www.aqua-aqua.nl/contents/media/logo_bancontact_mister_cash.jpg&amp;imgrefurl=http://www.aqua-aqua.nl/en-uk/&amp;usg=__hHJ0lU-z6RaibxtsAXYbokS7iTY=&amp;h=755&amp;w=1203&amp;sz=102&amp;hl=en&amp;start=2&amp;zoom=1&amp;um=1&amp;itbs=1&amp;tbnid=vlJ-rcjkoi6rNM:&amp;tbnh=94&amp;tbnw=150&amp;prev=/images?q=bancontact&amp;um=1&amp;hl=en&amp;tbs=isch:1" TargetMode="External"/><Relationship Id="rId19"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hyperlink" Target="http://en.wikipedia.org/wiki/Image:Logo_visa_credit_cards.gi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microsoft.sharepoint.com/teams/Test_Payment_Method_Program/SitePages/Home.aspx?e=1:d3a993d2ca04462a96cb1bc72d4dee98" TargetMode="External"/><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hyperlink" Target="https://microsoft.sharepoint.com/teams/Test_Payment_Method_Program/TIP%20Internal%20Cards/Forms/AllItems.aspx" TargetMode="External"/><Relationship Id="rId4" Type="http://schemas.openxmlformats.org/officeDocument/2006/relationships/hyperlink" Target="https://microsoft.sharepoint.com/teams/Test_Payment_Method_Program/International%20Cards/Forms/AllItems.aspx"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microsoft.sharepoint.com/teams/Test_Payment_Method_Program/Lists/TIP%20Internal%20Card%20Requests/Item/newifs.aspx?List=55b4045d-922a-48f1-96b1-3e91c6856683&amp;Source=https://microsoft.sharepoint.com/teams/Test_Payment_Method_Program/TIP%20Internal%20Cards/Forms/AllItems.aspx&amp;RootFolder=&amp;Web=29cd13cc-90e2-4cce-9574-e5f319ad67f5"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microsoft.sharepoint.com/teams/Test_Payment_Method_Program/_layouts/15/FormServer.aspx?XsnLocation=https://microsoft.sharepoint.com/teams/Test_Payment_Method_Program/International%20PI%20Request%20Form%20Library/Forms/template.xsn&amp;SaveLocation=https://microsoft.sharepoint.com/teams/Test_Payment_Method_Program/International%20PI%20Request%20Form%20Library&amp;ClientInstalled=false&amp;DefaultItemOpen=1&amp;Source=https://microsoft.sharepoint.com/teams/Test_Payment_Method_Program/International%20Cards/Forms/AllItems.aspx"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microsoft.sharepoint.com/teams/Test_Payment_Method_Program/SitePages/Global%20Payment%20Optimization%20Team.aspx"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Global Payment Optimization Team</a:t>
            </a:r>
            <a:endParaRPr lang="en-US" dirty="0"/>
          </a:p>
        </p:txBody>
      </p:sp>
      <p:sp>
        <p:nvSpPr>
          <p:cNvPr id="7" name="Text Placeholder 6"/>
          <p:cNvSpPr>
            <a:spLocks noGrp="1"/>
          </p:cNvSpPr>
          <p:nvPr>
            <p:ph type="body" sz="quarter" idx="14"/>
          </p:nvPr>
        </p:nvSpPr>
        <p:spPr>
          <a:xfrm>
            <a:off x="273050" y="3954462"/>
            <a:ext cx="6402388" cy="609398"/>
          </a:xfrm>
        </p:spPr>
        <p:txBody>
          <a:bodyPr/>
          <a:lstStyle/>
          <a:p>
            <a:r>
              <a:rPr lang="en-US" sz="2800" dirty="0" smtClean="0"/>
              <a:t>Where to Start: Testing in Production</a:t>
            </a:r>
            <a:endParaRPr lang="en-US" sz="2800" dirty="0"/>
          </a:p>
        </p:txBody>
      </p:sp>
    </p:spTree>
    <p:extLst>
      <p:ext uri="{BB962C8B-B14F-4D97-AF65-F5344CB8AC3E}">
        <p14:creationId xmlns:p14="http://schemas.microsoft.com/office/powerpoint/2010/main" val="423707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4188" t="16692" r="80380" b="23933"/>
          <a:stretch/>
        </p:blipFill>
        <p:spPr>
          <a:xfrm>
            <a:off x="914775" y="1485604"/>
            <a:ext cx="6968790" cy="925923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0" y="0"/>
            <a:ext cx="12253982" cy="139416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p:cNvGrpSpPr/>
          <p:nvPr/>
        </p:nvGrpSpPr>
        <p:grpSpPr>
          <a:xfrm>
            <a:off x="3109311" y="936970"/>
            <a:ext cx="9144671" cy="4846267"/>
            <a:chOff x="3251425" y="22117839"/>
            <a:chExt cx="9144671" cy="4846267"/>
          </a:xfrm>
        </p:grpSpPr>
        <p:sp>
          <p:nvSpPr>
            <p:cNvPr id="15" name="Line Callout 1 (Border and Accent Bar) 14"/>
            <p:cNvSpPr/>
            <p:nvPr/>
          </p:nvSpPr>
          <p:spPr bwMode="auto">
            <a:xfrm>
              <a:off x="8281341" y="22117839"/>
              <a:ext cx="4114755" cy="4846267"/>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Company Name:</a:t>
              </a:r>
            </a:p>
            <a:p>
              <a:pP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
              </a:r>
              <a:br>
                <a:rPr lang="en-US" sz="2400" dirty="0">
                  <a:solidFill>
                    <a:schemeClr val="tx1"/>
                  </a:solidFill>
                  <a:ea typeface="Segoe UI" pitchFamily="34" charset="0"/>
                  <a:cs typeface="Segoe UI" pitchFamily="34" charset="0"/>
                </a:rPr>
              </a:br>
              <a:r>
                <a:rPr lang="en-US" sz="2400" dirty="0">
                  <a:solidFill>
                    <a:schemeClr val="tx1"/>
                  </a:solidFill>
                  <a:ea typeface="Segoe UI" pitchFamily="34" charset="0"/>
                  <a:cs typeface="Segoe UI" pitchFamily="34" charset="0"/>
                </a:rPr>
                <a:t>must adhere to the proper naming convention of “test_test_[organization name].” The organization name is your team name. E.g. “test_test_OST” for CP. Non-CP teams must add “test” to the end of the team name, e.g. “test_test_”O365test” or “test_test_OMEXtest.” </a:t>
              </a:r>
              <a:endParaRPr lang="en-US" sz="2400" dirty="0" smtClean="0">
                <a:solidFill>
                  <a:schemeClr val="tx1"/>
                </a:solidFill>
                <a:ea typeface="Segoe UI" pitchFamily="34" charset="0"/>
                <a:cs typeface="Segoe UI" pitchFamily="34" charset="0"/>
              </a:endParaRPr>
            </a:p>
          </p:txBody>
        </p:sp>
        <p:sp>
          <p:nvSpPr>
            <p:cNvPr id="16" name="Oval 15"/>
            <p:cNvSpPr/>
            <p:nvPr/>
          </p:nvSpPr>
          <p:spPr bwMode="auto">
            <a:xfrm>
              <a:off x="3251425" y="23580863"/>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0" name="Group 39"/>
          <p:cNvGrpSpPr/>
          <p:nvPr/>
        </p:nvGrpSpPr>
        <p:grpSpPr>
          <a:xfrm>
            <a:off x="3110082" y="2135202"/>
            <a:ext cx="9143900" cy="1371585"/>
            <a:chOff x="13076162" y="2582872"/>
            <a:chExt cx="9143900" cy="1371585"/>
          </a:xfrm>
        </p:grpSpPr>
        <p:sp>
          <p:nvSpPr>
            <p:cNvPr id="19" name="Line Callout 1 (Border and Accent Bar) 18"/>
            <p:cNvSpPr/>
            <p:nvPr/>
          </p:nvSpPr>
          <p:spPr bwMode="auto">
            <a:xfrm>
              <a:off x="18105307" y="2582872"/>
              <a:ext cx="4114755" cy="1371585"/>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Used ID:</a:t>
              </a:r>
            </a:p>
            <a:p>
              <a:pP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
              </a:r>
              <a:br>
                <a:rPr lang="en-US" sz="2400" dirty="0">
                  <a:solidFill>
                    <a:schemeClr val="tx1"/>
                  </a:solidFill>
                  <a:ea typeface="Segoe UI" pitchFamily="34" charset="0"/>
                  <a:cs typeface="Segoe UI" pitchFamily="34" charset="0"/>
                </a:rPr>
              </a:br>
              <a:r>
                <a:rPr lang="en-US" sz="2400" dirty="0">
                  <a:solidFill>
                    <a:schemeClr val="tx1"/>
                  </a:solidFill>
                  <a:ea typeface="Segoe UI" pitchFamily="34" charset="0"/>
                  <a:cs typeface="Segoe UI" pitchFamily="34" charset="0"/>
                </a:rPr>
                <a:t>Please use your MS alias</a:t>
              </a:r>
              <a:endParaRPr lang="en-US" sz="2400" dirty="0" smtClean="0">
                <a:solidFill>
                  <a:schemeClr val="tx1"/>
                </a:solidFill>
                <a:ea typeface="Segoe UI" pitchFamily="34" charset="0"/>
                <a:cs typeface="Segoe UI" pitchFamily="34" charset="0"/>
              </a:endParaRPr>
            </a:p>
          </p:txBody>
        </p:sp>
        <p:sp>
          <p:nvSpPr>
            <p:cNvPr id="20" name="Oval 19"/>
            <p:cNvSpPr/>
            <p:nvPr/>
          </p:nvSpPr>
          <p:spPr bwMode="auto">
            <a:xfrm>
              <a:off x="13076162" y="2857190"/>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1" name="Group 40"/>
          <p:cNvGrpSpPr/>
          <p:nvPr/>
        </p:nvGrpSpPr>
        <p:grpSpPr>
          <a:xfrm>
            <a:off x="3110082" y="1851360"/>
            <a:ext cx="9143900" cy="2189476"/>
            <a:chOff x="13076162" y="4659130"/>
            <a:chExt cx="9143900" cy="2189476"/>
          </a:xfrm>
        </p:grpSpPr>
        <p:sp>
          <p:nvSpPr>
            <p:cNvPr id="21" name="Line Callout 1 (Border and Accent Bar) 20"/>
            <p:cNvSpPr/>
            <p:nvPr/>
          </p:nvSpPr>
          <p:spPr bwMode="auto">
            <a:xfrm>
              <a:off x="18105307" y="4659130"/>
              <a:ext cx="4114755" cy="2189476"/>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Estimated Number </a:t>
              </a:r>
              <a:br>
                <a:rPr lang="en-US" sz="2400" b="1" dirty="0" smtClean="0">
                  <a:solidFill>
                    <a:schemeClr val="tx2"/>
                  </a:solidFill>
                  <a:ea typeface="Segoe UI" pitchFamily="34" charset="0"/>
                  <a:cs typeface="Segoe UI" pitchFamily="34" charset="0"/>
                </a:rPr>
              </a:br>
              <a:r>
                <a:rPr lang="en-US" sz="2400" b="1" dirty="0" smtClean="0">
                  <a:solidFill>
                    <a:schemeClr val="tx2"/>
                  </a:solidFill>
                  <a:ea typeface="Segoe UI" pitchFamily="34" charset="0"/>
                  <a:cs typeface="Segoe UI" pitchFamily="34" charset="0"/>
                </a:rPr>
                <a:t>of Transactions:</a:t>
              </a:r>
            </a:p>
            <a:p>
              <a:pP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
              </a:r>
              <a:br>
                <a:rPr lang="en-US" sz="2400" dirty="0">
                  <a:solidFill>
                    <a:schemeClr val="tx1"/>
                  </a:solidFill>
                  <a:ea typeface="Segoe UI" pitchFamily="34" charset="0"/>
                  <a:cs typeface="Segoe UI" pitchFamily="34" charset="0"/>
                </a:rPr>
              </a:br>
              <a:r>
                <a:rPr lang="en-US" sz="2400" dirty="0" smtClean="0">
                  <a:solidFill>
                    <a:schemeClr val="tx1"/>
                  </a:solidFill>
                  <a:ea typeface="Segoe UI" pitchFamily="34" charset="0"/>
                  <a:cs typeface="Segoe UI" pitchFamily="34" charset="0"/>
                </a:rPr>
                <a:t>Provide a estimated # of transactions that will occur on this account</a:t>
              </a:r>
            </a:p>
          </p:txBody>
        </p:sp>
        <p:sp>
          <p:nvSpPr>
            <p:cNvPr id="22" name="Oval 21"/>
            <p:cNvSpPr/>
            <p:nvPr/>
          </p:nvSpPr>
          <p:spPr bwMode="auto">
            <a:xfrm>
              <a:off x="13076162" y="5234604"/>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2" name="Group 41"/>
          <p:cNvGrpSpPr/>
          <p:nvPr/>
        </p:nvGrpSpPr>
        <p:grpSpPr>
          <a:xfrm>
            <a:off x="3110082" y="1851360"/>
            <a:ext cx="9143900" cy="2189476"/>
            <a:chOff x="13076162" y="7342760"/>
            <a:chExt cx="9143900" cy="2189476"/>
          </a:xfrm>
        </p:grpSpPr>
        <p:sp>
          <p:nvSpPr>
            <p:cNvPr id="23" name="Line Callout 1 (Border and Accent Bar) 22"/>
            <p:cNvSpPr/>
            <p:nvPr/>
          </p:nvSpPr>
          <p:spPr bwMode="auto">
            <a:xfrm>
              <a:off x="18105307" y="7342760"/>
              <a:ext cx="4114755" cy="2189476"/>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Billing Required:</a:t>
              </a:r>
            </a:p>
            <a:p>
              <a:pP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
              </a:r>
              <a:br>
                <a:rPr lang="en-US" sz="2400" dirty="0">
                  <a:solidFill>
                    <a:schemeClr val="tx1"/>
                  </a:solidFill>
                  <a:ea typeface="Segoe UI" pitchFamily="34" charset="0"/>
                  <a:cs typeface="Segoe UI" pitchFamily="34" charset="0"/>
                </a:rPr>
              </a:br>
              <a:r>
                <a:rPr lang="en-US" sz="2400" dirty="0" smtClean="0">
                  <a:solidFill>
                    <a:schemeClr val="tx1"/>
                  </a:solidFill>
                  <a:ea typeface="Segoe UI" pitchFamily="34" charset="0"/>
                  <a:cs typeface="Segoe UI" pitchFamily="34" charset="0"/>
                </a:rPr>
                <a:t>Check if there will need to be billing included as part of the test transaction</a:t>
              </a:r>
            </a:p>
          </p:txBody>
        </p:sp>
        <p:sp>
          <p:nvSpPr>
            <p:cNvPr id="24" name="Oval 23"/>
            <p:cNvSpPr/>
            <p:nvPr/>
          </p:nvSpPr>
          <p:spPr bwMode="auto">
            <a:xfrm>
              <a:off x="13076162" y="7918234"/>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3" name="Group 42"/>
          <p:cNvGrpSpPr/>
          <p:nvPr/>
        </p:nvGrpSpPr>
        <p:grpSpPr>
          <a:xfrm>
            <a:off x="3110082" y="1851360"/>
            <a:ext cx="9143900" cy="2189476"/>
            <a:chOff x="12984723" y="9989431"/>
            <a:chExt cx="9143900" cy="2189476"/>
          </a:xfrm>
        </p:grpSpPr>
        <p:sp>
          <p:nvSpPr>
            <p:cNvPr id="25" name="Line Callout 1 (Border and Accent Bar) 24"/>
            <p:cNvSpPr/>
            <p:nvPr/>
          </p:nvSpPr>
          <p:spPr bwMode="auto">
            <a:xfrm>
              <a:off x="18013868" y="9989431"/>
              <a:ext cx="4114755" cy="2189476"/>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Business Justification:</a:t>
              </a:r>
            </a:p>
            <a:p>
              <a:pP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
              </a:r>
              <a:br>
                <a:rPr lang="en-US" sz="2400" dirty="0">
                  <a:solidFill>
                    <a:schemeClr val="tx1"/>
                  </a:solidFill>
                  <a:ea typeface="Segoe UI" pitchFamily="34" charset="0"/>
                  <a:cs typeface="Segoe UI" pitchFamily="34" charset="0"/>
                </a:rPr>
              </a:br>
              <a:r>
                <a:rPr lang="en-US" sz="2400" dirty="0" smtClean="0">
                  <a:solidFill>
                    <a:schemeClr val="tx1"/>
                  </a:solidFill>
                  <a:ea typeface="Segoe UI" pitchFamily="34" charset="0"/>
                  <a:cs typeface="Segoe UI" pitchFamily="34" charset="0"/>
                </a:rPr>
                <a:t>Please provide the business justification for the WOCs test account</a:t>
              </a:r>
            </a:p>
          </p:txBody>
        </p:sp>
        <p:sp>
          <p:nvSpPr>
            <p:cNvPr id="26" name="Oval 25"/>
            <p:cNvSpPr/>
            <p:nvPr/>
          </p:nvSpPr>
          <p:spPr bwMode="auto">
            <a:xfrm>
              <a:off x="12984723" y="10564905"/>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4" name="Group 43"/>
          <p:cNvGrpSpPr/>
          <p:nvPr/>
        </p:nvGrpSpPr>
        <p:grpSpPr>
          <a:xfrm>
            <a:off x="3110082" y="1788496"/>
            <a:ext cx="9143900" cy="2377414"/>
            <a:chOff x="12984723" y="12549723"/>
            <a:chExt cx="9143900" cy="2377414"/>
          </a:xfrm>
        </p:grpSpPr>
        <p:sp>
          <p:nvSpPr>
            <p:cNvPr id="27" name="Line Callout 1 (Border and Accent Bar) 26"/>
            <p:cNvSpPr/>
            <p:nvPr/>
          </p:nvSpPr>
          <p:spPr bwMode="auto">
            <a:xfrm>
              <a:off x="18013868" y="12549723"/>
              <a:ext cx="4114755" cy="2377414"/>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Live ID Account:</a:t>
              </a:r>
            </a:p>
            <a:p>
              <a:pPr defTabSz="932472" fontAlgn="base">
                <a:lnSpc>
                  <a:spcPct val="90000"/>
                </a:lnSpc>
                <a:spcBef>
                  <a:spcPct val="0"/>
                </a:spcBef>
                <a:spcAft>
                  <a:spcPct val="0"/>
                </a:spcAft>
              </a:pPr>
              <a:endParaRPr lang="en-US" sz="2400" dirty="0" smtClean="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Live ID for test account needs to start with “MSTest” </a:t>
              </a:r>
            </a:p>
            <a:p>
              <a:pPr defTabSz="932472" fontAlgn="base">
                <a:lnSpc>
                  <a:spcPct val="90000"/>
                </a:lnSpc>
                <a:spcBef>
                  <a:spcPct val="0"/>
                </a:spcBef>
                <a:spcAft>
                  <a:spcPct val="0"/>
                </a:spcAft>
              </a:pPr>
              <a:endParaRPr lang="en-US" sz="2000" dirty="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I.e. “MSTest_Name@Outlook.com”</a:t>
              </a:r>
            </a:p>
          </p:txBody>
        </p:sp>
        <p:sp>
          <p:nvSpPr>
            <p:cNvPr id="28" name="Oval 27"/>
            <p:cNvSpPr/>
            <p:nvPr/>
          </p:nvSpPr>
          <p:spPr bwMode="auto">
            <a:xfrm>
              <a:off x="12984723" y="13182347"/>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1" name="Group 50"/>
          <p:cNvGrpSpPr/>
          <p:nvPr/>
        </p:nvGrpSpPr>
        <p:grpSpPr>
          <a:xfrm>
            <a:off x="3109311" y="1788496"/>
            <a:ext cx="9144671" cy="2377414"/>
            <a:chOff x="3657174" y="20504916"/>
            <a:chExt cx="9144671" cy="2377414"/>
          </a:xfrm>
        </p:grpSpPr>
        <p:sp>
          <p:nvSpPr>
            <p:cNvPr id="29" name="Line Callout 1 (Border and Accent Bar) 28"/>
            <p:cNvSpPr/>
            <p:nvPr/>
          </p:nvSpPr>
          <p:spPr bwMode="auto">
            <a:xfrm>
              <a:off x="8687090" y="20504916"/>
              <a:ext cx="4114755" cy="2377414"/>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Transaction </a:t>
              </a:r>
              <a:br>
                <a:rPr lang="en-US" sz="2400" b="1" dirty="0" smtClean="0">
                  <a:solidFill>
                    <a:schemeClr val="tx2"/>
                  </a:solidFill>
                  <a:ea typeface="Segoe UI" pitchFamily="34" charset="0"/>
                  <a:cs typeface="Segoe UI" pitchFamily="34" charset="0"/>
                </a:rPr>
              </a:br>
              <a:r>
                <a:rPr lang="en-US" sz="2400" b="1" dirty="0" smtClean="0">
                  <a:solidFill>
                    <a:schemeClr val="tx2"/>
                  </a:solidFill>
                  <a:ea typeface="Segoe UI" pitchFamily="34" charset="0"/>
                  <a:cs typeface="Segoe UI" pitchFamily="34" charset="0"/>
                </a:rPr>
                <a:t>Cancellation Date:</a:t>
              </a:r>
            </a:p>
            <a:p>
              <a:pPr defTabSz="932472" fontAlgn="base">
                <a:lnSpc>
                  <a:spcPct val="90000"/>
                </a:lnSpc>
                <a:spcBef>
                  <a:spcPct val="0"/>
                </a:spcBef>
                <a:spcAft>
                  <a:spcPct val="0"/>
                </a:spcAft>
              </a:pPr>
              <a:endParaRPr lang="en-US" sz="2400" dirty="0" smtClean="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Please provide a cancellation date in the following standard “MM/DD/YYYY”</a:t>
              </a:r>
            </a:p>
          </p:txBody>
        </p:sp>
        <p:sp>
          <p:nvSpPr>
            <p:cNvPr id="30" name="Oval 29"/>
            <p:cNvSpPr/>
            <p:nvPr/>
          </p:nvSpPr>
          <p:spPr bwMode="auto">
            <a:xfrm>
              <a:off x="3657174" y="21116414"/>
              <a:ext cx="364985"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0" name="Group 49"/>
          <p:cNvGrpSpPr/>
          <p:nvPr/>
        </p:nvGrpSpPr>
        <p:grpSpPr>
          <a:xfrm>
            <a:off x="3097983" y="1567518"/>
            <a:ext cx="9155999" cy="3017488"/>
            <a:chOff x="3292189" y="7337700"/>
            <a:chExt cx="9155999" cy="3017488"/>
          </a:xfrm>
        </p:grpSpPr>
        <p:sp>
          <p:nvSpPr>
            <p:cNvPr id="31" name="Line Callout 1 (Border and Accent Bar) 30"/>
            <p:cNvSpPr/>
            <p:nvPr/>
          </p:nvSpPr>
          <p:spPr bwMode="auto">
            <a:xfrm>
              <a:off x="8333433" y="7337700"/>
              <a:ext cx="4114755" cy="3017488"/>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Product line of test accounts:</a:t>
              </a:r>
            </a:p>
            <a:p>
              <a:pPr defTabSz="932472" fontAlgn="base">
                <a:lnSpc>
                  <a:spcPct val="90000"/>
                </a:lnSpc>
                <a:spcBef>
                  <a:spcPct val="0"/>
                </a:spcBef>
                <a:spcAft>
                  <a:spcPct val="0"/>
                </a:spcAft>
              </a:pPr>
              <a:endParaRPr lang="en-US" sz="2400" dirty="0" smtClean="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Click on a product line of business.  If your line of business is not included in the list, please choose “Other” and provide appropriate product line in the text box</a:t>
              </a:r>
            </a:p>
          </p:txBody>
        </p:sp>
        <p:sp>
          <p:nvSpPr>
            <p:cNvPr id="32" name="Oval 31"/>
            <p:cNvSpPr/>
            <p:nvPr/>
          </p:nvSpPr>
          <p:spPr bwMode="auto">
            <a:xfrm>
              <a:off x="3292189" y="8194940"/>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9" name="Group 48"/>
          <p:cNvGrpSpPr/>
          <p:nvPr/>
        </p:nvGrpSpPr>
        <p:grpSpPr>
          <a:xfrm>
            <a:off x="3109311" y="1504654"/>
            <a:ext cx="9144671" cy="3200365"/>
            <a:chOff x="6766100" y="9897992"/>
            <a:chExt cx="9144671" cy="3200365"/>
          </a:xfrm>
        </p:grpSpPr>
        <p:sp>
          <p:nvSpPr>
            <p:cNvPr id="33" name="Line Callout 1 (Border and Accent Bar) 32"/>
            <p:cNvSpPr/>
            <p:nvPr/>
          </p:nvSpPr>
          <p:spPr bwMode="auto">
            <a:xfrm>
              <a:off x="11796016" y="9897992"/>
              <a:ext cx="4114755" cy="3200365"/>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Approval Requirements:</a:t>
              </a:r>
            </a:p>
            <a:p>
              <a:pPr defTabSz="932472" fontAlgn="base">
                <a:lnSpc>
                  <a:spcPct val="90000"/>
                </a:lnSpc>
                <a:spcBef>
                  <a:spcPct val="0"/>
                </a:spcBef>
                <a:spcAft>
                  <a:spcPct val="0"/>
                </a:spcAft>
              </a:pPr>
              <a:endParaRPr lang="en-US" sz="2400" dirty="0" smtClean="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US" sz="2000" dirty="0">
                  <a:solidFill>
                    <a:schemeClr val="tx1"/>
                  </a:solidFill>
                  <a:ea typeface="Segoe UI" pitchFamily="34" charset="0"/>
                  <a:cs typeface="Segoe UI" pitchFamily="34" charset="0"/>
                </a:rPr>
                <a:t>If testing will last longer than 1 year OR if the purchase total over the duration of your test is &gt;1 million USD, your GM will have to add their signature to this request form. Tests that will run less than a year or be under 1 million USD will require GM </a:t>
              </a:r>
              <a:endParaRPr lang="en-US" sz="2000" dirty="0" smtClean="0">
                <a:solidFill>
                  <a:schemeClr val="tx1"/>
                </a:solidFill>
                <a:ea typeface="Segoe UI" pitchFamily="34" charset="0"/>
                <a:cs typeface="Segoe UI" pitchFamily="34" charset="0"/>
              </a:endParaRPr>
            </a:p>
          </p:txBody>
        </p:sp>
        <p:sp>
          <p:nvSpPr>
            <p:cNvPr id="34" name="Oval 33"/>
            <p:cNvSpPr/>
            <p:nvPr/>
          </p:nvSpPr>
          <p:spPr bwMode="auto">
            <a:xfrm>
              <a:off x="6766100" y="10793332"/>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5" name="Group 34"/>
          <p:cNvGrpSpPr/>
          <p:nvPr/>
        </p:nvGrpSpPr>
        <p:grpSpPr>
          <a:xfrm>
            <a:off x="3109311" y="1356065"/>
            <a:ext cx="9144671" cy="3634699"/>
            <a:chOff x="3108540" y="1394165"/>
            <a:chExt cx="9144671" cy="3634699"/>
          </a:xfrm>
        </p:grpSpPr>
        <p:sp>
          <p:nvSpPr>
            <p:cNvPr id="9" name="Line Callout 1 (Border and Accent Bar) 8"/>
            <p:cNvSpPr/>
            <p:nvPr/>
          </p:nvSpPr>
          <p:spPr bwMode="auto">
            <a:xfrm>
              <a:off x="8138456" y="1394165"/>
              <a:ext cx="4114755" cy="3634699"/>
            </a:xfrm>
            <a:prstGeom prst="accentBorderCallout1">
              <a:avLst>
                <a:gd name="adj1" fmla="val 34793"/>
                <a:gd name="adj2" fmla="val -3089"/>
                <a:gd name="adj3" fmla="val 34385"/>
                <a:gd name="adj4" fmla="val -115590"/>
              </a:avLst>
            </a:prstGeom>
            <a:solidFill>
              <a:srgbClr val="FFFF00"/>
            </a:solidFill>
            <a:ln>
              <a:solidFill>
                <a:srgbClr val="5C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Title: </a:t>
              </a:r>
            </a:p>
            <a:p>
              <a:pPr defTabSz="932472" fontAlgn="base">
                <a:lnSpc>
                  <a:spcPct val="90000"/>
                </a:lnSpc>
                <a:spcBef>
                  <a:spcPct val="0"/>
                </a:spcBef>
                <a:spcAft>
                  <a:spcPct val="0"/>
                </a:spcAft>
              </a:pPr>
              <a:endParaRPr lang="en-US" sz="2400" b="1" dirty="0" smtClean="0">
                <a:solidFill>
                  <a:schemeClr val="tx2"/>
                </a:solidFill>
                <a:ea typeface="Segoe UI" pitchFamily="34" charset="0"/>
                <a:cs typeface="Segoe UI" pitchFamily="34" charset="0"/>
              </a:endParaRPr>
            </a:p>
            <a:p>
              <a:pP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Please give your request a relevant title.  </a:t>
              </a:r>
            </a:p>
            <a:p>
              <a:pPr defTabSz="932472" fontAlgn="base">
                <a:lnSpc>
                  <a:spcPct val="90000"/>
                </a:lnSpc>
                <a:spcBef>
                  <a:spcPct val="0"/>
                </a:spcBef>
                <a:spcAft>
                  <a:spcPct val="0"/>
                </a:spcAft>
              </a:pPr>
              <a:endParaRPr lang="en-US" sz="2000" dirty="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US" sz="2000" dirty="0" smtClean="0">
                  <a:solidFill>
                    <a:schemeClr val="tx1"/>
                  </a:solidFill>
                  <a:ea typeface="Segoe UI" pitchFamily="34" charset="0"/>
                  <a:cs typeface="Segoe UI" pitchFamily="34" charset="0"/>
                </a:rPr>
                <a:t>Best practice: Keep it short and use team name, month &amp; year request.</a:t>
              </a:r>
            </a:p>
            <a:p>
              <a:pP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US" sz="2400" dirty="0" smtClean="0">
                  <a:solidFill>
                    <a:schemeClr val="tx1"/>
                  </a:solidFill>
                  <a:ea typeface="Segoe UI" pitchFamily="34" charset="0"/>
                  <a:cs typeface="Segoe UI" pitchFamily="34" charset="0"/>
                </a:rPr>
                <a:t>E.g. </a:t>
              </a:r>
              <a:br>
                <a:rPr lang="en-US" sz="2400" dirty="0" smtClean="0">
                  <a:solidFill>
                    <a:schemeClr val="tx1"/>
                  </a:solidFill>
                  <a:ea typeface="Segoe UI" pitchFamily="34" charset="0"/>
                  <a:cs typeface="Segoe UI" pitchFamily="34" charset="0"/>
                </a:rPr>
              </a:br>
              <a:r>
                <a:rPr lang="en-US" sz="2000" dirty="0" smtClean="0">
                  <a:solidFill>
                    <a:schemeClr val="tx1"/>
                  </a:solidFill>
                  <a:ea typeface="Segoe UI" pitchFamily="34" charset="0"/>
                  <a:cs typeface="Segoe UI" pitchFamily="34" charset="0"/>
                </a:rPr>
                <a:t>“O365 November Custom Test” </a:t>
              </a:r>
            </a:p>
          </p:txBody>
        </p:sp>
        <p:sp>
          <p:nvSpPr>
            <p:cNvPr id="10" name="Oval 9"/>
            <p:cNvSpPr/>
            <p:nvPr/>
          </p:nvSpPr>
          <p:spPr bwMode="auto">
            <a:xfrm>
              <a:off x="3108540" y="2438094"/>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6" name="Group 35"/>
          <p:cNvGrpSpPr/>
          <p:nvPr/>
        </p:nvGrpSpPr>
        <p:grpSpPr>
          <a:xfrm>
            <a:off x="3109696" y="2163777"/>
            <a:ext cx="9144286" cy="1307578"/>
            <a:chOff x="3292189" y="12207821"/>
            <a:chExt cx="9144286" cy="1307578"/>
          </a:xfrm>
        </p:grpSpPr>
        <p:sp>
          <p:nvSpPr>
            <p:cNvPr id="11" name="Line Callout 1 (Border and Accent Bar) 10"/>
            <p:cNvSpPr/>
            <p:nvPr/>
          </p:nvSpPr>
          <p:spPr bwMode="auto">
            <a:xfrm>
              <a:off x="8321720" y="12207821"/>
              <a:ext cx="4114755" cy="1307578"/>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Your Name:</a:t>
              </a:r>
            </a:p>
            <a:p>
              <a:pPr defTabSz="932472" fontAlgn="base">
                <a:lnSpc>
                  <a:spcPct val="90000"/>
                </a:lnSpc>
                <a:spcBef>
                  <a:spcPct val="0"/>
                </a:spcBef>
                <a:spcAft>
                  <a:spcPct val="0"/>
                </a:spcAft>
              </a:pPr>
              <a:r>
                <a:rPr lang="en-US" sz="2400" dirty="0" smtClean="0">
                  <a:solidFill>
                    <a:schemeClr val="tx1"/>
                  </a:solidFill>
                  <a:ea typeface="Segoe UI" pitchFamily="34" charset="0"/>
                  <a:cs typeface="Segoe UI" pitchFamily="34" charset="0"/>
                </a:rPr>
                <a:t/>
              </a:r>
              <a:br>
                <a:rPr lang="en-US" sz="2400" dirty="0" smtClean="0">
                  <a:solidFill>
                    <a:schemeClr val="tx1"/>
                  </a:solidFill>
                  <a:ea typeface="Segoe UI" pitchFamily="34" charset="0"/>
                  <a:cs typeface="Segoe UI" pitchFamily="34" charset="0"/>
                </a:rPr>
              </a:br>
              <a:r>
                <a:rPr lang="en-US" sz="2400" dirty="0" smtClean="0">
                  <a:solidFill>
                    <a:schemeClr val="tx1"/>
                  </a:solidFill>
                  <a:ea typeface="Segoe UI" pitchFamily="34" charset="0"/>
                  <a:cs typeface="Segoe UI" pitchFamily="34" charset="0"/>
                </a:rPr>
                <a:t>Please use your MS alias </a:t>
              </a:r>
            </a:p>
          </p:txBody>
        </p:sp>
        <p:sp>
          <p:nvSpPr>
            <p:cNvPr id="12" name="Oval 11"/>
            <p:cNvSpPr/>
            <p:nvPr/>
          </p:nvSpPr>
          <p:spPr bwMode="auto">
            <a:xfrm>
              <a:off x="3292189" y="12468917"/>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7" name="Group 36"/>
          <p:cNvGrpSpPr/>
          <p:nvPr/>
        </p:nvGrpSpPr>
        <p:grpSpPr>
          <a:xfrm>
            <a:off x="3109311" y="2043763"/>
            <a:ext cx="9144671" cy="1645902"/>
            <a:chOff x="3291804" y="15977936"/>
            <a:chExt cx="9144671" cy="1645902"/>
          </a:xfrm>
        </p:grpSpPr>
        <p:sp>
          <p:nvSpPr>
            <p:cNvPr id="13" name="Line Callout 1 (Border and Accent Bar) 12"/>
            <p:cNvSpPr/>
            <p:nvPr/>
          </p:nvSpPr>
          <p:spPr bwMode="auto">
            <a:xfrm>
              <a:off x="8321720" y="15977936"/>
              <a:ext cx="4114755" cy="1645902"/>
            </a:xfrm>
            <a:prstGeom prst="accentBorderCallout1">
              <a:avLst>
                <a:gd name="adj1" fmla="val 34793"/>
                <a:gd name="adj2" fmla="val -3089"/>
                <a:gd name="adj3" fmla="val 34385"/>
                <a:gd name="adj4" fmla="val -115590"/>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b="1" dirty="0" smtClean="0">
                  <a:solidFill>
                    <a:schemeClr val="tx2"/>
                  </a:solidFill>
                  <a:ea typeface="Segoe UI" pitchFamily="34" charset="0"/>
                  <a:cs typeface="Segoe UI" pitchFamily="34" charset="0"/>
                </a:rPr>
                <a:t>Email:</a:t>
              </a:r>
            </a:p>
            <a:p>
              <a:pPr defTabSz="932472" fontAlgn="base">
                <a:lnSpc>
                  <a:spcPct val="90000"/>
                </a:lnSpc>
                <a:spcBef>
                  <a:spcPct val="0"/>
                </a:spcBef>
                <a:spcAft>
                  <a:spcPct val="0"/>
                </a:spcAft>
              </a:pPr>
              <a:r>
                <a:rPr lang="en-US" sz="2400" dirty="0" smtClean="0">
                  <a:solidFill>
                    <a:schemeClr val="tx1"/>
                  </a:solidFill>
                  <a:ea typeface="Segoe UI" pitchFamily="34" charset="0"/>
                  <a:cs typeface="Segoe UI" pitchFamily="34" charset="0"/>
                </a:rPr>
                <a:t/>
              </a:r>
              <a:br>
                <a:rPr lang="en-US" sz="2400" dirty="0" smtClean="0">
                  <a:solidFill>
                    <a:schemeClr val="tx1"/>
                  </a:solidFill>
                  <a:ea typeface="Segoe UI" pitchFamily="34" charset="0"/>
                  <a:cs typeface="Segoe UI" pitchFamily="34" charset="0"/>
                </a:rPr>
              </a:br>
              <a:r>
                <a:rPr lang="en-US" sz="2400" dirty="0" smtClean="0">
                  <a:solidFill>
                    <a:schemeClr val="tx1"/>
                  </a:solidFill>
                  <a:ea typeface="Segoe UI" pitchFamily="34" charset="0"/>
                  <a:cs typeface="Segoe UI" pitchFamily="34" charset="0"/>
                </a:rPr>
                <a:t>Please include your entire email alias</a:t>
              </a:r>
            </a:p>
          </p:txBody>
        </p:sp>
        <p:sp>
          <p:nvSpPr>
            <p:cNvPr id="14" name="Oval 13"/>
            <p:cNvSpPr/>
            <p:nvPr/>
          </p:nvSpPr>
          <p:spPr bwMode="auto">
            <a:xfrm>
              <a:off x="3291804" y="16334167"/>
              <a:ext cx="365756" cy="365756"/>
            </a:xfrm>
            <a:prstGeom prst="ellipse">
              <a:avLst/>
            </a:prstGeom>
            <a:solidFill>
              <a:srgbClr val="FFFF00"/>
            </a:solid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a:xfrm>
            <a:off x="364418" y="295274"/>
            <a:ext cx="11889564" cy="917575"/>
          </a:xfrm>
        </p:spPr>
        <p:txBody>
          <a:bodyPr/>
          <a:lstStyle/>
          <a:p>
            <a:r>
              <a:rPr lang="en-US" dirty="0" smtClean="0"/>
              <a:t>4. Naming Convention </a:t>
            </a:r>
            <a:endParaRPr lang="en-US" dirty="0"/>
          </a:p>
        </p:txBody>
      </p:sp>
      <p:sp>
        <p:nvSpPr>
          <p:cNvPr id="4" name="Rounded Rectangle 3"/>
          <p:cNvSpPr/>
          <p:nvPr/>
        </p:nvSpPr>
        <p:spPr bwMode="auto">
          <a:xfrm>
            <a:off x="3475067" y="3405823"/>
            <a:ext cx="1920219" cy="640073"/>
          </a:xfrm>
          <a:prstGeom prst="roundRect">
            <a:avLst/>
          </a:prstGeom>
          <a:no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9165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par>
                                <p:cTn id="13" presetID="64" presetClass="path" presetSubtype="0" accel="50000" decel="50000" fill="hold" nodeType="withEffect">
                                  <p:stCondLst>
                                    <p:cond delay="0"/>
                                  </p:stCondLst>
                                  <p:childTnLst>
                                    <p:animMotion origin="layout" path="M -4.57748E-6 -2.3695E-6 L -4.57748E-6 -0.04743 " pathEditMode="relative" rAng="0" ptsTypes="AA">
                                      <p:cBhvr>
                                        <p:cTn id="14" dur="250" fill="hold"/>
                                        <p:tgtEl>
                                          <p:spTgt spid="6"/>
                                        </p:tgtEl>
                                        <p:attrNameLst>
                                          <p:attrName>ppt_x</p:attrName>
                                          <p:attrName>ppt_y</p:attrName>
                                        </p:attrNameLst>
                                      </p:cBhvr>
                                      <p:rCtr x="0" y="-2383"/>
                                    </p:animMotion>
                                  </p:childTnLst>
                                </p:cTn>
                              </p:par>
                              <p:par>
                                <p:cTn id="15" presetID="10"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5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par>
                                <p:cTn id="23" presetID="64" presetClass="path" presetSubtype="0" accel="50000" decel="50000" fill="hold" nodeType="withEffect">
                                  <p:stCondLst>
                                    <p:cond delay="0"/>
                                  </p:stCondLst>
                                  <p:childTnLst>
                                    <p:animMotion origin="layout" path="M -4.57748E-6 -0.04743 L -4.57748E-6 -0.09963 " pathEditMode="relative" rAng="0" ptsTypes="AA">
                                      <p:cBhvr>
                                        <p:cTn id="24" dur="250" fill="hold"/>
                                        <p:tgtEl>
                                          <p:spTgt spid="6"/>
                                        </p:tgtEl>
                                        <p:attrNameLst>
                                          <p:attrName>ppt_x</p:attrName>
                                          <p:attrName>ppt_y</p:attrName>
                                        </p:attrNameLst>
                                      </p:cBhvr>
                                      <p:rCtr x="0" y="-2610"/>
                                    </p:animMotion>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par>
                                <p:cTn id="33" presetID="64" presetClass="path" presetSubtype="0" accel="50000" decel="50000" fill="hold" nodeType="withEffect">
                                  <p:stCondLst>
                                    <p:cond delay="0"/>
                                  </p:stCondLst>
                                  <p:childTnLst>
                                    <p:animMotion origin="layout" path="M -4.57748E-6 -0.09963 L -4.57748E-6 -0.26963 " pathEditMode="relative" rAng="0" ptsTypes="AA">
                                      <p:cBhvr>
                                        <p:cTn id="34" dur="250" fill="hold"/>
                                        <p:tgtEl>
                                          <p:spTgt spid="6"/>
                                        </p:tgtEl>
                                        <p:attrNameLst>
                                          <p:attrName>ppt_x</p:attrName>
                                          <p:attrName>ppt_y</p:attrName>
                                        </p:attrNameLst>
                                      </p:cBhvr>
                                      <p:rCtr x="0" y="-8511"/>
                                    </p:animMotion>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5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par>
                                <p:cTn id="43" presetID="64" presetClass="path" presetSubtype="0" accel="50000" decel="50000" fill="hold" nodeType="withEffect">
                                  <p:stCondLst>
                                    <p:cond delay="0"/>
                                  </p:stCondLst>
                                  <p:childTnLst>
                                    <p:animMotion origin="layout" path="M -4.57748E-6 -0.26963 L -4.57748E-6 -0.40036 " pathEditMode="relative" rAng="0" ptsTypes="AA">
                                      <p:cBhvr>
                                        <p:cTn id="44" dur="250" fill="hold"/>
                                        <p:tgtEl>
                                          <p:spTgt spid="6"/>
                                        </p:tgtEl>
                                        <p:attrNameLst>
                                          <p:attrName>ppt_x</p:attrName>
                                          <p:attrName>ppt_y</p:attrName>
                                        </p:attrNameLst>
                                      </p:cBhvr>
                                      <p:rCtr x="0" y="-6537"/>
                                    </p:animMotion>
                                  </p:childTnLst>
                                </p:cTn>
                              </p:par>
                              <p:par>
                                <p:cTn id="45" presetID="10"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5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4.57748E-6 -0.40036 L -4.57748E-6 -0.46573 " pathEditMode="relative" rAng="0" ptsTypes="AA">
                                      <p:cBhvr>
                                        <p:cTn id="54" dur="250" fill="hold"/>
                                        <p:tgtEl>
                                          <p:spTgt spid="6"/>
                                        </p:tgtEl>
                                        <p:attrNameLst>
                                          <p:attrName>ppt_x</p:attrName>
                                          <p:attrName>ppt_y</p:attrName>
                                        </p:attrNameLst>
                                      </p:cBhvr>
                                      <p:rCtr x="0" y="-3268"/>
                                    </p:animMotion>
                                  </p:childTnLst>
                                </p:cTn>
                              </p:par>
                              <p:par>
                                <p:cTn id="55" presetID="10"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5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par>
                                <p:cTn id="63" presetID="64" presetClass="path" presetSubtype="0" accel="50000" decel="50000" fill="hold" nodeType="withEffect">
                                  <p:stCondLst>
                                    <p:cond delay="0"/>
                                  </p:stCondLst>
                                  <p:childTnLst>
                                    <p:animMotion origin="layout" path="M -4.57748E-6 -0.46573 L -4.57748E-6 -0.51815 " pathEditMode="relative" rAng="0" ptsTypes="AA">
                                      <p:cBhvr>
                                        <p:cTn id="64" dur="250" fill="hold"/>
                                        <p:tgtEl>
                                          <p:spTgt spid="6"/>
                                        </p:tgtEl>
                                        <p:attrNameLst>
                                          <p:attrName>ppt_x</p:attrName>
                                          <p:attrName>ppt_y</p:attrName>
                                        </p:attrNameLst>
                                      </p:cBhvr>
                                      <p:rCtr x="0" y="-2633"/>
                                    </p:animMotion>
                                  </p:childTnLst>
                                </p:cTn>
                              </p:par>
                              <p:par>
                                <p:cTn id="65" presetID="10"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5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par>
                                <p:cTn id="73" presetID="64" presetClass="path" presetSubtype="0" accel="50000" decel="50000" fill="hold" nodeType="withEffect">
                                  <p:stCondLst>
                                    <p:cond delay="0"/>
                                  </p:stCondLst>
                                  <p:childTnLst>
                                    <p:animMotion origin="layout" path="M -4.57748E-6 -0.51815 L -4.57748E-6 -0.58352 " pathEditMode="relative" rAng="0" ptsTypes="AA">
                                      <p:cBhvr>
                                        <p:cTn id="74" dur="250" fill="hold"/>
                                        <p:tgtEl>
                                          <p:spTgt spid="6"/>
                                        </p:tgtEl>
                                        <p:attrNameLst>
                                          <p:attrName>ppt_x</p:attrName>
                                          <p:attrName>ppt_y</p:attrName>
                                        </p:attrNameLst>
                                      </p:cBhvr>
                                      <p:rCtr x="0" y="-3268"/>
                                    </p:animMotion>
                                  </p:childTnLst>
                                </p:cTn>
                              </p:par>
                              <p:par>
                                <p:cTn id="75" presetID="10"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5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par>
                                <p:cTn id="83" presetID="64" presetClass="path" presetSubtype="0" accel="50000" decel="50000" fill="hold" nodeType="withEffect">
                                  <p:stCondLst>
                                    <p:cond delay="0"/>
                                  </p:stCondLst>
                                  <p:childTnLst>
                                    <p:animMotion origin="layout" path="M -4.57748E-6 -0.58352 L -4.57748E-6 -0.67499 " pathEditMode="relative" rAng="0" ptsTypes="AA">
                                      <p:cBhvr>
                                        <p:cTn id="84" dur="250" fill="hold"/>
                                        <p:tgtEl>
                                          <p:spTgt spid="6"/>
                                        </p:tgtEl>
                                        <p:attrNameLst>
                                          <p:attrName>ppt_x</p:attrName>
                                          <p:attrName>ppt_y</p:attrName>
                                        </p:attrNameLst>
                                      </p:cBhvr>
                                      <p:rCtr x="0" y="-4585"/>
                                    </p:animMotion>
                                  </p:childTnLst>
                                </p:cTn>
                              </p:par>
                              <p:par>
                                <p:cTn id="85" presetID="10"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5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par>
                                <p:cTn id="93" presetID="64" presetClass="path" presetSubtype="0" accel="50000" decel="50000" fill="hold" nodeType="withEffect">
                                  <p:stCondLst>
                                    <p:cond delay="0"/>
                                  </p:stCondLst>
                                  <p:childTnLst>
                                    <p:animMotion origin="layout" path="M -4.57748E-6 -0.67499 L -4.57748E-6 -0.72719 " pathEditMode="relative" rAng="0" ptsTypes="AA">
                                      <p:cBhvr>
                                        <p:cTn id="94" dur="250" fill="hold"/>
                                        <p:tgtEl>
                                          <p:spTgt spid="6"/>
                                        </p:tgtEl>
                                        <p:attrNameLst>
                                          <p:attrName>ppt_x</p:attrName>
                                          <p:attrName>ppt_y</p:attrName>
                                        </p:attrNameLst>
                                      </p:cBhvr>
                                      <p:rCtr x="0" y="-2610"/>
                                    </p:animMotion>
                                  </p:childTnLst>
                                </p:cTn>
                              </p:par>
                              <p:par>
                                <p:cTn id="95" presetID="10" presetClass="entr" presetSubtype="0"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fade">
                                      <p:cBhvr>
                                        <p:cTn id="97" dur="150"/>
                                        <p:tgtEl>
                                          <p:spTgt spid="5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51"/>
                                        </p:tgtEl>
                                      </p:cBhvr>
                                    </p:animEffect>
                                    <p:set>
                                      <p:cBhvr>
                                        <p:cTn id="102" dur="1" fill="hold">
                                          <p:stCondLst>
                                            <p:cond delay="499"/>
                                          </p:stCondLst>
                                        </p:cTn>
                                        <p:tgtEl>
                                          <p:spTgt spid="51"/>
                                        </p:tgtEl>
                                        <p:attrNameLst>
                                          <p:attrName>style.visibility</p:attrName>
                                        </p:attrNameLst>
                                      </p:cBhvr>
                                      <p:to>
                                        <p:strVal val="hidden"/>
                                      </p:to>
                                    </p:set>
                                  </p:childTnLst>
                                </p:cTn>
                              </p:par>
                              <p:par>
                                <p:cTn id="103" presetID="64" presetClass="path" presetSubtype="0" accel="50000" decel="50000" fill="hold" nodeType="withEffect">
                                  <p:stCondLst>
                                    <p:cond delay="0"/>
                                  </p:stCondLst>
                                  <p:childTnLst>
                                    <p:animMotion origin="layout" path="M -4.57748E-6 -0.72719 L -4.57748E-6 -0.81865 " pathEditMode="relative" rAng="0" ptsTypes="AA">
                                      <p:cBhvr>
                                        <p:cTn id="104" dur="500" fill="hold"/>
                                        <p:tgtEl>
                                          <p:spTgt spid="6"/>
                                        </p:tgtEl>
                                        <p:attrNameLst>
                                          <p:attrName>ppt_x</p:attrName>
                                          <p:attrName>ppt_y</p:attrName>
                                        </p:attrNameLst>
                                      </p:cBhvr>
                                      <p:rCtr x="0" y="-4585"/>
                                    </p:animMotion>
                                  </p:childTnLst>
                                </p:cTn>
                              </p:par>
                              <p:par>
                                <p:cTn id="105" presetID="10" presetClass="entr" presetSubtype="0"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15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50"/>
                                        </p:tgtEl>
                                      </p:cBhvr>
                                    </p:animEffect>
                                    <p:set>
                                      <p:cBhvr>
                                        <p:cTn id="112" dur="1" fill="hold">
                                          <p:stCondLst>
                                            <p:cond delay="499"/>
                                          </p:stCondLst>
                                        </p:cTn>
                                        <p:tgtEl>
                                          <p:spTgt spid="50"/>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4.57748E-6 -0.81865 L -4.57748E-6 -0.94938 " pathEditMode="relative" rAng="0" ptsTypes="AA">
                                      <p:cBhvr>
                                        <p:cTn id="114" dur="250" fill="hold"/>
                                        <p:tgtEl>
                                          <p:spTgt spid="6"/>
                                        </p:tgtEl>
                                        <p:attrNameLst>
                                          <p:attrName>ppt_x</p:attrName>
                                          <p:attrName>ppt_y</p:attrName>
                                        </p:attrNameLst>
                                      </p:cBhvr>
                                      <p:rCtr x="0" y="-6537"/>
                                    </p:animMotion>
                                  </p:childTnLst>
                                </p:cTn>
                              </p:par>
                              <p:par>
                                <p:cTn id="115" presetID="10" presetClass="entr" presetSubtype="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150"/>
                                        <p:tgtEl>
                                          <p:spTgt spid="4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49"/>
                                        </p:tgtEl>
                                      </p:cBhvr>
                                    </p:animEffect>
                                    <p:set>
                                      <p:cBhvr>
                                        <p:cTn id="122" dur="1" fill="hold">
                                          <p:stCondLst>
                                            <p:cond delay="499"/>
                                          </p:stCondLst>
                                        </p:cTn>
                                        <p:tgtEl>
                                          <p:spTgt spid="49"/>
                                        </p:tgtEl>
                                        <p:attrNameLst>
                                          <p:attrName>style.visibility</p:attrName>
                                        </p:attrNameLst>
                                      </p:cBhvr>
                                      <p:to>
                                        <p:strVal val="hidden"/>
                                      </p:to>
                                    </p:set>
                                  </p:childTnLst>
                                </p:cTn>
                              </p:par>
                              <p:par>
                                <p:cTn id="123" presetID="10" presetClass="entr" presetSubtype="0" fill="hold" grpId="1" nodeType="withEffect">
                                  <p:stCondLst>
                                    <p:cond delay="0"/>
                                  </p:stCondLst>
                                  <p:childTnLst>
                                    <p:set>
                                      <p:cBhvr>
                                        <p:cTn id="124" dur="1" fill="hold">
                                          <p:stCondLst>
                                            <p:cond delay="0"/>
                                          </p:stCondLst>
                                        </p:cTn>
                                        <p:tgtEl>
                                          <p:spTgt spid="4"/>
                                        </p:tgtEl>
                                        <p:attrNameLst>
                                          <p:attrName>style.visibility</p:attrName>
                                        </p:attrNameLst>
                                      </p:cBhvr>
                                      <p:to>
                                        <p:strVal val="visible"/>
                                      </p:to>
                                    </p:set>
                                    <p:animEffect transition="in" filter="fade">
                                      <p:cBhvr>
                                        <p:cTn id="125" dur="500"/>
                                        <p:tgtEl>
                                          <p:spTgt spid="4"/>
                                        </p:tgtEl>
                                      </p:cBhvr>
                                    </p:animEffect>
                                  </p:childTnLst>
                                </p:cTn>
                              </p:par>
                              <p:par>
                                <p:cTn id="126" presetID="27" presetClass="emph" presetSubtype="0" fill="remove" grpId="0" nodeType="withEffect">
                                  <p:stCondLst>
                                    <p:cond delay="0"/>
                                  </p:stCondLst>
                                  <p:childTnLst>
                                    <p:animClr clrSpc="rgb" dir="cw">
                                      <p:cBhvr override="childStyle">
                                        <p:cTn id="127" dur="250" autoRev="1" fill="remove"/>
                                        <p:tgtEl>
                                          <p:spTgt spid="4"/>
                                        </p:tgtEl>
                                        <p:attrNameLst>
                                          <p:attrName>style.color</p:attrName>
                                        </p:attrNameLst>
                                      </p:cBhvr>
                                      <p:to>
                                        <a:schemeClr val="bg1"/>
                                      </p:to>
                                    </p:animClr>
                                    <p:animClr clrSpc="rgb" dir="cw">
                                      <p:cBhvr>
                                        <p:cTn id="128" dur="250" autoRev="1" fill="remove"/>
                                        <p:tgtEl>
                                          <p:spTgt spid="4"/>
                                        </p:tgtEl>
                                        <p:attrNameLst>
                                          <p:attrName>fillcolor</p:attrName>
                                        </p:attrNameLst>
                                      </p:cBhvr>
                                      <p:to>
                                        <a:schemeClr val="bg1"/>
                                      </p:to>
                                    </p:animClr>
                                    <p:set>
                                      <p:cBhvr>
                                        <p:cTn id="129" dur="250" autoRev="1" fill="remove"/>
                                        <p:tgtEl>
                                          <p:spTgt spid="4"/>
                                        </p:tgtEl>
                                        <p:attrNameLst>
                                          <p:attrName>fill.type</p:attrName>
                                        </p:attrNameLst>
                                      </p:cBhvr>
                                      <p:to>
                                        <p:strVal val="solid"/>
                                      </p:to>
                                    </p:set>
                                    <p:set>
                                      <p:cBhvr>
                                        <p:cTn id="130"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Service Level Agreement</a:t>
            </a:r>
            <a:endParaRPr lang="en-US" dirty="0"/>
          </a:p>
        </p:txBody>
      </p:sp>
      <p:sp>
        <p:nvSpPr>
          <p:cNvPr id="3" name="Rectangle 2"/>
          <p:cNvSpPr/>
          <p:nvPr/>
        </p:nvSpPr>
        <p:spPr>
          <a:xfrm>
            <a:off x="914775" y="1485604"/>
            <a:ext cx="10332607" cy="3785652"/>
          </a:xfrm>
          <a:prstGeom prst="rect">
            <a:avLst/>
          </a:prstGeom>
        </p:spPr>
        <p:txBody>
          <a:bodyPr wrap="square">
            <a:spAutoFit/>
          </a:bodyPr>
          <a:lstStyle/>
          <a:p>
            <a:r>
              <a:rPr lang="en-US" sz="4000" dirty="0">
                <a:solidFill>
                  <a:srgbClr val="5C2D91"/>
                </a:solidFill>
                <a:latin typeface="+mj-lt"/>
              </a:rPr>
              <a:t>The SLA starts from the moment the request has been approved and the confirmation email </a:t>
            </a:r>
            <a:r>
              <a:rPr lang="en-US" sz="4000" i="1" u="sng" dirty="0">
                <a:solidFill>
                  <a:srgbClr val="5C2D91"/>
                </a:solidFill>
                <a:latin typeface="+mj-lt"/>
              </a:rPr>
              <a:t>is received</a:t>
            </a:r>
            <a:r>
              <a:rPr lang="en-US" sz="4000" dirty="0">
                <a:solidFill>
                  <a:srgbClr val="5C2D91"/>
                </a:solidFill>
                <a:latin typeface="+mj-lt"/>
              </a:rPr>
              <a:t>. </a:t>
            </a:r>
            <a:endParaRPr lang="en-US" sz="4000" dirty="0" smtClean="0">
              <a:solidFill>
                <a:srgbClr val="5C2D91"/>
              </a:solidFill>
              <a:latin typeface="+mj-lt"/>
            </a:endParaRPr>
          </a:p>
          <a:p>
            <a:endParaRPr lang="en-US" sz="4000" dirty="0">
              <a:solidFill>
                <a:srgbClr val="5C2D91"/>
              </a:solidFill>
              <a:latin typeface="+mj-lt"/>
            </a:endParaRPr>
          </a:p>
          <a:p>
            <a:r>
              <a:rPr lang="en-US" sz="4000" dirty="0" smtClean="0">
                <a:solidFill>
                  <a:srgbClr val="5C2D91"/>
                </a:solidFill>
                <a:latin typeface="+mj-lt"/>
              </a:rPr>
              <a:t>The </a:t>
            </a:r>
            <a:r>
              <a:rPr lang="en-US" sz="4000" dirty="0">
                <a:solidFill>
                  <a:srgbClr val="5C2D91"/>
                </a:solidFill>
                <a:latin typeface="+mj-lt"/>
              </a:rPr>
              <a:t>SLA </a:t>
            </a:r>
            <a:r>
              <a:rPr lang="en-US" sz="4000" dirty="0" smtClean="0">
                <a:solidFill>
                  <a:srgbClr val="5C2D91"/>
                </a:solidFill>
                <a:latin typeface="+mj-lt"/>
              </a:rPr>
              <a:t>is two (2) </a:t>
            </a:r>
            <a:r>
              <a:rPr lang="en-US" sz="4000" dirty="0">
                <a:solidFill>
                  <a:srgbClr val="5C2D91"/>
                </a:solidFill>
                <a:latin typeface="+mj-lt"/>
              </a:rPr>
              <a:t>business days to process upon receipt of approval confirmation email. </a:t>
            </a:r>
          </a:p>
        </p:txBody>
      </p:sp>
    </p:spTree>
    <p:extLst>
      <p:ext uri="{BB962C8B-B14F-4D97-AF65-F5344CB8AC3E}">
        <p14:creationId xmlns:p14="http://schemas.microsoft.com/office/powerpoint/2010/main" val="233844141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Test Types</a:t>
            </a:r>
            <a:endParaRPr lang="en-US" dirty="0"/>
          </a:p>
        </p:txBody>
      </p:sp>
    </p:spTree>
    <p:extLst>
      <p:ext uri="{BB962C8B-B14F-4D97-AF65-F5344CB8AC3E}">
        <p14:creationId xmlns:p14="http://schemas.microsoft.com/office/powerpoint/2010/main" val="98913427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457580" y="662653"/>
          <a:ext cx="11704192" cy="6331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Testing Types: Active, Passive &amp; Split</a:t>
            </a:r>
            <a:endParaRPr lang="en-US" dirty="0"/>
          </a:p>
        </p:txBody>
      </p:sp>
      <p:sp>
        <p:nvSpPr>
          <p:cNvPr id="9" name="Oval 8"/>
          <p:cNvSpPr/>
          <p:nvPr/>
        </p:nvSpPr>
        <p:spPr bwMode="auto">
          <a:xfrm>
            <a:off x="3013835" y="5143164"/>
            <a:ext cx="1188707" cy="118870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Oval 9"/>
          <p:cNvSpPr/>
          <p:nvPr/>
        </p:nvSpPr>
        <p:spPr bwMode="auto">
          <a:xfrm>
            <a:off x="6995441" y="5064425"/>
            <a:ext cx="1188707" cy="118870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96611" y="5269901"/>
            <a:ext cx="959719" cy="919731"/>
          </a:xfrm>
          <a:prstGeom prst="rect">
            <a:avLst/>
          </a:prstGeom>
        </p:spPr>
      </p:pic>
      <p:pic>
        <p:nvPicPr>
          <p:cNvPr id="12" name="Picture 11">
            <a:hlinkClick r:id="rId9"/>
          </p:cNvPr>
          <p:cNvPicPr>
            <a:picLocks noChangeAspect="1"/>
          </p:cNvPicPr>
          <p:nvPr/>
        </p:nvPicPr>
        <p:blipFill rotWithShape="1">
          <a:blip r:embed="rId10" cstate="email">
            <a:extLst>
              <a:ext uri="{28A0092B-C50C-407E-A947-70E740481C1C}">
                <a14:useLocalDpi xmlns:a14="http://schemas.microsoft.com/office/drawing/2010/main"/>
              </a:ext>
            </a:extLst>
          </a:blip>
          <a:srcRect l="-9601" t="-3481" b="-8820"/>
          <a:stretch/>
        </p:blipFill>
        <p:spPr>
          <a:xfrm>
            <a:off x="7044014" y="5102525"/>
            <a:ext cx="1069042" cy="1095374"/>
          </a:xfrm>
          <a:prstGeom prst="ellipse">
            <a:avLst/>
          </a:prstGeom>
        </p:spPr>
      </p:pic>
      <p:sp>
        <p:nvSpPr>
          <p:cNvPr id="4" name="Rectangle 3">
            <a:hlinkClick r:id="rId9"/>
          </p:cNvPr>
          <p:cNvSpPr/>
          <p:nvPr/>
        </p:nvSpPr>
        <p:spPr bwMode="auto">
          <a:xfrm>
            <a:off x="4389457" y="1211287"/>
            <a:ext cx="3566121" cy="5212023"/>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hlinkClick r:id="rId11"/>
          </p:cNvPr>
          <p:cNvSpPr/>
          <p:nvPr/>
        </p:nvSpPr>
        <p:spPr bwMode="auto">
          <a:xfrm>
            <a:off x="274702" y="1211287"/>
            <a:ext cx="3840438" cy="53949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hlinkClick r:id="rId11"/>
          </p:cNvPr>
          <p:cNvSpPr/>
          <p:nvPr/>
        </p:nvSpPr>
        <p:spPr bwMode="auto">
          <a:xfrm>
            <a:off x="8412773" y="1302726"/>
            <a:ext cx="3748999" cy="502914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8413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p:cNvGraphicFramePr/>
          <p:nvPr>
            <p:extLst>
              <p:ext uri="{D42A27DB-BD31-4B8C-83A1-F6EECF244321}">
                <p14:modId xmlns:p14="http://schemas.microsoft.com/office/powerpoint/2010/main" val="2621049741"/>
              </p:ext>
            </p:extLst>
          </p:nvPr>
        </p:nvGraphicFramePr>
        <p:xfrm>
          <a:off x="6218237" y="936970"/>
          <a:ext cx="5577780" cy="5760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607309" y="5508920"/>
            <a:ext cx="1280146" cy="1278983"/>
          </a:xfrm>
          <a:prstGeom prst="ellipse">
            <a:avLst/>
          </a:prstGeom>
        </p:spPr>
      </p:pic>
      <p:pic>
        <p:nvPicPr>
          <p:cNvPr id="14" name="Picture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41188" y="4411652"/>
            <a:ext cx="3034925" cy="938353"/>
          </a:xfrm>
          <a:prstGeom prst="rect">
            <a:avLst/>
          </a:prstGeom>
        </p:spPr>
      </p:pic>
      <p:sp>
        <p:nvSpPr>
          <p:cNvPr id="2" name="Title 1"/>
          <p:cNvSpPr>
            <a:spLocks noGrp="1"/>
          </p:cNvSpPr>
          <p:nvPr>
            <p:ph type="title"/>
          </p:nvPr>
        </p:nvSpPr>
        <p:spPr>
          <a:xfrm>
            <a:off x="274702" y="296897"/>
            <a:ext cx="11889564" cy="917575"/>
          </a:xfrm>
        </p:spPr>
        <p:txBody>
          <a:bodyPr/>
          <a:lstStyle/>
          <a:p>
            <a:r>
              <a:rPr lang="en-US" dirty="0" smtClean="0"/>
              <a:t>Instruments &amp; Partners</a:t>
            </a:r>
            <a:endParaRPr lang="en-US" dirty="0"/>
          </a:p>
        </p:txBody>
      </p:sp>
      <p:pic>
        <p:nvPicPr>
          <p:cNvPr id="9" name="Picture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92554" y="1485604"/>
            <a:ext cx="1961910" cy="640073"/>
          </a:xfrm>
          <a:prstGeom prst="rect">
            <a:avLst/>
          </a:prstGeom>
        </p:spPr>
      </p:pic>
      <p:pic>
        <p:nvPicPr>
          <p:cNvPr id="10" name="Picture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15505" y="2399994"/>
            <a:ext cx="1440320" cy="1119849"/>
          </a:xfrm>
          <a:prstGeom prst="rect">
            <a:avLst/>
          </a:prstGeom>
        </p:spPr>
      </p:pic>
      <p:pic>
        <p:nvPicPr>
          <p:cNvPr id="11" name="Picture 1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235724" y="1302726"/>
            <a:ext cx="1211598" cy="1211598"/>
          </a:xfrm>
          <a:prstGeom prst="rect">
            <a:avLst/>
          </a:prstGeom>
        </p:spPr>
      </p:pic>
      <p:pic>
        <p:nvPicPr>
          <p:cNvPr id="12" name="Picture 1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424431" y="2308555"/>
            <a:ext cx="1096997" cy="1083537"/>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241553" y="4137335"/>
            <a:ext cx="1238250" cy="485775"/>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401115" y="3588701"/>
            <a:ext cx="1940848" cy="617231"/>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047017" y="2399994"/>
            <a:ext cx="2857899" cy="2143424"/>
          </a:xfrm>
          <a:prstGeom prst="rect">
            <a:avLst/>
          </a:prstGeom>
        </p:spPr>
      </p:pic>
      <p:sp>
        <p:nvSpPr>
          <p:cNvPr id="4" name="TextBox 3"/>
          <p:cNvSpPr txBox="1"/>
          <p:nvPr/>
        </p:nvSpPr>
        <p:spPr>
          <a:xfrm>
            <a:off x="274702" y="1302726"/>
            <a:ext cx="5669218"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The GPO Team provides many different options for payment instruments for use in Microsoft end-to-end testing</a:t>
            </a:r>
          </a:p>
        </p:txBody>
      </p:sp>
    </p:spTree>
    <p:extLst>
      <p:ext uri="{BB962C8B-B14F-4D97-AF65-F5344CB8AC3E}">
        <p14:creationId xmlns:p14="http://schemas.microsoft.com/office/powerpoint/2010/main" val="126496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50" fill="hold"/>
                                        <p:tgtEl>
                                          <p:spTgt spid="9"/>
                                        </p:tgtEl>
                                        <p:attrNameLst>
                                          <p:attrName>ppt_w</p:attrName>
                                        </p:attrNameLst>
                                      </p:cBhvr>
                                      <p:tavLst>
                                        <p:tav tm="0">
                                          <p:val>
                                            <p:fltVal val="0"/>
                                          </p:val>
                                        </p:tav>
                                        <p:tav tm="100000">
                                          <p:val>
                                            <p:strVal val="#ppt_w"/>
                                          </p:val>
                                        </p:tav>
                                      </p:tavLst>
                                    </p:anim>
                                    <p:anim calcmode="lin" valueType="num">
                                      <p:cBhvr>
                                        <p:cTn id="15" dur="250" fill="hold"/>
                                        <p:tgtEl>
                                          <p:spTgt spid="9"/>
                                        </p:tgtEl>
                                        <p:attrNameLst>
                                          <p:attrName>ppt_h</p:attrName>
                                        </p:attrNameLst>
                                      </p:cBhvr>
                                      <p:tavLst>
                                        <p:tav tm="0">
                                          <p:val>
                                            <p:fltVal val="0"/>
                                          </p:val>
                                        </p:tav>
                                        <p:tav tm="100000">
                                          <p:val>
                                            <p:strVal val="#ppt_h"/>
                                          </p:val>
                                        </p:tav>
                                      </p:tavLst>
                                    </p:anim>
                                    <p:animEffect transition="in" filter="fade">
                                      <p:cBhvr>
                                        <p:cTn id="16" dur="25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Blop-Mark_DiAngelo-79054334.wav"/>
                                        </p:tgtEl>
                                      </p:cMediaNode>
                                    </p:audio>
                                  </p:subTnLst>
                                </p:cTn>
                              </p:par>
                            </p:childTnLst>
                          </p:cTn>
                        </p:par>
                        <p:par>
                          <p:cTn id="17" fill="hold">
                            <p:stCondLst>
                              <p:cond delay="75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50" fill="hold"/>
                                        <p:tgtEl>
                                          <p:spTgt spid="11"/>
                                        </p:tgtEl>
                                        <p:attrNameLst>
                                          <p:attrName>ppt_w</p:attrName>
                                        </p:attrNameLst>
                                      </p:cBhvr>
                                      <p:tavLst>
                                        <p:tav tm="0">
                                          <p:val>
                                            <p:fltVal val="0"/>
                                          </p:val>
                                        </p:tav>
                                        <p:tav tm="100000">
                                          <p:val>
                                            <p:strVal val="#ppt_w"/>
                                          </p:val>
                                        </p:tav>
                                      </p:tavLst>
                                    </p:anim>
                                    <p:anim calcmode="lin" valueType="num">
                                      <p:cBhvr>
                                        <p:cTn id="21" dur="250" fill="hold"/>
                                        <p:tgtEl>
                                          <p:spTgt spid="11"/>
                                        </p:tgtEl>
                                        <p:attrNameLst>
                                          <p:attrName>ppt_h</p:attrName>
                                        </p:attrNameLst>
                                      </p:cBhvr>
                                      <p:tavLst>
                                        <p:tav tm="0">
                                          <p:val>
                                            <p:fltVal val="0"/>
                                          </p:val>
                                        </p:tav>
                                        <p:tav tm="100000">
                                          <p:val>
                                            <p:strVal val="#ppt_h"/>
                                          </p:val>
                                        </p:tav>
                                      </p:tavLst>
                                    </p:anim>
                                    <p:animEffect transition="in" filter="fade">
                                      <p:cBhvr>
                                        <p:cTn id="22" dur="2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2" name="Blop-Mark_DiAngelo-79054334.wav"/>
                                        </p:tgtEl>
                                      </p:cMediaNode>
                                    </p:audio>
                                  </p:sub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 fill="hold"/>
                                        <p:tgtEl>
                                          <p:spTgt spid="10"/>
                                        </p:tgtEl>
                                        <p:attrNameLst>
                                          <p:attrName>ppt_w</p:attrName>
                                        </p:attrNameLst>
                                      </p:cBhvr>
                                      <p:tavLst>
                                        <p:tav tm="0">
                                          <p:val>
                                            <p:fltVal val="0"/>
                                          </p:val>
                                        </p:tav>
                                        <p:tav tm="100000">
                                          <p:val>
                                            <p:strVal val="#ppt_w"/>
                                          </p:val>
                                        </p:tav>
                                      </p:tavLst>
                                    </p:anim>
                                    <p:anim calcmode="lin" valueType="num">
                                      <p:cBhvr>
                                        <p:cTn id="27" dur="250" fill="hold"/>
                                        <p:tgtEl>
                                          <p:spTgt spid="10"/>
                                        </p:tgtEl>
                                        <p:attrNameLst>
                                          <p:attrName>ppt_h</p:attrName>
                                        </p:attrNameLst>
                                      </p:cBhvr>
                                      <p:tavLst>
                                        <p:tav tm="0">
                                          <p:val>
                                            <p:fltVal val="0"/>
                                          </p:val>
                                        </p:tav>
                                        <p:tav tm="100000">
                                          <p:val>
                                            <p:strVal val="#ppt_h"/>
                                          </p:val>
                                        </p:tav>
                                      </p:tavLst>
                                    </p:anim>
                                    <p:animEffect transition="in" filter="fade">
                                      <p:cBhvr>
                                        <p:cTn id="28" dur="250"/>
                                        <p:tgtEl>
                                          <p:spTgt spid="10"/>
                                        </p:tgtEl>
                                      </p:cBhvr>
                                    </p:animEffect>
                                  </p:childTnLst>
                                  <p:subTnLst>
                                    <p:audio>
                                      <p:cMediaNode>
                                        <p:cTn display="0" masterRel="sameClick">
                                          <p:stCondLst>
                                            <p:cond evt="begin" delay="0">
                                              <p:tn val="24"/>
                                            </p:cond>
                                          </p:stCondLst>
                                          <p:endCondLst>
                                            <p:cond evt="onStopAudio" delay="0">
                                              <p:tgtEl>
                                                <p:sldTgt/>
                                              </p:tgtEl>
                                            </p:cond>
                                          </p:endCondLst>
                                        </p:cTn>
                                        <p:tgtEl>
                                          <p:sndTgt r:embed="rId2" name="Blop-Mark_DiAngelo-79054334.wav"/>
                                        </p:tgtEl>
                                      </p:cMediaNode>
                                    </p:audio>
                                  </p:sub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2" name="Blop-Mark_DiAngelo-79054334.wav"/>
                                        </p:tgtEl>
                                      </p:cMediaNode>
                                    </p:audio>
                                  </p:sub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fltVal val="0"/>
                                          </p:val>
                                        </p:tav>
                                        <p:tav tm="100000">
                                          <p:val>
                                            <p:strVal val="#ppt_w"/>
                                          </p:val>
                                        </p:tav>
                                      </p:tavLst>
                                    </p:anim>
                                    <p:anim calcmode="lin" valueType="num">
                                      <p:cBhvr>
                                        <p:cTn id="37" dur="250" fill="hold"/>
                                        <p:tgtEl>
                                          <p:spTgt spid="12"/>
                                        </p:tgtEl>
                                        <p:attrNameLst>
                                          <p:attrName>ppt_h</p:attrName>
                                        </p:attrNameLst>
                                      </p:cBhvr>
                                      <p:tavLst>
                                        <p:tav tm="0">
                                          <p:val>
                                            <p:fltVal val="0"/>
                                          </p:val>
                                        </p:tav>
                                        <p:tav tm="100000">
                                          <p:val>
                                            <p:strVal val="#ppt_h"/>
                                          </p:val>
                                        </p:tav>
                                      </p:tavLst>
                                    </p:anim>
                                    <p:animEffect transition="in" filter="fade">
                                      <p:cBhvr>
                                        <p:cTn id="38" dur="2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2" name="Blop-Mark_DiAngelo-79054334.wav"/>
                                        </p:tgtEl>
                                      </p:cMediaNode>
                                    </p:audio>
                                  </p:subTnLst>
                                </p:cTn>
                              </p:par>
                            </p:childTnLst>
                          </p:cTn>
                        </p:par>
                        <p:par>
                          <p:cTn id="39" fill="hold">
                            <p:stCondLst>
                              <p:cond delay="1750"/>
                            </p:stCondLst>
                            <p:childTnLst>
                              <p:par>
                                <p:cTn id="40" presetID="53" presetClass="entr" presetSubtype="16"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50" fill="hold"/>
                                        <p:tgtEl>
                                          <p:spTgt spid="16"/>
                                        </p:tgtEl>
                                        <p:attrNameLst>
                                          <p:attrName>ppt_w</p:attrName>
                                        </p:attrNameLst>
                                      </p:cBhvr>
                                      <p:tavLst>
                                        <p:tav tm="0">
                                          <p:val>
                                            <p:fltVal val="0"/>
                                          </p:val>
                                        </p:tav>
                                        <p:tav tm="100000">
                                          <p:val>
                                            <p:strVal val="#ppt_w"/>
                                          </p:val>
                                        </p:tav>
                                      </p:tavLst>
                                    </p:anim>
                                    <p:anim calcmode="lin" valueType="num">
                                      <p:cBhvr>
                                        <p:cTn id="43" dur="250" fill="hold"/>
                                        <p:tgtEl>
                                          <p:spTgt spid="16"/>
                                        </p:tgtEl>
                                        <p:attrNameLst>
                                          <p:attrName>ppt_h</p:attrName>
                                        </p:attrNameLst>
                                      </p:cBhvr>
                                      <p:tavLst>
                                        <p:tav tm="0">
                                          <p:val>
                                            <p:fltVal val="0"/>
                                          </p:val>
                                        </p:tav>
                                        <p:tav tm="100000">
                                          <p:val>
                                            <p:strVal val="#ppt_h"/>
                                          </p:val>
                                        </p:tav>
                                      </p:tavLst>
                                    </p:anim>
                                    <p:animEffect transition="in" filter="fade">
                                      <p:cBhvr>
                                        <p:cTn id="44" dur="25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2" name="Blop-Mark_DiAngelo-79054334.wav"/>
                                        </p:tgtEl>
                                      </p:cMediaNode>
                                    </p:audio>
                                  </p:subTnLst>
                                </p:cTn>
                              </p:par>
                            </p:childTnLst>
                          </p:cTn>
                        </p:par>
                        <p:par>
                          <p:cTn id="45" fill="hold">
                            <p:stCondLst>
                              <p:cond delay="2000"/>
                            </p:stCondLst>
                            <p:childTnLst>
                              <p:par>
                                <p:cTn id="46" presetID="53"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250" fill="hold"/>
                                        <p:tgtEl>
                                          <p:spTgt spid="15"/>
                                        </p:tgtEl>
                                        <p:attrNameLst>
                                          <p:attrName>ppt_w</p:attrName>
                                        </p:attrNameLst>
                                      </p:cBhvr>
                                      <p:tavLst>
                                        <p:tav tm="0">
                                          <p:val>
                                            <p:fltVal val="0"/>
                                          </p:val>
                                        </p:tav>
                                        <p:tav tm="100000">
                                          <p:val>
                                            <p:strVal val="#ppt_w"/>
                                          </p:val>
                                        </p:tav>
                                      </p:tavLst>
                                    </p:anim>
                                    <p:anim calcmode="lin" valueType="num">
                                      <p:cBhvr>
                                        <p:cTn id="49" dur="250" fill="hold"/>
                                        <p:tgtEl>
                                          <p:spTgt spid="15"/>
                                        </p:tgtEl>
                                        <p:attrNameLst>
                                          <p:attrName>ppt_h</p:attrName>
                                        </p:attrNameLst>
                                      </p:cBhvr>
                                      <p:tavLst>
                                        <p:tav tm="0">
                                          <p:val>
                                            <p:fltVal val="0"/>
                                          </p:val>
                                        </p:tav>
                                        <p:tav tm="100000">
                                          <p:val>
                                            <p:strVal val="#ppt_h"/>
                                          </p:val>
                                        </p:tav>
                                      </p:tavLst>
                                    </p:anim>
                                    <p:animEffect transition="in" filter="fade">
                                      <p:cBhvr>
                                        <p:cTn id="50" dur="25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2" name="Blop-Mark_DiAngelo-79054334.wav"/>
                                        </p:tgtEl>
                                      </p:cMediaNode>
                                    </p:audio>
                                  </p:subTnLst>
                                </p:cTn>
                              </p:par>
                            </p:childTnLst>
                          </p:cTn>
                        </p:par>
                        <p:par>
                          <p:cTn id="51" fill="hold">
                            <p:stCondLst>
                              <p:cond delay="2250"/>
                            </p:stCondLst>
                            <p:childTnLst>
                              <p:par>
                                <p:cTn id="52" presetID="53" presetClass="entr" presetSubtype="16"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fltVal val="0"/>
                                          </p:val>
                                        </p:tav>
                                        <p:tav tm="100000">
                                          <p:val>
                                            <p:strVal val="#ppt_w"/>
                                          </p:val>
                                        </p:tav>
                                      </p:tavLst>
                                    </p:anim>
                                    <p:anim calcmode="lin" valueType="num">
                                      <p:cBhvr>
                                        <p:cTn id="55" dur="250" fill="hold"/>
                                        <p:tgtEl>
                                          <p:spTgt spid="14"/>
                                        </p:tgtEl>
                                        <p:attrNameLst>
                                          <p:attrName>ppt_h</p:attrName>
                                        </p:attrNameLst>
                                      </p:cBhvr>
                                      <p:tavLst>
                                        <p:tav tm="0">
                                          <p:val>
                                            <p:fltVal val="0"/>
                                          </p:val>
                                        </p:tav>
                                        <p:tav tm="100000">
                                          <p:val>
                                            <p:strVal val="#ppt_h"/>
                                          </p:val>
                                        </p:tav>
                                      </p:tavLst>
                                    </p:anim>
                                    <p:animEffect transition="in" filter="fade">
                                      <p:cBhvr>
                                        <p:cTn id="56" dur="25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2" name="Blop-Mark_DiAngelo-79054334.wav"/>
                                        </p:tgtEl>
                                      </p:cMediaNode>
                                    </p:audio>
                                  </p:subTnLst>
                                </p:cTn>
                              </p:par>
                            </p:childTnLst>
                          </p:cTn>
                        </p:par>
                      </p:childTnLst>
                    </p:cTn>
                  </p:par>
                  <p:par>
                    <p:cTn id="57" fill="hold">
                      <p:stCondLst>
                        <p:cond delay="indefinite"/>
                      </p:stCondLst>
                      <p:childTnLst>
                        <p:par>
                          <p:cTn id="58" fill="hold">
                            <p:stCondLst>
                              <p:cond delay="0"/>
                            </p:stCondLst>
                            <p:childTnLst>
                              <p:par>
                                <p:cTn id="59" presetID="9" presetClass="emph" presetSubtype="0" grpId="1" nodeType="clickEffect">
                                  <p:stCondLst>
                                    <p:cond delay="0"/>
                                  </p:stCondLst>
                                  <p:childTnLst>
                                    <p:set>
                                      <p:cBhvr rctx="PPT">
                                        <p:cTn id="60" dur="indefinite"/>
                                        <p:tgtEl>
                                          <p:spTgt spid="22"/>
                                        </p:tgtEl>
                                        <p:attrNameLst>
                                          <p:attrName>style.opacity</p:attrName>
                                        </p:attrNameLst>
                                      </p:cBhvr>
                                      <p:to>
                                        <p:strVal val="0.5"/>
                                      </p:to>
                                    </p:set>
                                    <p:animEffect filter="image" prLst="opacity: 0.5">
                                      <p:cBhvr rctx="IE">
                                        <p:cTn id="61" dur="indefinite"/>
                                        <p:tgtEl>
                                          <p:spTgt spid="22"/>
                                        </p:tgtEl>
                                      </p:cBhvr>
                                    </p:animEffect>
                                  </p:childTnLst>
                                </p:cTn>
                              </p:par>
                              <p:par>
                                <p:cTn id="62" presetID="9" presetClass="emph" presetSubtype="0" nodeType="withEffect">
                                  <p:stCondLst>
                                    <p:cond delay="0"/>
                                  </p:stCondLst>
                                  <p:childTnLst>
                                    <p:set>
                                      <p:cBhvr rctx="PPT">
                                        <p:cTn id="63" dur="indefinite"/>
                                        <p:tgtEl>
                                          <p:spTgt spid="9"/>
                                        </p:tgtEl>
                                        <p:attrNameLst>
                                          <p:attrName>style.opacity</p:attrName>
                                        </p:attrNameLst>
                                      </p:cBhvr>
                                      <p:to>
                                        <p:strVal val="0.5"/>
                                      </p:to>
                                    </p:set>
                                    <p:animEffect filter="image" prLst="opacity: 0.5">
                                      <p:cBhvr rctx="IE">
                                        <p:cTn id="64" dur="indefinite"/>
                                        <p:tgtEl>
                                          <p:spTgt spid="9"/>
                                        </p:tgtEl>
                                      </p:cBhvr>
                                    </p:animEffect>
                                  </p:childTnLst>
                                </p:cTn>
                              </p:par>
                              <p:par>
                                <p:cTn id="65" presetID="9" presetClass="emph" presetSubtype="0" nodeType="withEffect">
                                  <p:stCondLst>
                                    <p:cond delay="0"/>
                                  </p:stCondLst>
                                  <p:childTnLst>
                                    <p:set>
                                      <p:cBhvr rctx="PPT">
                                        <p:cTn id="66" dur="indefinite"/>
                                        <p:tgtEl>
                                          <p:spTgt spid="11"/>
                                        </p:tgtEl>
                                        <p:attrNameLst>
                                          <p:attrName>style.opacity</p:attrName>
                                        </p:attrNameLst>
                                      </p:cBhvr>
                                      <p:to>
                                        <p:strVal val="0.5"/>
                                      </p:to>
                                    </p:set>
                                    <p:animEffect filter="image" prLst="opacity: 0.5">
                                      <p:cBhvr rctx="IE">
                                        <p:cTn id="67" dur="indefinite"/>
                                        <p:tgtEl>
                                          <p:spTgt spid="11"/>
                                        </p:tgtEl>
                                      </p:cBhvr>
                                    </p:animEffect>
                                  </p:childTnLst>
                                </p:cTn>
                              </p:par>
                              <p:par>
                                <p:cTn id="68" presetID="9" presetClass="emph" presetSubtype="0" nodeType="withEffect">
                                  <p:stCondLst>
                                    <p:cond delay="0"/>
                                  </p:stCondLst>
                                  <p:childTnLst>
                                    <p:set>
                                      <p:cBhvr rctx="PPT">
                                        <p:cTn id="69" dur="indefinite"/>
                                        <p:tgtEl>
                                          <p:spTgt spid="10"/>
                                        </p:tgtEl>
                                        <p:attrNameLst>
                                          <p:attrName>style.opacity</p:attrName>
                                        </p:attrNameLst>
                                      </p:cBhvr>
                                      <p:to>
                                        <p:strVal val="0.5"/>
                                      </p:to>
                                    </p:set>
                                    <p:animEffect filter="image" prLst="opacity: 0.5">
                                      <p:cBhvr rctx="IE">
                                        <p:cTn id="70" dur="indefinite"/>
                                        <p:tgtEl>
                                          <p:spTgt spid="10"/>
                                        </p:tgtEl>
                                      </p:cBhvr>
                                    </p:animEffect>
                                  </p:childTnLst>
                                </p:cTn>
                              </p:par>
                              <p:par>
                                <p:cTn id="71" presetID="9" presetClass="emph" presetSubtype="0" nodeType="withEffect">
                                  <p:stCondLst>
                                    <p:cond delay="0"/>
                                  </p:stCondLst>
                                  <p:childTnLst>
                                    <p:set>
                                      <p:cBhvr rctx="PPT">
                                        <p:cTn id="72" dur="indefinite"/>
                                        <p:tgtEl>
                                          <p:spTgt spid="12"/>
                                        </p:tgtEl>
                                        <p:attrNameLst>
                                          <p:attrName>style.opacity</p:attrName>
                                        </p:attrNameLst>
                                      </p:cBhvr>
                                      <p:to>
                                        <p:strVal val="0.5"/>
                                      </p:to>
                                    </p:set>
                                    <p:animEffect filter="image" prLst="opacity: 0.5">
                                      <p:cBhvr rctx="IE">
                                        <p:cTn id="73" dur="indefinite"/>
                                        <p:tgtEl>
                                          <p:spTgt spid="12"/>
                                        </p:tgtEl>
                                      </p:cBhvr>
                                    </p:animEffect>
                                  </p:childTnLst>
                                </p:cTn>
                              </p:par>
                              <p:par>
                                <p:cTn id="74" presetID="9" presetClass="emph" presetSubtype="0" nodeType="withEffect">
                                  <p:stCondLst>
                                    <p:cond delay="0"/>
                                  </p:stCondLst>
                                  <p:childTnLst>
                                    <p:set>
                                      <p:cBhvr rctx="PPT">
                                        <p:cTn id="75" dur="indefinite"/>
                                        <p:tgtEl>
                                          <p:spTgt spid="16"/>
                                        </p:tgtEl>
                                        <p:attrNameLst>
                                          <p:attrName>style.opacity</p:attrName>
                                        </p:attrNameLst>
                                      </p:cBhvr>
                                      <p:to>
                                        <p:strVal val="0.5"/>
                                      </p:to>
                                    </p:set>
                                    <p:animEffect filter="image" prLst="opacity: 0.5">
                                      <p:cBhvr rctx="IE">
                                        <p:cTn id="76" dur="indefinite"/>
                                        <p:tgtEl>
                                          <p:spTgt spid="16"/>
                                        </p:tgtEl>
                                      </p:cBhvr>
                                    </p:animEffect>
                                  </p:childTnLst>
                                </p:cTn>
                              </p:par>
                              <p:par>
                                <p:cTn id="77" presetID="9" presetClass="emph" presetSubtype="0" nodeType="withEffect">
                                  <p:stCondLst>
                                    <p:cond delay="0"/>
                                  </p:stCondLst>
                                  <p:childTnLst>
                                    <p:set>
                                      <p:cBhvr rctx="PPT">
                                        <p:cTn id="78" dur="indefinite"/>
                                        <p:tgtEl>
                                          <p:spTgt spid="15"/>
                                        </p:tgtEl>
                                        <p:attrNameLst>
                                          <p:attrName>style.opacity</p:attrName>
                                        </p:attrNameLst>
                                      </p:cBhvr>
                                      <p:to>
                                        <p:strVal val="0.5"/>
                                      </p:to>
                                    </p:set>
                                    <p:animEffect filter="image" prLst="opacity: 0.5">
                                      <p:cBhvr rctx="IE">
                                        <p:cTn id="79" dur="indefinite"/>
                                        <p:tgtEl>
                                          <p:spTgt spid="15"/>
                                        </p:tgtEl>
                                      </p:cBhvr>
                                    </p:animEffect>
                                  </p:childTnLst>
                                </p:cTn>
                              </p:par>
                              <p:par>
                                <p:cTn id="80" presetID="9" presetClass="emph" presetSubtype="0" nodeType="withEffect">
                                  <p:stCondLst>
                                    <p:cond delay="0"/>
                                  </p:stCondLst>
                                  <p:childTnLst>
                                    <p:set>
                                      <p:cBhvr rctx="PPT">
                                        <p:cTn id="81" dur="indefinite"/>
                                        <p:tgtEl>
                                          <p:spTgt spid="14"/>
                                        </p:tgtEl>
                                        <p:attrNameLst>
                                          <p:attrName>style.opacity</p:attrName>
                                        </p:attrNameLst>
                                      </p:cBhvr>
                                      <p:to>
                                        <p:strVal val="0.5"/>
                                      </p:to>
                                    </p:set>
                                    <p:animEffect filter="image" prLst="opacity: 0.5">
                                      <p:cBhvr rctx="IE">
                                        <p:cTn id="82"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22" grpId="1">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Test Credit Cards </a:t>
            </a:r>
            <a:endParaRPr lang="en-US" dirty="0"/>
          </a:p>
        </p:txBody>
      </p:sp>
    </p:spTree>
    <p:extLst>
      <p:ext uri="{BB962C8B-B14F-4D97-AF65-F5344CB8AC3E}">
        <p14:creationId xmlns:p14="http://schemas.microsoft.com/office/powerpoint/2010/main" val="104597226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TIPS Cards Summary</a:t>
            </a:r>
            <a:endParaRPr lang="en-US" dirty="0"/>
          </a:p>
        </p:txBody>
      </p:sp>
      <p:sp>
        <p:nvSpPr>
          <p:cNvPr id="4" name="Text Placeholder 3"/>
          <p:cNvSpPr>
            <a:spLocks noGrp="1"/>
          </p:cNvSpPr>
          <p:nvPr>
            <p:ph type="body" sz="quarter" idx="10"/>
          </p:nvPr>
        </p:nvSpPr>
        <p:spPr>
          <a:xfrm>
            <a:off x="274702" y="1211287"/>
            <a:ext cx="11888787" cy="2843855"/>
          </a:xfrm>
        </p:spPr>
        <p:txBody>
          <a:bodyPr/>
          <a:lstStyle/>
          <a:p>
            <a:r>
              <a:rPr lang="en-US" sz="1600" b="1" dirty="0"/>
              <a:t>Cindy Schroeder-Hennes</a:t>
            </a:r>
            <a:r>
              <a:rPr lang="en-US" sz="1600" dirty="0"/>
              <a:t> </a:t>
            </a:r>
            <a:r>
              <a:rPr lang="en-US" sz="1600" b="1" dirty="0"/>
              <a:t>1:14 PM: </a:t>
            </a:r>
            <a:endParaRPr lang="en-US" sz="1600" dirty="0"/>
          </a:p>
          <a:p>
            <a:r>
              <a:rPr lang="en-US" sz="1600" dirty="0"/>
              <a:t>1.             </a:t>
            </a:r>
            <a:r>
              <a:rPr lang="en-US" sz="1600" b="1" dirty="0"/>
              <a:t>Internal Fake CC’s </a:t>
            </a:r>
            <a:r>
              <a:rPr lang="en-US" sz="1600" dirty="0"/>
              <a:t>– </a:t>
            </a:r>
            <a:r>
              <a:rPr lang="en-US" sz="1600" b="1" u="sng" dirty="0">
                <a:hlinkClick r:id="rId3"/>
              </a:rPr>
              <a:t>US Internal Cards</a:t>
            </a:r>
            <a:r>
              <a:rPr lang="en-US" sz="1600" b="1" dirty="0"/>
              <a:t> Request form</a:t>
            </a:r>
            <a:r>
              <a:rPr lang="en-US" sz="1600" dirty="0"/>
              <a:t> </a:t>
            </a:r>
          </a:p>
          <a:p>
            <a:r>
              <a:rPr lang="en-US" sz="1600" dirty="0"/>
              <a:t>These are CC’s which are not real, are not issued through any bank, and do not result in any actual charges.</a:t>
            </a:r>
          </a:p>
          <a:p>
            <a:r>
              <a:rPr lang="en-US" sz="1600" dirty="0"/>
              <a:t>·         The flow terminates with CP who issued the fake credit card number </a:t>
            </a:r>
          </a:p>
          <a:p>
            <a:r>
              <a:rPr lang="en-US" sz="1600" dirty="0"/>
              <a:t>·         No back end bank is contacted meaning no money exchanges hand (for the purchase at least). </a:t>
            </a:r>
          </a:p>
          <a:p>
            <a:r>
              <a:rPr lang="en-US" sz="1600" dirty="0"/>
              <a:t>1. There is a potential for MS to lose money here if you are not careful. </a:t>
            </a:r>
          </a:p>
          <a:p>
            <a:r>
              <a:rPr lang="en-US" sz="1600" dirty="0"/>
              <a:t>2. You must ensure that MSFT is not paying out any royalties or revenue for the item being purchased. </a:t>
            </a:r>
            <a:endParaRPr lang="en-US" sz="1600" dirty="0" smtClean="0"/>
          </a:p>
          <a:p>
            <a:endParaRPr lang="en-US" sz="1600" dirty="0"/>
          </a:p>
          <a:p>
            <a:r>
              <a:rPr lang="en-US" sz="1600" dirty="0"/>
              <a:t> </a:t>
            </a:r>
          </a:p>
          <a:p>
            <a:endParaRPr lang="en-US" sz="1600" dirty="0"/>
          </a:p>
        </p:txBody>
      </p:sp>
      <p:sp>
        <p:nvSpPr>
          <p:cNvPr id="7" name="Rectangle 6"/>
          <p:cNvSpPr/>
          <p:nvPr/>
        </p:nvSpPr>
        <p:spPr>
          <a:xfrm>
            <a:off x="457580" y="3314384"/>
            <a:ext cx="11155558" cy="2031325"/>
          </a:xfrm>
          <a:prstGeom prst="rect">
            <a:avLst/>
          </a:prstGeom>
        </p:spPr>
        <p:txBody>
          <a:bodyPr wrap="square">
            <a:spAutoFit/>
          </a:bodyPr>
          <a:lstStyle/>
          <a:p>
            <a:r>
              <a:rPr lang="en-US" dirty="0"/>
              <a:t>The cards are ideal for automation as they can be excluded from triggering any fraud issues but you do not test your E2E scenario beyond CP. </a:t>
            </a:r>
          </a:p>
          <a:p>
            <a:r>
              <a:rPr lang="en-US" dirty="0"/>
              <a:t>You will not be able to purchase physical goods from MS store- </a:t>
            </a:r>
          </a:p>
          <a:p>
            <a:r>
              <a:rPr lang="en-US" dirty="0"/>
              <a:t>We are able to Report on all your purchases so that you can track your transactions- </a:t>
            </a:r>
          </a:p>
          <a:p>
            <a:r>
              <a:rPr lang="en-US" dirty="0"/>
              <a:t>You can not attach these cards to </a:t>
            </a:r>
            <a:r>
              <a:rPr lang="en-US" dirty="0" err="1"/>
              <a:t>Paypal</a:t>
            </a:r>
            <a:r>
              <a:rPr lang="en-US" dirty="0"/>
              <a:t> or make other market purchases </a:t>
            </a:r>
          </a:p>
          <a:p>
            <a:r>
              <a:rPr lang="en-US" dirty="0"/>
              <a:t>These are ghost cards </a:t>
            </a:r>
          </a:p>
          <a:p>
            <a:r>
              <a:rPr lang="en-US" dirty="0"/>
              <a:t>Production testing only.  </a:t>
            </a:r>
          </a:p>
        </p:txBody>
      </p:sp>
    </p:spTree>
    <p:extLst>
      <p:ext uri="{BB962C8B-B14F-4D97-AF65-F5344CB8AC3E}">
        <p14:creationId xmlns:p14="http://schemas.microsoft.com/office/powerpoint/2010/main" val="131703309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63" y="0"/>
            <a:ext cx="4892040" cy="1514261"/>
          </a:xfrm>
        </p:spPr>
        <p:txBody>
          <a:bodyPr/>
          <a:lstStyle/>
          <a:p>
            <a:r>
              <a:rPr lang="en-US" dirty="0" smtClean="0"/>
              <a:t>Why Test Cards?</a:t>
            </a:r>
            <a:endParaRPr lang="en-US" dirty="0"/>
          </a:p>
        </p:txBody>
      </p:sp>
      <p:pic>
        <p:nvPicPr>
          <p:cNvPr id="5" name="Picture Placeholder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4" r="41846"/>
          <a:stretch/>
        </p:blipFill>
        <p:spPr/>
      </p:pic>
      <p:sp>
        <p:nvSpPr>
          <p:cNvPr id="3" name="Text Placeholder 2"/>
          <p:cNvSpPr>
            <a:spLocks noGrp="1"/>
          </p:cNvSpPr>
          <p:nvPr>
            <p:ph type="body" sz="quarter" idx="4294967295"/>
          </p:nvPr>
        </p:nvSpPr>
        <p:spPr>
          <a:xfrm>
            <a:off x="274702" y="1577043"/>
            <a:ext cx="4846267" cy="3305520"/>
          </a:xfrm>
        </p:spPr>
        <p:txBody>
          <a:bodyPr/>
          <a:lstStyle/>
          <a:p>
            <a:pPr marL="0" indent="0">
              <a:buNone/>
            </a:pPr>
            <a:r>
              <a:rPr lang="en-US" dirty="0" smtClean="0"/>
              <a:t>General purpose payment instruments (GPPC) are:</a:t>
            </a:r>
          </a:p>
          <a:p>
            <a:pPr lvl="1"/>
            <a:r>
              <a:rPr lang="en-US" sz="2400" dirty="0" smtClean="0"/>
              <a:t>Globally accepted</a:t>
            </a:r>
          </a:p>
          <a:p>
            <a:pPr lvl="1"/>
            <a:r>
              <a:rPr lang="en-US" sz="2400" dirty="0" smtClean="0"/>
              <a:t>Independent of currencies</a:t>
            </a:r>
          </a:p>
          <a:p>
            <a:pPr lvl="1"/>
            <a:r>
              <a:rPr lang="en-US" sz="2400" dirty="0" smtClean="0"/>
              <a:t>Support recurring payments</a:t>
            </a:r>
          </a:p>
          <a:p>
            <a:pPr lvl="1"/>
            <a:r>
              <a:rPr lang="en-US" sz="2400" dirty="0" smtClean="0"/>
              <a:t>Can be credit or debit</a:t>
            </a:r>
            <a:endParaRPr lang="en-US" sz="2400" dirty="0"/>
          </a:p>
        </p:txBody>
      </p:sp>
    </p:spTree>
    <p:extLst>
      <p:ext uri="{BB962C8B-B14F-4D97-AF65-F5344CB8AC3E}">
        <p14:creationId xmlns:p14="http://schemas.microsoft.com/office/powerpoint/2010/main" val="283760509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Card Flavors</a:t>
            </a:r>
            <a:endParaRPr lang="en-US" dirty="0"/>
          </a:p>
        </p:txBody>
      </p:sp>
      <p:grpSp>
        <p:nvGrpSpPr>
          <p:cNvPr id="10" name="Group 9"/>
          <p:cNvGrpSpPr/>
          <p:nvPr/>
        </p:nvGrpSpPr>
        <p:grpSpPr>
          <a:xfrm>
            <a:off x="1036637" y="1395276"/>
            <a:ext cx="5410200" cy="5210912"/>
            <a:chOff x="884237" y="1906586"/>
            <a:chExt cx="5410200" cy="5210912"/>
          </a:xfrm>
        </p:grpSpPr>
        <p:sp>
          <p:nvSpPr>
            <p:cNvPr id="12" name="Rounded Rectangle 11"/>
            <p:cNvSpPr/>
            <p:nvPr/>
          </p:nvSpPr>
          <p:spPr bwMode="auto">
            <a:xfrm>
              <a:off x="884237" y="1906586"/>
              <a:ext cx="5257800" cy="5210912"/>
            </a:xfrm>
            <a:prstGeom prst="roundRect">
              <a:avLst>
                <a:gd name="adj" fmla="val 8787"/>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ounded Rectangle 12"/>
            <p:cNvSpPr/>
            <p:nvPr/>
          </p:nvSpPr>
          <p:spPr bwMode="auto">
            <a:xfrm>
              <a:off x="2027237" y="2179637"/>
              <a:ext cx="4267200" cy="739775"/>
            </a:xfrm>
            <a:prstGeom prst="roundRect">
              <a:avLst>
                <a:gd name="adj" fmla="val 2037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extBox 13"/>
            <p:cNvSpPr txBox="1"/>
            <p:nvPr/>
          </p:nvSpPr>
          <p:spPr>
            <a:xfrm>
              <a:off x="2042521" y="2088353"/>
              <a:ext cx="4023316" cy="830997"/>
            </a:xfrm>
            <a:prstGeom prst="rect">
              <a:avLst/>
            </a:prstGeom>
            <a:noFill/>
          </p:spPr>
          <p:txBody>
            <a:bodyPr wrap="square" rtlCol="0">
              <a:spAutoFit/>
            </a:bodyPr>
            <a:lstStyle/>
            <a:p>
              <a:pPr algn="ctr"/>
              <a:r>
                <a:rPr lang="en-US" sz="2400" dirty="0" smtClean="0">
                  <a:solidFill>
                    <a:srgbClr val="004B50"/>
                  </a:solidFill>
                  <a:latin typeface="Segoe UI Light" panose="020B0502040204020203" pitchFamily="34" charset="0"/>
                  <a:cs typeface="Segoe UI Light" panose="020B0502040204020203" pitchFamily="34" charset="0"/>
                </a:rPr>
                <a:t>Local </a:t>
              </a:r>
              <a:br>
                <a:rPr lang="en-US" sz="2400" dirty="0" smtClean="0">
                  <a:solidFill>
                    <a:srgbClr val="004B50"/>
                  </a:solidFill>
                  <a:latin typeface="Segoe UI Light" panose="020B0502040204020203" pitchFamily="34" charset="0"/>
                  <a:cs typeface="Segoe UI Light" panose="020B0502040204020203" pitchFamily="34" charset="0"/>
                </a:rPr>
              </a:br>
              <a:r>
                <a:rPr lang="en-US" sz="2400" dirty="0" smtClean="0">
                  <a:solidFill>
                    <a:srgbClr val="004B50"/>
                  </a:solidFill>
                  <a:latin typeface="Segoe UI Light" panose="020B0502040204020203" pitchFamily="34" charset="0"/>
                  <a:cs typeface="Segoe UI Light" panose="020B0502040204020203" pitchFamily="34" charset="0"/>
                </a:rPr>
                <a:t>Payment Instruments</a:t>
              </a:r>
              <a:endParaRPr lang="en-US" sz="2400" dirty="0">
                <a:solidFill>
                  <a:srgbClr val="004B50"/>
                </a:solidFill>
                <a:latin typeface="Segoe UI Light" panose="020B0502040204020203" pitchFamily="34" charset="0"/>
                <a:cs typeface="Segoe UI Light" panose="020B0502040204020203" pitchFamily="34" charset="0"/>
              </a:endParaRPr>
            </a:p>
          </p:txBody>
        </p:sp>
      </p:grpSp>
      <p:sp>
        <p:nvSpPr>
          <p:cNvPr id="11" name="Rectangle 10"/>
          <p:cNvSpPr/>
          <p:nvPr/>
        </p:nvSpPr>
        <p:spPr>
          <a:xfrm>
            <a:off x="1417637" y="2757352"/>
            <a:ext cx="4800600" cy="2240613"/>
          </a:xfrm>
          <a:prstGeom prst="rect">
            <a:avLst/>
          </a:prstGeom>
        </p:spPr>
        <p:txBody>
          <a:bodyPr wrap="square">
            <a:spAutoFit/>
          </a:bodyPr>
          <a:lstStyle/>
          <a:p>
            <a:pPr marL="342900" lvl="0" indent="-342900">
              <a:lnSpc>
                <a:spcPct val="90000"/>
              </a:lnSpc>
              <a:spcAft>
                <a:spcPts val="600"/>
              </a:spcAft>
              <a:buFont typeface="Arial" panose="020B0604020202020204" pitchFamily="34" charset="0"/>
              <a:buChar char="•"/>
              <a:defRPr/>
            </a:pPr>
            <a:r>
              <a:rPr lang="en-GB" sz="2400" dirty="0" smtClean="0">
                <a:solidFill>
                  <a:schemeClr val="bg1"/>
                </a:solidFill>
              </a:rPr>
              <a:t>Only supported in country where issued</a:t>
            </a:r>
          </a:p>
          <a:p>
            <a:pPr marL="342900" lvl="0" indent="-342900">
              <a:lnSpc>
                <a:spcPct val="90000"/>
              </a:lnSpc>
              <a:spcAft>
                <a:spcPts val="600"/>
              </a:spcAft>
              <a:buFont typeface="Arial" panose="020B0604020202020204" pitchFamily="34" charset="0"/>
              <a:buChar char="•"/>
              <a:defRPr/>
            </a:pPr>
            <a:r>
              <a:rPr lang="en-GB" sz="2400" dirty="0" smtClean="0">
                <a:solidFill>
                  <a:schemeClr val="bg1"/>
                </a:solidFill>
              </a:rPr>
              <a:t>Generally only support </a:t>
            </a:r>
            <a:br>
              <a:rPr lang="en-GB" sz="2400" dirty="0" smtClean="0">
                <a:solidFill>
                  <a:schemeClr val="bg1"/>
                </a:solidFill>
              </a:rPr>
            </a:br>
            <a:r>
              <a:rPr lang="en-GB" sz="2400" dirty="0" smtClean="0">
                <a:solidFill>
                  <a:schemeClr val="bg1"/>
                </a:solidFill>
              </a:rPr>
              <a:t>one (1) currency</a:t>
            </a:r>
          </a:p>
          <a:p>
            <a:pPr marL="342900" lvl="0" indent="-342900">
              <a:lnSpc>
                <a:spcPct val="90000"/>
              </a:lnSpc>
              <a:spcAft>
                <a:spcPts val="600"/>
              </a:spcAft>
              <a:buFont typeface="Arial" panose="020B0604020202020204" pitchFamily="34" charset="0"/>
              <a:buChar char="•"/>
              <a:defRPr/>
            </a:pPr>
            <a:r>
              <a:rPr lang="en-GB" sz="2400" dirty="0" smtClean="0">
                <a:solidFill>
                  <a:schemeClr val="bg1"/>
                </a:solidFill>
              </a:rPr>
              <a:t>Majority are debit cards </a:t>
            </a:r>
            <a:br>
              <a:rPr lang="en-GB" sz="2400" dirty="0" smtClean="0">
                <a:solidFill>
                  <a:schemeClr val="bg1"/>
                </a:solidFill>
              </a:rPr>
            </a:br>
            <a:r>
              <a:rPr lang="en-GB" sz="2400" dirty="0" smtClean="0">
                <a:solidFill>
                  <a:schemeClr val="bg1"/>
                </a:solidFill>
              </a:rPr>
              <a:t>(tied to deposit account)</a:t>
            </a:r>
            <a:endParaRPr lang="en-GB" sz="2400" dirty="0">
              <a:solidFill>
                <a:schemeClr val="bg1"/>
              </a:solidFill>
            </a:endParaRPr>
          </a:p>
        </p:txBody>
      </p:sp>
      <p:grpSp>
        <p:nvGrpSpPr>
          <p:cNvPr id="17" name="Group 16"/>
          <p:cNvGrpSpPr/>
          <p:nvPr/>
        </p:nvGrpSpPr>
        <p:grpSpPr>
          <a:xfrm>
            <a:off x="6599237" y="1450918"/>
            <a:ext cx="5410200" cy="5155269"/>
            <a:chOff x="6523037" y="1973261"/>
            <a:chExt cx="5410200" cy="5155269"/>
          </a:xfrm>
        </p:grpSpPr>
        <p:sp>
          <p:nvSpPr>
            <p:cNvPr id="19" name="Rounded Rectangle 18"/>
            <p:cNvSpPr/>
            <p:nvPr/>
          </p:nvSpPr>
          <p:spPr bwMode="auto">
            <a:xfrm>
              <a:off x="6523037" y="1973261"/>
              <a:ext cx="5257800" cy="5155269"/>
            </a:xfrm>
            <a:prstGeom prst="roundRect">
              <a:avLst>
                <a:gd name="adj" fmla="val 8787"/>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Rounded Rectangle 19"/>
            <p:cNvSpPr/>
            <p:nvPr/>
          </p:nvSpPr>
          <p:spPr bwMode="auto">
            <a:xfrm>
              <a:off x="7894637" y="2255837"/>
              <a:ext cx="4038600" cy="739775"/>
            </a:xfrm>
            <a:prstGeom prst="roundRect">
              <a:avLst>
                <a:gd name="adj" fmla="val 2037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p:cNvSpPr txBox="1"/>
            <p:nvPr/>
          </p:nvSpPr>
          <p:spPr>
            <a:xfrm>
              <a:off x="7894637" y="2216225"/>
              <a:ext cx="3886200" cy="830997"/>
            </a:xfrm>
            <a:prstGeom prst="rect">
              <a:avLst/>
            </a:prstGeom>
            <a:noFill/>
          </p:spPr>
          <p:txBody>
            <a:bodyPr wrap="square" rtlCol="0">
              <a:spAutoFit/>
            </a:bodyPr>
            <a:lstStyle/>
            <a:p>
              <a:pPr algn="ctr"/>
              <a:r>
                <a:rPr lang="en-US" sz="2400" dirty="0" smtClean="0">
                  <a:solidFill>
                    <a:srgbClr val="5C2D91"/>
                  </a:solidFill>
                  <a:latin typeface="Segoe UI Light" panose="020B0502040204020203" pitchFamily="34" charset="0"/>
                  <a:cs typeface="Segoe UI Light" panose="020B0502040204020203" pitchFamily="34" charset="0"/>
                </a:rPr>
                <a:t>International </a:t>
              </a:r>
              <a:br>
                <a:rPr lang="en-US" sz="2400" dirty="0" smtClean="0">
                  <a:solidFill>
                    <a:srgbClr val="5C2D91"/>
                  </a:solidFill>
                  <a:latin typeface="Segoe UI Light" panose="020B0502040204020203" pitchFamily="34" charset="0"/>
                  <a:cs typeface="Segoe UI Light" panose="020B0502040204020203" pitchFamily="34" charset="0"/>
                </a:rPr>
              </a:br>
              <a:r>
                <a:rPr lang="en-US" sz="2400" dirty="0" smtClean="0">
                  <a:solidFill>
                    <a:srgbClr val="5C2D91"/>
                  </a:solidFill>
                  <a:latin typeface="Segoe UI Light" panose="020B0502040204020203" pitchFamily="34" charset="0"/>
                  <a:cs typeface="Segoe UI Light" panose="020B0502040204020203" pitchFamily="34" charset="0"/>
                </a:rPr>
                <a:t>Payment Instruments</a:t>
              </a:r>
              <a:endParaRPr lang="en-US" sz="2400" dirty="0">
                <a:solidFill>
                  <a:srgbClr val="5C2D91"/>
                </a:solidFill>
                <a:latin typeface="Segoe UI Light" panose="020B0502040204020203" pitchFamily="34" charset="0"/>
                <a:cs typeface="Segoe UI Light" panose="020B0502040204020203" pitchFamily="34" charset="0"/>
              </a:endParaRPr>
            </a:p>
          </p:txBody>
        </p:sp>
      </p:grpSp>
      <p:sp>
        <p:nvSpPr>
          <p:cNvPr id="18" name="Rectangle 17"/>
          <p:cNvSpPr/>
          <p:nvPr/>
        </p:nvSpPr>
        <p:spPr>
          <a:xfrm>
            <a:off x="6980237" y="2746319"/>
            <a:ext cx="4495800" cy="2317558"/>
          </a:xfrm>
          <a:prstGeom prst="rect">
            <a:avLst/>
          </a:prstGeom>
        </p:spPr>
        <p:txBody>
          <a:bodyPr wrap="square">
            <a:spAutoFit/>
          </a:bodyPr>
          <a:lstStyle/>
          <a:p>
            <a:pPr marL="342900" lvl="0" indent="-342900">
              <a:lnSpc>
                <a:spcPct val="90000"/>
              </a:lnSpc>
              <a:spcAft>
                <a:spcPts val="600"/>
              </a:spcAft>
              <a:buFont typeface="Arial" panose="020B0604020202020204" pitchFamily="34" charset="0"/>
              <a:buChar char="•"/>
              <a:defRPr/>
            </a:pPr>
            <a:r>
              <a:rPr lang="en-GB" sz="2400" dirty="0" smtClean="0">
                <a:solidFill>
                  <a:schemeClr val="bg1"/>
                </a:solidFill>
              </a:rPr>
              <a:t>Issued to in-country volunteer working with Microsoft</a:t>
            </a:r>
          </a:p>
          <a:p>
            <a:pPr marL="342900" lvl="0" indent="-342900">
              <a:lnSpc>
                <a:spcPct val="90000"/>
              </a:lnSpc>
              <a:spcAft>
                <a:spcPts val="600"/>
              </a:spcAft>
              <a:buFont typeface="Arial" panose="020B0604020202020204" pitchFamily="34" charset="0"/>
              <a:buChar char="•"/>
              <a:defRPr/>
            </a:pPr>
            <a:r>
              <a:rPr lang="en-GB" sz="2400" dirty="0" smtClean="0">
                <a:solidFill>
                  <a:schemeClr val="bg1"/>
                </a:solidFill>
              </a:rPr>
              <a:t>Accepted across country borders</a:t>
            </a:r>
          </a:p>
          <a:p>
            <a:pPr marL="342900" lvl="0" indent="-342900">
              <a:lnSpc>
                <a:spcPct val="90000"/>
              </a:lnSpc>
              <a:spcAft>
                <a:spcPts val="600"/>
              </a:spcAft>
              <a:buFont typeface="Arial" panose="020B0604020202020204" pitchFamily="34" charset="0"/>
              <a:buChar char="•"/>
              <a:defRPr/>
            </a:pPr>
            <a:endParaRPr lang="en-GB" sz="2400" dirty="0" smtClean="0">
              <a:solidFill>
                <a:schemeClr val="bg1"/>
              </a:solidFill>
            </a:endParaRPr>
          </a:p>
          <a:p>
            <a:pPr marL="342900" lvl="0" indent="-342900">
              <a:lnSpc>
                <a:spcPct val="90000"/>
              </a:lnSpc>
              <a:spcAft>
                <a:spcPts val="600"/>
              </a:spcAft>
              <a:buFont typeface="Arial" panose="020B0604020202020204" pitchFamily="34" charset="0"/>
              <a:buChar char="•"/>
              <a:defRPr/>
            </a:pPr>
            <a:endParaRPr lang="en-GB" sz="2400" dirty="0">
              <a:solidFill>
                <a:schemeClr val="bg1"/>
              </a:solidFill>
            </a:endParaRPr>
          </a:p>
        </p:txBody>
      </p:sp>
      <p:sp>
        <p:nvSpPr>
          <p:cNvPr id="25" name="Rounded Rectangle 24"/>
          <p:cNvSpPr/>
          <p:nvPr/>
        </p:nvSpPr>
        <p:spPr bwMode="auto">
          <a:xfrm>
            <a:off x="731897" y="5640998"/>
            <a:ext cx="5120584" cy="739775"/>
          </a:xfrm>
          <a:prstGeom prst="roundRect">
            <a:avLst>
              <a:gd name="adj" fmla="val 2037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6" name="Picture 5"/>
          <p:cNvPicPr>
            <a:picLocks noChangeAspect="1" noChangeArrowheads="1"/>
          </p:cNvPicPr>
          <p:nvPr/>
        </p:nvPicPr>
        <p:blipFill>
          <a:blip r:embed="rId2" cstate="print"/>
          <a:srcRect/>
          <a:stretch>
            <a:fillRect/>
          </a:stretch>
        </p:blipFill>
        <p:spPr bwMode="auto">
          <a:xfrm>
            <a:off x="4331955" y="5856538"/>
            <a:ext cx="311759" cy="328613"/>
          </a:xfrm>
          <a:prstGeom prst="rect">
            <a:avLst/>
          </a:prstGeom>
          <a:noFill/>
          <a:ln w="9525">
            <a:noFill/>
            <a:miter lim="800000"/>
            <a:headEnd/>
            <a:tailEnd/>
          </a:ln>
          <a:effectLst/>
        </p:spPr>
      </p:pic>
      <p:pic>
        <p:nvPicPr>
          <p:cNvPr id="27" name="Picture 8" descr="INTERAC_Online_E2HL_web"/>
          <p:cNvPicPr>
            <a:picLocks noChangeAspect="1" noChangeArrowheads="1"/>
          </p:cNvPicPr>
          <p:nvPr/>
        </p:nvPicPr>
        <p:blipFill>
          <a:blip r:embed="rId3" cstate="print"/>
          <a:srcRect r="58322"/>
          <a:stretch>
            <a:fillRect/>
          </a:stretch>
        </p:blipFill>
        <p:spPr bwMode="auto">
          <a:xfrm>
            <a:off x="5181911" y="5865906"/>
            <a:ext cx="306024" cy="309876"/>
          </a:xfrm>
          <a:prstGeom prst="rect">
            <a:avLst/>
          </a:prstGeom>
          <a:noFill/>
          <a:ln w="9525">
            <a:noFill/>
            <a:miter lim="800000"/>
            <a:headEnd/>
            <a:tailEnd/>
          </a:ln>
        </p:spPr>
      </p:pic>
      <p:pic>
        <p:nvPicPr>
          <p:cNvPr id="28" name="Picture 9" descr="CB logo"/>
          <p:cNvPicPr>
            <a:picLocks noChangeAspect="1" noChangeArrowheads="1"/>
          </p:cNvPicPr>
          <p:nvPr/>
        </p:nvPicPr>
        <p:blipFill>
          <a:blip r:embed="rId4" cstate="print"/>
          <a:srcRect/>
          <a:stretch>
            <a:fillRect/>
          </a:stretch>
        </p:blipFill>
        <p:spPr bwMode="auto">
          <a:xfrm>
            <a:off x="3500604" y="5846089"/>
            <a:ext cx="474445" cy="349511"/>
          </a:xfrm>
          <a:prstGeom prst="rect">
            <a:avLst/>
          </a:prstGeom>
          <a:noFill/>
        </p:spPr>
      </p:pic>
      <p:pic>
        <p:nvPicPr>
          <p:cNvPr id="29" name="Picture 2" descr="http://t1.gstatic.com/images?q=tbn:Q-nVhHZ74qgDvM:">
            <a:hlinkClick r:id="rId5"/>
          </p:cNvPr>
          <p:cNvPicPr>
            <a:picLocks noChangeAspect="1" noChangeArrowheads="1"/>
          </p:cNvPicPr>
          <p:nvPr/>
        </p:nvPicPr>
        <p:blipFill>
          <a:blip r:embed="rId6" cstate="print"/>
          <a:srcRect/>
          <a:stretch>
            <a:fillRect/>
          </a:stretch>
        </p:blipFill>
        <p:spPr bwMode="auto">
          <a:xfrm>
            <a:off x="2235393" y="5865185"/>
            <a:ext cx="554715" cy="311318"/>
          </a:xfrm>
          <a:prstGeom prst="rect">
            <a:avLst/>
          </a:prstGeom>
          <a:noFill/>
        </p:spPr>
      </p:pic>
      <p:pic>
        <p:nvPicPr>
          <p:cNvPr id="30" name="Picture 45" descr="HOME">
            <a:hlinkClick r:id="rId7"/>
          </p:cNvPr>
          <p:cNvPicPr>
            <a:picLocks noChangeAspect="1" noChangeArrowheads="1"/>
          </p:cNvPicPr>
          <p:nvPr/>
        </p:nvPicPr>
        <p:blipFill>
          <a:blip r:embed="rId8" cstate="print"/>
          <a:srcRect/>
          <a:stretch>
            <a:fillRect/>
          </a:stretch>
        </p:blipFill>
        <p:spPr bwMode="auto">
          <a:xfrm>
            <a:off x="4002033" y="5877528"/>
            <a:ext cx="302938" cy="286633"/>
          </a:xfrm>
          <a:prstGeom prst="rect">
            <a:avLst/>
          </a:prstGeom>
          <a:noFill/>
        </p:spPr>
      </p:pic>
      <p:pic>
        <p:nvPicPr>
          <p:cNvPr id="31" name="Picture 47"/>
          <p:cNvPicPr>
            <a:picLocks noChangeAspect="1" noChangeArrowheads="1"/>
          </p:cNvPicPr>
          <p:nvPr/>
        </p:nvPicPr>
        <p:blipFill>
          <a:blip r:embed="rId9" cstate="print"/>
          <a:srcRect/>
          <a:stretch>
            <a:fillRect/>
          </a:stretch>
        </p:blipFill>
        <p:spPr bwMode="auto">
          <a:xfrm>
            <a:off x="2817092" y="5911328"/>
            <a:ext cx="656528" cy="219033"/>
          </a:xfrm>
          <a:prstGeom prst="rect">
            <a:avLst/>
          </a:prstGeom>
          <a:noFill/>
          <a:ln w="9525">
            <a:noFill/>
            <a:miter lim="800000"/>
            <a:headEnd/>
            <a:tailEnd/>
          </a:ln>
          <a:effectLst/>
        </p:spPr>
      </p:pic>
      <p:pic>
        <p:nvPicPr>
          <p:cNvPr id="32" name="Picture 4" descr="http://t2.gstatic.com/images?q=tbn:vlJ-rcjkoi6rNM:">
            <a:hlinkClick r:id="rId10"/>
          </p:cNvPr>
          <p:cNvPicPr>
            <a:picLocks noChangeAspect="1" noChangeArrowheads="1"/>
          </p:cNvPicPr>
          <p:nvPr/>
        </p:nvPicPr>
        <p:blipFill>
          <a:blip r:embed="rId11" cstate="print"/>
          <a:srcRect/>
          <a:stretch>
            <a:fillRect/>
          </a:stretch>
        </p:blipFill>
        <p:spPr bwMode="auto">
          <a:xfrm>
            <a:off x="4670698" y="5868282"/>
            <a:ext cx="484226" cy="305124"/>
          </a:xfrm>
          <a:prstGeom prst="rect">
            <a:avLst/>
          </a:prstGeom>
          <a:noFill/>
        </p:spPr>
      </p:pic>
      <p:pic>
        <p:nvPicPr>
          <p:cNvPr id="3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8969" y="5869988"/>
            <a:ext cx="989440" cy="30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ounded Rectangle 33"/>
          <p:cNvSpPr/>
          <p:nvPr/>
        </p:nvSpPr>
        <p:spPr bwMode="auto">
          <a:xfrm>
            <a:off x="6492554" y="5600359"/>
            <a:ext cx="5120584" cy="739775"/>
          </a:xfrm>
          <a:prstGeom prst="roundRect">
            <a:avLst>
              <a:gd name="adj" fmla="val 2037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5" name="Picture 5" descr="Enhanced Brand Mark with 11 horizontal lines"/>
          <p:cNvPicPr>
            <a:picLocks noChangeAspect="1" noChangeArrowheads="1"/>
          </p:cNvPicPr>
          <p:nvPr/>
        </p:nvPicPr>
        <p:blipFill>
          <a:blip r:embed="rId13" cstate="print"/>
          <a:srcRect/>
          <a:stretch>
            <a:fillRect/>
          </a:stretch>
        </p:blipFill>
        <p:spPr bwMode="auto">
          <a:xfrm>
            <a:off x="8335198" y="5783237"/>
            <a:ext cx="725049" cy="398631"/>
          </a:xfrm>
          <a:prstGeom prst="rect">
            <a:avLst/>
          </a:prstGeom>
          <a:noFill/>
        </p:spPr>
      </p:pic>
      <p:pic>
        <p:nvPicPr>
          <p:cNvPr id="36" name="Picture 6" descr="Visa card logo">
            <a:hlinkClick r:id="rId14" tooltip="Visa card logo"/>
          </p:cNvPr>
          <p:cNvPicPr>
            <a:picLocks noChangeAspect="1" noChangeArrowheads="1"/>
          </p:cNvPicPr>
          <p:nvPr/>
        </p:nvPicPr>
        <p:blipFill>
          <a:blip r:embed="rId15" cstate="print"/>
          <a:srcRect/>
          <a:stretch>
            <a:fillRect/>
          </a:stretch>
        </p:blipFill>
        <p:spPr bwMode="auto">
          <a:xfrm>
            <a:off x="9967236" y="5874676"/>
            <a:ext cx="834526" cy="245304"/>
          </a:xfrm>
          <a:prstGeom prst="rect">
            <a:avLst/>
          </a:prstGeom>
          <a:noFill/>
        </p:spPr>
      </p:pic>
      <p:pic>
        <p:nvPicPr>
          <p:cNvPr id="37" name="Picture 2" descr="http://t3.gstatic.com/images?q=tbn:Wxv3g7Gludql5M:">
            <a:hlinkClick r:id="rId16"/>
          </p:cNvPr>
          <p:cNvPicPr>
            <a:picLocks noChangeAspect="1" noChangeArrowheads="1"/>
          </p:cNvPicPr>
          <p:nvPr/>
        </p:nvPicPr>
        <p:blipFill>
          <a:blip r:embed="rId17" cstate="print"/>
          <a:srcRect/>
          <a:stretch>
            <a:fillRect/>
          </a:stretch>
        </p:blipFill>
        <p:spPr bwMode="auto">
          <a:xfrm>
            <a:off x="9165659" y="5783237"/>
            <a:ext cx="696167" cy="409712"/>
          </a:xfrm>
          <a:prstGeom prst="rect">
            <a:avLst/>
          </a:prstGeom>
          <a:noFill/>
        </p:spPr>
      </p:pic>
      <p:pic>
        <p:nvPicPr>
          <p:cNvPr id="38"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58310" y="5691798"/>
            <a:ext cx="679315" cy="59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43037" y="5691798"/>
            <a:ext cx="586749" cy="58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33731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request a payment instrument</a:t>
            </a:r>
            <a:endParaRPr lang="en-US" dirty="0"/>
          </a:p>
        </p:txBody>
      </p:sp>
      <p:pic>
        <p:nvPicPr>
          <p:cNvPr id="1026" name="Picture 2" descr="https://cdn4.iconfinder.com/data/icons/ionicons/512/icon-calendar-1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214" y="4960286"/>
            <a:ext cx="1737341" cy="17373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80531" y="5508920"/>
            <a:ext cx="1097268"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b="1" dirty="0" smtClean="0">
                <a:gradFill>
                  <a:gsLst>
                    <a:gs pos="2917">
                      <a:schemeClr val="tx1"/>
                    </a:gs>
                    <a:gs pos="30000">
                      <a:schemeClr val="tx1"/>
                    </a:gs>
                  </a:gsLst>
                  <a:lin ang="5400000" scaled="0"/>
                </a:gradFill>
              </a:rPr>
              <a:t>1</a:t>
            </a:r>
          </a:p>
          <a:p>
            <a:pPr algn="ctr">
              <a:lnSpc>
                <a:spcPct val="90000"/>
              </a:lnSpc>
              <a:spcAft>
                <a:spcPts val="600"/>
              </a:spcAft>
            </a:pPr>
            <a:r>
              <a:rPr lang="en-US" sz="2400" b="1" dirty="0" smtClean="0">
                <a:gradFill>
                  <a:gsLst>
                    <a:gs pos="2917">
                      <a:schemeClr val="tx1"/>
                    </a:gs>
                    <a:gs pos="30000">
                      <a:schemeClr val="tx1"/>
                    </a:gs>
                  </a:gsLst>
                  <a:lin ang="5400000" scaled="0"/>
                </a:gradFill>
              </a:rPr>
              <a:t>week</a:t>
            </a:r>
          </a:p>
        </p:txBody>
      </p:sp>
      <p:sp>
        <p:nvSpPr>
          <p:cNvPr id="4" name="TextBox 3"/>
          <p:cNvSpPr txBox="1"/>
          <p:nvPr/>
        </p:nvSpPr>
        <p:spPr>
          <a:xfrm>
            <a:off x="2652116" y="5202727"/>
            <a:ext cx="8961022" cy="1403461"/>
          </a:xfrm>
          <a:prstGeom prst="rect">
            <a:avLst/>
          </a:prstGeom>
          <a:noFill/>
        </p:spPr>
        <p:txBody>
          <a:bodyPr wrap="square" lIns="182880" tIns="146304" rIns="182880" bIns="146304" rtlCol="0">
            <a:spAutoFit/>
          </a:bodyPr>
          <a:lstStyle/>
          <a:p>
            <a:pPr>
              <a:lnSpc>
                <a:spcPct val="90000"/>
              </a:lnSpc>
              <a:spcAft>
                <a:spcPts val="600"/>
              </a:spcAft>
            </a:pPr>
            <a:r>
              <a:rPr lang="en-US" sz="2000" b="1" i="1" dirty="0" smtClean="0">
                <a:solidFill>
                  <a:srgbClr val="FF0000"/>
                </a:solidFill>
              </a:rPr>
              <a:t>Note: </a:t>
            </a:r>
            <a:r>
              <a:rPr lang="en-US" sz="2000" i="1" dirty="0" smtClean="0">
                <a:solidFill>
                  <a:srgbClr val="FF0000"/>
                </a:solidFill>
              </a:rPr>
              <a:t>The PPMI Team Service Level Agreement is seven (7) business days upon completion of the request form. </a:t>
            </a:r>
            <a:r>
              <a:rPr lang="en-US" sz="2000" i="1" dirty="0">
                <a:solidFill>
                  <a:srgbClr val="FF0000"/>
                </a:solidFill>
              </a:rPr>
              <a:t>Once approved by Commerce PPMPI, expect the fulfillment to take an additional 30-45 days depending on the market and PI type requested and the current inventory available. </a:t>
            </a:r>
            <a:endParaRPr lang="en-US" sz="2000" i="1" dirty="0" smtClean="0">
              <a:solidFill>
                <a:srgbClr val="FF0000"/>
              </a:solidFill>
            </a:endParaRPr>
          </a:p>
        </p:txBody>
      </p:sp>
      <p:sp>
        <p:nvSpPr>
          <p:cNvPr id="5" name="TextBox 4"/>
          <p:cNvSpPr txBox="1"/>
          <p:nvPr/>
        </p:nvSpPr>
        <p:spPr>
          <a:xfrm>
            <a:off x="366140" y="1211287"/>
            <a:ext cx="9966851" cy="2597634"/>
          </a:xfrm>
          <a:prstGeom prst="rect">
            <a:avLst/>
          </a:prstGeom>
          <a:noFill/>
        </p:spPr>
        <p:txBody>
          <a:bodyPr wrap="square" lIns="182880" tIns="146304" rIns="182880" bIns="146304" rtlCol="0">
            <a:spAutoFit/>
          </a:bodyPr>
          <a:lstStyle/>
          <a:p>
            <a:pPr marL="457200" indent="-457200">
              <a:lnSpc>
                <a:spcPct val="90000"/>
              </a:lnSpc>
              <a:spcAft>
                <a:spcPts val="600"/>
              </a:spcAft>
              <a:buAutoNum type="arabicPeriod"/>
            </a:pPr>
            <a:r>
              <a:rPr lang="en-US" sz="2400" dirty="0" smtClean="0">
                <a:gradFill>
                  <a:gsLst>
                    <a:gs pos="2917">
                      <a:schemeClr val="tx1"/>
                    </a:gs>
                    <a:gs pos="30000">
                      <a:schemeClr val="tx1"/>
                    </a:gs>
                  </a:gsLst>
                  <a:lin ang="5400000" scaled="0"/>
                </a:gradFill>
              </a:rPr>
              <a:t>Visit the Global Payment Optimization Test Site to review the latest information about the program: </a:t>
            </a:r>
            <a:r>
              <a:rPr lang="en-US" sz="2400" dirty="0" smtClean="0">
                <a:gradFill>
                  <a:gsLst>
                    <a:gs pos="2917">
                      <a:schemeClr val="tx1"/>
                    </a:gs>
                    <a:gs pos="30000">
                      <a:schemeClr val="tx1"/>
                    </a:gs>
                  </a:gsLst>
                  <a:lin ang="5400000" scaled="0"/>
                </a:gradFill>
                <a:hlinkClick r:id="rId3"/>
              </a:rPr>
              <a:t>Click Here</a:t>
            </a:r>
            <a:endParaRPr lang="en-US" sz="2400" dirty="0" smtClean="0">
              <a:gradFill>
                <a:gsLst>
                  <a:gs pos="2917">
                    <a:schemeClr val="tx1"/>
                  </a:gs>
                  <a:gs pos="30000">
                    <a:schemeClr val="tx1"/>
                  </a:gs>
                </a:gsLst>
                <a:lin ang="5400000" scaled="0"/>
              </a:gradFill>
            </a:endParaRPr>
          </a:p>
          <a:p>
            <a:pPr marL="457200" indent="-457200">
              <a:lnSpc>
                <a:spcPct val="90000"/>
              </a:lnSpc>
              <a:spcAft>
                <a:spcPts val="600"/>
              </a:spcAft>
              <a:buAutoNum type="arabicPeriod"/>
            </a:pPr>
            <a:r>
              <a:rPr lang="en-US" sz="2400" dirty="0" smtClean="0">
                <a:gradFill>
                  <a:gsLst>
                    <a:gs pos="2917">
                      <a:schemeClr val="tx1"/>
                    </a:gs>
                    <a:gs pos="30000">
                      <a:schemeClr val="tx1"/>
                    </a:gs>
                  </a:gsLst>
                  <a:lin ang="5400000" scaled="0"/>
                </a:gradFill>
              </a:rPr>
              <a:t>Complete the short form to request your payment test instrument</a:t>
            </a:r>
          </a:p>
          <a:p>
            <a:pPr marL="923571" lvl="1" indent="-457200">
              <a:lnSpc>
                <a:spcPct val="90000"/>
              </a:lnSpc>
              <a:spcAft>
                <a:spcPts val="600"/>
              </a:spcAft>
              <a:buAutoNum type="arabicPeriod"/>
            </a:pPr>
            <a:r>
              <a:rPr lang="en-US" sz="2400" dirty="0" smtClean="0">
                <a:gradFill>
                  <a:gsLst>
                    <a:gs pos="2917">
                      <a:schemeClr val="tx1"/>
                    </a:gs>
                    <a:gs pos="30000">
                      <a:schemeClr val="tx1"/>
                    </a:gs>
                  </a:gsLst>
                  <a:lin ang="5400000" scaled="0"/>
                </a:gradFill>
              </a:rPr>
              <a:t>International Cards: </a:t>
            </a:r>
            <a:r>
              <a:rPr lang="en-US" sz="2400" dirty="0" smtClean="0">
                <a:gradFill>
                  <a:gsLst>
                    <a:gs pos="2917">
                      <a:schemeClr val="tx1"/>
                    </a:gs>
                    <a:gs pos="30000">
                      <a:schemeClr val="tx1"/>
                    </a:gs>
                  </a:gsLst>
                  <a:lin ang="5400000" scaled="0"/>
                </a:gradFill>
                <a:hlinkClick r:id="rId4"/>
              </a:rPr>
              <a:t>Click Here</a:t>
            </a:r>
            <a:endParaRPr lang="en-US" sz="2400" dirty="0" smtClean="0">
              <a:gradFill>
                <a:gsLst>
                  <a:gs pos="2917">
                    <a:schemeClr val="tx1"/>
                  </a:gs>
                  <a:gs pos="30000">
                    <a:schemeClr val="tx1"/>
                  </a:gs>
                </a:gsLst>
                <a:lin ang="5400000" scaled="0"/>
              </a:gradFill>
            </a:endParaRPr>
          </a:p>
          <a:p>
            <a:pPr marL="923571" lvl="1" indent="-457200">
              <a:lnSpc>
                <a:spcPct val="90000"/>
              </a:lnSpc>
              <a:spcAft>
                <a:spcPts val="600"/>
              </a:spcAft>
              <a:buAutoNum type="arabicPeriod"/>
            </a:pPr>
            <a:r>
              <a:rPr lang="en-US" sz="2400" dirty="0" smtClean="0">
                <a:gradFill>
                  <a:gsLst>
                    <a:gs pos="2917">
                      <a:schemeClr val="tx1"/>
                    </a:gs>
                    <a:gs pos="30000">
                      <a:schemeClr val="tx1"/>
                    </a:gs>
                  </a:gsLst>
                  <a:lin ang="5400000" scaled="0"/>
                </a:gradFill>
              </a:rPr>
              <a:t>TIP (Internal Cards): </a:t>
            </a:r>
            <a:r>
              <a:rPr lang="en-US" sz="2400" dirty="0" smtClean="0">
                <a:gradFill>
                  <a:gsLst>
                    <a:gs pos="2917">
                      <a:schemeClr val="tx1"/>
                    </a:gs>
                    <a:gs pos="30000">
                      <a:schemeClr val="tx1"/>
                    </a:gs>
                  </a:gsLst>
                  <a:lin ang="5400000" scaled="0"/>
                </a:gradFill>
                <a:hlinkClick r:id="rId5"/>
              </a:rPr>
              <a:t>Click Here</a:t>
            </a:r>
            <a:endParaRPr lang="en-US" sz="2400" dirty="0" smtClean="0">
              <a:gradFill>
                <a:gsLst>
                  <a:gs pos="2917">
                    <a:schemeClr val="tx1"/>
                  </a:gs>
                  <a:gs pos="30000">
                    <a:schemeClr val="tx1"/>
                  </a:gs>
                </a:gsLst>
                <a:lin ang="5400000" scaled="0"/>
              </a:gradFill>
            </a:endParaRPr>
          </a:p>
          <a:p>
            <a:pPr marL="457200" indent="-457200">
              <a:lnSpc>
                <a:spcPct val="90000"/>
              </a:lnSpc>
              <a:spcAft>
                <a:spcPts val="600"/>
              </a:spcAft>
              <a:buAutoNum type="arabicPeriod"/>
            </a:pPr>
            <a:endParaRPr lang="en-US" sz="24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05032867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263" y="453263"/>
            <a:ext cx="4892040" cy="849463"/>
          </a:xfrm>
        </p:spPr>
        <p:txBody>
          <a:bodyPr/>
          <a:lstStyle/>
          <a:p>
            <a:r>
              <a:rPr lang="en-US" dirty="0" smtClean="0"/>
              <a:t>Welcome</a:t>
            </a:r>
            <a:endParaRPr lang="en-US" dirty="0"/>
          </a:p>
        </p:txBody>
      </p:sp>
      <p:sp>
        <p:nvSpPr>
          <p:cNvPr id="6" name="TextBox 5"/>
          <p:cNvSpPr txBox="1"/>
          <p:nvPr/>
        </p:nvSpPr>
        <p:spPr>
          <a:xfrm>
            <a:off x="183262" y="1485604"/>
            <a:ext cx="6034975" cy="4924425"/>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Welcome to the Global Payment Optimization Team’s </a:t>
            </a:r>
            <a:r>
              <a:rPr lang="en-US" sz="2400" i="1" dirty="0" smtClean="0">
                <a:gradFill>
                  <a:gsLst>
                    <a:gs pos="2917">
                      <a:schemeClr val="tx1"/>
                    </a:gs>
                    <a:gs pos="30000">
                      <a:schemeClr val="tx1"/>
                    </a:gs>
                  </a:gsLst>
                  <a:lin ang="5400000" scaled="0"/>
                </a:gradFill>
              </a:rPr>
              <a:t>Where to Start: Testing in Production </a:t>
            </a:r>
            <a:r>
              <a:rPr lang="en-US" sz="2400" dirty="0" smtClean="0">
                <a:gradFill>
                  <a:gsLst>
                    <a:gs pos="2917">
                      <a:schemeClr val="tx1"/>
                    </a:gs>
                    <a:gs pos="30000">
                      <a:schemeClr val="tx1"/>
                    </a:gs>
                  </a:gsLst>
                  <a:lin ang="5400000" scaled="0"/>
                </a:gradFill>
              </a:rPr>
              <a:t>Training Module</a:t>
            </a:r>
          </a:p>
          <a:p>
            <a:pPr>
              <a:lnSpc>
                <a:spcPct val="90000"/>
              </a:lnSpc>
              <a:spcAft>
                <a:spcPts val="600"/>
              </a:spcAft>
            </a:pPr>
            <a:endParaRPr lang="en-US" sz="2400" dirty="0" smtClean="0">
              <a:gradFill>
                <a:gsLst>
                  <a:gs pos="2917">
                    <a:schemeClr val="tx1"/>
                  </a:gs>
                  <a:gs pos="30000">
                    <a:schemeClr val="tx1"/>
                  </a:gs>
                </a:gsLst>
                <a:lin ang="5400000" scaled="0"/>
              </a:gradFill>
            </a:endParaRPr>
          </a:p>
          <a:p>
            <a:pPr>
              <a:lnSpc>
                <a:spcPct val="90000"/>
              </a:lnSpc>
              <a:spcAft>
                <a:spcPts val="600"/>
              </a:spcAft>
            </a:pPr>
            <a:r>
              <a:rPr lang="en-US" sz="2400" dirty="0" smtClean="0">
                <a:gradFill>
                  <a:gsLst>
                    <a:gs pos="2917">
                      <a:schemeClr val="tx1"/>
                    </a:gs>
                    <a:gs pos="30000">
                      <a:schemeClr val="tx1"/>
                    </a:gs>
                  </a:gsLst>
                  <a:lin ang="5400000" scaled="0"/>
                </a:gradFill>
              </a:rPr>
              <a:t>We’re going to jump into the process to set up test payment instruments shortly but we have to take care of some housekeeping first.</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smtClean="0">
                <a:solidFill>
                  <a:srgbClr val="00188F"/>
                </a:solidFill>
              </a:rPr>
              <a:t>Everything is this deck is the property of Microsoft and is confidential.  Please </a:t>
            </a:r>
            <a:br>
              <a:rPr lang="en-US" sz="2400" dirty="0" smtClean="0">
                <a:solidFill>
                  <a:srgbClr val="00188F"/>
                </a:solidFill>
              </a:rPr>
            </a:br>
            <a:r>
              <a:rPr lang="en-US" sz="2400" dirty="0" smtClean="0">
                <a:solidFill>
                  <a:srgbClr val="00188F"/>
                </a:solidFill>
              </a:rPr>
              <a:t>don’t reproduce this material without contacting the GPO Team first. </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8588" r="5823"/>
          <a:stretch/>
        </p:blipFill>
        <p:spPr>
          <a:xfrm>
            <a:off x="5778500" y="936970"/>
            <a:ext cx="6553200" cy="4735813"/>
          </a:xfrm>
          <a:prstGeom prst="rect">
            <a:avLst/>
          </a:prstGeom>
        </p:spPr>
      </p:pic>
    </p:spTree>
    <p:extLst>
      <p:ext uri="{BB962C8B-B14F-4D97-AF65-F5344CB8AC3E}">
        <p14:creationId xmlns:p14="http://schemas.microsoft.com/office/powerpoint/2010/main" val="228105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Payment Instrument Request Form</a:t>
            </a:r>
            <a:endParaRPr lang="en-US" dirty="0"/>
          </a:p>
        </p:txBody>
      </p:sp>
      <p:pic>
        <p:nvPicPr>
          <p:cNvPr id="3" name="Picture 2">
            <a:hlinkClick r:id="rId2"/>
          </p:cNvPr>
          <p:cNvPicPr>
            <a:picLocks noChangeAspect="1"/>
          </p:cNvPicPr>
          <p:nvPr/>
        </p:nvPicPr>
        <p:blipFill rotWithShape="1">
          <a:blip r:embed="rId3"/>
          <a:srcRect l="3918" t="14766" r="79583" b="44311"/>
          <a:stretch/>
        </p:blipFill>
        <p:spPr>
          <a:xfrm>
            <a:off x="457580" y="1119848"/>
            <a:ext cx="6583608" cy="5639091"/>
          </a:xfrm>
          <a:prstGeom prst="rect">
            <a:avLst/>
          </a:prstGeom>
        </p:spPr>
      </p:pic>
      <p:sp>
        <p:nvSpPr>
          <p:cNvPr id="4" name="TextBox 3">
            <a:hlinkClick r:id="rId2"/>
          </p:cNvPr>
          <p:cNvSpPr txBox="1"/>
          <p:nvPr/>
        </p:nvSpPr>
        <p:spPr>
          <a:xfrm>
            <a:off x="823336" y="4960286"/>
            <a:ext cx="5486340" cy="1071062"/>
          </a:xfrm>
          <a:prstGeom prst="rect">
            <a:avLst/>
          </a:prstGeom>
          <a:solidFill>
            <a:schemeClr val="bg1"/>
          </a:solidFill>
          <a:ln>
            <a:solidFill>
              <a:srgbClr val="FF0000"/>
            </a:solidFill>
          </a:ln>
        </p:spPr>
        <p:txBody>
          <a:bodyPr wrap="square" lIns="182880" tIns="146304" rIns="182880" bIns="146304" rtlCol="0">
            <a:spAutoFit/>
          </a:bodyPr>
          <a:lstStyle/>
          <a:p>
            <a:pPr algn="ctr">
              <a:lnSpc>
                <a:spcPct val="90000"/>
              </a:lnSpc>
              <a:spcAft>
                <a:spcPts val="600"/>
              </a:spcAft>
            </a:pPr>
            <a:r>
              <a:rPr lang="en-US" sz="2800" b="1" dirty="0" smtClean="0">
                <a:solidFill>
                  <a:srgbClr val="FF0000"/>
                </a:solidFill>
              </a:rPr>
              <a:t>Click this image to open a new form for your request.  </a:t>
            </a:r>
          </a:p>
        </p:txBody>
      </p:sp>
      <p:sp>
        <p:nvSpPr>
          <p:cNvPr id="5" name="TextBox 4"/>
          <p:cNvSpPr txBox="1"/>
          <p:nvPr/>
        </p:nvSpPr>
        <p:spPr>
          <a:xfrm>
            <a:off x="6949750" y="1394165"/>
            <a:ext cx="5212022" cy="4481227"/>
          </a:xfrm>
          <a:prstGeom prst="rect">
            <a:avLst/>
          </a:prstGeom>
          <a:noFill/>
        </p:spPr>
        <p:txBody>
          <a:bodyPr wrap="squar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The Payment Instrument Request form is required to be completed and submitted to the PPMI team before any work can start on your project.</a:t>
            </a:r>
          </a:p>
          <a:p>
            <a:pPr>
              <a:lnSpc>
                <a:spcPct val="90000"/>
              </a:lnSpc>
              <a:spcAft>
                <a:spcPts val="600"/>
              </a:spcAft>
            </a:pPr>
            <a:endParaRPr lang="en-US" sz="2000" dirty="0" smtClean="0">
              <a:gradFill>
                <a:gsLst>
                  <a:gs pos="2917">
                    <a:schemeClr val="tx1"/>
                  </a:gs>
                  <a:gs pos="30000">
                    <a:schemeClr val="tx1"/>
                  </a:gs>
                </a:gsLst>
                <a:lin ang="5400000" scaled="0"/>
              </a:gradFill>
            </a:endParaRPr>
          </a:p>
          <a:p>
            <a:pPr>
              <a:lnSpc>
                <a:spcPct val="90000"/>
              </a:lnSpc>
              <a:spcAft>
                <a:spcPts val="600"/>
              </a:spcAft>
            </a:pPr>
            <a:r>
              <a:rPr lang="en-US" sz="2000" dirty="0" smtClean="0">
                <a:gradFill>
                  <a:gsLst>
                    <a:gs pos="2917">
                      <a:schemeClr val="tx1"/>
                    </a:gs>
                    <a:gs pos="30000">
                      <a:schemeClr val="tx1"/>
                    </a:gs>
                  </a:gsLst>
                  <a:lin ang="5400000" scaled="0"/>
                </a:gradFill>
              </a:rPr>
              <a:t>Completed request forms are reviewed/approved weekly on Monday, Wednesday &amp; Friday</a:t>
            </a:r>
            <a:r>
              <a:rPr lang="en-US" sz="2000" dirty="0">
                <a:gradFill>
                  <a:gsLst>
                    <a:gs pos="2917">
                      <a:schemeClr val="tx1"/>
                    </a:gs>
                    <a:gs pos="30000">
                      <a:schemeClr val="tx1"/>
                    </a:gs>
                  </a:gsLst>
                  <a:lin ang="5400000" scaled="0"/>
                </a:gradFill>
              </a:rPr>
              <a:t>. All approved forms must follow the criteria listed in the Terms of Use and have Manager's Signature of Approval. </a:t>
            </a:r>
            <a:endParaRPr lang="en-US" sz="2000" dirty="0" smtClean="0">
              <a:gradFill>
                <a:gsLst>
                  <a:gs pos="2917">
                    <a:schemeClr val="tx1"/>
                  </a:gs>
                  <a:gs pos="30000">
                    <a:schemeClr val="tx1"/>
                  </a:gs>
                </a:gsLst>
                <a:lin ang="5400000" scaled="0"/>
              </a:gradFill>
            </a:endParaRP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smtClean="0">
                <a:gradFill>
                  <a:gsLst>
                    <a:gs pos="2917">
                      <a:schemeClr val="tx1"/>
                    </a:gs>
                    <a:gs pos="30000">
                      <a:schemeClr val="tx1"/>
                    </a:gs>
                  </a:gsLst>
                  <a:lin ang="5400000" scaled="0"/>
                </a:gradFill>
              </a:rPr>
              <a:t>Please click the form image to the left to start your request.</a:t>
            </a:r>
          </a:p>
        </p:txBody>
      </p:sp>
    </p:spTree>
    <p:extLst>
      <p:ext uri="{BB962C8B-B14F-4D97-AF65-F5344CB8AC3E}">
        <p14:creationId xmlns:p14="http://schemas.microsoft.com/office/powerpoint/2010/main" val="166476292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Payment Instrument Request Form</a:t>
            </a:r>
            <a:endParaRPr lang="en-US" dirty="0"/>
          </a:p>
        </p:txBody>
      </p:sp>
      <p:pic>
        <p:nvPicPr>
          <p:cNvPr id="3" name="Picture 2">
            <a:hlinkClick r:id="rId2"/>
          </p:cNvPr>
          <p:cNvPicPr>
            <a:picLocks noChangeAspect="1"/>
          </p:cNvPicPr>
          <p:nvPr/>
        </p:nvPicPr>
        <p:blipFill rotWithShape="1">
          <a:blip r:embed="rId3"/>
          <a:srcRect l="6866" t="11070" r="60798" b="21014"/>
          <a:stretch/>
        </p:blipFill>
        <p:spPr>
          <a:xfrm>
            <a:off x="366141" y="1302726"/>
            <a:ext cx="7564287" cy="5486340"/>
          </a:xfrm>
          <a:prstGeom prst="rect">
            <a:avLst/>
          </a:prstGeom>
        </p:spPr>
      </p:pic>
      <p:sp>
        <p:nvSpPr>
          <p:cNvPr id="4" name="TextBox 3"/>
          <p:cNvSpPr txBox="1"/>
          <p:nvPr/>
        </p:nvSpPr>
        <p:spPr>
          <a:xfrm>
            <a:off x="8138456" y="1293374"/>
            <a:ext cx="3657560" cy="4105739"/>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The International Payment Instrument Request form is required to be completed and submitted to the PPMI team before any work can start on your project.</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smtClean="0">
                <a:gradFill>
                  <a:gsLst>
                    <a:gs pos="2917">
                      <a:schemeClr val="tx1"/>
                    </a:gs>
                    <a:gs pos="30000">
                      <a:schemeClr val="tx1"/>
                    </a:gs>
                  </a:gsLst>
                  <a:lin ang="5400000" scaled="0"/>
                </a:gradFill>
              </a:rPr>
              <a:t>Please click the form image to the left to start your request.</a:t>
            </a:r>
          </a:p>
        </p:txBody>
      </p:sp>
      <p:sp>
        <p:nvSpPr>
          <p:cNvPr id="5" name="TextBox 4">
            <a:hlinkClick r:id="rId2"/>
          </p:cNvPr>
          <p:cNvSpPr txBox="1"/>
          <p:nvPr/>
        </p:nvSpPr>
        <p:spPr>
          <a:xfrm>
            <a:off x="1280531" y="4320213"/>
            <a:ext cx="5486340" cy="1071062"/>
          </a:xfrm>
          <a:prstGeom prst="rect">
            <a:avLst/>
          </a:prstGeom>
          <a:solidFill>
            <a:schemeClr val="bg1">
              <a:lumMod val="95000"/>
            </a:schemeClr>
          </a:solidFill>
          <a:ln>
            <a:solidFill>
              <a:srgbClr val="FF0000"/>
            </a:solidFill>
          </a:ln>
        </p:spPr>
        <p:txBody>
          <a:bodyPr wrap="square" lIns="182880" tIns="146304" rIns="182880" bIns="146304" rtlCol="0">
            <a:spAutoFit/>
          </a:bodyPr>
          <a:lstStyle/>
          <a:p>
            <a:pPr algn="ctr">
              <a:lnSpc>
                <a:spcPct val="90000"/>
              </a:lnSpc>
              <a:spcAft>
                <a:spcPts val="600"/>
              </a:spcAft>
            </a:pPr>
            <a:r>
              <a:rPr lang="en-US" sz="2800" b="1" dirty="0" smtClean="0">
                <a:solidFill>
                  <a:srgbClr val="FF0000"/>
                </a:solidFill>
              </a:rPr>
              <a:t>Click this image to open a new form for your request.  </a:t>
            </a:r>
          </a:p>
        </p:txBody>
      </p:sp>
    </p:spTree>
    <p:extLst>
      <p:ext uri="{BB962C8B-B14F-4D97-AF65-F5344CB8AC3E}">
        <p14:creationId xmlns:p14="http://schemas.microsoft.com/office/powerpoint/2010/main" val="159897202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ound Same Side Corner Rectangle 158"/>
          <p:cNvSpPr/>
          <p:nvPr/>
        </p:nvSpPr>
        <p:spPr bwMode="auto">
          <a:xfrm rot="16200000">
            <a:off x="801431" y="5146020"/>
            <a:ext cx="1232520" cy="1737341"/>
          </a:xfrm>
          <a:prstGeom prst="round2SameRect">
            <a:avLst>
              <a:gd name="adj1" fmla="val 9540"/>
              <a:gd name="adj2" fmla="val 0"/>
            </a:avLst>
          </a:prstGeom>
          <a:solidFill>
            <a:schemeClr val="bg2">
              <a:lumMod val="50000"/>
            </a:schemeClr>
          </a:solidFill>
          <a:ln>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8" name="Round Same Side Corner Rectangle 157"/>
          <p:cNvSpPr/>
          <p:nvPr/>
        </p:nvSpPr>
        <p:spPr bwMode="auto">
          <a:xfrm rot="16200000">
            <a:off x="457580" y="3314383"/>
            <a:ext cx="1920219" cy="1737341"/>
          </a:xfrm>
          <a:prstGeom prst="round2SameRect">
            <a:avLst>
              <a:gd name="adj1" fmla="val 9540"/>
              <a:gd name="adj2" fmla="val 0"/>
            </a:avLst>
          </a:prstGeom>
          <a:solidFill>
            <a:schemeClr val="tx1">
              <a:lumMod val="20000"/>
              <a:lumOff val="80000"/>
            </a:schemeClr>
          </a:solidFill>
          <a:ln>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7" name="Round Same Side Corner Rectangle 156"/>
          <p:cNvSpPr/>
          <p:nvPr/>
        </p:nvSpPr>
        <p:spPr bwMode="auto">
          <a:xfrm rot="16200000">
            <a:off x="542351" y="1252243"/>
            <a:ext cx="1693527" cy="1737341"/>
          </a:xfrm>
          <a:prstGeom prst="round2SameRect">
            <a:avLst>
              <a:gd name="adj1" fmla="val 9540"/>
              <a:gd name="adj2" fmla="val 0"/>
            </a:avLst>
          </a:prstGeom>
          <a:solidFill>
            <a:schemeClr val="tx1">
              <a:lumMod val="75000"/>
            </a:schemeClr>
          </a:solidFill>
          <a:ln>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Payment Request Process</a:t>
            </a:r>
            <a:endParaRPr lang="en-US" dirty="0"/>
          </a:p>
        </p:txBody>
      </p:sp>
      <p:sp>
        <p:nvSpPr>
          <p:cNvPr id="4" name="Rounded Rectangle 3"/>
          <p:cNvSpPr/>
          <p:nvPr/>
        </p:nvSpPr>
        <p:spPr bwMode="auto">
          <a:xfrm>
            <a:off x="457580" y="1211287"/>
            <a:ext cx="11612753" cy="1828800"/>
          </a:xfrm>
          <a:prstGeom prst="roundRect">
            <a:avLst>
              <a:gd name="adj" fmla="val 10494"/>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529968" y="1622609"/>
            <a:ext cx="1737341"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solidFill>
                  <a:schemeClr val="bg1"/>
                </a:solidFill>
              </a:rPr>
              <a:t>Microsoft Test Team</a:t>
            </a:r>
          </a:p>
        </p:txBody>
      </p:sp>
      <p:sp>
        <p:nvSpPr>
          <p:cNvPr id="8" name="TextBox 7"/>
          <p:cNvSpPr txBox="1"/>
          <p:nvPr/>
        </p:nvSpPr>
        <p:spPr>
          <a:xfrm>
            <a:off x="549019" y="3588701"/>
            <a:ext cx="1737341"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CP</a:t>
            </a:r>
          </a:p>
          <a:p>
            <a:pPr algn="ctr">
              <a:lnSpc>
                <a:spcPct val="90000"/>
              </a:lnSpc>
              <a:spcAft>
                <a:spcPts val="600"/>
              </a:spcAft>
            </a:pPr>
            <a:r>
              <a:rPr lang="en-US" sz="2400" dirty="0" smtClean="0">
                <a:gradFill>
                  <a:gsLst>
                    <a:gs pos="2917">
                      <a:schemeClr val="tx1"/>
                    </a:gs>
                    <a:gs pos="30000">
                      <a:schemeClr val="tx1"/>
                    </a:gs>
                  </a:gsLst>
                  <a:lin ang="5400000" scaled="0"/>
                </a:gradFill>
              </a:rPr>
              <a:t>Team</a:t>
            </a:r>
          </a:p>
        </p:txBody>
      </p:sp>
      <p:sp>
        <p:nvSpPr>
          <p:cNvPr id="9" name="TextBox 8"/>
          <p:cNvSpPr txBox="1"/>
          <p:nvPr/>
        </p:nvSpPr>
        <p:spPr>
          <a:xfrm>
            <a:off x="549019" y="5562260"/>
            <a:ext cx="1737341"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solidFill>
                  <a:schemeClr val="bg1"/>
                </a:solidFill>
              </a:rPr>
              <a:t>Vendor</a:t>
            </a:r>
            <a:br>
              <a:rPr lang="en-US" sz="2400" dirty="0" smtClean="0">
                <a:solidFill>
                  <a:schemeClr val="bg1"/>
                </a:solidFill>
              </a:rPr>
            </a:br>
            <a:r>
              <a:rPr lang="en-US" sz="2400" dirty="0" smtClean="0">
                <a:solidFill>
                  <a:schemeClr val="bg1"/>
                </a:solidFill>
              </a:rPr>
              <a:t>Team</a:t>
            </a:r>
          </a:p>
        </p:txBody>
      </p:sp>
      <p:grpSp>
        <p:nvGrpSpPr>
          <p:cNvPr id="12" name="Group 11"/>
          <p:cNvGrpSpPr/>
          <p:nvPr/>
        </p:nvGrpSpPr>
        <p:grpSpPr>
          <a:xfrm>
            <a:off x="2562150" y="1815500"/>
            <a:ext cx="1321709" cy="581553"/>
            <a:chOff x="5852481" y="1211287"/>
            <a:chExt cx="1737341" cy="764430"/>
          </a:xfrm>
        </p:grpSpPr>
        <p:sp>
          <p:nvSpPr>
            <p:cNvPr id="10" name="Diamond 9"/>
            <p:cNvSpPr/>
            <p:nvPr/>
          </p:nvSpPr>
          <p:spPr bwMode="auto">
            <a:xfrm>
              <a:off x="5852481" y="1211287"/>
              <a:ext cx="1737341" cy="764430"/>
            </a:xfrm>
            <a:prstGeom prst="diamond">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6000365" y="1278384"/>
              <a:ext cx="1463024" cy="679663"/>
            </a:xfrm>
            <a:prstGeom prst="rect">
              <a:avLst/>
            </a:prstGeom>
            <a:noFill/>
          </p:spPr>
          <p:txBody>
            <a:bodyPr wrap="square" lIns="182880" tIns="146304" rIns="182880" bIns="146304" rtlCol="0">
              <a:spAutoFit/>
            </a:bodyPr>
            <a:lstStyle/>
            <a:p>
              <a:pPr algn="ctr">
                <a:lnSpc>
                  <a:spcPct val="90000"/>
                </a:lnSpc>
                <a:spcAft>
                  <a:spcPts val="600"/>
                </a:spcAft>
              </a:pPr>
              <a:r>
                <a:rPr lang="en-US" sz="1600" dirty="0" smtClean="0">
                  <a:solidFill>
                    <a:schemeClr val="bg1"/>
                  </a:solidFill>
                </a:rPr>
                <a:t>Start</a:t>
              </a:r>
            </a:p>
          </p:txBody>
        </p:sp>
      </p:grpSp>
      <p:grpSp>
        <p:nvGrpSpPr>
          <p:cNvPr id="18" name="Group 17"/>
          <p:cNvGrpSpPr/>
          <p:nvPr/>
        </p:nvGrpSpPr>
        <p:grpSpPr>
          <a:xfrm>
            <a:off x="4087729" y="2185637"/>
            <a:ext cx="1572349" cy="825543"/>
            <a:chOff x="4150134" y="2125677"/>
            <a:chExt cx="1572349" cy="825543"/>
          </a:xfrm>
        </p:grpSpPr>
        <p:sp>
          <p:nvSpPr>
            <p:cNvPr id="13" name="Flowchart: Multidocument 12"/>
            <p:cNvSpPr/>
            <p:nvPr/>
          </p:nvSpPr>
          <p:spPr bwMode="auto">
            <a:xfrm>
              <a:off x="4206579" y="2125677"/>
              <a:ext cx="1515904" cy="822951"/>
            </a:xfrm>
            <a:prstGeom prst="flowChartMultidocument">
              <a:avLst/>
            </a:prstGeom>
            <a:solidFill>
              <a:schemeClr val="tx1">
                <a:lumMod val="75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p:nvSpPr>
          <p:spPr>
            <a:xfrm>
              <a:off x="4150134" y="2157156"/>
              <a:ext cx="1463024" cy="794064"/>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solidFill>
                    <a:schemeClr val="bg1"/>
                  </a:solidFill>
                </a:rPr>
                <a:t>Complete Request Form  (SharePoint)</a:t>
              </a:r>
            </a:p>
          </p:txBody>
        </p:sp>
      </p:grpSp>
      <p:sp>
        <p:nvSpPr>
          <p:cNvPr id="14" name="Flowchart: Internal Storage 13"/>
          <p:cNvSpPr/>
          <p:nvPr/>
        </p:nvSpPr>
        <p:spPr bwMode="auto">
          <a:xfrm>
            <a:off x="4096090" y="1266866"/>
            <a:ext cx="1511427" cy="822951"/>
          </a:xfrm>
          <a:prstGeom prst="flowChartInternalStorage">
            <a:avLst/>
          </a:prstGeom>
          <a:solidFill>
            <a:schemeClr val="tx1">
              <a:lumMod val="75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p:cNvSpPr txBox="1"/>
          <p:nvPr/>
        </p:nvSpPr>
        <p:spPr>
          <a:xfrm>
            <a:off x="4206579" y="1302726"/>
            <a:ext cx="1554463" cy="794064"/>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solidFill>
                  <a:schemeClr val="bg1"/>
                </a:solidFill>
              </a:rPr>
              <a:t>Submit an Active Test Request with Test Script</a:t>
            </a:r>
          </a:p>
        </p:txBody>
      </p:sp>
      <p:grpSp>
        <p:nvGrpSpPr>
          <p:cNvPr id="3" name="Group 2"/>
          <p:cNvGrpSpPr/>
          <p:nvPr/>
        </p:nvGrpSpPr>
        <p:grpSpPr>
          <a:xfrm>
            <a:off x="5201641" y="3778754"/>
            <a:ext cx="1280146" cy="794065"/>
            <a:chOff x="4468154" y="3314383"/>
            <a:chExt cx="1554463" cy="694807"/>
          </a:xfrm>
        </p:grpSpPr>
        <p:sp>
          <p:nvSpPr>
            <p:cNvPr id="32" name="Flowchart: Predefined Process 31"/>
            <p:cNvSpPr/>
            <p:nvPr/>
          </p:nvSpPr>
          <p:spPr bwMode="auto">
            <a:xfrm>
              <a:off x="4572334" y="3314383"/>
              <a:ext cx="1371585" cy="640073"/>
            </a:xfrm>
            <a:prstGeom prst="flowChartPredefinedProcess">
              <a:avLst/>
            </a:prstGeom>
            <a:solidFill>
              <a:schemeClr val="bg1">
                <a:lumMod val="75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chemeClr val="tx1"/>
                </a:solidFill>
                <a:ea typeface="Segoe UI" pitchFamily="34" charset="0"/>
                <a:cs typeface="Segoe UI" pitchFamily="34" charset="0"/>
              </a:endParaRPr>
            </a:p>
          </p:txBody>
        </p:sp>
        <p:sp>
          <p:nvSpPr>
            <p:cNvPr id="41" name="TextBox 40"/>
            <p:cNvSpPr txBox="1"/>
            <p:nvPr/>
          </p:nvSpPr>
          <p:spPr>
            <a:xfrm>
              <a:off x="4468154" y="3314384"/>
              <a:ext cx="1554463" cy="694806"/>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t>Intake and  request review</a:t>
              </a:r>
            </a:p>
          </p:txBody>
        </p:sp>
      </p:grpSp>
      <p:sp>
        <p:nvSpPr>
          <p:cNvPr id="31" name="Rounded Rectangle 30"/>
          <p:cNvSpPr/>
          <p:nvPr/>
        </p:nvSpPr>
        <p:spPr bwMode="auto">
          <a:xfrm>
            <a:off x="457580" y="3131506"/>
            <a:ext cx="11612753" cy="2103097"/>
          </a:xfrm>
          <a:prstGeom prst="roundRect">
            <a:avLst>
              <a:gd name="adj" fmla="val 10494"/>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ounded Rectangle 32"/>
          <p:cNvSpPr/>
          <p:nvPr/>
        </p:nvSpPr>
        <p:spPr bwMode="auto">
          <a:xfrm>
            <a:off x="457580" y="5326042"/>
            <a:ext cx="11612753" cy="1371605"/>
          </a:xfrm>
          <a:prstGeom prst="roundRect">
            <a:avLst>
              <a:gd name="adj" fmla="val 10494"/>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4" name="Group 43"/>
          <p:cNvGrpSpPr/>
          <p:nvPr/>
        </p:nvGrpSpPr>
        <p:grpSpPr>
          <a:xfrm>
            <a:off x="10721729" y="3863019"/>
            <a:ext cx="1321709" cy="581553"/>
            <a:chOff x="5852481" y="1211287"/>
            <a:chExt cx="1737341" cy="764430"/>
          </a:xfrm>
        </p:grpSpPr>
        <p:sp>
          <p:nvSpPr>
            <p:cNvPr id="45" name="Diamond 44"/>
            <p:cNvSpPr/>
            <p:nvPr/>
          </p:nvSpPr>
          <p:spPr bwMode="auto">
            <a:xfrm>
              <a:off x="5852481" y="1211287"/>
              <a:ext cx="1737341" cy="764430"/>
            </a:xfrm>
            <a:prstGeom prst="diamond">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p:cNvSpPr txBox="1"/>
            <p:nvPr/>
          </p:nvSpPr>
          <p:spPr>
            <a:xfrm>
              <a:off x="6000365" y="1278385"/>
              <a:ext cx="1463024" cy="679663"/>
            </a:xfrm>
            <a:prstGeom prst="rect">
              <a:avLst/>
            </a:prstGeom>
            <a:noFill/>
          </p:spPr>
          <p:txBody>
            <a:bodyPr wrap="square" lIns="182880" tIns="146304" rIns="182880" bIns="146304" rtlCol="0">
              <a:spAutoFit/>
            </a:bodyPr>
            <a:lstStyle/>
            <a:p>
              <a:pPr algn="ctr">
                <a:lnSpc>
                  <a:spcPct val="90000"/>
                </a:lnSpc>
                <a:spcAft>
                  <a:spcPts val="600"/>
                </a:spcAft>
              </a:pPr>
              <a:r>
                <a:rPr lang="en-US" sz="1600" dirty="0" smtClean="0">
                  <a:solidFill>
                    <a:schemeClr val="bg1"/>
                  </a:solidFill>
                </a:rPr>
                <a:t>End</a:t>
              </a:r>
            </a:p>
          </p:txBody>
        </p:sp>
      </p:grpSp>
      <p:grpSp>
        <p:nvGrpSpPr>
          <p:cNvPr id="56" name="Group 55"/>
          <p:cNvGrpSpPr/>
          <p:nvPr/>
        </p:nvGrpSpPr>
        <p:grpSpPr>
          <a:xfrm>
            <a:off x="6664665" y="3205015"/>
            <a:ext cx="1280147" cy="794064"/>
            <a:chOff x="7041188" y="3205015"/>
            <a:chExt cx="1280147" cy="794064"/>
          </a:xfrm>
        </p:grpSpPr>
        <p:sp>
          <p:nvSpPr>
            <p:cNvPr id="27" name="Flowchart: Card 26"/>
            <p:cNvSpPr/>
            <p:nvPr/>
          </p:nvSpPr>
          <p:spPr bwMode="auto">
            <a:xfrm>
              <a:off x="7041188" y="3222945"/>
              <a:ext cx="1280146" cy="731512"/>
            </a:xfrm>
            <a:prstGeom prst="flowChartPunchedCard">
              <a:avLst/>
            </a:prstGeom>
            <a:solidFill>
              <a:schemeClr val="bg1">
                <a:lumMod val="75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sp>
          <p:nvSpPr>
            <p:cNvPr id="48" name="TextBox 47"/>
            <p:cNvSpPr txBox="1"/>
            <p:nvPr/>
          </p:nvSpPr>
          <p:spPr>
            <a:xfrm>
              <a:off x="7041189" y="3205015"/>
              <a:ext cx="1280146" cy="794064"/>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t>Distribute </a:t>
              </a:r>
              <a:br>
                <a:rPr lang="en-US" sz="1200" dirty="0" smtClean="0"/>
              </a:br>
              <a:r>
                <a:rPr lang="en-US" sz="1200" dirty="0" smtClean="0"/>
                <a:t>(Tues &amp; Thurs)</a:t>
              </a:r>
            </a:p>
          </p:txBody>
        </p:sp>
      </p:grpSp>
      <p:sp>
        <p:nvSpPr>
          <p:cNvPr id="36" name="Flowchart: Card 35"/>
          <p:cNvSpPr/>
          <p:nvPr/>
        </p:nvSpPr>
        <p:spPr bwMode="auto">
          <a:xfrm>
            <a:off x="6664665" y="4320213"/>
            <a:ext cx="1280146" cy="731512"/>
          </a:xfrm>
          <a:prstGeom prst="flowChartPunchedCard">
            <a:avLst/>
          </a:prstGeom>
          <a:solidFill>
            <a:schemeClr val="bg1">
              <a:lumMod val="75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6656085" y="4300214"/>
            <a:ext cx="1280146" cy="794064"/>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t>Forward Test Parameters to Vendor Team </a:t>
            </a:r>
          </a:p>
        </p:txBody>
      </p:sp>
      <p:sp>
        <p:nvSpPr>
          <p:cNvPr id="28" name="Round Same Side Corner Rectangle 27"/>
          <p:cNvSpPr/>
          <p:nvPr/>
        </p:nvSpPr>
        <p:spPr bwMode="auto">
          <a:xfrm>
            <a:off x="6513806" y="5417482"/>
            <a:ext cx="1408161" cy="1097269"/>
          </a:xfrm>
          <a:prstGeom prst="round2SameRect">
            <a:avLst/>
          </a:prstGeom>
          <a:solidFill>
            <a:schemeClr val="bg2">
              <a:lumMod val="50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TextBox 49"/>
          <p:cNvSpPr txBox="1"/>
          <p:nvPr/>
        </p:nvSpPr>
        <p:spPr>
          <a:xfrm>
            <a:off x="6517660" y="5417481"/>
            <a:ext cx="1408161" cy="1126462"/>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solidFill>
                  <a:schemeClr val="bg1"/>
                </a:solidFill>
              </a:rPr>
              <a:t>Source active/passive participants based on request</a:t>
            </a:r>
          </a:p>
        </p:txBody>
      </p:sp>
      <p:sp>
        <p:nvSpPr>
          <p:cNvPr id="38" name="Round Same Side Corner Rectangle 37"/>
          <p:cNvSpPr/>
          <p:nvPr/>
        </p:nvSpPr>
        <p:spPr bwMode="auto">
          <a:xfrm>
            <a:off x="8182552" y="5417482"/>
            <a:ext cx="1408161" cy="1097268"/>
          </a:xfrm>
          <a:prstGeom prst="round2SameRect">
            <a:avLst/>
          </a:prstGeom>
          <a:solidFill>
            <a:schemeClr val="bg2">
              <a:lumMod val="50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TextBox 50"/>
          <p:cNvSpPr txBox="1"/>
          <p:nvPr/>
        </p:nvSpPr>
        <p:spPr>
          <a:xfrm>
            <a:off x="8184845" y="5417481"/>
            <a:ext cx="1408161" cy="794064"/>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solidFill>
                  <a:schemeClr val="bg1"/>
                </a:solidFill>
              </a:rPr>
              <a:t>Upload PI Information to FTP </a:t>
            </a:r>
          </a:p>
        </p:txBody>
      </p:sp>
      <p:grpSp>
        <p:nvGrpSpPr>
          <p:cNvPr id="60" name="Group 59"/>
          <p:cNvGrpSpPr/>
          <p:nvPr/>
        </p:nvGrpSpPr>
        <p:grpSpPr>
          <a:xfrm>
            <a:off x="8127689" y="4320213"/>
            <a:ext cx="1280146" cy="731512"/>
            <a:chOff x="8504212" y="4320213"/>
            <a:chExt cx="1280146" cy="731512"/>
          </a:xfrm>
        </p:grpSpPr>
        <p:sp>
          <p:nvSpPr>
            <p:cNvPr id="39" name="Round Same Side Corner Rectangle 38"/>
            <p:cNvSpPr/>
            <p:nvPr/>
          </p:nvSpPr>
          <p:spPr bwMode="auto">
            <a:xfrm>
              <a:off x="8504212" y="4320213"/>
              <a:ext cx="1280146" cy="731512"/>
            </a:xfrm>
            <a:prstGeom prst="round2SameRect">
              <a:avLst/>
            </a:prstGeom>
            <a:solidFill>
              <a:schemeClr val="bg1">
                <a:lumMod val="75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sp>
          <p:nvSpPr>
            <p:cNvPr id="52" name="TextBox 51"/>
            <p:cNvSpPr txBox="1"/>
            <p:nvPr/>
          </p:nvSpPr>
          <p:spPr>
            <a:xfrm>
              <a:off x="8504212" y="4344399"/>
              <a:ext cx="1280146" cy="627864"/>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t>Forward PI to Requestor(s) </a:t>
              </a:r>
            </a:p>
          </p:txBody>
        </p:sp>
      </p:grpSp>
      <p:grpSp>
        <p:nvGrpSpPr>
          <p:cNvPr id="154" name="Group 153"/>
          <p:cNvGrpSpPr/>
          <p:nvPr/>
        </p:nvGrpSpPr>
        <p:grpSpPr>
          <a:xfrm>
            <a:off x="8165351" y="1577043"/>
            <a:ext cx="1206995" cy="731512"/>
            <a:chOff x="8165351" y="1577043"/>
            <a:chExt cx="1206995" cy="731512"/>
          </a:xfrm>
        </p:grpSpPr>
        <p:sp>
          <p:nvSpPr>
            <p:cNvPr id="43" name="Round Same Side Corner Rectangle 42"/>
            <p:cNvSpPr/>
            <p:nvPr/>
          </p:nvSpPr>
          <p:spPr bwMode="auto">
            <a:xfrm>
              <a:off x="8165351" y="1577043"/>
              <a:ext cx="1206995" cy="731512"/>
            </a:xfrm>
            <a:prstGeom prst="round2SameRect">
              <a:avLst/>
            </a:prstGeom>
            <a:solidFill>
              <a:schemeClr val="tx1">
                <a:lumMod val="75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p:cNvSpPr txBox="1"/>
            <p:nvPr/>
          </p:nvSpPr>
          <p:spPr>
            <a:xfrm>
              <a:off x="8274720" y="1632622"/>
              <a:ext cx="1005829" cy="627864"/>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solidFill>
                    <a:schemeClr val="bg1"/>
                  </a:solidFill>
                </a:rPr>
                <a:t>Test with PI</a:t>
              </a:r>
            </a:p>
          </p:txBody>
        </p:sp>
      </p:grpSp>
      <p:grpSp>
        <p:nvGrpSpPr>
          <p:cNvPr id="155" name="Group 154"/>
          <p:cNvGrpSpPr/>
          <p:nvPr/>
        </p:nvGrpSpPr>
        <p:grpSpPr>
          <a:xfrm>
            <a:off x="9485657" y="1577043"/>
            <a:ext cx="1206995" cy="731512"/>
            <a:chOff x="9485657" y="1577043"/>
            <a:chExt cx="1206995" cy="731512"/>
          </a:xfrm>
        </p:grpSpPr>
        <p:sp>
          <p:nvSpPr>
            <p:cNvPr id="42" name="Round Same Side Corner Rectangle 41"/>
            <p:cNvSpPr/>
            <p:nvPr/>
          </p:nvSpPr>
          <p:spPr bwMode="auto">
            <a:xfrm>
              <a:off x="9485657" y="1577043"/>
              <a:ext cx="1206995" cy="731512"/>
            </a:xfrm>
            <a:prstGeom prst="round2SameRect">
              <a:avLst/>
            </a:prstGeom>
            <a:solidFill>
              <a:schemeClr val="tx1">
                <a:lumMod val="75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nvSpPr>
          <p:spPr>
            <a:xfrm>
              <a:off x="9601480" y="1632622"/>
              <a:ext cx="1005829" cy="627864"/>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solidFill>
                    <a:schemeClr val="bg1"/>
                  </a:solidFill>
                </a:rPr>
                <a:t>Cancel Refund</a:t>
              </a:r>
            </a:p>
          </p:txBody>
        </p:sp>
      </p:grpSp>
      <p:grpSp>
        <p:nvGrpSpPr>
          <p:cNvPr id="156" name="Group 155"/>
          <p:cNvGrpSpPr/>
          <p:nvPr/>
        </p:nvGrpSpPr>
        <p:grpSpPr>
          <a:xfrm>
            <a:off x="10799869" y="1577043"/>
            <a:ext cx="1206995" cy="794064"/>
            <a:chOff x="10799869" y="1577043"/>
            <a:chExt cx="1206995" cy="794064"/>
          </a:xfrm>
        </p:grpSpPr>
        <p:sp>
          <p:nvSpPr>
            <p:cNvPr id="40" name="Round Same Side Corner Rectangle 39"/>
            <p:cNvSpPr/>
            <p:nvPr/>
          </p:nvSpPr>
          <p:spPr bwMode="auto">
            <a:xfrm>
              <a:off x="10799869" y="1577043"/>
              <a:ext cx="1206995" cy="731512"/>
            </a:xfrm>
            <a:prstGeom prst="round2SameRect">
              <a:avLst/>
            </a:prstGeom>
            <a:solidFill>
              <a:schemeClr val="tx1">
                <a:lumMod val="75000"/>
              </a:schemeClr>
            </a:solidFill>
            <a:ln>
              <a:solidFill>
                <a:schemeClr val="lt1">
                  <a:hueOff val="0"/>
                  <a:satOff val="0"/>
                  <a:lumOff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TextBox 54"/>
            <p:cNvSpPr txBox="1"/>
            <p:nvPr/>
          </p:nvSpPr>
          <p:spPr>
            <a:xfrm>
              <a:off x="10881626" y="1577043"/>
              <a:ext cx="1097268" cy="794064"/>
            </a:xfrm>
            <a:prstGeom prst="rect">
              <a:avLst/>
            </a:prstGeom>
            <a:noFill/>
          </p:spPr>
          <p:txBody>
            <a:bodyPr wrap="square" lIns="182880" tIns="146304" rIns="182880" bIns="146304" rtlCol="0">
              <a:spAutoFit/>
            </a:bodyPr>
            <a:lstStyle/>
            <a:p>
              <a:pPr algn="ctr">
                <a:lnSpc>
                  <a:spcPct val="90000"/>
                </a:lnSpc>
                <a:spcAft>
                  <a:spcPts val="600"/>
                </a:spcAft>
              </a:pPr>
              <a:r>
                <a:rPr lang="en-US" sz="1200" dirty="0" smtClean="0">
                  <a:solidFill>
                    <a:schemeClr val="bg1"/>
                  </a:solidFill>
                </a:rPr>
                <a:t>Return PI(s) to CP Team </a:t>
              </a:r>
            </a:p>
          </p:txBody>
        </p:sp>
      </p:grpSp>
      <p:cxnSp>
        <p:nvCxnSpPr>
          <p:cNvPr id="65" name="Elbow Connector 64"/>
          <p:cNvCxnSpPr>
            <a:stCxn id="10" idx="3"/>
            <a:endCxn id="14" idx="1"/>
          </p:cNvCxnSpPr>
          <p:nvPr/>
        </p:nvCxnSpPr>
        <p:spPr>
          <a:xfrm flipV="1">
            <a:off x="3883859" y="1678342"/>
            <a:ext cx="212231" cy="427935"/>
          </a:xfrm>
          <a:prstGeom prst="bentConnector3">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10" idx="3"/>
            <a:endCxn id="15" idx="1"/>
          </p:cNvCxnSpPr>
          <p:nvPr/>
        </p:nvCxnSpPr>
        <p:spPr>
          <a:xfrm>
            <a:off x="3883859" y="2106277"/>
            <a:ext cx="203870" cy="507871"/>
          </a:xfrm>
          <a:prstGeom prst="bentConnector3">
            <a:avLst>
              <a:gd name="adj1" fmla="val 50000"/>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14" idx="3"/>
            <a:endCxn id="41" idx="0"/>
          </p:cNvCxnSpPr>
          <p:nvPr/>
        </p:nvCxnSpPr>
        <p:spPr>
          <a:xfrm>
            <a:off x="5607517" y="1678342"/>
            <a:ext cx="234197" cy="2100413"/>
          </a:xfrm>
          <a:prstGeom prst="bentConnector2">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13" idx="3"/>
            <a:endCxn id="41" idx="0"/>
          </p:cNvCxnSpPr>
          <p:nvPr/>
        </p:nvCxnSpPr>
        <p:spPr>
          <a:xfrm>
            <a:off x="5660078" y="2597113"/>
            <a:ext cx="181636" cy="1181642"/>
          </a:xfrm>
          <a:prstGeom prst="bentConnector2">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41" idx="3"/>
            <a:endCxn id="48" idx="1"/>
          </p:cNvCxnSpPr>
          <p:nvPr/>
        </p:nvCxnSpPr>
        <p:spPr>
          <a:xfrm flipV="1">
            <a:off x="6481787" y="3602047"/>
            <a:ext cx="182879" cy="573740"/>
          </a:xfrm>
          <a:prstGeom prst="bentConnector3">
            <a:avLst>
              <a:gd name="adj1" fmla="val 50000"/>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41" idx="3"/>
            <a:endCxn id="36" idx="1"/>
          </p:cNvCxnSpPr>
          <p:nvPr/>
        </p:nvCxnSpPr>
        <p:spPr>
          <a:xfrm>
            <a:off x="6481787" y="4175787"/>
            <a:ext cx="182878" cy="510182"/>
          </a:xfrm>
          <a:prstGeom prst="bentConnector3">
            <a:avLst>
              <a:gd name="adj1" fmla="val 50000"/>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p:cNvCxnSpPr>
            <a:stCxn id="36" idx="2"/>
            <a:endCxn id="28" idx="3"/>
          </p:cNvCxnSpPr>
          <p:nvPr/>
        </p:nvCxnSpPr>
        <p:spPr>
          <a:xfrm rot="5400000">
            <a:off x="7078435" y="5191178"/>
            <a:ext cx="365757" cy="86851"/>
          </a:xfrm>
          <a:prstGeom prst="bentConnector3">
            <a:avLst>
              <a:gd name="adj1" fmla="val 50000"/>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38" idx="3"/>
            <a:endCxn id="52" idx="2"/>
          </p:cNvCxnSpPr>
          <p:nvPr/>
        </p:nvCxnSpPr>
        <p:spPr>
          <a:xfrm rot="16200000" flipV="1">
            <a:off x="8604589" y="5135437"/>
            <a:ext cx="445219" cy="118871"/>
          </a:xfrm>
          <a:prstGeom prst="bentConnector3">
            <a:avLst>
              <a:gd name="adj1" fmla="val 50000"/>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Elbow Connector 94"/>
          <p:cNvCxnSpPr>
            <a:stCxn id="28" idx="0"/>
            <a:endCxn id="38" idx="2"/>
          </p:cNvCxnSpPr>
          <p:nvPr/>
        </p:nvCxnSpPr>
        <p:spPr>
          <a:xfrm flipV="1">
            <a:off x="7921967" y="5966116"/>
            <a:ext cx="260585" cy="1"/>
          </a:xfrm>
          <a:prstGeom prst="bentConnector3">
            <a:avLst>
              <a:gd name="adj1" fmla="val 50000"/>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3" name="Elbow Connector 122"/>
          <p:cNvCxnSpPr>
            <a:stCxn id="48" idx="3"/>
            <a:endCxn id="43" idx="2"/>
          </p:cNvCxnSpPr>
          <p:nvPr/>
        </p:nvCxnSpPr>
        <p:spPr>
          <a:xfrm flipV="1">
            <a:off x="7944812" y="1942799"/>
            <a:ext cx="220539" cy="1659248"/>
          </a:xfrm>
          <a:prstGeom prst="bentConnector3">
            <a:avLst>
              <a:gd name="adj1" fmla="val 50000"/>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52" idx="0"/>
            <a:endCxn id="43" idx="1"/>
          </p:cNvCxnSpPr>
          <p:nvPr/>
        </p:nvCxnSpPr>
        <p:spPr>
          <a:xfrm flipV="1">
            <a:off x="8767762" y="2308555"/>
            <a:ext cx="1087" cy="203584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p:cNvCxnSpPr>
            <a:stCxn id="43" idx="3"/>
            <a:endCxn id="42" idx="3"/>
          </p:cNvCxnSpPr>
          <p:nvPr/>
        </p:nvCxnSpPr>
        <p:spPr>
          <a:xfrm rot="5400000" flipH="1" flipV="1">
            <a:off x="9429002" y="916890"/>
            <a:ext cx="12700" cy="1320306"/>
          </a:xfrm>
          <a:prstGeom prst="bentConnector3">
            <a:avLst>
              <a:gd name="adj1" fmla="val 1800000"/>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7" name="Elbow Connector 136"/>
          <p:cNvCxnSpPr>
            <a:stCxn id="42" idx="3"/>
            <a:endCxn id="40" idx="3"/>
          </p:cNvCxnSpPr>
          <p:nvPr/>
        </p:nvCxnSpPr>
        <p:spPr>
          <a:xfrm rot="5400000" flipH="1" flipV="1">
            <a:off x="10746261" y="919937"/>
            <a:ext cx="12700" cy="1314212"/>
          </a:xfrm>
          <a:prstGeom prst="bentConnector3">
            <a:avLst>
              <a:gd name="adj1" fmla="val 1800000"/>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40" idx="1"/>
            <a:endCxn id="45" idx="0"/>
          </p:cNvCxnSpPr>
          <p:nvPr/>
        </p:nvCxnSpPr>
        <p:spPr>
          <a:xfrm flipH="1">
            <a:off x="11382584" y="2308555"/>
            <a:ext cx="20783" cy="155446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2469238" y="3222945"/>
            <a:ext cx="0" cy="192021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469238" y="5436531"/>
            <a:ext cx="0" cy="118870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2469238" y="1302726"/>
            <a:ext cx="0" cy="1645902"/>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9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or Comments</a:t>
            </a:r>
            <a:endParaRPr lang="en-US" dirty="0"/>
          </a:p>
        </p:txBody>
      </p:sp>
      <p:pic>
        <p:nvPicPr>
          <p:cNvPr id="4" name="Picture 3">
            <a:hlinkClick r:id="rId2"/>
          </p:cNvPr>
          <p:cNvPicPr>
            <a:picLocks noChangeAspect="1"/>
          </p:cNvPicPr>
          <p:nvPr/>
        </p:nvPicPr>
        <p:blipFill rotWithShape="1">
          <a:blip r:embed="rId3"/>
          <a:srcRect l="8006" t="10956" r="71274" b="44173"/>
          <a:stretch/>
        </p:blipFill>
        <p:spPr>
          <a:xfrm>
            <a:off x="457580" y="1302726"/>
            <a:ext cx="7132242" cy="533404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864138" y="1394165"/>
            <a:ext cx="4297633" cy="4924425"/>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If you have questions about the process, or need more information please visit the </a:t>
            </a:r>
            <a:r>
              <a:rPr lang="en-US" sz="2400" dirty="0" smtClean="0">
                <a:gradFill>
                  <a:gsLst>
                    <a:gs pos="2917">
                      <a:schemeClr val="tx1"/>
                    </a:gs>
                    <a:gs pos="30000">
                      <a:schemeClr val="tx1"/>
                    </a:gs>
                  </a:gsLst>
                  <a:lin ang="5400000" scaled="0"/>
                </a:gradFill>
                <a:hlinkClick r:id="rId2"/>
              </a:rPr>
              <a:t>Global Payment Optimization – Test Site.  </a:t>
            </a:r>
            <a:endParaRPr lang="en-US" sz="2400" dirty="0" smtClean="0">
              <a:gradFill>
                <a:gsLst>
                  <a:gs pos="2917">
                    <a:schemeClr val="tx1"/>
                  </a:gs>
                  <a:gs pos="30000">
                    <a:schemeClr val="tx1"/>
                  </a:gs>
                </a:gsLst>
                <a:lin ang="5400000" scaled="0"/>
              </a:gradFill>
            </a:endParaRP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smtClean="0">
                <a:gradFill>
                  <a:gsLst>
                    <a:gs pos="2917">
                      <a:schemeClr val="tx1"/>
                    </a:gs>
                    <a:gs pos="30000">
                      <a:schemeClr val="tx1"/>
                    </a:gs>
                  </a:gsLst>
                  <a:lin ang="5400000" scaled="0"/>
                </a:gradFill>
              </a:rPr>
              <a:t>The site contains many reference materials as well as Yammer, Twitter, and RSS feeds about the latest news in the payments industry.</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endParaRPr lang="en-US" sz="24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412292409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End</a:t>
            </a:r>
            <a:endParaRPr lang="en-US" dirty="0"/>
          </a:p>
        </p:txBody>
      </p:sp>
    </p:spTree>
    <p:extLst>
      <p:ext uri="{BB962C8B-B14F-4D97-AF65-F5344CB8AC3E}">
        <p14:creationId xmlns:p14="http://schemas.microsoft.com/office/powerpoint/2010/main" val="94153448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5374" t="12436" b="66755"/>
          <a:stretch/>
        </p:blipFill>
        <p:spPr>
          <a:xfrm>
            <a:off x="667125" y="1123659"/>
            <a:ext cx="11155558" cy="5396287"/>
          </a:xfrm>
          <a:prstGeom prst="rect">
            <a:avLst/>
          </a:prstGeom>
        </p:spPr>
      </p:pic>
      <p:sp>
        <p:nvSpPr>
          <p:cNvPr id="2" name="Rectangle 1"/>
          <p:cNvSpPr/>
          <p:nvPr/>
        </p:nvSpPr>
        <p:spPr bwMode="auto">
          <a:xfrm flipV="1">
            <a:off x="9520833" y="5077125"/>
            <a:ext cx="2103097" cy="788662"/>
          </a:xfrm>
          <a:prstGeom prst="rect">
            <a:avLst/>
          </a:prstGeom>
          <a:solidFill>
            <a:srgbClr val="FFFF00">
              <a:alpha val="2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22" t="37896" r="16544" b="2233"/>
          <a:stretch/>
        </p:blipFill>
        <p:spPr>
          <a:xfrm>
            <a:off x="457580" y="1394165"/>
            <a:ext cx="11429875" cy="16155615"/>
          </a:xfrm>
          <a:prstGeom prst="rect">
            <a:avLst/>
          </a:prstGeom>
        </p:spPr>
      </p:pic>
      <p:sp>
        <p:nvSpPr>
          <p:cNvPr id="3" name="Rectangle 2"/>
          <p:cNvSpPr/>
          <p:nvPr/>
        </p:nvSpPr>
        <p:spPr bwMode="auto">
          <a:xfrm>
            <a:off x="7356144" y="2876239"/>
            <a:ext cx="3068287" cy="1169657"/>
          </a:xfrm>
          <a:prstGeom prst="rect">
            <a:avLst/>
          </a:prstGeom>
          <a:solidFill>
            <a:srgbClr val="FFFF00">
              <a:alpha val="2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441324" y="3680140"/>
            <a:ext cx="1810491" cy="1097268"/>
          </a:xfrm>
          <a:prstGeom prst="rect">
            <a:avLst/>
          </a:prstGeom>
          <a:solidFill>
            <a:srgbClr val="FFFF00">
              <a:alpha val="2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7013249" y="5367190"/>
            <a:ext cx="2285975" cy="1106413"/>
          </a:xfrm>
          <a:prstGeom prst="rect">
            <a:avLst/>
          </a:prstGeom>
          <a:solidFill>
            <a:srgbClr val="FFFF00">
              <a:alpha val="2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0" y="0"/>
            <a:ext cx="12436475" cy="11721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0" y="0"/>
            <a:ext cx="12253982" cy="139416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smtClean="0"/>
              <a:t>MSA Live ID Creation</a:t>
            </a:r>
            <a:endParaRPr lang="en-US" dirty="0"/>
          </a:p>
        </p:txBody>
      </p:sp>
      <p:sp>
        <p:nvSpPr>
          <p:cNvPr id="16" name="Rectangle 15"/>
          <p:cNvSpPr/>
          <p:nvPr/>
        </p:nvSpPr>
        <p:spPr bwMode="auto">
          <a:xfrm>
            <a:off x="7760000" y="1419565"/>
            <a:ext cx="2285975" cy="822951"/>
          </a:xfrm>
          <a:prstGeom prst="rect">
            <a:avLst/>
          </a:prstGeom>
          <a:solidFill>
            <a:srgbClr val="FFFF00">
              <a:alpha val="2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4816173" y="3954457"/>
            <a:ext cx="2285975" cy="822951"/>
          </a:xfrm>
          <a:prstGeom prst="rect">
            <a:avLst/>
          </a:prstGeom>
          <a:solidFill>
            <a:srgbClr val="FFFF00">
              <a:alpha val="2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15760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childTnLst>
                          </p:cTn>
                        </p:par>
                        <p:par>
                          <p:cTn id="13" fill="hold">
                            <p:stCondLst>
                              <p:cond delay="250"/>
                            </p:stCondLst>
                            <p:childTnLst>
                              <p:par>
                                <p:cTn id="14" presetID="26" presetClass="emph" presetSubtype="0" fill="hold" grpId="1" nodeType="afterEffect">
                                  <p:stCondLst>
                                    <p:cond delay="0"/>
                                  </p:stCondLst>
                                  <p:childTnLst>
                                    <p:animEffect transition="out" filter="fade">
                                      <p:cBhvr>
                                        <p:cTn id="15" dur="250" tmFilter="0, 0; .2, .5; .8, .5; 1, 0"/>
                                        <p:tgtEl>
                                          <p:spTgt spid="2"/>
                                        </p:tgtEl>
                                      </p:cBhvr>
                                    </p:animEffect>
                                    <p:animScale>
                                      <p:cBhvr>
                                        <p:cTn id="16" dur="125" autoRev="1" fill="hold"/>
                                        <p:tgtEl>
                                          <p:spTgt spid="2"/>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50"/>
                                        <p:tgtEl>
                                          <p:spTgt spid="11"/>
                                        </p:tgtEl>
                                      </p:cBhvr>
                                    </p:animEffect>
                                    <p:set>
                                      <p:cBhvr>
                                        <p:cTn id="21" dur="1" fill="hold">
                                          <p:stCondLst>
                                            <p:cond delay="249"/>
                                          </p:stCondLst>
                                        </p:cTn>
                                        <p:tgtEl>
                                          <p:spTgt spid="11"/>
                                        </p:tgtEl>
                                        <p:attrNameLst>
                                          <p:attrName>style.visibility</p:attrName>
                                        </p:attrNameLst>
                                      </p:cBhvr>
                                      <p:to>
                                        <p:strVal val="hidden"/>
                                      </p:to>
                                    </p:set>
                                  </p:childTnLst>
                                </p:cTn>
                              </p:par>
                              <p:par>
                                <p:cTn id="22" presetID="10" presetClass="exit" presetSubtype="0" fill="hold" grpId="2" nodeType="withEffect">
                                  <p:stCondLst>
                                    <p:cond delay="0"/>
                                  </p:stCondLst>
                                  <p:childTnLst>
                                    <p:animEffect transition="out" filter="fade">
                                      <p:cBhvr>
                                        <p:cTn id="23" dur="250"/>
                                        <p:tgtEl>
                                          <p:spTgt spid="2"/>
                                        </p:tgtEl>
                                      </p:cBhvr>
                                    </p:animEffect>
                                    <p:set>
                                      <p:cBhvr>
                                        <p:cTn id="24" dur="1" fill="hold">
                                          <p:stCondLst>
                                            <p:cond delay="249"/>
                                          </p:stCondLst>
                                        </p:cTn>
                                        <p:tgtEl>
                                          <p:spTgt spid="2"/>
                                        </p:tgtEl>
                                        <p:attrNameLst>
                                          <p:attrName>style.visibility</p:attrName>
                                        </p:attrNameLst>
                                      </p:cBhvr>
                                      <p:to>
                                        <p:strVal val="hidden"/>
                                      </p:to>
                                    </p:set>
                                  </p:childTnLst>
                                </p:cTn>
                              </p:par>
                            </p:childTnLst>
                          </p:cTn>
                        </p:par>
                        <p:par>
                          <p:cTn id="25" fill="hold">
                            <p:stCondLst>
                              <p:cond delay="25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50"/>
                                        <p:tgtEl>
                                          <p:spTgt spid="3"/>
                                        </p:tgtEl>
                                      </p:cBhvr>
                                    </p:animEffect>
                                  </p:childTnLst>
                                </p:cTn>
                              </p:par>
                            </p:childTnLst>
                          </p:cTn>
                        </p:par>
                        <p:par>
                          <p:cTn id="34" fill="hold">
                            <p:stCondLst>
                              <p:cond delay="250"/>
                            </p:stCondLst>
                            <p:childTnLst>
                              <p:par>
                                <p:cTn id="35" presetID="26" presetClass="emph" presetSubtype="0" fill="hold" grpId="1" nodeType="afterEffect">
                                  <p:stCondLst>
                                    <p:cond delay="0"/>
                                  </p:stCondLst>
                                  <p:childTnLst>
                                    <p:animEffect transition="out" filter="fade">
                                      <p:cBhvr>
                                        <p:cTn id="36" dur="250" tmFilter="0, 0; .2, .5; .8, .5; 1, 0"/>
                                        <p:tgtEl>
                                          <p:spTgt spid="3"/>
                                        </p:tgtEl>
                                      </p:cBhvr>
                                    </p:animEffect>
                                    <p:animScale>
                                      <p:cBhvr>
                                        <p:cTn id="37" dur="125" autoRev="1" fill="hold"/>
                                        <p:tgtEl>
                                          <p:spTgt spid="3"/>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2" nodeType="clickEffect">
                                  <p:stCondLst>
                                    <p:cond delay="0"/>
                                  </p:stCondLst>
                                  <p:childTnLst>
                                    <p:animEffect transition="out" filter="fade">
                                      <p:cBhvr>
                                        <p:cTn id="41" dur="250"/>
                                        <p:tgtEl>
                                          <p:spTgt spid="3"/>
                                        </p:tgtEl>
                                      </p:cBhvr>
                                    </p:animEffect>
                                    <p:set>
                                      <p:cBhvr>
                                        <p:cTn id="42" dur="1" fill="hold">
                                          <p:stCondLst>
                                            <p:cond delay="249"/>
                                          </p:stCondLst>
                                        </p:cTn>
                                        <p:tgtEl>
                                          <p:spTgt spid="3"/>
                                        </p:tgtEl>
                                        <p:attrNameLst>
                                          <p:attrName>style.visibility</p:attrName>
                                        </p:attrNameLst>
                                      </p:cBhvr>
                                      <p:to>
                                        <p:strVal val="hidden"/>
                                      </p:to>
                                    </p:set>
                                  </p:childTnLst>
                                </p:cTn>
                              </p:par>
                            </p:childTnLst>
                          </p:cTn>
                        </p:par>
                        <p:par>
                          <p:cTn id="43" fill="hold">
                            <p:stCondLst>
                              <p:cond delay="25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50"/>
                                        <p:tgtEl>
                                          <p:spTgt spid="13"/>
                                        </p:tgtEl>
                                      </p:cBhvr>
                                    </p:animEffect>
                                  </p:childTnLst>
                                </p:cTn>
                              </p:par>
                            </p:childTnLst>
                          </p:cTn>
                        </p:par>
                        <p:par>
                          <p:cTn id="47" fill="hold">
                            <p:stCondLst>
                              <p:cond delay="500"/>
                            </p:stCondLst>
                            <p:childTnLst>
                              <p:par>
                                <p:cTn id="48" presetID="26" presetClass="emph" presetSubtype="0" fill="hold" grpId="1" nodeType="afterEffect">
                                  <p:stCondLst>
                                    <p:cond delay="0"/>
                                  </p:stCondLst>
                                  <p:childTnLst>
                                    <p:animEffect transition="out" filter="fade">
                                      <p:cBhvr>
                                        <p:cTn id="49" dur="250" tmFilter="0, 0; .2, .5; .8, .5; 1, 0"/>
                                        <p:tgtEl>
                                          <p:spTgt spid="13"/>
                                        </p:tgtEl>
                                      </p:cBhvr>
                                    </p:animEffect>
                                    <p:animScale>
                                      <p:cBhvr>
                                        <p:cTn id="50" dur="125" autoRev="1" fill="hold"/>
                                        <p:tgtEl>
                                          <p:spTgt spid="13"/>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2" nodeType="clickEffect">
                                  <p:stCondLst>
                                    <p:cond delay="0"/>
                                  </p:stCondLst>
                                  <p:childTnLst>
                                    <p:animEffect transition="out" filter="fade">
                                      <p:cBhvr>
                                        <p:cTn id="54" dur="250"/>
                                        <p:tgtEl>
                                          <p:spTgt spid="13"/>
                                        </p:tgtEl>
                                      </p:cBhvr>
                                    </p:animEffect>
                                    <p:set>
                                      <p:cBhvr>
                                        <p:cTn id="55" dur="1" fill="hold">
                                          <p:stCondLst>
                                            <p:cond delay="249"/>
                                          </p:stCondLst>
                                        </p:cTn>
                                        <p:tgtEl>
                                          <p:spTgt spid="13"/>
                                        </p:tgtEl>
                                        <p:attrNameLst>
                                          <p:attrName>style.visibility</p:attrName>
                                        </p:attrNameLst>
                                      </p:cBhvr>
                                      <p:to>
                                        <p:strVal val="hidden"/>
                                      </p:to>
                                    </p:set>
                                  </p:childTnLst>
                                </p:cTn>
                              </p:par>
                            </p:childTnLst>
                          </p:cTn>
                        </p:par>
                        <p:par>
                          <p:cTn id="56" fill="hold">
                            <p:stCondLst>
                              <p:cond delay="25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50"/>
                                        <p:tgtEl>
                                          <p:spTgt spid="14"/>
                                        </p:tgtEl>
                                      </p:cBhvr>
                                    </p:animEffect>
                                  </p:childTnLst>
                                </p:cTn>
                              </p:par>
                            </p:childTnLst>
                          </p:cTn>
                        </p:par>
                        <p:par>
                          <p:cTn id="60" fill="hold">
                            <p:stCondLst>
                              <p:cond delay="500"/>
                            </p:stCondLst>
                            <p:childTnLst>
                              <p:par>
                                <p:cTn id="61" presetID="26" presetClass="emph" presetSubtype="0" fill="hold" grpId="1" nodeType="afterEffect">
                                  <p:stCondLst>
                                    <p:cond delay="0"/>
                                  </p:stCondLst>
                                  <p:childTnLst>
                                    <p:animEffect transition="out" filter="fade">
                                      <p:cBhvr>
                                        <p:cTn id="62" dur="250" tmFilter="0, 0; .2, .5; .8, .5; 1, 0"/>
                                        <p:tgtEl>
                                          <p:spTgt spid="14"/>
                                        </p:tgtEl>
                                      </p:cBhvr>
                                    </p:animEffect>
                                    <p:animScale>
                                      <p:cBhvr>
                                        <p:cTn id="63" dur="125" autoRev="1" fill="hold"/>
                                        <p:tgtEl>
                                          <p:spTgt spid="14"/>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2" nodeType="clickEffect">
                                  <p:stCondLst>
                                    <p:cond delay="0"/>
                                  </p:stCondLst>
                                  <p:childTnLst>
                                    <p:animEffect transition="out" filter="fade">
                                      <p:cBhvr>
                                        <p:cTn id="67" dur="250"/>
                                        <p:tgtEl>
                                          <p:spTgt spid="14"/>
                                        </p:tgtEl>
                                      </p:cBhvr>
                                    </p:animEffect>
                                    <p:set>
                                      <p:cBhvr>
                                        <p:cTn id="68" dur="1" fill="hold">
                                          <p:stCondLst>
                                            <p:cond delay="249"/>
                                          </p:stCondLst>
                                        </p:cTn>
                                        <p:tgtEl>
                                          <p:spTgt spid="14"/>
                                        </p:tgtEl>
                                        <p:attrNameLst>
                                          <p:attrName>style.visibility</p:attrName>
                                        </p:attrNameLst>
                                      </p:cBhvr>
                                      <p:to>
                                        <p:strVal val="hidden"/>
                                      </p:to>
                                    </p:set>
                                  </p:childTnLst>
                                </p:cTn>
                              </p:par>
                            </p:childTnLst>
                          </p:cTn>
                        </p:par>
                        <p:par>
                          <p:cTn id="69" fill="hold">
                            <p:stCondLst>
                              <p:cond delay="250"/>
                            </p:stCondLst>
                            <p:childTnLst>
                              <p:par>
                                <p:cTn id="70" presetID="64" presetClass="path" presetSubtype="0" accel="50000" decel="50000" fill="hold" nodeType="afterEffect">
                                  <p:stCondLst>
                                    <p:cond delay="0"/>
                                  </p:stCondLst>
                                  <p:childTnLst>
                                    <p:animMotion origin="layout" path="M 1.81261E-6 -2.64185E-6 L 1.81261E-6 -1.41625 " pathEditMode="relative" rAng="0" ptsTypes="AA">
                                      <p:cBhvr>
                                        <p:cTn id="71" dur="500" fill="hold"/>
                                        <p:tgtEl>
                                          <p:spTgt spid="10"/>
                                        </p:tgtEl>
                                        <p:attrNameLst>
                                          <p:attrName>ppt_x</p:attrName>
                                          <p:attrName>ppt_y</p:attrName>
                                        </p:attrNameLst>
                                      </p:cBhvr>
                                      <p:rCtr x="0" y="-70813"/>
                                    </p:animMotion>
                                  </p:childTnLst>
                                </p:cTn>
                              </p:par>
                            </p:childTnLst>
                          </p:cTn>
                        </p:par>
                        <p:par>
                          <p:cTn id="72" fill="hold">
                            <p:stCondLst>
                              <p:cond delay="750"/>
                            </p:stCondLst>
                            <p:childTnLst>
                              <p:par>
                                <p:cTn id="73" presetID="10"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50"/>
                                        <p:tgtEl>
                                          <p:spTgt spid="16"/>
                                        </p:tgtEl>
                                      </p:cBhvr>
                                    </p:animEffect>
                                  </p:childTnLst>
                                </p:cTn>
                              </p:par>
                            </p:childTnLst>
                          </p:cTn>
                        </p:par>
                        <p:par>
                          <p:cTn id="76" fill="hold">
                            <p:stCondLst>
                              <p:cond delay="1000"/>
                            </p:stCondLst>
                            <p:childTnLst>
                              <p:par>
                                <p:cTn id="77" presetID="26" presetClass="emph" presetSubtype="0" fill="hold" grpId="1" nodeType="afterEffect">
                                  <p:stCondLst>
                                    <p:cond delay="0"/>
                                  </p:stCondLst>
                                  <p:childTnLst>
                                    <p:animEffect transition="out" filter="fade">
                                      <p:cBhvr>
                                        <p:cTn id="78" dur="250" tmFilter="0, 0; .2, .5; .8, .5; 1, 0"/>
                                        <p:tgtEl>
                                          <p:spTgt spid="16"/>
                                        </p:tgtEl>
                                      </p:cBhvr>
                                    </p:animEffect>
                                    <p:animScale>
                                      <p:cBhvr>
                                        <p:cTn id="79" dur="125" autoRev="1" fill="hold"/>
                                        <p:tgtEl>
                                          <p:spTgt spid="16"/>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2" nodeType="click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childTnLst>
                          </p:cTn>
                        </p:par>
                        <p:par>
                          <p:cTn id="85" fill="hold">
                            <p:stCondLst>
                              <p:cond delay="250"/>
                            </p:stCondLst>
                            <p:childTnLst>
                              <p:par>
                                <p:cTn id="86" presetID="64" presetClass="path" presetSubtype="0" accel="50000" decel="50000" fill="hold" nodeType="afterEffect">
                                  <p:stCondLst>
                                    <p:cond delay="0"/>
                                  </p:stCondLst>
                                  <p:childTnLst>
                                    <p:animMotion origin="layout" path="M 1.81261E-6 -1.41625 L 1.81261E-6 -1.75601 " pathEditMode="relative" rAng="0" ptsTypes="AA">
                                      <p:cBhvr>
                                        <p:cTn id="87" dur="500" fill="hold"/>
                                        <p:tgtEl>
                                          <p:spTgt spid="10"/>
                                        </p:tgtEl>
                                        <p:attrNameLst>
                                          <p:attrName>ppt_x</p:attrName>
                                          <p:attrName>ppt_y</p:attrName>
                                        </p:attrNameLst>
                                      </p:cBhvr>
                                      <p:rCtr x="0" y="-16977"/>
                                    </p:animMotion>
                                  </p:childTnLst>
                                </p:cTn>
                              </p:par>
                            </p:childTnLst>
                          </p:cTn>
                        </p:par>
                        <p:par>
                          <p:cTn id="88" fill="hold">
                            <p:stCondLst>
                              <p:cond delay="750"/>
                            </p:stCondLst>
                            <p:childTnLst>
                              <p:par>
                                <p:cTn id="89" presetID="10" presetClass="entr" presetSubtype="0"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250"/>
                                        <p:tgtEl>
                                          <p:spTgt spid="17"/>
                                        </p:tgtEl>
                                      </p:cBhvr>
                                    </p:animEffect>
                                  </p:childTnLst>
                                </p:cTn>
                              </p:par>
                            </p:childTnLst>
                          </p:cTn>
                        </p:par>
                        <p:par>
                          <p:cTn id="92" fill="hold">
                            <p:stCondLst>
                              <p:cond delay="1000"/>
                            </p:stCondLst>
                            <p:childTnLst>
                              <p:par>
                                <p:cTn id="93" presetID="26" presetClass="emph" presetSubtype="0" fill="hold" grpId="1" nodeType="afterEffect">
                                  <p:stCondLst>
                                    <p:cond delay="0"/>
                                  </p:stCondLst>
                                  <p:childTnLst>
                                    <p:animEffect transition="out" filter="fade">
                                      <p:cBhvr>
                                        <p:cTn id="94" dur="250" tmFilter="0, 0; .2, .5; .8, .5; 1, 0"/>
                                        <p:tgtEl>
                                          <p:spTgt spid="17"/>
                                        </p:tgtEl>
                                      </p:cBhvr>
                                    </p:animEffect>
                                    <p:animScale>
                                      <p:cBhvr>
                                        <p:cTn id="95" dur="125" autoRev="1" fill="hold"/>
                                        <p:tgtEl>
                                          <p:spTgt spid="17"/>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2" nodeType="clickEffect">
                                  <p:stCondLst>
                                    <p:cond delay="0"/>
                                  </p:stCondLst>
                                  <p:childTnLst>
                                    <p:animEffect transition="out" filter="fade">
                                      <p:cBhvr>
                                        <p:cTn id="99" dur="250"/>
                                        <p:tgtEl>
                                          <p:spTgt spid="17"/>
                                        </p:tgtEl>
                                      </p:cBhvr>
                                    </p:animEffect>
                                    <p:set>
                                      <p:cBhvr>
                                        <p:cTn id="100" dur="1" fill="hold">
                                          <p:stCondLst>
                                            <p:cond delay="24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13" grpId="0" animBg="1"/>
      <p:bldP spid="13" grpId="1" animBg="1"/>
      <p:bldP spid="13" grpId="2" animBg="1"/>
      <p:bldP spid="14" grpId="0" animBg="1"/>
      <p:bldP spid="14" grpId="1" animBg="1"/>
      <p:bldP spid="14" grpId="2" animBg="1"/>
      <p:bldP spid="16" grpId="0" animBg="1"/>
      <p:bldP spid="16" grpId="1" animBg="1"/>
      <p:bldP spid="16" grpId="2" animBg="1"/>
      <p:bldP spid="17" grpId="0" animBg="1"/>
      <p:bldP spid="17" grpId="1" animBg="1"/>
      <p:bldP spid="17"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Jump off point</a:t>
            </a:r>
            <a:endParaRPr lang="en-US" dirty="0"/>
          </a:p>
        </p:txBody>
      </p:sp>
      <p:sp>
        <p:nvSpPr>
          <p:cNvPr id="5" name="Text Placeholder 4"/>
          <p:cNvSpPr>
            <a:spLocks noGrp="1"/>
          </p:cNvSpPr>
          <p:nvPr>
            <p:ph type="body" sz="quarter" idx="10"/>
          </p:nvPr>
        </p:nvSpPr>
        <p:spPr>
          <a:xfrm>
            <a:off x="274638" y="1212850"/>
            <a:ext cx="11888787" cy="683264"/>
          </a:xfrm>
        </p:spPr>
        <p:txBody>
          <a:bodyPr/>
          <a:lstStyle/>
          <a:p>
            <a:r>
              <a:rPr lang="en-US" dirty="0" smtClean="0"/>
              <a:t>Please click the following links to go to the section you need.</a:t>
            </a:r>
            <a:endParaRPr lang="en-US" dirty="0"/>
          </a:p>
        </p:txBody>
      </p:sp>
      <p:grpSp>
        <p:nvGrpSpPr>
          <p:cNvPr id="18" name="Group 17"/>
          <p:cNvGrpSpPr/>
          <p:nvPr/>
        </p:nvGrpSpPr>
        <p:grpSpPr>
          <a:xfrm>
            <a:off x="4703136" y="2674311"/>
            <a:ext cx="2926048" cy="2926048"/>
            <a:chOff x="4703136" y="2674311"/>
            <a:chExt cx="2926048" cy="2926048"/>
          </a:xfrm>
        </p:grpSpPr>
        <p:sp>
          <p:nvSpPr>
            <p:cNvPr id="7" name="Rectangle 6"/>
            <p:cNvSpPr/>
            <p:nvPr/>
          </p:nvSpPr>
          <p:spPr bwMode="auto">
            <a:xfrm>
              <a:off x="4703136" y="2674311"/>
              <a:ext cx="2926048" cy="2926048"/>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4748856" y="3116267"/>
              <a:ext cx="2834609" cy="1957459"/>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sz="4000">
                  <a:solidFill>
                    <a:schemeClr val="bg1"/>
                  </a:solidFill>
                </a:defRPr>
              </a:lvl1pPr>
            </a:lstStyle>
            <a:p>
              <a:r>
                <a:rPr lang="en-US" dirty="0"/>
                <a:t>Test in Production </a:t>
              </a:r>
              <a:r>
                <a:rPr lang="en-US" i="1" dirty="0"/>
                <a:t>(aka TIPS)</a:t>
              </a:r>
            </a:p>
          </p:txBody>
        </p:sp>
      </p:grpSp>
      <p:grpSp>
        <p:nvGrpSpPr>
          <p:cNvPr id="19" name="Group 18"/>
          <p:cNvGrpSpPr/>
          <p:nvPr/>
        </p:nvGrpSpPr>
        <p:grpSpPr>
          <a:xfrm>
            <a:off x="7772700" y="2674311"/>
            <a:ext cx="2926048" cy="2926048"/>
            <a:chOff x="7772700" y="2674311"/>
            <a:chExt cx="2926048" cy="2926048"/>
          </a:xfrm>
        </p:grpSpPr>
        <p:sp>
          <p:nvSpPr>
            <p:cNvPr id="8" name="Rectangle 7"/>
            <p:cNvSpPr/>
            <p:nvPr/>
          </p:nvSpPr>
          <p:spPr bwMode="auto">
            <a:xfrm>
              <a:off x="7772700" y="2674311"/>
              <a:ext cx="2926048" cy="2926048"/>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7818420" y="3314384"/>
              <a:ext cx="2834608" cy="1625060"/>
            </a:xfrm>
            <a:prstGeom prst="rect">
              <a:avLst/>
            </a:prstGeom>
            <a:noFill/>
          </p:spPr>
          <p:txBody>
            <a:bodyPr wrap="square" lIns="182880" tIns="146304" rIns="182880" bIns="146304" rtlCol="0">
              <a:spAutoFit/>
            </a:bodyPr>
            <a:lstStyle/>
            <a:p>
              <a:pPr algn="ctr">
                <a:lnSpc>
                  <a:spcPct val="90000"/>
                </a:lnSpc>
                <a:spcAft>
                  <a:spcPts val="600"/>
                </a:spcAft>
              </a:pPr>
              <a:r>
                <a:rPr lang="en-US" sz="4800" dirty="0" smtClean="0">
                  <a:solidFill>
                    <a:schemeClr val="bg1"/>
                  </a:solidFill>
                </a:rPr>
                <a:t>Global Testing</a:t>
              </a:r>
            </a:p>
          </p:txBody>
        </p:sp>
      </p:grpSp>
      <p:grpSp>
        <p:nvGrpSpPr>
          <p:cNvPr id="17" name="Group 16"/>
          <p:cNvGrpSpPr/>
          <p:nvPr/>
        </p:nvGrpSpPr>
        <p:grpSpPr>
          <a:xfrm>
            <a:off x="1652645" y="2674311"/>
            <a:ext cx="2926048" cy="2926048"/>
            <a:chOff x="1652645" y="2674311"/>
            <a:chExt cx="2926048" cy="2926048"/>
          </a:xfrm>
        </p:grpSpPr>
        <p:sp>
          <p:nvSpPr>
            <p:cNvPr id="16" name="Rectangle 15"/>
            <p:cNvSpPr/>
            <p:nvPr/>
          </p:nvSpPr>
          <p:spPr bwMode="auto">
            <a:xfrm>
              <a:off x="1652645" y="2674311"/>
              <a:ext cx="2926048" cy="2926048"/>
            </a:xfrm>
            <a:prstGeom prst="rect">
              <a:avLst/>
            </a:prstGeom>
            <a:solidFill>
              <a:srgbClr val="3214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p:nvSpPr>
          <p:spPr>
            <a:xfrm>
              <a:off x="1652645" y="3074361"/>
              <a:ext cx="2926048" cy="2034403"/>
            </a:xfrm>
            <a:prstGeom prst="rect">
              <a:avLst/>
            </a:prstGeom>
            <a:noFill/>
          </p:spPr>
          <p:txBody>
            <a:bodyPr wrap="square" lIns="182880" tIns="146304" rIns="182880" bIns="146304" rtlCol="0">
              <a:spAutoFit/>
            </a:bodyPr>
            <a:lstStyle/>
            <a:p>
              <a:pPr algn="ctr">
                <a:lnSpc>
                  <a:spcPct val="90000"/>
                </a:lnSpc>
                <a:spcAft>
                  <a:spcPts val="600"/>
                </a:spcAft>
              </a:pPr>
              <a:r>
                <a:rPr lang="en-US" sz="4000" dirty="0" smtClean="0">
                  <a:solidFill>
                    <a:schemeClr val="bg1"/>
                  </a:solidFill>
                </a:rPr>
                <a:t>Invoice Testing </a:t>
              </a:r>
            </a:p>
            <a:p>
              <a:pPr algn="ctr">
                <a:lnSpc>
                  <a:spcPct val="90000"/>
                </a:lnSpc>
                <a:spcAft>
                  <a:spcPts val="600"/>
                </a:spcAft>
              </a:pPr>
              <a:r>
                <a:rPr lang="en-US" sz="4000" dirty="0" smtClean="0">
                  <a:solidFill>
                    <a:schemeClr val="bg1"/>
                  </a:solidFill>
                </a:rPr>
                <a:t>(aka WOCs)</a:t>
              </a:r>
            </a:p>
          </p:txBody>
        </p:sp>
      </p:grpSp>
    </p:spTree>
    <p:extLst>
      <p:ext uri="{BB962C8B-B14F-4D97-AF65-F5344CB8AC3E}">
        <p14:creationId xmlns:p14="http://schemas.microsoft.com/office/powerpoint/2010/main" val="102210681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2179058"/>
          </a:xfrm>
        </p:spPr>
        <p:txBody>
          <a:bodyPr/>
          <a:lstStyle/>
          <a:p>
            <a:r>
              <a:rPr lang="en-US" dirty="0" smtClean="0"/>
              <a:t>Worldwide Online Credits </a:t>
            </a:r>
            <a:br>
              <a:rPr lang="en-US" dirty="0" smtClean="0"/>
            </a:br>
            <a:r>
              <a:rPr lang="en-US" dirty="0" smtClean="0"/>
              <a:t>(WOCs) Process</a:t>
            </a:r>
            <a:endParaRPr lang="en-US" dirty="0"/>
          </a:p>
        </p:txBody>
      </p:sp>
    </p:spTree>
    <p:extLst>
      <p:ext uri="{BB962C8B-B14F-4D97-AF65-F5344CB8AC3E}">
        <p14:creationId xmlns:p14="http://schemas.microsoft.com/office/powerpoint/2010/main" val="72989120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263" y="296897"/>
            <a:ext cx="4892040" cy="849463"/>
          </a:xfrm>
        </p:spPr>
        <p:txBody>
          <a:bodyPr/>
          <a:lstStyle/>
          <a:p>
            <a:r>
              <a:rPr lang="en-US" dirty="0" smtClean="0"/>
              <a:t>A Quick Word</a:t>
            </a:r>
            <a:endParaRPr lang="en-US" dirty="0"/>
          </a:p>
        </p:txBody>
      </p:sp>
      <p:pic>
        <p:nvPicPr>
          <p:cNvPr id="4"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3357" t="272" r="-73" b="-272"/>
          <a:stretch/>
        </p:blipFill>
        <p:spPr/>
      </p:pic>
      <p:sp>
        <p:nvSpPr>
          <p:cNvPr id="6" name="Rectangle 5"/>
          <p:cNvSpPr/>
          <p:nvPr/>
        </p:nvSpPr>
        <p:spPr>
          <a:xfrm>
            <a:off x="-822566" y="-5555199"/>
            <a:ext cx="10881241" cy="5078313"/>
          </a:xfrm>
          <a:prstGeom prst="rect">
            <a:avLst/>
          </a:prstGeom>
        </p:spPr>
        <p:txBody>
          <a:bodyPr wrap="square">
            <a:spAutoFit/>
          </a:bodyPr>
          <a:lstStyle/>
          <a:p>
            <a:r>
              <a:rPr lang="en-US" dirty="0"/>
              <a:t>1.       Test accounts in production may produce invoices which in turn are reported as revenue in Microsoft Corporation financial statements.  </a:t>
            </a:r>
            <a:r>
              <a:rPr lang="en-US" dirty="0" smtClean="0"/>
              <a:t/>
            </a:r>
            <a:br>
              <a:rPr lang="en-US" dirty="0" smtClean="0"/>
            </a:br>
            <a:r>
              <a:rPr lang="en-US" dirty="0" smtClean="0"/>
              <a:t/>
            </a:r>
            <a:br>
              <a:rPr lang="en-US" dirty="0" smtClean="0"/>
            </a:br>
            <a:r>
              <a:rPr lang="en-US" dirty="0" smtClean="0"/>
              <a:t>Since </a:t>
            </a:r>
            <a:r>
              <a:rPr lang="en-US" dirty="0"/>
              <a:t>this is revenue generated by test invoices, Microsoft is misstating revenue. </a:t>
            </a:r>
            <a:endParaRPr lang="en-US" dirty="0" smtClean="0"/>
          </a:p>
          <a:p>
            <a:endParaRPr lang="en-US" dirty="0"/>
          </a:p>
          <a:p>
            <a:r>
              <a:rPr lang="en-US" dirty="0"/>
              <a:t>The intention of this project is to reduce/eliminate test account revenue recorded. Therefore, there are four main components of the project</a:t>
            </a:r>
            <a:r>
              <a:rPr lang="en-US" dirty="0" smtClean="0"/>
              <a:t>:.</a:t>
            </a:r>
          </a:p>
          <a:p>
            <a:endParaRPr lang="en-US" dirty="0"/>
          </a:p>
          <a:p>
            <a:r>
              <a:rPr lang="en-US" dirty="0"/>
              <a:t>1)ID test, fraud, and non-paying account revenue currently in the system and eliminate</a:t>
            </a:r>
          </a:p>
          <a:p>
            <a:r>
              <a:rPr lang="en-US" dirty="0"/>
              <a:t>2)Develop a procedure to eliminate test account revenue in a more timely manner (weekly)</a:t>
            </a:r>
          </a:p>
          <a:p>
            <a:r>
              <a:rPr lang="en-US" dirty="0"/>
              <a:t>3)Update accounting policy w/ consequences for creating unauthorized test accounts</a:t>
            </a:r>
          </a:p>
          <a:p>
            <a:r>
              <a:rPr lang="en-US" dirty="0"/>
              <a:t>4)Develop a procedure to monitor test account activity and enforce the revised policy.  </a:t>
            </a:r>
            <a:endParaRPr lang="en-US" dirty="0" smtClean="0"/>
          </a:p>
          <a:p>
            <a:endParaRPr lang="en-US" dirty="0"/>
          </a:p>
          <a:p>
            <a:r>
              <a:rPr lang="en-US" dirty="0"/>
              <a:t> •Unclear Policies, not adhered to</a:t>
            </a:r>
          </a:p>
          <a:p>
            <a:r>
              <a:rPr lang="en-US" dirty="0"/>
              <a:t>•Lack of gatekeeper mechanism, full knowledge of new test accounts</a:t>
            </a:r>
          </a:p>
          <a:p>
            <a:r>
              <a:rPr lang="en-US" dirty="0"/>
              <a:t>•Inconsistent naming conventions</a:t>
            </a:r>
          </a:p>
          <a:p>
            <a:r>
              <a:rPr lang="en-US" dirty="0"/>
              <a:t>•Unclear accounting treatment</a:t>
            </a:r>
          </a:p>
          <a:p>
            <a:r>
              <a:rPr lang="en-US" dirty="0"/>
              <a:t>•Lack of Accountability – i.e. there’s no recourse mechanism for employees who stray from process. </a:t>
            </a:r>
          </a:p>
        </p:txBody>
      </p:sp>
      <p:sp>
        <p:nvSpPr>
          <p:cNvPr id="5" name="TextBox 4"/>
          <p:cNvSpPr txBox="1"/>
          <p:nvPr/>
        </p:nvSpPr>
        <p:spPr>
          <a:xfrm>
            <a:off x="183263" y="1302726"/>
            <a:ext cx="5029145" cy="3927229"/>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Test accounts in production may produce invoices that are then reported as revenue in Microsoft’s Financial Statements.</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smtClean="0">
                <a:gradFill>
                  <a:gsLst>
                    <a:gs pos="2917">
                      <a:schemeClr val="tx1"/>
                    </a:gs>
                    <a:gs pos="30000">
                      <a:schemeClr val="tx1"/>
                    </a:gs>
                  </a:gsLst>
                  <a:lin ang="5400000" scaled="0"/>
                </a:gradFill>
              </a:rPr>
              <a:t>This will cause Microsoft to misstate it’s revenue to investors.</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smtClean="0">
                <a:gradFill>
                  <a:gsLst>
                    <a:gs pos="2917">
                      <a:schemeClr val="tx1"/>
                    </a:gs>
                    <a:gs pos="30000">
                      <a:schemeClr val="tx1"/>
                    </a:gs>
                  </a:gsLst>
                  <a:lin ang="5400000" scaled="0"/>
                </a:gradFill>
              </a:rPr>
              <a:t>This can be considered fraud and is </a:t>
            </a:r>
            <a:r>
              <a:rPr lang="en-US" sz="2400" b="1" i="1" dirty="0" smtClean="0">
                <a:gradFill>
                  <a:gsLst>
                    <a:gs pos="2917">
                      <a:schemeClr val="tx1"/>
                    </a:gs>
                    <a:gs pos="30000">
                      <a:schemeClr val="tx1"/>
                    </a:gs>
                  </a:gsLst>
                  <a:lin ang="5400000" scaled="0"/>
                </a:gradFill>
              </a:rPr>
              <a:t>illegal</a:t>
            </a:r>
            <a:r>
              <a:rPr lang="en-US" sz="2400" dirty="0" smtClean="0">
                <a:gradFill>
                  <a:gsLst>
                    <a:gs pos="2917">
                      <a:schemeClr val="tx1"/>
                    </a:gs>
                    <a:gs pos="30000">
                      <a:schemeClr val="tx1"/>
                    </a:gs>
                  </a:gsLst>
                  <a:lin ang="5400000" scaled="0"/>
                </a:gradFill>
              </a:rPr>
              <a:t>…</a:t>
            </a:r>
          </a:p>
        </p:txBody>
      </p:sp>
      <p:sp>
        <p:nvSpPr>
          <p:cNvPr id="8" name="TextBox 7"/>
          <p:cNvSpPr txBox="1"/>
          <p:nvPr/>
        </p:nvSpPr>
        <p:spPr>
          <a:xfrm>
            <a:off x="274702" y="6697627"/>
            <a:ext cx="5029145" cy="4259628"/>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…but you still need to test your program with “real data” to make sure it works for our customers.</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smtClean="0">
                <a:gradFill>
                  <a:gsLst>
                    <a:gs pos="2917">
                      <a:schemeClr val="tx1"/>
                    </a:gs>
                    <a:gs pos="30000">
                      <a:schemeClr val="tx1"/>
                    </a:gs>
                  </a:gsLst>
                  <a:lin ang="5400000" scaled="0"/>
                </a:gradFill>
              </a:rPr>
              <a:t>The WOCs project solves BOTH of these issues AND keeps you and your manager in the clear with Microsoft’s Finance and Legal teams.</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b="1" i="1" dirty="0" smtClean="0">
                <a:gradFill>
                  <a:gsLst>
                    <a:gs pos="2917">
                      <a:schemeClr val="tx1"/>
                    </a:gs>
                    <a:gs pos="30000">
                      <a:schemeClr val="tx1"/>
                    </a:gs>
                  </a:gsLst>
                  <a:lin ang="5400000" scaled="0"/>
                </a:gradFill>
              </a:rPr>
              <a:t>That’s GOOD.</a:t>
            </a:r>
          </a:p>
        </p:txBody>
      </p:sp>
    </p:spTree>
    <p:extLst>
      <p:ext uri="{BB962C8B-B14F-4D97-AF65-F5344CB8AC3E}">
        <p14:creationId xmlns:p14="http://schemas.microsoft.com/office/powerpoint/2010/main" val="134885543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Visit Global Payment Optimization – Test Site</a:t>
            </a:r>
            <a:endParaRPr lang="en-US" dirty="0"/>
          </a:p>
        </p:txBody>
      </p:sp>
      <p:pic>
        <p:nvPicPr>
          <p:cNvPr id="4" name="Picture 3"/>
          <p:cNvPicPr>
            <a:picLocks noChangeAspect="1"/>
          </p:cNvPicPr>
          <p:nvPr/>
        </p:nvPicPr>
        <p:blipFill rotWithShape="1">
          <a:blip r:embed="rId2"/>
          <a:srcRect l="8006" t="10956" r="71274" b="57859"/>
          <a:stretch/>
        </p:blipFill>
        <p:spPr>
          <a:xfrm>
            <a:off x="1006214" y="1211287"/>
            <a:ext cx="10606924" cy="55131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692134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Click the “Invoice Transaction” Link</a:t>
            </a:r>
            <a:endParaRPr lang="en-US" dirty="0"/>
          </a:p>
        </p:txBody>
      </p:sp>
      <p:pic>
        <p:nvPicPr>
          <p:cNvPr id="3" name="Picture 2"/>
          <p:cNvPicPr>
            <a:picLocks noChangeAspect="1"/>
          </p:cNvPicPr>
          <p:nvPr/>
        </p:nvPicPr>
        <p:blipFill rotWithShape="1">
          <a:blip r:embed="rId2"/>
          <a:srcRect l="6457" r="73409" b="73270"/>
          <a:stretch/>
        </p:blipFill>
        <p:spPr>
          <a:xfrm>
            <a:off x="823336" y="1485604"/>
            <a:ext cx="10763251" cy="4934246"/>
          </a:xfrm>
          <a:prstGeom prst="rect">
            <a:avLst/>
          </a:prstGeom>
          <a:ln>
            <a:noFill/>
          </a:ln>
          <a:effectLst>
            <a:outerShdw blurRad="292100" dist="139700" dir="2700000" algn="tl" rotWithShape="0">
              <a:srgbClr val="333333">
                <a:alpha val="65000"/>
              </a:srgbClr>
            </a:outerShdw>
          </a:effectLst>
        </p:spPr>
      </p:pic>
      <p:sp>
        <p:nvSpPr>
          <p:cNvPr id="5" name="Oval 4"/>
          <p:cNvSpPr/>
          <p:nvPr/>
        </p:nvSpPr>
        <p:spPr bwMode="auto">
          <a:xfrm>
            <a:off x="6960382" y="3331393"/>
            <a:ext cx="548634" cy="548633"/>
          </a:xfrm>
          <a:prstGeom prst="ellipse">
            <a:avLst/>
          </a:prstGeom>
          <a:solidFill>
            <a:srgbClr val="FFFF00">
              <a:alpha val="25000"/>
            </a:srgbClr>
          </a:solidFill>
          <a:ln w="73025">
            <a:solidFill>
              <a:srgbClr val="C00000"/>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2976806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Click on the “               “ at the top of the list </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7433"/>
          <a:stretch/>
        </p:blipFill>
        <p:spPr>
          <a:xfrm>
            <a:off x="4206579" y="388336"/>
            <a:ext cx="2268649" cy="748862"/>
          </a:xfrm>
          <a:prstGeom prst="rect">
            <a:avLst/>
          </a:prstGeom>
        </p:spPr>
      </p:pic>
      <p:pic>
        <p:nvPicPr>
          <p:cNvPr id="7" name="Picture 6"/>
          <p:cNvPicPr>
            <a:picLocks noChangeAspect="1"/>
          </p:cNvPicPr>
          <p:nvPr/>
        </p:nvPicPr>
        <p:blipFill rotWithShape="1">
          <a:blip r:embed="rId3"/>
          <a:srcRect r="75555" b="68834"/>
          <a:stretch/>
        </p:blipFill>
        <p:spPr>
          <a:xfrm>
            <a:off x="1097653" y="1302726"/>
            <a:ext cx="10058290" cy="442822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3351729" y="3539794"/>
            <a:ext cx="4146654" cy="1371585"/>
            <a:chOff x="3351729" y="3539794"/>
            <a:chExt cx="4146654" cy="1371585"/>
          </a:xfrm>
        </p:grpSpPr>
        <p:sp>
          <p:nvSpPr>
            <p:cNvPr id="8" name="Left Arrow 7"/>
            <p:cNvSpPr/>
            <p:nvPr/>
          </p:nvSpPr>
          <p:spPr bwMode="auto">
            <a:xfrm>
              <a:off x="3351729" y="3539794"/>
              <a:ext cx="3415142" cy="1371585"/>
            </a:xfrm>
            <a:prstGeom prst="leftArrow">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p:nvSpPr>
          <p:spPr>
            <a:xfrm>
              <a:off x="3840823" y="3884282"/>
              <a:ext cx="3657560" cy="683264"/>
            </a:xfrm>
            <a:prstGeom prst="rect">
              <a:avLst/>
            </a:prstGeom>
            <a:noFill/>
          </p:spPr>
          <p:txBody>
            <a:bodyPr wrap="square" lIns="182880" tIns="146304" rIns="182880" bIns="146304" rtlCol="0">
              <a:spAutoFit/>
            </a:bodyPr>
            <a:lstStyle/>
            <a:p>
              <a:pPr>
                <a:lnSpc>
                  <a:spcPct val="90000"/>
                </a:lnSpc>
                <a:spcAft>
                  <a:spcPts val="600"/>
                </a:spcAft>
              </a:pPr>
              <a:r>
                <a:rPr lang="en-US" sz="2800" dirty="0" smtClean="0">
                  <a:solidFill>
                    <a:schemeClr val="bg1"/>
                  </a:solidFill>
                </a:rPr>
                <a:t>IT IS RIGHT HERE</a:t>
              </a:r>
            </a:p>
          </p:txBody>
        </p:sp>
      </p:grpSp>
    </p:spTree>
    <p:extLst>
      <p:ext uri="{BB962C8B-B14F-4D97-AF65-F5344CB8AC3E}">
        <p14:creationId xmlns:p14="http://schemas.microsoft.com/office/powerpoint/2010/main" val="391119027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aining Deck.potx [Last saved by user]" id="{331C7172-0411-4AA9-98F7-8C057D93A97F}" vid="{5A25A929-B4D5-44D1-9E54-401B26A23310}"/>
    </a:ext>
  </a:extLst>
</a:theme>
</file>

<file path=ppt/theme/theme2.xml><?xml version="1.0" encoding="utf-8"?>
<a:theme xmlns:a="http://schemas.openxmlformats.org/drawingml/2006/main" name="LIGHT GRAY TEMPLATE">
  <a:themeElements>
    <a:clrScheme name="BT - Blue - light gray">
      <a:dk1>
        <a:srgbClr val="353535"/>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aining Deck.potx [Last saved by user]" id="{331C7172-0411-4AA9-98F7-8C057D93A97F}" vid="{CD7E688D-0AF0-4062-9B4E-4BBEBB9DC5A2}"/>
    </a:ext>
  </a:extLst>
</a:theme>
</file>

<file path=ppt/theme/theme3.xml><?xml version="1.0" encoding="utf-8"?>
<a:theme xmlns:a="http://schemas.openxmlformats.org/drawingml/2006/main" name="DARK GRAY TEMPLATE">
  <a:themeElements>
    <a:clrScheme name="BT - Blue - dark background">
      <a:dk1>
        <a:srgbClr val="353535"/>
      </a:dk1>
      <a:lt1>
        <a:srgbClr val="FFFFFF"/>
      </a:lt1>
      <a:dk2>
        <a:srgbClr val="0078D7"/>
      </a:dk2>
      <a:lt2>
        <a:srgbClr val="CDF4FF"/>
      </a:lt2>
      <a:accent1>
        <a:srgbClr val="0078D7"/>
      </a:accent1>
      <a:accent2>
        <a:srgbClr val="D2D2D2"/>
      </a:accent2>
      <a:accent3>
        <a:srgbClr val="00BCF2"/>
      </a:accent3>
      <a:accent4>
        <a:srgbClr val="B4009E"/>
      </a:accent4>
      <a:accent5>
        <a:srgbClr val="FFB90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aining Deck.potx [Last saved by user]" id="{331C7172-0411-4AA9-98F7-8C057D93A97F}" vid="{64D5ACFF-F945-4195-964D-925CCFEB4A2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3DF8C0E6155D4EA5D54881D6AD54ED" ma:contentTypeVersion="6" ma:contentTypeDescription="Create a new document." ma:contentTypeScope="" ma:versionID="e52c6a118b1cc982063b4d903f30ff93">
  <xsd:schema xmlns:xsd="http://www.w3.org/2001/XMLSchema" xmlns:xs="http://www.w3.org/2001/XMLSchema" xmlns:p="http://schemas.microsoft.com/office/2006/metadata/properties" xmlns:ns2="29cd13cc-90e2-4cce-9574-e5f319ad67f5" xmlns:ns3="6a859246-eefe-4926-9d57-36492d42e973" targetNamespace="http://schemas.microsoft.com/office/2006/metadata/properties" ma:root="true" ma:fieldsID="04fac63b5e3c6d88f477c69286371625" ns2:_="" ns3:_="">
    <xsd:import namespace="29cd13cc-90e2-4cce-9574-e5f319ad67f5"/>
    <xsd:import namespace="6a859246-eefe-4926-9d57-36492d42e97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d13cc-90e2-4cce-9574-e5f319ad67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a859246-eefe-4926-9d57-36492d42e97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www.w3.org/XML/1998/namespace"/>
    <ds:schemaRef ds:uri="6a859246-eefe-4926-9d57-36492d42e973"/>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29cd13cc-90e2-4cce-9574-e5f319ad67f5"/>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C59D1719-0597-4B34-993C-5F5E822AAB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d13cc-90e2-4cce-9574-e5f319ad67f5"/>
    <ds:schemaRef ds:uri="6a859246-eefe-4926-9d57-36492d42e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Training Deck</Template>
  <TotalTime>0</TotalTime>
  <Words>1237</Words>
  <Application>Microsoft Office PowerPoint</Application>
  <PresentationFormat>Custom</PresentationFormat>
  <Paragraphs>235</Paragraphs>
  <Slides>24</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Consolas</vt:lpstr>
      <vt:lpstr>Segoe UI</vt:lpstr>
      <vt:lpstr>Segoe UI Light</vt:lpstr>
      <vt:lpstr>Segoe UI Semilight</vt:lpstr>
      <vt:lpstr>Wingdings</vt:lpstr>
      <vt:lpstr>WHITE TEMPLATE</vt:lpstr>
      <vt:lpstr>LIGHT GRAY TEMPLATE</vt:lpstr>
      <vt:lpstr>DARK GRAY TEMPLATE</vt:lpstr>
      <vt:lpstr>Global Payment Optimization Team</vt:lpstr>
      <vt:lpstr>Welcome</vt:lpstr>
      <vt:lpstr>MSA Live ID Creation</vt:lpstr>
      <vt:lpstr>Jump off point</vt:lpstr>
      <vt:lpstr>Worldwide Online Credits  (WOCs) Process</vt:lpstr>
      <vt:lpstr>A Quick Word</vt:lpstr>
      <vt:lpstr>1. Visit Global Payment Optimization – Test Site</vt:lpstr>
      <vt:lpstr>2. Click the “Invoice Transaction” Link</vt:lpstr>
      <vt:lpstr>3. Click on the “               “ at the top of the list </vt:lpstr>
      <vt:lpstr>4. Naming Convention </vt:lpstr>
      <vt:lpstr>5. Service Level Agreement</vt:lpstr>
      <vt:lpstr>Test Types</vt:lpstr>
      <vt:lpstr>Testing Types: Active, Passive &amp; Split</vt:lpstr>
      <vt:lpstr>Instruments &amp; Partners</vt:lpstr>
      <vt:lpstr>Test Credit Cards </vt:lpstr>
      <vt:lpstr>TIPS Cards Summary</vt:lpstr>
      <vt:lpstr>Why Test Cards?</vt:lpstr>
      <vt:lpstr>Card Flavors</vt:lpstr>
      <vt:lpstr>How to request a payment instrument</vt:lpstr>
      <vt:lpstr>US Payment Instrument Request Form</vt:lpstr>
      <vt:lpstr>International Payment Instrument Request Form</vt:lpstr>
      <vt:lpstr>Payment Request Process</vt:lpstr>
      <vt:lpstr>Questions or Comments</vt:lpstr>
      <vt:lpstr>The End</vt:lpstr>
    </vt:vector>
  </TitlesOfParts>
  <Manager/>
  <Company>SmartSource Rentals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Payment Optimization Team</dc:title>
  <dc:subject>&lt;Speech title here&gt;</dc:subject>
  <dc:creator>Tony Fox (Insight Global)</dc:creator>
  <cp:keywords/>
  <dc:description>Template: _x000d_
Formatting: _x000d_
Audience Type:</dc:description>
  <cp:lastModifiedBy>Tony Fox (Insight Global)</cp:lastModifiedBy>
  <cp:revision>1</cp:revision>
  <dcterms:created xsi:type="dcterms:W3CDTF">2017-09-20T23:28:54Z</dcterms:created>
  <dcterms:modified xsi:type="dcterms:W3CDTF">2017-09-20T23:29:22Z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0x0101002D3DF8C0E6155D4EA5D54881D6AD54ED</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ies>
</file>