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slideshow.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731" r:id="rId3"/>
  </p:sldMasterIdLst>
  <p:notesMasterIdLst>
    <p:notesMasterId r:id="rId24"/>
  </p:notesMasterIdLst>
  <p:sldIdLst>
    <p:sldId id="392" r:id="rId4"/>
    <p:sldId id="415" r:id="rId5"/>
    <p:sldId id="420" r:id="rId6"/>
    <p:sldId id="421" r:id="rId7"/>
    <p:sldId id="407" r:id="rId8"/>
    <p:sldId id="418" r:id="rId9"/>
    <p:sldId id="417" r:id="rId10"/>
    <p:sldId id="419" r:id="rId11"/>
    <p:sldId id="422" r:id="rId12"/>
    <p:sldId id="416" r:id="rId13"/>
    <p:sldId id="408" r:id="rId14"/>
    <p:sldId id="325" r:id="rId15"/>
    <p:sldId id="423" r:id="rId16"/>
    <p:sldId id="424" r:id="rId17"/>
    <p:sldId id="425" r:id="rId18"/>
    <p:sldId id="426" r:id="rId19"/>
    <p:sldId id="427" r:id="rId20"/>
    <p:sldId id="428" r:id="rId21"/>
    <p:sldId id="429" r:id="rId22"/>
    <p:sldId id="430"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2879">
          <p15:clr>
            <a:srgbClr val="A4A3A4"/>
          </p15:clr>
        </p15:guide>
      </p15:sldGuideLst>
    </p:ext>
    <p:ext uri="{2D200454-40CA-4A62-9FC3-DE9A4176ACB9}">
      <p15:notesGuideLst xmlns:p15="http://schemas.microsoft.com/office/powerpoint/2012/main">
        <p15:guide id="1" orient="horz" pos="2927">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BD33"/>
    <a:srgbClr val="CC3399"/>
    <a:srgbClr val="74B9C2"/>
    <a:srgbClr val="ABC1BD"/>
    <a:srgbClr val="6492A4"/>
    <a:srgbClr val="808080"/>
    <a:srgbClr val="B2B2B2"/>
    <a:srgbClr val="B9CBC8"/>
    <a:srgbClr val="E2E7EE"/>
    <a:srgbClr val="CFD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93" autoAdjust="0"/>
    <p:restoredTop sz="76820" autoAdjust="0"/>
  </p:normalViewPr>
  <p:slideViewPr>
    <p:cSldViewPr snapToGrid="0">
      <p:cViewPr varScale="1">
        <p:scale>
          <a:sx n="120" d="100"/>
          <a:sy n="120" d="100"/>
        </p:scale>
        <p:origin x="798" y="108"/>
      </p:cViewPr>
      <p:guideLst>
        <p:guide orient="horz"/>
        <p:guide pos="287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5" d="100"/>
          <a:sy n="85" d="100"/>
        </p:scale>
        <p:origin x="-2202" y="-84"/>
      </p:cViewPr>
      <p:guideLst>
        <p:guide orient="horz" pos="2927"/>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overlay val="0"/>
      <c:txPr>
        <a:bodyPr/>
        <a:lstStyle/>
        <a:p>
          <a:pPr>
            <a:defRPr>
              <a:solidFill>
                <a:schemeClr val="tx1">
                  <a:lumMod val="50000"/>
                </a:schemeClr>
              </a:solidFill>
            </a:defRPr>
          </a:pPr>
          <a:endParaRPr lang="en-US"/>
        </a:p>
      </c:txPr>
    </c:title>
    <c:autoTitleDeleted val="0"/>
    <c:plotArea>
      <c:layout/>
      <c:pieChart>
        <c:varyColors val="1"/>
        <c:ser>
          <c:idx val="0"/>
          <c:order val="0"/>
          <c:tx>
            <c:strRef>
              <c:f>Sheet1!$B$1</c:f>
              <c:strCache>
                <c:ptCount val="1"/>
                <c:pt idx="0">
                  <c:v>Share of Visits</c:v>
                </c:pt>
              </c:strCache>
            </c:strRef>
          </c:tx>
          <c:dPt>
            <c:idx val="0"/>
            <c:bubble3D val="0"/>
            <c:explosion val="4"/>
            <c:extLst>
              <c:ext xmlns:c16="http://schemas.microsoft.com/office/drawing/2014/chart" uri="{C3380CC4-5D6E-409C-BE32-E72D297353CC}">
                <c16:uniqueId val="{00000000-FB3C-4237-A9B5-7F6B5CBCF998}"/>
              </c:ext>
            </c:extLst>
          </c:dPt>
          <c:dLbls>
            <c:dLbl>
              <c:idx val="0"/>
              <c:layout>
                <c:manualLayout>
                  <c:x val="-2.8550114829396331E-2"/>
                  <c:y val="-0.1695231299212597"/>
                </c:manualLayout>
              </c:layout>
              <c:tx>
                <c:rich>
                  <a:bodyPr/>
                  <a:lstStyle/>
                  <a:p>
                    <a:pPr>
                      <a:defRPr sz="1600" b="1">
                        <a:solidFill>
                          <a:schemeClr val="tx1">
                            <a:lumMod val="50000"/>
                          </a:schemeClr>
                        </a:solidFill>
                      </a:defRPr>
                    </a:pPr>
                    <a:r>
                      <a:rPr lang="en-US" sz="1600" b="1" baseline="0" dirty="0">
                        <a:solidFill>
                          <a:schemeClr val="tx1">
                            <a:lumMod val="50000"/>
                          </a:schemeClr>
                        </a:solidFill>
                      </a:rPr>
                      <a:t>Addicts
62%</a:t>
                    </a:r>
                  </a:p>
                </c:rich>
              </c:tx>
              <c:sp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FB3C-4237-A9B5-7F6B5CBCF998}"/>
                </c:ext>
              </c:extLst>
            </c:dLbl>
            <c:dLbl>
              <c:idx val="1"/>
              <c:layout>
                <c:manualLayout>
                  <c:x val="5.7776410761154863E-3"/>
                  <c:y val="-4.5824803149606345E-2"/>
                </c:manualLayout>
              </c:layout>
              <c:spPr/>
              <c:txPr>
                <a:bodyPr/>
                <a:lstStyle/>
                <a:p>
                  <a:pPr>
                    <a:defRPr sz="1400" b="0">
                      <a:solidFill>
                        <a:schemeClr val="tx1">
                          <a:lumMod val="50000"/>
                        </a:schemeClr>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FB3C-4237-A9B5-7F6B5CBCF998}"/>
                </c:ext>
              </c:extLst>
            </c:dLbl>
            <c:dLbl>
              <c:idx val="2"/>
              <c:layout>
                <c:manualLayout>
                  <c:x val="1.844799868766404E-2"/>
                  <c:y val="-1.8419783464566929E-2"/>
                </c:manualLayout>
              </c:layout>
              <c:spPr/>
              <c:txPr>
                <a:bodyPr/>
                <a:lstStyle/>
                <a:p>
                  <a:pPr>
                    <a:defRPr sz="1600" b="0">
                      <a:solidFill>
                        <a:schemeClr val="tx1">
                          <a:lumMod val="50000"/>
                        </a:schemeClr>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FB3C-4237-A9B5-7F6B5CBCF998}"/>
                </c:ext>
              </c:extLst>
            </c:dLbl>
            <c:spPr>
              <a:noFill/>
              <a:ln>
                <a:noFill/>
              </a:ln>
              <a:effectLst/>
            </c:spPr>
            <c:txPr>
              <a:bodyPr/>
              <a:lstStyle/>
              <a:p>
                <a:pPr>
                  <a:defRPr sz="1600">
                    <a:solidFill>
                      <a:schemeClr val="tx1">
                        <a:lumMod val="50000"/>
                      </a:schemeClr>
                    </a:solidFill>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Addicts</c:v>
                </c:pt>
                <c:pt idx="1">
                  <c:v>Regulars</c:v>
                </c:pt>
                <c:pt idx="2">
                  <c:v>Passers-By</c:v>
                </c:pt>
              </c:strCache>
            </c:strRef>
          </c:cat>
          <c:val>
            <c:numRef>
              <c:f>Sheet1!$B$2:$B$4</c:f>
              <c:numCache>
                <c:formatCode>0%</c:formatCode>
                <c:ptCount val="3"/>
                <c:pt idx="0">
                  <c:v>0.62000000000000055</c:v>
                </c:pt>
                <c:pt idx="1">
                  <c:v>0.35000000000000026</c:v>
                </c:pt>
                <c:pt idx="2">
                  <c:v>3.0000000000000002E-2</c:v>
                </c:pt>
              </c:numCache>
            </c:numRef>
          </c:val>
          <c:extLst>
            <c:ext xmlns:c16="http://schemas.microsoft.com/office/drawing/2014/chart" uri="{C3380CC4-5D6E-409C-BE32-E72D297353CC}">
              <c16:uniqueId val="{00000003-FB3C-4237-A9B5-7F6B5CBCF998}"/>
            </c:ext>
          </c:extLst>
        </c:ser>
        <c:dLbls>
          <c:showLegendKey val="0"/>
          <c:showVal val="0"/>
          <c:showCatName val="0"/>
          <c:showSerName val="0"/>
          <c:showPercent val="0"/>
          <c:showBubbleSize val="0"/>
          <c:showLeaderLines val="1"/>
        </c:dLbls>
        <c:firstSliceAng val="14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158D1A-1025-41D7-B6F2-14B1D57CF892}" type="doc">
      <dgm:prSet loTypeId="urn:microsoft.com/office/officeart/2005/8/layout/pyramid2" loCatId="pyramid" qsTypeId="urn:microsoft.com/office/officeart/2005/8/quickstyle/3d8" qsCatId="3D" csTypeId="urn:microsoft.com/office/officeart/2005/8/colors/accent1_3" csCatId="accent1" phldr="1"/>
      <dgm:spPr/>
    </dgm:pt>
    <dgm:pt modelId="{4236868C-5AC9-42D7-8F18-DDFC6C6EB221}">
      <dgm:prSet phldrT="[Text]"/>
      <dgm:spPr>
        <a:solidFill>
          <a:schemeClr val="bg1">
            <a:alpha val="90000"/>
          </a:schemeClr>
        </a:solidFill>
        <a:ln>
          <a:solidFill>
            <a:schemeClr val="accent1"/>
          </a:solidFill>
        </a:ln>
      </dgm:spPr>
      <dgm:t>
        <a:bodyPr/>
        <a:lstStyle/>
        <a:p>
          <a:r>
            <a:rPr lang="en-US" dirty="0" smtClean="0">
              <a:solidFill>
                <a:schemeClr val="tx1">
                  <a:lumMod val="50000"/>
                </a:schemeClr>
              </a:solidFill>
            </a:rPr>
            <a:t>Publisher Direct</a:t>
          </a:r>
          <a:endParaRPr lang="en-US" dirty="0">
            <a:solidFill>
              <a:schemeClr val="tx1">
                <a:lumMod val="50000"/>
              </a:schemeClr>
            </a:solidFill>
          </a:endParaRPr>
        </a:p>
      </dgm:t>
    </dgm:pt>
    <dgm:pt modelId="{062C76E0-C8F4-4A4F-8C72-CACDDDDD9410}" type="parTrans" cxnId="{BF15461F-07C4-4820-A876-8FF92A4B12BB}">
      <dgm:prSet/>
      <dgm:spPr/>
      <dgm:t>
        <a:bodyPr/>
        <a:lstStyle/>
        <a:p>
          <a:endParaRPr lang="en-US"/>
        </a:p>
      </dgm:t>
    </dgm:pt>
    <dgm:pt modelId="{FEE7E20E-92F4-4FCB-A763-B467781059AD}" type="sibTrans" cxnId="{BF15461F-07C4-4820-A876-8FF92A4B12BB}">
      <dgm:prSet/>
      <dgm:spPr/>
      <dgm:t>
        <a:bodyPr/>
        <a:lstStyle/>
        <a:p>
          <a:endParaRPr lang="en-US"/>
        </a:p>
      </dgm:t>
    </dgm:pt>
    <dgm:pt modelId="{FDE2A36C-529C-41F3-8380-85EF9701A2A1}">
      <dgm:prSet phldrT="[Text]"/>
      <dgm:spPr>
        <a:solidFill>
          <a:srgbClr val="7DBD33"/>
        </a:solidFill>
      </dgm:spPr>
      <dgm:t>
        <a:bodyPr/>
        <a:lstStyle/>
        <a:p>
          <a:r>
            <a:rPr lang="en-US" b="1" dirty="0" smtClean="0">
              <a:solidFill>
                <a:schemeClr val="bg1"/>
              </a:solidFill>
            </a:rPr>
            <a:t>DRIVEpm</a:t>
          </a:r>
          <a:endParaRPr lang="en-US" b="1" dirty="0">
            <a:solidFill>
              <a:schemeClr val="bg1"/>
            </a:solidFill>
          </a:endParaRPr>
        </a:p>
      </dgm:t>
    </dgm:pt>
    <dgm:pt modelId="{B7868928-7954-4D07-B577-9306B24F533C}" type="parTrans" cxnId="{4B6802E7-39CB-4155-8D97-808865EB49F0}">
      <dgm:prSet/>
      <dgm:spPr/>
      <dgm:t>
        <a:bodyPr/>
        <a:lstStyle/>
        <a:p>
          <a:endParaRPr lang="en-US"/>
        </a:p>
      </dgm:t>
    </dgm:pt>
    <dgm:pt modelId="{39AAA8A9-5E61-4AF9-9BE1-6342727F6DB9}" type="sibTrans" cxnId="{4B6802E7-39CB-4155-8D97-808865EB49F0}">
      <dgm:prSet/>
      <dgm:spPr/>
      <dgm:t>
        <a:bodyPr/>
        <a:lstStyle/>
        <a:p>
          <a:endParaRPr lang="en-US"/>
        </a:p>
      </dgm:t>
    </dgm:pt>
    <dgm:pt modelId="{159C8247-4528-4741-8249-F8013B3F555E}">
      <dgm:prSet phldrT="[Text]" custT="1"/>
      <dgm:spPr>
        <a:solidFill>
          <a:schemeClr val="bg1">
            <a:alpha val="90000"/>
          </a:schemeClr>
        </a:solidFill>
        <a:ln>
          <a:solidFill>
            <a:schemeClr val="accent1"/>
          </a:solidFill>
        </a:ln>
      </dgm:spPr>
      <dgm:t>
        <a:bodyPr/>
        <a:lstStyle/>
        <a:p>
          <a:r>
            <a:rPr lang="en-US" sz="2400" baseline="0" dirty="0" smtClean="0">
              <a:solidFill>
                <a:schemeClr val="tx1">
                  <a:lumMod val="50000"/>
                </a:schemeClr>
              </a:solidFill>
            </a:rPr>
            <a:t>Other Networks</a:t>
          </a:r>
          <a:r>
            <a:rPr lang="en-US" sz="1500" baseline="0" dirty="0" smtClean="0">
              <a:solidFill>
                <a:schemeClr val="tx1">
                  <a:lumMod val="50000"/>
                </a:schemeClr>
              </a:solidFill>
            </a:rPr>
            <a:t/>
          </a:r>
          <a:br>
            <a:rPr lang="en-US" sz="1500" baseline="0" dirty="0" smtClean="0">
              <a:solidFill>
                <a:schemeClr val="tx1">
                  <a:lumMod val="50000"/>
                </a:schemeClr>
              </a:solidFill>
            </a:rPr>
          </a:br>
          <a:r>
            <a:rPr lang="en-US" sz="1000" baseline="0" dirty="0" smtClean="0">
              <a:solidFill>
                <a:schemeClr val="tx1">
                  <a:lumMod val="50000"/>
                </a:schemeClr>
              </a:solidFill>
            </a:rPr>
            <a:t>(Ad.com, </a:t>
          </a:r>
          <a:r>
            <a:rPr lang="en-US" sz="1000" baseline="0" dirty="0" err="1" smtClean="0">
              <a:solidFill>
                <a:schemeClr val="tx1">
                  <a:lumMod val="50000"/>
                </a:schemeClr>
              </a:solidFill>
            </a:rPr>
            <a:t>ValueClick</a:t>
          </a:r>
          <a:r>
            <a:rPr lang="en-US" sz="1000" baseline="0" dirty="0" smtClean="0">
              <a:solidFill>
                <a:schemeClr val="tx1">
                  <a:lumMod val="50000"/>
                </a:schemeClr>
              </a:solidFill>
            </a:rPr>
            <a:t>, </a:t>
          </a:r>
          <a:r>
            <a:rPr lang="en-US" sz="1000" baseline="0" dirty="0" err="1" smtClean="0">
              <a:solidFill>
                <a:schemeClr val="tx1">
                  <a:lumMod val="50000"/>
                </a:schemeClr>
              </a:solidFill>
            </a:rPr>
            <a:t>SpecificMedia</a:t>
          </a:r>
          <a:r>
            <a:rPr lang="en-US" sz="1000" baseline="0" dirty="0" smtClean="0">
              <a:solidFill>
                <a:schemeClr val="tx1">
                  <a:lumMod val="50000"/>
                </a:schemeClr>
              </a:solidFill>
            </a:rPr>
            <a:t>, etc.)</a:t>
          </a:r>
          <a:endParaRPr lang="en-US" sz="1000" baseline="0" dirty="0">
            <a:solidFill>
              <a:schemeClr val="tx1">
                <a:lumMod val="50000"/>
              </a:schemeClr>
            </a:solidFill>
          </a:endParaRPr>
        </a:p>
      </dgm:t>
    </dgm:pt>
    <dgm:pt modelId="{0541E1DF-E0B6-49C3-8228-8E2777146ACF}" type="parTrans" cxnId="{6C677585-BCF4-49A5-BD58-7B4060FEDC24}">
      <dgm:prSet/>
      <dgm:spPr/>
      <dgm:t>
        <a:bodyPr/>
        <a:lstStyle/>
        <a:p>
          <a:endParaRPr lang="en-US"/>
        </a:p>
      </dgm:t>
    </dgm:pt>
    <dgm:pt modelId="{64029726-4E0C-42CE-B6E7-E2CD5A68E082}" type="sibTrans" cxnId="{6C677585-BCF4-49A5-BD58-7B4060FEDC24}">
      <dgm:prSet/>
      <dgm:spPr/>
      <dgm:t>
        <a:bodyPr/>
        <a:lstStyle/>
        <a:p>
          <a:endParaRPr lang="en-US"/>
        </a:p>
      </dgm:t>
    </dgm:pt>
    <dgm:pt modelId="{F839A9B6-A52F-41F5-8C32-7CC51479C581}">
      <dgm:prSet phldrT="[Text]" custT="1"/>
      <dgm:spPr>
        <a:solidFill>
          <a:schemeClr val="bg1">
            <a:alpha val="90000"/>
          </a:schemeClr>
        </a:solidFill>
        <a:ln>
          <a:solidFill>
            <a:schemeClr val="accent1"/>
          </a:solidFill>
        </a:ln>
      </dgm:spPr>
      <dgm:t>
        <a:bodyPr/>
        <a:lstStyle/>
        <a:p>
          <a:r>
            <a:rPr lang="en-US" sz="1800" baseline="0" dirty="0" smtClean="0">
              <a:solidFill>
                <a:schemeClr val="tx1">
                  <a:lumMod val="50000"/>
                </a:schemeClr>
              </a:solidFill>
            </a:rPr>
            <a:t>Exchanges/Marketplace</a:t>
          </a:r>
        </a:p>
        <a:p>
          <a:r>
            <a:rPr lang="en-US" sz="1000" baseline="0" dirty="0" smtClean="0">
              <a:solidFill>
                <a:schemeClr val="tx1">
                  <a:lumMod val="50000"/>
                </a:schemeClr>
              </a:solidFill>
            </a:rPr>
            <a:t>(</a:t>
          </a:r>
          <a:r>
            <a:rPr lang="en-US" sz="1000" baseline="0" dirty="0" err="1" smtClean="0">
              <a:solidFill>
                <a:schemeClr val="tx1">
                  <a:lumMod val="50000"/>
                </a:schemeClr>
              </a:solidFill>
            </a:rPr>
            <a:t>RightMedia</a:t>
          </a:r>
          <a:r>
            <a:rPr lang="en-US" sz="1000" baseline="0" dirty="0" smtClean="0">
              <a:solidFill>
                <a:schemeClr val="tx1">
                  <a:lumMod val="50000"/>
                </a:schemeClr>
              </a:solidFill>
            </a:rPr>
            <a:t>, </a:t>
          </a:r>
          <a:r>
            <a:rPr lang="en-US" sz="1000" baseline="0" dirty="0" err="1" smtClean="0">
              <a:solidFill>
                <a:schemeClr val="tx1">
                  <a:lumMod val="50000"/>
                </a:schemeClr>
              </a:solidFill>
            </a:rPr>
            <a:t>AdBrite</a:t>
          </a:r>
          <a:r>
            <a:rPr lang="en-US" sz="1000" baseline="0" dirty="0" smtClean="0">
              <a:solidFill>
                <a:schemeClr val="tx1">
                  <a:lumMod val="50000"/>
                </a:schemeClr>
              </a:solidFill>
            </a:rPr>
            <a:t>, etc.)</a:t>
          </a:r>
          <a:endParaRPr lang="en-US" sz="1000" baseline="0" dirty="0">
            <a:solidFill>
              <a:schemeClr val="tx1">
                <a:lumMod val="50000"/>
              </a:schemeClr>
            </a:solidFill>
          </a:endParaRPr>
        </a:p>
      </dgm:t>
    </dgm:pt>
    <dgm:pt modelId="{43DF5DDF-1D44-4D2C-847F-1FBABEBABBB0}" type="parTrans" cxnId="{15DBE54F-30D9-4D43-95D6-10954709E72A}">
      <dgm:prSet/>
      <dgm:spPr/>
      <dgm:t>
        <a:bodyPr/>
        <a:lstStyle/>
        <a:p>
          <a:endParaRPr lang="en-US"/>
        </a:p>
      </dgm:t>
    </dgm:pt>
    <dgm:pt modelId="{CB88AFA1-C516-4F0E-A530-968E015B85F5}" type="sibTrans" cxnId="{15DBE54F-30D9-4D43-95D6-10954709E72A}">
      <dgm:prSet/>
      <dgm:spPr/>
      <dgm:t>
        <a:bodyPr/>
        <a:lstStyle/>
        <a:p>
          <a:endParaRPr lang="en-US"/>
        </a:p>
      </dgm:t>
    </dgm:pt>
    <dgm:pt modelId="{571C8531-C575-4D97-8AD9-4A900B4C486E}" type="pres">
      <dgm:prSet presAssocID="{16158D1A-1025-41D7-B6F2-14B1D57CF892}" presName="compositeShape" presStyleCnt="0">
        <dgm:presLayoutVars>
          <dgm:dir/>
          <dgm:resizeHandles/>
        </dgm:presLayoutVars>
      </dgm:prSet>
      <dgm:spPr/>
    </dgm:pt>
    <dgm:pt modelId="{392A70D2-79F5-4B48-93AF-89710107667F}" type="pres">
      <dgm:prSet presAssocID="{16158D1A-1025-41D7-B6F2-14B1D57CF892}" presName="pyramid" presStyleLbl="node1" presStyleIdx="0" presStyleCnt="1" custLinFactNeighborX="10156" custLinFactNeighborY="-2344"/>
      <dgm:spPr>
        <a:gradFill rotWithShape="0">
          <a:gsLst>
            <a:gs pos="0">
              <a:schemeClr val="tx2">
                <a:lumMod val="75000"/>
              </a:schemeClr>
            </a:gs>
            <a:gs pos="53000">
              <a:srgbClr val="D4DEFF"/>
            </a:gs>
            <a:gs pos="83000">
              <a:srgbClr val="D4DEFF"/>
            </a:gs>
            <a:gs pos="100000">
              <a:srgbClr val="96AB94"/>
            </a:gs>
          </a:gsLst>
          <a:lin ang="16200000" scaled="0"/>
        </a:gradFill>
      </dgm:spPr>
    </dgm:pt>
    <dgm:pt modelId="{181796C9-7459-4ABF-8D61-D890E925CC07}" type="pres">
      <dgm:prSet presAssocID="{16158D1A-1025-41D7-B6F2-14B1D57CF892}" presName="theList" presStyleCnt="0"/>
      <dgm:spPr/>
    </dgm:pt>
    <dgm:pt modelId="{E88F9615-2963-4708-81D4-4450C0A71A39}" type="pres">
      <dgm:prSet presAssocID="{4236868C-5AC9-42D7-8F18-DDFC6C6EB221}" presName="aNode" presStyleLbl="fgAcc1" presStyleIdx="0" presStyleCnt="4" custLinFactNeighborX="-10833" custLinFactNeighborY="43719">
        <dgm:presLayoutVars>
          <dgm:bulletEnabled val="1"/>
        </dgm:presLayoutVars>
      </dgm:prSet>
      <dgm:spPr/>
      <dgm:t>
        <a:bodyPr/>
        <a:lstStyle/>
        <a:p>
          <a:endParaRPr lang="en-US"/>
        </a:p>
      </dgm:t>
    </dgm:pt>
    <dgm:pt modelId="{7F433B1A-7E04-4BF5-85C3-F289D001BACD}" type="pres">
      <dgm:prSet presAssocID="{4236868C-5AC9-42D7-8F18-DDFC6C6EB221}" presName="aSpace" presStyleCnt="0"/>
      <dgm:spPr/>
    </dgm:pt>
    <dgm:pt modelId="{A5052343-8841-4570-BA12-A3E578569520}" type="pres">
      <dgm:prSet presAssocID="{FDE2A36C-529C-41F3-8380-85EF9701A2A1}" presName="aNode" presStyleLbl="fgAcc1" presStyleIdx="1" presStyleCnt="4" custLinFactNeighborX="21310" custLinFactNeighborY="21858">
        <dgm:presLayoutVars>
          <dgm:bulletEnabled val="1"/>
        </dgm:presLayoutVars>
      </dgm:prSet>
      <dgm:spPr/>
      <dgm:t>
        <a:bodyPr/>
        <a:lstStyle/>
        <a:p>
          <a:endParaRPr lang="en-US"/>
        </a:p>
      </dgm:t>
    </dgm:pt>
    <dgm:pt modelId="{87139590-422F-45D7-BA43-E8F3B0B4078F}" type="pres">
      <dgm:prSet presAssocID="{FDE2A36C-529C-41F3-8380-85EF9701A2A1}" presName="aSpace" presStyleCnt="0"/>
      <dgm:spPr/>
    </dgm:pt>
    <dgm:pt modelId="{83ED9579-7E8A-4F63-8DE2-F244BDA0B416}" type="pres">
      <dgm:prSet presAssocID="{159C8247-4528-4741-8249-F8013B3F555E}" presName="aNode" presStyleLbl="fgAcc1" presStyleIdx="2" presStyleCnt="4" custLinFactNeighborX="-10460" custLinFactNeighborY="10929">
        <dgm:presLayoutVars>
          <dgm:bulletEnabled val="1"/>
        </dgm:presLayoutVars>
      </dgm:prSet>
      <dgm:spPr/>
      <dgm:t>
        <a:bodyPr/>
        <a:lstStyle/>
        <a:p>
          <a:endParaRPr lang="en-US"/>
        </a:p>
      </dgm:t>
    </dgm:pt>
    <dgm:pt modelId="{DCA4ADC7-EB10-4DEE-99D7-BC128D5CAD23}" type="pres">
      <dgm:prSet presAssocID="{159C8247-4528-4741-8249-F8013B3F555E}" presName="aSpace" presStyleCnt="0"/>
      <dgm:spPr/>
    </dgm:pt>
    <dgm:pt modelId="{B6087AA1-1F27-4A18-B768-36A3AD776D8E}" type="pres">
      <dgm:prSet presAssocID="{F839A9B6-A52F-41F5-8C32-7CC51479C581}" presName="aNode" presStyleLbl="fgAcc1" presStyleIdx="3" presStyleCnt="4" custLinFactNeighborX="-11207" custLinFactNeighborY="-10929">
        <dgm:presLayoutVars>
          <dgm:bulletEnabled val="1"/>
        </dgm:presLayoutVars>
      </dgm:prSet>
      <dgm:spPr/>
      <dgm:t>
        <a:bodyPr/>
        <a:lstStyle/>
        <a:p>
          <a:endParaRPr lang="en-US"/>
        </a:p>
      </dgm:t>
    </dgm:pt>
    <dgm:pt modelId="{6911C3EB-D203-404F-BB80-B8B200E28569}" type="pres">
      <dgm:prSet presAssocID="{F839A9B6-A52F-41F5-8C32-7CC51479C581}" presName="aSpace" presStyleCnt="0"/>
      <dgm:spPr/>
    </dgm:pt>
  </dgm:ptLst>
  <dgm:cxnLst>
    <dgm:cxn modelId="{4B6802E7-39CB-4155-8D97-808865EB49F0}" srcId="{16158D1A-1025-41D7-B6F2-14B1D57CF892}" destId="{FDE2A36C-529C-41F3-8380-85EF9701A2A1}" srcOrd="1" destOrd="0" parTransId="{B7868928-7954-4D07-B577-9306B24F533C}" sibTransId="{39AAA8A9-5E61-4AF9-9BE1-6342727F6DB9}"/>
    <dgm:cxn modelId="{5910EA45-4660-4876-A891-36A6BFE140CA}" type="presOf" srcId="{FDE2A36C-529C-41F3-8380-85EF9701A2A1}" destId="{A5052343-8841-4570-BA12-A3E578569520}" srcOrd="0" destOrd="0" presId="urn:microsoft.com/office/officeart/2005/8/layout/pyramid2"/>
    <dgm:cxn modelId="{A31E101B-86B9-4AA9-9646-5ED08569B611}" type="presOf" srcId="{16158D1A-1025-41D7-B6F2-14B1D57CF892}" destId="{571C8531-C575-4D97-8AD9-4A900B4C486E}" srcOrd="0" destOrd="0" presId="urn:microsoft.com/office/officeart/2005/8/layout/pyramid2"/>
    <dgm:cxn modelId="{24F05DC5-8272-429C-A8EF-C550E0B38F14}" type="presOf" srcId="{F839A9B6-A52F-41F5-8C32-7CC51479C581}" destId="{B6087AA1-1F27-4A18-B768-36A3AD776D8E}" srcOrd="0" destOrd="0" presId="urn:microsoft.com/office/officeart/2005/8/layout/pyramid2"/>
    <dgm:cxn modelId="{15DBE54F-30D9-4D43-95D6-10954709E72A}" srcId="{16158D1A-1025-41D7-B6F2-14B1D57CF892}" destId="{F839A9B6-A52F-41F5-8C32-7CC51479C581}" srcOrd="3" destOrd="0" parTransId="{43DF5DDF-1D44-4D2C-847F-1FBABEBABBB0}" sibTransId="{CB88AFA1-C516-4F0E-A530-968E015B85F5}"/>
    <dgm:cxn modelId="{F0EE38C0-4B52-48AB-8591-2421C1F0CF0D}" type="presOf" srcId="{159C8247-4528-4741-8249-F8013B3F555E}" destId="{83ED9579-7E8A-4F63-8DE2-F244BDA0B416}" srcOrd="0" destOrd="0" presId="urn:microsoft.com/office/officeart/2005/8/layout/pyramid2"/>
    <dgm:cxn modelId="{6C677585-BCF4-49A5-BD58-7B4060FEDC24}" srcId="{16158D1A-1025-41D7-B6F2-14B1D57CF892}" destId="{159C8247-4528-4741-8249-F8013B3F555E}" srcOrd="2" destOrd="0" parTransId="{0541E1DF-E0B6-49C3-8228-8E2777146ACF}" sibTransId="{64029726-4E0C-42CE-B6E7-E2CD5A68E082}"/>
    <dgm:cxn modelId="{BF15461F-07C4-4820-A876-8FF92A4B12BB}" srcId="{16158D1A-1025-41D7-B6F2-14B1D57CF892}" destId="{4236868C-5AC9-42D7-8F18-DDFC6C6EB221}" srcOrd="0" destOrd="0" parTransId="{062C76E0-C8F4-4A4F-8C72-CACDDDDD9410}" sibTransId="{FEE7E20E-92F4-4FCB-A763-B467781059AD}"/>
    <dgm:cxn modelId="{CBF90181-9152-40BC-9434-C09EB47AD45D}" type="presOf" srcId="{4236868C-5AC9-42D7-8F18-DDFC6C6EB221}" destId="{E88F9615-2963-4708-81D4-4450C0A71A39}" srcOrd="0" destOrd="0" presId="urn:microsoft.com/office/officeart/2005/8/layout/pyramid2"/>
    <dgm:cxn modelId="{633CF2A4-7BF6-4E40-8F92-A0947A8DB3BA}" type="presParOf" srcId="{571C8531-C575-4D97-8AD9-4A900B4C486E}" destId="{392A70D2-79F5-4B48-93AF-89710107667F}" srcOrd="0" destOrd="0" presId="urn:microsoft.com/office/officeart/2005/8/layout/pyramid2"/>
    <dgm:cxn modelId="{053A4177-5865-4BD1-A553-3B865208C814}" type="presParOf" srcId="{571C8531-C575-4D97-8AD9-4A900B4C486E}" destId="{181796C9-7459-4ABF-8D61-D890E925CC07}" srcOrd="1" destOrd="0" presId="urn:microsoft.com/office/officeart/2005/8/layout/pyramid2"/>
    <dgm:cxn modelId="{7FD204EE-E285-414D-B1F6-89CC77949027}" type="presParOf" srcId="{181796C9-7459-4ABF-8D61-D890E925CC07}" destId="{E88F9615-2963-4708-81D4-4450C0A71A39}" srcOrd="0" destOrd="0" presId="urn:microsoft.com/office/officeart/2005/8/layout/pyramid2"/>
    <dgm:cxn modelId="{1727CCDF-F986-44F2-B856-91BA0BF6F38A}" type="presParOf" srcId="{181796C9-7459-4ABF-8D61-D890E925CC07}" destId="{7F433B1A-7E04-4BF5-85C3-F289D001BACD}" srcOrd="1" destOrd="0" presId="urn:microsoft.com/office/officeart/2005/8/layout/pyramid2"/>
    <dgm:cxn modelId="{24902C3A-5FFC-423C-A41E-062852770F27}" type="presParOf" srcId="{181796C9-7459-4ABF-8D61-D890E925CC07}" destId="{A5052343-8841-4570-BA12-A3E578569520}" srcOrd="2" destOrd="0" presId="urn:microsoft.com/office/officeart/2005/8/layout/pyramid2"/>
    <dgm:cxn modelId="{8245E628-9E06-43EC-8838-EEF3D9C723AE}" type="presParOf" srcId="{181796C9-7459-4ABF-8D61-D890E925CC07}" destId="{87139590-422F-45D7-BA43-E8F3B0B4078F}" srcOrd="3" destOrd="0" presId="urn:microsoft.com/office/officeart/2005/8/layout/pyramid2"/>
    <dgm:cxn modelId="{655F6D95-072D-479C-B193-19EE410C8303}" type="presParOf" srcId="{181796C9-7459-4ABF-8D61-D890E925CC07}" destId="{83ED9579-7E8A-4F63-8DE2-F244BDA0B416}" srcOrd="4" destOrd="0" presId="urn:microsoft.com/office/officeart/2005/8/layout/pyramid2"/>
    <dgm:cxn modelId="{2CD62D30-6EC4-418B-B608-1FE90524A14C}" type="presParOf" srcId="{181796C9-7459-4ABF-8D61-D890E925CC07}" destId="{DCA4ADC7-EB10-4DEE-99D7-BC128D5CAD23}" srcOrd="5" destOrd="0" presId="urn:microsoft.com/office/officeart/2005/8/layout/pyramid2"/>
    <dgm:cxn modelId="{C4401EF5-BEB7-4F14-AABD-B002107EFFB7}" type="presParOf" srcId="{181796C9-7459-4ABF-8D61-D890E925CC07}" destId="{B6087AA1-1F27-4A18-B768-36A3AD776D8E}" srcOrd="6" destOrd="0" presId="urn:microsoft.com/office/officeart/2005/8/layout/pyramid2"/>
    <dgm:cxn modelId="{D8BB7A49-46C4-4DDE-B93A-077C2A75C2CF}" type="presParOf" srcId="{181796C9-7459-4ABF-8D61-D890E925CC07}" destId="{6911C3EB-D203-404F-BB80-B8B200E28569}"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A70D2-79F5-4B48-93AF-89710107667F}">
      <dsp:nvSpPr>
        <dsp:cNvPr id="0" name=""/>
        <dsp:cNvSpPr/>
      </dsp:nvSpPr>
      <dsp:spPr>
        <a:xfrm>
          <a:off x="582467" y="0"/>
          <a:ext cx="4537075" cy="4537075"/>
        </a:xfrm>
        <a:prstGeom prst="triangle">
          <a:avLst/>
        </a:prstGeom>
        <a:gradFill rotWithShape="0">
          <a:gsLst>
            <a:gs pos="0">
              <a:schemeClr val="tx2">
                <a:lumMod val="75000"/>
              </a:schemeClr>
            </a:gs>
            <a:gs pos="53000">
              <a:srgbClr val="D4DEFF"/>
            </a:gs>
            <a:gs pos="83000">
              <a:srgbClr val="D4DEFF"/>
            </a:gs>
            <a:gs pos="100000">
              <a:srgbClr val="96AB94"/>
            </a:gs>
          </a:gsLst>
          <a:lin ang="16200000" scaled="0"/>
        </a:gra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88F9615-2963-4708-81D4-4450C0A71A39}">
      <dsp:nvSpPr>
        <dsp:cNvPr id="0" name=""/>
        <dsp:cNvSpPr/>
      </dsp:nvSpPr>
      <dsp:spPr>
        <a:xfrm>
          <a:off x="2070743" y="498219"/>
          <a:ext cx="2949098" cy="806394"/>
        </a:xfrm>
        <a:prstGeom prst="roundRect">
          <a:avLst/>
        </a:prstGeom>
        <a:solidFill>
          <a:schemeClr val="bg1">
            <a:alpha val="90000"/>
          </a:schemeClr>
        </a:solidFill>
        <a:ln>
          <a:solidFill>
            <a:schemeClr val="accent1"/>
          </a:solid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solidFill>
                <a:schemeClr val="tx1">
                  <a:lumMod val="50000"/>
                </a:schemeClr>
              </a:solidFill>
            </a:rPr>
            <a:t>Publisher Direct</a:t>
          </a:r>
          <a:endParaRPr lang="en-US" sz="2900" kern="1200" dirty="0">
            <a:solidFill>
              <a:schemeClr val="tx1">
                <a:lumMod val="50000"/>
              </a:schemeClr>
            </a:solidFill>
          </a:endParaRPr>
        </a:p>
      </dsp:txBody>
      <dsp:txXfrm>
        <a:off x="2110108" y="537584"/>
        <a:ext cx="2870368" cy="727664"/>
      </dsp:txXfrm>
    </dsp:sp>
    <dsp:sp modelId="{A5052343-8841-4570-BA12-A3E578569520}">
      <dsp:nvSpPr>
        <dsp:cNvPr id="0" name=""/>
        <dsp:cNvSpPr/>
      </dsp:nvSpPr>
      <dsp:spPr>
        <a:xfrm>
          <a:off x="2511901" y="1383376"/>
          <a:ext cx="2949098" cy="806394"/>
        </a:xfrm>
        <a:prstGeom prst="roundRect">
          <a:avLst/>
        </a:prstGeom>
        <a:solidFill>
          <a:srgbClr val="7DBD33"/>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DRIVEpm</a:t>
          </a:r>
          <a:endParaRPr lang="en-US" sz="2900" b="1" kern="1200" dirty="0">
            <a:solidFill>
              <a:schemeClr val="bg1"/>
            </a:solidFill>
          </a:endParaRPr>
        </a:p>
      </dsp:txBody>
      <dsp:txXfrm>
        <a:off x="2551266" y="1422741"/>
        <a:ext cx="2870368" cy="727664"/>
      </dsp:txXfrm>
    </dsp:sp>
    <dsp:sp modelId="{83ED9579-7E8A-4F63-8DE2-F244BDA0B416}">
      <dsp:nvSpPr>
        <dsp:cNvPr id="0" name=""/>
        <dsp:cNvSpPr/>
      </dsp:nvSpPr>
      <dsp:spPr>
        <a:xfrm>
          <a:off x="2081743" y="2279553"/>
          <a:ext cx="2949098" cy="806394"/>
        </a:xfrm>
        <a:prstGeom prst="roundRect">
          <a:avLst/>
        </a:prstGeom>
        <a:solidFill>
          <a:schemeClr val="bg1">
            <a:alpha val="90000"/>
          </a:schemeClr>
        </a:solidFill>
        <a:ln>
          <a:solidFill>
            <a:schemeClr val="accent1"/>
          </a:solid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baseline="0" dirty="0" smtClean="0">
              <a:solidFill>
                <a:schemeClr val="tx1">
                  <a:lumMod val="50000"/>
                </a:schemeClr>
              </a:solidFill>
            </a:rPr>
            <a:t>Other Networks</a:t>
          </a:r>
          <a:r>
            <a:rPr lang="en-US" sz="1500" kern="1200" baseline="0" dirty="0" smtClean="0">
              <a:solidFill>
                <a:schemeClr val="tx1">
                  <a:lumMod val="50000"/>
                </a:schemeClr>
              </a:solidFill>
            </a:rPr>
            <a:t/>
          </a:r>
          <a:br>
            <a:rPr lang="en-US" sz="1500" kern="1200" baseline="0" dirty="0" smtClean="0">
              <a:solidFill>
                <a:schemeClr val="tx1">
                  <a:lumMod val="50000"/>
                </a:schemeClr>
              </a:solidFill>
            </a:rPr>
          </a:br>
          <a:r>
            <a:rPr lang="en-US" sz="1000" kern="1200" baseline="0" dirty="0" smtClean="0">
              <a:solidFill>
                <a:schemeClr val="tx1">
                  <a:lumMod val="50000"/>
                </a:schemeClr>
              </a:solidFill>
            </a:rPr>
            <a:t>(Ad.com, </a:t>
          </a:r>
          <a:r>
            <a:rPr lang="en-US" sz="1000" kern="1200" baseline="0" dirty="0" err="1" smtClean="0">
              <a:solidFill>
                <a:schemeClr val="tx1">
                  <a:lumMod val="50000"/>
                </a:schemeClr>
              </a:solidFill>
            </a:rPr>
            <a:t>ValueClick</a:t>
          </a:r>
          <a:r>
            <a:rPr lang="en-US" sz="1000" kern="1200" baseline="0" dirty="0" smtClean="0">
              <a:solidFill>
                <a:schemeClr val="tx1">
                  <a:lumMod val="50000"/>
                </a:schemeClr>
              </a:solidFill>
            </a:rPr>
            <a:t>, </a:t>
          </a:r>
          <a:r>
            <a:rPr lang="en-US" sz="1000" kern="1200" baseline="0" dirty="0" err="1" smtClean="0">
              <a:solidFill>
                <a:schemeClr val="tx1">
                  <a:lumMod val="50000"/>
                </a:schemeClr>
              </a:solidFill>
            </a:rPr>
            <a:t>SpecificMedia</a:t>
          </a:r>
          <a:r>
            <a:rPr lang="en-US" sz="1000" kern="1200" baseline="0" dirty="0" smtClean="0">
              <a:solidFill>
                <a:schemeClr val="tx1">
                  <a:lumMod val="50000"/>
                </a:schemeClr>
              </a:solidFill>
            </a:rPr>
            <a:t>, etc.)</a:t>
          </a:r>
          <a:endParaRPr lang="en-US" sz="1000" kern="1200" baseline="0" dirty="0">
            <a:solidFill>
              <a:schemeClr val="tx1">
                <a:lumMod val="50000"/>
              </a:schemeClr>
            </a:solidFill>
          </a:endParaRPr>
        </a:p>
      </dsp:txBody>
      <dsp:txXfrm>
        <a:off x="2121108" y="2318918"/>
        <a:ext cx="2870368" cy="727664"/>
      </dsp:txXfrm>
    </dsp:sp>
    <dsp:sp modelId="{B6087AA1-1F27-4A18-B768-36A3AD776D8E}">
      <dsp:nvSpPr>
        <dsp:cNvPr id="0" name=""/>
        <dsp:cNvSpPr/>
      </dsp:nvSpPr>
      <dsp:spPr>
        <a:xfrm>
          <a:off x="2059713" y="3164714"/>
          <a:ext cx="2949098" cy="806394"/>
        </a:xfrm>
        <a:prstGeom prst="roundRect">
          <a:avLst/>
        </a:prstGeom>
        <a:solidFill>
          <a:schemeClr val="bg1">
            <a:alpha val="90000"/>
          </a:schemeClr>
        </a:solidFill>
        <a:ln>
          <a:solidFill>
            <a:schemeClr val="accent1"/>
          </a:solid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baseline="0" dirty="0" smtClean="0">
              <a:solidFill>
                <a:schemeClr val="tx1">
                  <a:lumMod val="50000"/>
                </a:schemeClr>
              </a:solidFill>
            </a:rPr>
            <a:t>Exchanges/Marketplace</a:t>
          </a:r>
        </a:p>
        <a:p>
          <a:pPr lvl="0" algn="ctr" defTabSz="800100">
            <a:lnSpc>
              <a:spcPct val="90000"/>
            </a:lnSpc>
            <a:spcBef>
              <a:spcPct val="0"/>
            </a:spcBef>
            <a:spcAft>
              <a:spcPct val="35000"/>
            </a:spcAft>
          </a:pPr>
          <a:r>
            <a:rPr lang="en-US" sz="1000" kern="1200" baseline="0" dirty="0" smtClean="0">
              <a:solidFill>
                <a:schemeClr val="tx1">
                  <a:lumMod val="50000"/>
                </a:schemeClr>
              </a:solidFill>
            </a:rPr>
            <a:t>(</a:t>
          </a:r>
          <a:r>
            <a:rPr lang="en-US" sz="1000" kern="1200" baseline="0" dirty="0" err="1" smtClean="0">
              <a:solidFill>
                <a:schemeClr val="tx1">
                  <a:lumMod val="50000"/>
                </a:schemeClr>
              </a:solidFill>
            </a:rPr>
            <a:t>RightMedia</a:t>
          </a:r>
          <a:r>
            <a:rPr lang="en-US" sz="1000" kern="1200" baseline="0" dirty="0" smtClean="0">
              <a:solidFill>
                <a:schemeClr val="tx1">
                  <a:lumMod val="50000"/>
                </a:schemeClr>
              </a:solidFill>
            </a:rPr>
            <a:t>, </a:t>
          </a:r>
          <a:r>
            <a:rPr lang="en-US" sz="1000" kern="1200" baseline="0" dirty="0" err="1" smtClean="0">
              <a:solidFill>
                <a:schemeClr val="tx1">
                  <a:lumMod val="50000"/>
                </a:schemeClr>
              </a:solidFill>
            </a:rPr>
            <a:t>AdBrite</a:t>
          </a:r>
          <a:r>
            <a:rPr lang="en-US" sz="1000" kern="1200" baseline="0" dirty="0" smtClean="0">
              <a:solidFill>
                <a:schemeClr val="tx1">
                  <a:lumMod val="50000"/>
                </a:schemeClr>
              </a:solidFill>
            </a:rPr>
            <a:t>, etc.)</a:t>
          </a:r>
          <a:endParaRPr lang="en-US" sz="1000" kern="1200" baseline="0" dirty="0">
            <a:solidFill>
              <a:schemeClr val="tx1">
                <a:lumMod val="50000"/>
              </a:schemeClr>
            </a:solidFill>
          </a:endParaRPr>
        </a:p>
      </dsp:txBody>
      <dsp:txXfrm>
        <a:off x="2099078" y="3204079"/>
        <a:ext cx="2870368" cy="72766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37146" cy="464741"/>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lvl1pPr defTabSz="931806">
              <a:defRPr sz="1200">
                <a:latin typeface="Arial" pitchFamily="34" charset="0"/>
              </a:defRPr>
            </a:lvl1pPr>
          </a:lstStyle>
          <a:p>
            <a:pPr>
              <a:defRPr/>
            </a:pPr>
            <a:endParaRPr lang="en-US"/>
          </a:p>
        </p:txBody>
      </p:sp>
      <p:sp>
        <p:nvSpPr>
          <p:cNvPr id="7171" name="Rectangle 3"/>
          <p:cNvSpPr>
            <a:spLocks noGrp="1" noChangeArrowheads="1"/>
          </p:cNvSpPr>
          <p:nvPr>
            <p:ph type="dt" idx="1"/>
          </p:nvPr>
        </p:nvSpPr>
        <p:spPr bwMode="auto">
          <a:xfrm>
            <a:off x="3971654" y="0"/>
            <a:ext cx="3037146" cy="464741"/>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lvl1pPr algn="r" defTabSz="931806">
              <a:defRPr sz="1200">
                <a:latin typeface="Arial" pitchFamily="34"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0880" y="4415830"/>
            <a:ext cx="5608640" cy="4182661"/>
          </a:xfrm>
          <a:prstGeom prst="rect">
            <a:avLst/>
          </a:prstGeom>
          <a:noFill/>
          <a:ln w="9525">
            <a:noFill/>
            <a:miter lim="800000"/>
            <a:headEnd/>
            <a:tailEnd/>
          </a:ln>
          <a:effectLst/>
        </p:spPr>
        <p:txBody>
          <a:bodyPr vert="horz" wrap="square" lIns="93175" tIns="46588" rIns="93175" bIns="465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1" y="8830063"/>
            <a:ext cx="3037146" cy="464740"/>
          </a:xfrm>
          <a:prstGeom prst="rect">
            <a:avLst/>
          </a:prstGeom>
          <a:noFill/>
          <a:ln w="9525">
            <a:noFill/>
            <a:miter lim="800000"/>
            <a:headEnd/>
            <a:tailEnd/>
          </a:ln>
          <a:effectLst/>
        </p:spPr>
        <p:txBody>
          <a:bodyPr vert="horz" wrap="square" lIns="93175" tIns="46588" rIns="93175" bIns="46588" numCol="1" anchor="b" anchorCtr="0" compatLnSpc="1">
            <a:prstTxWarp prst="textNoShape">
              <a:avLst/>
            </a:prstTxWarp>
          </a:bodyPr>
          <a:lstStyle>
            <a:lvl1pPr defTabSz="931806">
              <a:defRPr sz="1200">
                <a:latin typeface="Arial" pitchFamily="34" charset="0"/>
              </a:defRPr>
            </a:lvl1pPr>
          </a:lstStyle>
          <a:p>
            <a:pPr>
              <a:defRPr/>
            </a:pPr>
            <a:endParaRPr lang="en-US"/>
          </a:p>
        </p:txBody>
      </p:sp>
      <p:sp>
        <p:nvSpPr>
          <p:cNvPr id="7175" name="Rectangle 7"/>
          <p:cNvSpPr>
            <a:spLocks noGrp="1" noChangeArrowheads="1"/>
          </p:cNvSpPr>
          <p:nvPr>
            <p:ph type="sldNum" sz="quarter" idx="5"/>
          </p:nvPr>
        </p:nvSpPr>
        <p:spPr bwMode="auto">
          <a:xfrm>
            <a:off x="3971654" y="8830063"/>
            <a:ext cx="3037146" cy="464740"/>
          </a:xfrm>
          <a:prstGeom prst="rect">
            <a:avLst/>
          </a:prstGeom>
          <a:noFill/>
          <a:ln w="9525">
            <a:noFill/>
            <a:miter lim="800000"/>
            <a:headEnd/>
            <a:tailEnd/>
          </a:ln>
          <a:effectLst/>
        </p:spPr>
        <p:txBody>
          <a:bodyPr vert="horz" wrap="square" lIns="93175" tIns="46588" rIns="93175" bIns="46588" numCol="1" anchor="b" anchorCtr="0" compatLnSpc="1">
            <a:prstTxWarp prst="textNoShape">
              <a:avLst/>
            </a:prstTxWarp>
          </a:bodyPr>
          <a:lstStyle>
            <a:lvl1pPr algn="r" defTabSz="931806">
              <a:defRPr sz="1200">
                <a:latin typeface="Arial" pitchFamily="34" charset="0"/>
              </a:defRPr>
            </a:lvl1pPr>
          </a:lstStyle>
          <a:p>
            <a:pPr>
              <a:defRPr/>
            </a:pPr>
            <a:fld id="{6C02A263-680A-41A1-81DF-99637A36392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r>
              <a:rPr lang="en-US" dirty="0" smtClean="0">
                <a:latin typeface="Arial" charset="0"/>
              </a:rPr>
              <a:t>Talking Point(s):</a:t>
            </a:r>
          </a:p>
          <a:p>
            <a:endParaRPr lang="en-US" dirty="0" smtClean="0">
              <a:latin typeface="Arial" charset="0"/>
            </a:endParaRPr>
          </a:p>
          <a:p>
            <a:r>
              <a:rPr lang="en-US" dirty="0" smtClean="0">
                <a:latin typeface="Arial" charset="0"/>
              </a:rPr>
              <a:t>We’ve come a long way in 12 months.  Many</a:t>
            </a:r>
            <a:r>
              <a:rPr lang="en-US" baseline="0" dirty="0" smtClean="0">
                <a:latin typeface="Arial" charset="0"/>
              </a:rPr>
              <a:t> of our backend processes are moving towards integration, but we still have work to do.  As a trusted partner of DRIVEpm, eBay has the opportunity to help us shape what that future will look like.  By working together, sharing information and finding innovative ways to meet eBay’s marketing goals, both eBay and Microsoft/DRIVEpm can achieve great success and shape the digital advertising future.</a:t>
            </a:r>
            <a:endParaRPr lang="en-US" dirty="0" smtClean="0">
              <a:latin typeface="Arial" charset="0"/>
            </a:endParaRPr>
          </a:p>
        </p:txBody>
      </p:sp>
      <p:sp>
        <p:nvSpPr>
          <p:cNvPr id="28675" name="Slide Number Placeholder 3"/>
          <p:cNvSpPr txBox="1">
            <a:spLocks noGrp="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F16F9407-D113-4357-BE39-B87123B22483}" type="slidenum">
              <a:rPr lang="en-US" sz="1200"/>
              <a:pPr algn="r" defTabSz="931806"/>
              <a:t>2</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r>
              <a:rPr lang="en-US" smtClean="0">
                <a:latin typeface="Arial" charset="0"/>
              </a:rPr>
              <a:t>Let’s go back to our ingredients for success idea. Microsoft truly brings all these elements together in the DRIVE network. The unique combination of advanced technology and premium media. Advanced reporting based on better data, greater scale and better technology.  And a consultative relationship recognized in our industry as being the best. </a:t>
            </a:r>
          </a:p>
          <a:p>
            <a:endParaRPr lang="en-US" smtClean="0">
              <a:latin typeface="Arial" charset="0"/>
            </a:endParaRPr>
          </a:p>
          <a:p>
            <a:r>
              <a:rPr lang="en-US" smtClean="0">
                <a:latin typeface="Arial" charset="0"/>
              </a:rPr>
              <a:t>For you, that means better audience insights, greater control of the ways you reach your desired audience, complete control of your brand, and a partner with unparalleled industry expertise and opportunities. </a:t>
            </a:r>
          </a:p>
        </p:txBody>
      </p:sp>
      <p:sp>
        <p:nvSpPr>
          <p:cNvPr id="32771" name="Slide Number Placeholder 3"/>
          <p:cNvSpPr txBox="1">
            <a:spLocks noGrp="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00427F40-B944-479B-A93A-92A0E196F240}" type="slidenum">
              <a:rPr lang="en-US" sz="1200"/>
              <a:pPr algn="r" defTabSz="931806"/>
              <a:t>11</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A035C1FC-AEAF-4320-B89E-BE0973063789}" type="slidenum">
              <a:rPr lang="en-US" smtClean="0">
                <a:latin typeface="Arial" charset="0"/>
              </a:rPr>
              <a:pPr/>
              <a:t>12</a:t>
            </a:fld>
            <a:endParaRPr lang="en-US" smtClean="0">
              <a:latin typeface="Arial" charset="0"/>
            </a:endParaRPr>
          </a:p>
        </p:txBody>
      </p:sp>
      <p:sp>
        <p:nvSpPr>
          <p:cNvPr id="48130" name="Rectangle 7"/>
          <p:cNvSpPr txBox="1">
            <a:spLocks noGrp="1" noChangeArrowheads="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E1BAC37B-88B0-40BA-9B65-F043C3FDE310}" type="slidenum">
              <a:rPr lang="en-US" sz="1200"/>
              <a:pPr algn="r" defTabSz="931806"/>
              <a:t>12</a:t>
            </a:fld>
            <a:endParaRPr lang="en-US" sz="1200"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971925" y="8829675"/>
            <a:ext cx="3036888" cy="465138"/>
          </a:xfrm>
          <a:prstGeom prst="rect">
            <a:avLst/>
          </a:prstGeom>
          <a:noFill/>
          <a:ln w="9525">
            <a:noFill/>
            <a:miter lim="800000"/>
            <a:headEnd/>
            <a:tailEnd/>
          </a:ln>
        </p:spPr>
        <p:txBody>
          <a:bodyPr lIns="93170" tIns="46585" rIns="93170" bIns="46585" anchor="b"/>
          <a:lstStyle/>
          <a:p>
            <a:pPr algn="r" defTabSz="930275">
              <a:lnSpc>
                <a:spcPct val="100000"/>
              </a:lnSpc>
              <a:spcBef>
                <a:spcPct val="0"/>
              </a:spcBef>
            </a:pPr>
            <a:fld id="{AC7974EE-15DF-40EA-81F2-80E1395A522A}" type="slidenum">
              <a:rPr lang="en-US" b="0">
                <a:solidFill>
                  <a:schemeClr val="tx1"/>
                </a:solidFill>
              </a:rPr>
              <a:pPr algn="r" defTabSz="930275">
                <a:lnSpc>
                  <a:spcPct val="100000"/>
                </a:lnSpc>
                <a:spcBef>
                  <a:spcPct val="0"/>
                </a:spcBef>
              </a:pPr>
              <a:t>16</a:t>
            </a:fld>
            <a:endParaRPr lang="en-US" b="0">
              <a:solidFill>
                <a:schemeClr val="tx1"/>
              </a:solidFill>
            </a:endParaRPr>
          </a:p>
        </p:txBody>
      </p:sp>
      <p:sp>
        <p:nvSpPr>
          <p:cNvPr id="24579" name="Rectangle 7"/>
          <p:cNvSpPr txBox="1">
            <a:spLocks noGrp="1" noChangeArrowheads="1"/>
          </p:cNvSpPr>
          <p:nvPr/>
        </p:nvSpPr>
        <p:spPr bwMode="auto">
          <a:xfrm>
            <a:off x="3971925" y="8829675"/>
            <a:ext cx="3036888" cy="465138"/>
          </a:xfrm>
          <a:prstGeom prst="rect">
            <a:avLst/>
          </a:prstGeom>
          <a:noFill/>
          <a:ln w="9525">
            <a:noFill/>
            <a:miter lim="800000"/>
            <a:headEnd/>
            <a:tailEnd/>
          </a:ln>
        </p:spPr>
        <p:txBody>
          <a:bodyPr lIns="93170" tIns="46585" rIns="93170" bIns="46585" anchor="b"/>
          <a:lstStyle/>
          <a:p>
            <a:pPr algn="r" defTabSz="930275">
              <a:lnSpc>
                <a:spcPct val="100000"/>
              </a:lnSpc>
              <a:spcBef>
                <a:spcPct val="0"/>
              </a:spcBef>
            </a:pPr>
            <a:fld id="{FD1DF1EB-27DB-4CB4-8086-D5806A3772EF}" type="slidenum">
              <a:rPr lang="en-US" b="0">
                <a:solidFill>
                  <a:schemeClr val="tx1"/>
                </a:solidFill>
              </a:rPr>
              <a:pPr algn="r" defTabSz="930275">
                <a:lnSpc>
                  <a:spcPct val="100000"/>
                </a:lnSpc>
                <a:spcBef>
                  <a:spcPct val="0"/>
                </a:spcBef>
              </a:pPr>
              <a:t>16</a:t>
            </a:fld>
            <a:endParaRPr lang="en-US" b="0">
              <a:solidFill>
                <a:schemeClr val="tx1"/>
              </a:solidFill>
            </a:endParaRPr>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p:spPr>
        <p:txBody>
          <a:bodyPr/>
          <a:lstStyle/>
          <a:p>
            <a:pPr eaLnBrk="1" hangingPunct="1"/>
            <a:r>
              <a:rPr lang="en-US" smtClean="0">
                <a:latin typeface="Arial" charset="0"/>
              </a:rPr>
              <a:t>Talking points:</a:t>
            </a:r>
          </a:p>
          <a:p>
            <a:pPr eaLnBrk="1" hangingPunct="1"/>
            <a:endParaRPr lang="en-US" smtClean="0">
              <a:latin typeface="Arial" charset="0"/>
            </a:endParaRPr>
          </a:p>
          <a:p>
            <a:pPr eaLnBrk="1" hangingPunct="1"/>
            <a:r>
              <a:rPr lang="en-US" smtClean="0">
                <a:latin typeface="Arial" charset="0"/>
              </a:rPr>
              <a:t>This should be customized based on what the advertiser is trying to fix, accomplish, or avoid (as demonstrated through the second point in “framework”)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30275"/>
            <a:fld id="{83F37DA7-637B-4D6E-983F-A53FF4397477}" type="slidenum">
              <a:rPr lang="en-US" smtClean="0">
                <a:latin typeface="Arial" charset="0"/>
              </a:rPr>
              <a:pPr defTabSz="930275"/>
              <a:t>17</a:t>
            </a:fld>
            <a:endParaRPr lang="en-US" smtClean="0">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latin typeface="Arial" charset="0"/>
              </a:rPr>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r>
              <a:rPr lang="en-US" smtClean="0">
                <a:latin typeface="Arial" charset="0"/>
              </a:rPr>
              <a:t>Networks are notorious for dragging reputable brands through un-reputable channels, placing ads on sites that reflect poorly on the advertiser, and placing ads on other networks. And the advertiser never knows. </a:t>
            </a:r>
          </a:p>
          <a:p>
            <a:r>
              <a:rPr lang="en-US" smtClean="0">
                <a:latin typeface="Arial" charset="0"/>
              </a:rPr>
              <a:t>Because DRIVE only includes the top 250 publishers, you know that your ads will only be placed on the highest quality publisher sites.</a:t>
            </a:r>
          </a:p>
          <a:p>
            <a:r>
              <a:rPr lang="en-US" smtClean="0">
                <a:latin typeface="Arial" charset="0"/>
              </a:rPr>
              <a:t>DRIVE doesn’t buy impression on other networks, so “Daisy-chaining” will never occur, and will never be an issue that will surprise you later.</a:t>
            </a:r>
          </a:p>
          <a:p>
            <a:r>
              <a:rPr lang="en-US" smtClean="0">
                <a:latin typeface="Arial" charset="0"/>
              </a:rPr>
              <a:t>Even within our tight universe of the top 250, you can remove specific sites that are inappropriate for your campaign or brand</a:t>
            </a:r>
          </a:p>
          <a:p>
            <a:r>
              <a:rPr lang="en-US" smtClean="0">
                <a:latin typeface="Arial" charset="0"/>
              </a:rPr>
              <a:t>And, of course, DRIVE provides more targeting options that help you ensure that your message is reaching the appropriate audience. Relevance has a lot to do with the way your brand is perceived. Let’s talk about those options… </a:t>
            </a:r>
          </a:p>
          <a:p>
            <a:endParaRPr lang="en-US" smtClean="0">
              <a:latin typeface="Arial" charset="0"/>
            </a:endParaRPr>
          </a:p>
        </p:txBody>
      </p:sp>
      <p:sp>
        <p:nvSpPr>
          <p:cNvPr id="26628" name="Slide Number Placeholder 3"/>
          <p:cNvSpPr>
            <a:spLocks noGrp="1"/>
          </p:cNvSpPr>
          <p:nvPr>
            <p:ph type="sldNum" sz="quarter" idx="5"/>
          </p:nvPr>
        </p:nvSpPr>
        <p:spPr>
          <a:noFill/>
        </p:spPr>
        <p:txBody>
          <a:bodyPr/>
          <a:lstStyle/>
          <a:p>
            <a:pPr defTabSz="930275"/>
            <a:fld id="{7352CD61-D478-4925-86B4-CC832B714856}" type="slidenum">
              <a:rPr lang="en-US" smtClean="0">
                <a:latin typeface="Arial" charset="0"/>
              </a:rPr>
              <a:pPr defTabSz="930275"/>
              <a:t>18</a:t>
            </a:fld>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smtClean="0">
                <a:latin typeface="Arial" charset="0"/>
              </a:rPr>
              <a:t>Let’s go back to our ingredients for success idea. Microsoft truly brings all these elements together in the DRIVE network. The unique combination of advanced technology and premium media. Advanced reporting based on better data, greater scale and better technology.  And a consultative relationship recognized in our industry as being the best. </a:t>
            </a:r>
          </a:p>
          <a:p>
            <a:endParaRPr lang="en-US" smtClean="0">
              <a:latin typeface="Arial" charset="0"/>
            </a:endParaRPr>
          </a:p>
          <a:p>
            <a:r>
              <a:rPr lang="en-US" smtClean="0">
                <a:latin typeface="Arial" charset="0"/>
              </a:rPr>
              <a:t>For you, that means better audience insights, greater control of the ways you reach your desired audience, complete control of your brand, and a partner with unparalleled industry expertise and opportunities. </a:t>
            </a:r>
          </a:p>
        </p:txBody>
      </p:sp>
      <p:sp>
        <p:nvSpPr>
          <p:cNvPr id="27652" name="Slide Number Placeholder 3"/>
          <p:cNvSpPr txBox="1">
            <a:spLocks noGrp="1"/>
          </p:cNvSpPr>
          <p:nvPr/>
        </p:nvSpPr>
        <p:spPr bwMode="auto">
          <a:xfrm>
            <a:off x="3971925" y="8829675"/>
            <a:ext cx="3036888" cy="465138"/>
          </a:xfrm>
          <a:prstGeom prst="rect">
            <a:avLst/>
          </a:prstGeom>
          <a:noFill/>
          <a:ln w="9525">
            <a:noFill/>
            <a:miter lim="800000"/>
            <a:headEnd/>
            <a:tailEnd/>
          </a:ln>
        </p:spPr>
        <p:txBody>
          <a:bodyPr lIns="93172" tIns="46587" rIns="93172" bIns="46587" anchor="b"/>
          <a:lstStyle/>
          <a:p>
            <a:pPr algn="r" defTabSz="930275"/>
            <a:fld id="{78684883-CE38-47DA-B993-848199430FA8}" type="slidenum">
              <a:rPr lang="en-US"/>
              <a:pPr algn="r" defTabSz="930275"/>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971925" y="8829675"/>
            <a:ext cx="3036888" cy="465138"/>
          </a:xfrm>
          <a:prstGeom prst="rect">
            <a:avLst/>
          </a:prstGeom>
          <a:noFill/>
          <a:ln w="9525">
            <a:noFill/>
            <a:miter lim="800000"/>
            <a:headEnd/>
            <a:tailEnd/>
          </a:ln>
        </p:spPr>
        <p:txBody>
          <a:bodyPr lIns="93170" tIns="46585" rIns="93170" bIns="46585" anchor="b"/>
          <a:lstStyle/>
          <a:p>
            <a:pPr algn="r" defTabSz="930275">
              <a:lnSpc>
                <a:spcPct val="100000"/>
              </a:lnSpc>
              <a:spcBef>
                <a:spcPct val="0"/>
              </a:spcBef>
            </a:pPr>
            <a:fld id="{3234FFD8-05E7-4D1F-AECE-22055ED9D0E5}" type="slidenum">
              <a:rPr lang="en-US" b="0">
                <a:solidFill>
                  <a:schemeClr val="tx1"/>
                </a:solidFill>
              </a:rPr>
              <a:pPr algn="r" defTabSz="930275">
                <a:lnSpc>
                  <a:spcPct val="100000"/>
                </a:lnSpc>
                <a:spcBef>
                  <a:spcPct val="0"/>
                </a:spcBef>
              </a:pPr>
              <a:t>20</a:t>
            </a:fld>
            <a:endParaRPr lang="en-US" b="0">
              <a:solidFill>
                <a:schemeClr val="tx1"/>
              </a:solidFill>
            </a:endParaRPr>
          </a:p>
        </p:txBody>
      </p:sp>
      <p:sp>
        <p:nvSpPr>
          <p:cNvPr id="28675" name="Rectangle 7"/>
          <p:cNvSpPr txBox="1">
            <a:spLocks noGrp="1" noChangeArrowheads="1"/>
          </p:cNvSpPr>
          <p:nvPr/>
        </p:nvSpPr>
        <p:spPr bwMode="auto">
          <a:xfrm>
            <a:off x="3971925" y="8829675"/>
            <a:ext cx="3036888" cy="465138"/>
          </a:xfrm>
          <a:prstGeom prst="rect">
            <a:avLst/>
          </a:prstGeom>
          <a:noFill/>
          <a:ln w="9525">
            <a:noFill/>
            <a:miter lim="800000"/>
            <a:headEnd/>
            <a:tailEnd/>
          </a:ln>
        </p:spPr>
        <p:txBody>
          <a:bodyPr lIns="93170" tIns="46585" rIns="93170" bIns="46585" anchor="b"/>
          <a:lstStyle/>
          <a:p>
            <a:pPr algn="r" defTabSz="930275">
              <a:lnSpc>
                <a:spcPct val="100000"/>
              </a:lnSpc>
              <a:spcBef>
                <a:spcPct val="0"/>
              </a:spcBef>
            </a:pPr>
            <a:fld id="{4A243CEF-7C08-473D-B417-D38F18F32020}" type="slidenum">
              <a:rPr lang="en-US" b="0">
                <a:solidFill>
                  <a:schemeClr val="tx1"/>
                </a:solidFill>
              </a:rPr>
              <a:pPr algn="r" defTabSz="930275">
                <a:lnSpc>
                  <a:spcPct val="100000"/>
                </a:lnSpc>
                <a:spcBef>
                  <a:spcPct val="0"/>
                </a:spcBef>
              </a:pPr>
              <a:t>20</a:t>
            </a:fld>
            <a:endParaRPr lang="en-US" b="0">
              <a:solidFill>
                <a:schemeClr val="tx1"/>
              </a:solidFill>
            </a:endParaRP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p:spPr>
        <p:txBody>
          <a:bodyPr/>
          <a:lstStyle/>
          <a:p>
            <a:pPr eaLnBrk="1" hangingPunct="1"/>
            <a:r>
              <a:rPr lang="en-US" smtClean="0">
                <a:latin typeface="Arial" charset="0"/>
              </a:rPr>
              <a:t>Customize with your team information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r>
              <a:rPr lang="en-US" dirty="0" smtClean="0">
                <a:latin typeface="Arial" charset="0"/>
              </a:rPr>
              <a:t>Talking Point:</a:t>
            </a:r>
          </a:p>
          <a:p>
            <a:endParaRPr lang="en-US" dirty="0" smtClean="0">
              <a:latin typeface="Arial" charset="0"/>
            </a:endParaRPr>
          </a:p>
          <a:p>
            <a:r>
              <a:rPr lang="en-US" dirty="0" smtClean="0">
                <a:latin typeface="Arial" charset="0"/>
              </a:rPr>
              <a:t>Both eBay and DRIVEpm are laser</a:t>
            </a:r>
            <a:r>
              <a:rPr lang="en-US" baseline="0" dirty="0" smtClean="0">
                <a:latin typeface="Arial" charset="0"/>
              </a:rPr>
              <a:t> focused on what is going to work for our clients.  </a:t>
            </a:r>
          </a:p>
          <a:p>
            <a:endParaRPr lang="en-US" baseline="0" dirty="0" smtClean="0">
              <a:latin typeface="Arial" charset="0"/>
            </a:endParaRPr>
          </a:p>
          <a:p>
            <a:r>
              <a:rPr lang="en-US" baseline="0" dirty="0" smtClean="0">
                <a:latin typeface="Arial" charset="0"/>
              </a:rPr>
              <a:t>eBay did this by removing the negative reviews of their buyers, making people more likely to shop on their site.</a:t>
            </a:r>
          </a:p>
          <a:p>
            <a:endParaRPr lang="en-US" baseline="0" dirty="0" smtClean="0">
              <a:latin typeface="Arial" charset="0"/>
            </a:endParaRPr>
          </a:p>
          <a:p>
            <a:r>
              <a:rPr lang="en-US" baseline="0" dirty="0" smtClean="0">
                <a:latin typeface="Arial" charset="0"/>
              </a:rPr>
              <a:t>DRIVEpm does this by creating products that work harder and smarter for our client’s campaigns to ensure that our clients get the best value for their advertising dollar.</a:t>
            </a:r>
          </a:p>
          <a:p>
            <a:endParaRPr lang="en-US" baseline="0" dirty="0" smtClean="0">
              <a:latin typeface="Arial" charset="0"/>
            </a:endParaRPr>
          </a:p>
          <a:p>
            <a:endParaRPr lang="en-US" dirty="0" smtClean="0">
              <a:latin typeface="Arial" charset="0"/>
            </a:endParaRPr>
          </a:p>
        </p:txBody>
      </p:sp>
      <p:sp>
        <p:nvSpPr>
          <p:cNvPr id="28675" name="Slide Number Placeholder 3"/>
          <p:cNvSpPr txBox="1">
            <a:spLocks noGrp="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F16F9407-D113-4357-BE39-B87123B22483}" type="slidenum">
              <a:rPr lang="en-US" sz="1200"/>
              <a:pPr algn="r" defTabSz="931806"/>
              <a:t>3</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E60D1513-6BC0-40B7-B660-61DE2114A626}" type="slidenum">
              <a:rPr lang="en-US" smtClean="0"/>
              <a:pPr/>
              <a:t>4</a:t>
            </a:fld>
            <a:endParaRPr lang="en-US" smtClean="0"/>
          </a:p>
        </p:txBody>
      </p:sp>
      <p:sp>
        <p:nvSpPr>
          <p:cNvPr id="27651"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2" tIns="46587" rIns="93172" bIns="46587" anchor="b"/>
          <a:lstStyle/>
          <a:p>
            <a:pPr algn="r"/>
            <a:fld id="{6A22F827-3021-4B41-969F-45D51897263C}" type="slidenum">
              <a:rPr lang="en-US" sz="1200"/>
              <a:pPr algn="r"/>
              <a:t>4</a:t>
            </a:fld>
            <a:endParaRPr lang="en-US" sz="1200" dirty="0"/>
          </a:p>
        </p:txBody>
      </p:sp>
      <p:sp>
        <p:nvSpPr>
          <p:cNvPr id="27652"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2" tIns="46587" rIns="93172" bIns="46587" anchor="b"/>
          <a:lstStyle/>
          <a:p>
            <a:pPr algn="r"/>
            <a:fld id="{59C3E436-4914-485C-891B-C4C0216FDBA3}" type="slidenum">
              <a:rPr lang="en-US" sz="1200"/>
              <a:pPr algn="r"/>
              <a:t>4</a:t>
            </a:fld>
            <a:endParaRPr lang="en-US" sz="1200" dirty="0"/>
          </a:p>
        </p:txBody>
      </p:sp>
      <p:sp>
        <p:nvSpPr>
          <p:cNvPr id="27653" name="Rectangle 2"/>
          <p:cNvSpPr>
            <a:spLocks noGrp="1" noRot="1" noChangeAspect="1" noChangeArrowheads="1" noTextEdit="1"/>
          </p:cNvSpPr>
          <p:nvPr>
            <p:ph type="sldImg"/>
          </p:nvPr>
        </p:nvSpPr>
        <p:spPr>
          <a:ln/>
        </p:spPr>
      </p:sp>
      <p:sp>
        <p:nvSpPr>
          <p:cNvPr id="27654" name="Rectangle 3"/>
          <p:cNvSpPr>
            <a:spLocks noGrp="1" noChangeArrowheads="1"/>
          </p:cNvSpPr>
          <p:nvPr>
            <p:ph type="body" idx="1"/>
          </p:nvPr>
        </p:nvSpPr>
        <p:spPr>
          <a:noFill/>
          <a:ln/>
        </p:spPr>
        <p:txBody>
          <a:bodyPr lIns="93172" tIns="46587" rIns="93172" bIns="46587"/>
          <a:lstStyle/>
          <a:p>
            <a:pPr eaLnBrk="1" hangingPunct="1"/>
            <a:r>
              <a:rPr lang="en-US" dirty="0" smtClean="0"/>
              <a:t>Talking</a:t>
            </a:r>
            <a:r>
              <a:rPr lang="en-US" baseline="0" dirty="0" smtClean="0"/>
              <a:t> Point(s):</a:t>
            </a:r>
          </a:p>
          <a:p>
            <a:pPr eaLnBrk="1" hangingPunct="1"/>
            <a:endParaRPr lang="en-US" baseline="0" dirty="0" smtClean="0"/>
          </a:p>
          <a:p>
            <a:pPr eaLnBrk="1" hangingPunct="1"/>
            <a:r>
              <a:rPr lang="en-US" dirty="0" smtClean="0"/>
              <a:t>Another area where DRIVE is different is in the area of expertise. </a:t>
            </a:r>
          </a:p>
          <a:p>
            <a:pPr eaLnBrk="1" hangingPunct="1"/>
            <a:endParaRPr lang="en-US" dirty="0" smtClean="0"/>
          </a:p>
          <a:p>
            <a:pPr eaLnBrk="1" hangingPunct="1"/>
            <a:r>
              <a:rPr lang="en-US" dirty="0" smtClean="0"/>
              <a:t>We train, structure, target and build the best teams possible----our actions, roles and focus revolve around advertiser success and goals. (You have earned the right to say this). From the moment you decide to try DRIVE and throughout your campaign we’ll help you maximize your results. And our efforts are backed by a team of industry experts who know the latest trends, concerns and success factors for specific types of advertisers and the unique requirements of publishers. And of course DRIVE is just one of many opportunities that Microsoft has to offer advertisers…</a:t>
            </a:r>
          </a:p>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r>
              <a:rPr lang="en-US" dirty="0" smtClean="0">
                <a:latin typeface="Arial" charset="0"/>
              </a:rPr>
              <a:t>DRIVE is founded on a core idea that ultimately produces better results for you. Here’s our simple, yet different approach. We combine the most advanced, widely used, Microsoft advertising technologies with the “A” list of top 250 media properties.</a:t>
            </a:r>
          </a:p>
        </p:txBody>
      </p:sp>
      <p:sp>
        <p:nvSpPr>
          <p:cNvPr id="30723" name="Slide Number Placeholder 3"/>
          <p:cNvSpPr txBox="1">
            <a:spLocks noGrp="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2902C65A-16FE-4066-A8FB-01C293CFFF72}" type="slidenum">
              <a:rPr lang="en-US" sz="1200"/>
              <a:pPr algn="r" defTabSz="931806"/>
              <a:t>5</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800" b="0" dirty="0" smtClean="0">
                <a:solidFill>
                  <a:srgbClr val="000000"/>
                </a:solidFill>
              </a:rPr>
              <a:t>Talking Point(s)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800" b="0" dirty="0" smtClean="0">
              <a:solidFill>
                <a:srgbClr val="00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800" b="0" dirty="0" smtClean="0">
                <a:solidFill>
                  <a:srgbClr val="000000"/>
                </a:solidFill>
              </a:rPr>
              <a:t>Single Sites:</a:t>
            </a:r>
            <a:br>
              <a:rPr lang="en-US" sz="1800" b="0" dirty="0" smtClean="0">
                <a:solidFill>
                  <a:srgbClr val="000000"/>
                </a:solidFill>
              </a:rPr>
            </a:br>
            <a:r>
              <a:rPr lang="en-US" sz="1200" b="0" dirty="0" smtClean="0">
                <a:solidFill>
                  <a:srgbClr val="000000"/>
                </a:solidFill>
              </a:rPr>
              <a:t>Negotiating with single websites in </a:t>
            </a:r>
            <a:r>
              <a:rPr lang="en-US" sz="1200" b="0" i="1" dirty="0" smtClean="0">
                <a:solidFill>
                  <a:srgbClr val="000000"/>
                </a:solidFill>
              </a:rPr>
              <a:t>neither cost nor time efficient for eBay’s needs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800" b="0" dirty="0" smtClean="0">
              <a:solidFill>
                <a:srgbClr val="00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800" b="0" dirty="0" err="1" smtClean="0">
                <a:solidFill>
                  <a:srgbClr val="000000"/>
                </a:solidFill>
              </a:rPr>
              <a:t>Comscore’s</a:t>
            </a:r>
            <a:r>
              <a:rPr lang="en-US" sz="1800" b="0" dirty="0" smtClean="0">
                <a:solidFill>
                  <a:srgbClr val="000000"/>
                </a:solidFill>
              </a:rPr>
              <a:t> Media </a:t>
            </a:r>
            <a:r>
              <a:rPr lang="en-US" sz="1800" b="0" dirty="0" err="1" smtClean="0">
                <a:solidFill>
                  <a:srgbClr val="000000"/>
                </a:solidFill>
              </a:rPr>
              <a:t>Metrix</a:t>
            </a:r>
            <a:r>
              <a:rPr lang="en-US" sz="1800" b="0" dirty="0" smtClean="0">
                <a:solidFill>
                  <a:srgbClr val="000000"/>
                </a:solidFill>
              </a:rPr>
              <a:t> Top 250:  </a:t>
            </a:r>
            <a:br>
              <a:rPr lang="en-US" sz="1800" b="0" dirty="0" smtClean="0">
                <a:solidFill>
                  <a:srgbClr val="000000"/>
                </a:solidFill>
              </a:rPr>
            </a:br>
            <a:r>
              <a:rPr lang="en-US" sz="1200" b="0" dirty="0" smtClean="0">
                <a:solidFill>
                  <a:srgbClr val="000000"/>
                </a:solidFill>
              </a:rPr>
              <a:t>eBay would get the web’s best impressions available, </a:t>
            </a:r>
            <a:r>
              <a:rPr lang="en-US" sz="1200" b="0" i="1" dirty="0" smtClean="0">
                <a:solidFill>
                  <a:srgbClr val="000000"/>
                </a:solidFill>
              </a:rPr>
              <a:t>with one buy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800" b="0" dirty="0" smtClean="0">
              <a:solidFill>
                <a:srgbClr val="00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800" b="0" dirty="0" smtClean="0">
                <a:solidFill>
                  <a:srgbClr val="000000"/>
                </a:solidFill>
              </a:rPr>
              <a:t>Industry Overage:</a:t>
            </a:r>
            <a:br>
              <a:rPr lang="en-US" sz="1800" b="0" dirty="0" smtClean="0">
                <a:solidFill>
                  <a:srgbClr val="000000"/>
                </a:solidFill>
              </a:rPr>
            </a:br>
            <a:r>
              <a:rPr lang="en-US" sz="1200" b="0" dirty="0" smtClean="0">
                <a:solidFill>
                  <a:srgbClr val="000000"/>
                </a:solidFill>
              </a:rPr>
              <a:t>Problems arise when eBay’s online ads appear on sites </a:t>
            </a:r>
            <a:r>
              <a:rPr lang="en-US" sz="1200" b="0" i="1" dirty="0" smtClean="0">
                <a:solidFill>
                  <a:srgbClr val="000000"/>
                </a:solidFill>
              </a:rPr>
              <a:t>inappropriate to their brand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1" dirty="0" smtClean="0">
              <a:solidFill>
                <a:srgbClr val="000000"/>
              </a:solidFill>
            </a:endParaRPr>
          </a:p>
          <a:p>
            <a:endParaRPr lang="en-US" b="0" dirty="0"/>
          </a:p>
        </p:txBody>
      </p:sp>
      <p:sp>
        <p:nvSpPr>
          <p:cNvPr id="4" name="Slide Number Placeholder 3"/>
          <p:cNvSpPr>
            <a:spLocks noGrp="1"/>
          </p:cNvSpPr>
          <p:nvPr>
            <p:ph type="sldNum" sz="quarter" idx="10"/>
          </p:nvPr>
        </p:nvSpPr>
        <p:spPr/>
        <p:txBody>
          <a:bodyPr/>
          <a:lstStyle/>
          <a:p>
            <a:pPr>
              <a:defRPr/>
            </a:pPr>
            <a:fld id="{6C02A263-680A-41A1-81DF-99637A36392C}"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r>
              <a:rPr lang="en-US" dirty="0" smtClean="0">
                <a:latin typeface="Arial" charset="0"/>
              </a:rPr>
              <a:t>Talking</a:t>
            </a:r>
            <a:r>
              <a:rPr lang="en-US" baseline="0" dirty="0" smtClean="0">
                <a:latin typeface="Arial" charset="0"/>
              </a:rPr>
              <a:t> Point(s):</a:t>
            </a:r>
          </a:p>
          <a:p>
            <a:endParaRPr lang="en-US" baseline="0" dirty="0" smtClean="0">
              <a:latin typeface="Arial" charset="0"/>
            </a:endParaRPr>
          </a:p>
          <a:p>
            <a:r>
              <a:rPr lang="en-US" dirty="0" smtClean="0">
                <a:latin typeface="Arial" charset="0"/>
              </a:rPr>
              <a:t>Analogy</a:t>
            </a:r>
            <a:r>
              <a:rPr lang="en-US" baseline="0" dirty="0" smtClean="0">
                <a:latin typeface="Arial" charset="0"/>
              </a:rPr>
              <a:t> for eBay client: What would you do for a campaign if I could take your next ad campaign and put it in center field of AT&amp;T park and guarantee a standing room only crowd would see it? Now, what if they were rabid fans? Now, what if I could do that a thousand times a month?  </a:t>
            </a:r>
          </a:p>
          <a:p>
            <a:endParaRPr lang="en-US" baseline="0" dirty="0" smtClean="0">
              <a:latin typeface="Arial" charset="0"/>
            </a:endParaRPr>
          </a:p>
          <a:p>
            <a:r>
              <a:rPr lang="en-US" baseline="0" dirty="0" smtClean="0">
                <a:latin typeface="Arial" charset="0"/>
              </a:rPr>
              <a:t>HIGH GAIN QUESTION: Okay, so what would you do for an ad if you knew that it was going to be seen by nearly 30 million crazy fans? (48 million unique visitors x 62% addicts=29.7 million addicts</a:t>
            </a:r>
            <a:endParaRPr lang="en-US" dirty="0" smtClean="0">
              <a:latin typeface="Arial" charset="0"/>
            </a:endParaRPr>
          </a:p>
          <a:p>
            <a:endParaRPr lang="en-US" dirty="0" smtClean="0">
              <a:latin typeface="Arial" charset="0"/>
            </a:endParaRPr>
          </a:p>
          <a:p>
            <a:r>
              <a:rPr lang="en-US" dirty="0" err="1" smtClean="0">
                <a:latin typeface="Arial" charset="0"/>
              </a:rPr>
              <a:t>Comscore</a:t>
            </a:r>
            <a:r>
              <a:rPr lang="en-US" dirty="0" smtClean="0">
                <a:latin typeface="Arial" charset="0"/>
              </a:rPr>
              <a:t> Media</a:t>
            </a:r>
            <a:r>
              <a:rPr lang="en-US" baseline="0" dirty="0" smtClean="0">
                <a:latin typeface="Arial" charset="0"/>
              </a:rPr>
              <a:t> </a:t>
            </a:r>
            <a:r>
              <a:rPr lang="en-US" baseline="0" dirty="0" err="1" smtClean="0">
                <a:latin typeface="Arial" charset="0"/>
              </a:rPr>
              <a:t>Metrix</a:t>
            </a:r>
            <a:r>
              <a:rPr lang="en-US" baseline="0" dirty="0" smtClean="0">
                <a:latin typeface="Arial" charset="0"/>
              </a:rPr>
              <a:t> Data:</a:t>
            </a:r>
          </a:p>
          <a:p>
            <a:endParaRPr lang="en-US" baseline="0" dirty="0" smtClean="0">
              <a:latin typeface="Arial" charset="0"/>
            </a:endParaRPr>
          </a:p>
          <a:p>
            <a:r>
              <a:rPr lang="en-US" baseline="0" dirty="0" smtClean="0">
                <a:latin typeface="Arial" charset="0"/>
              </a:rPr>
              <a:t>According to </a:t>
            </a:r>
            <a:r>
              <a:rPr lang="en-US" baseline="0" dirty="0" err="1" smtClean="0">
                <a:latin typeface="Arial" charset="0"/>
              </a:rPr>
              <a:t>Comscore’s</a:t>
            </a:r>
            <a:r>
              <a:rPr lang="en-US" baseline="0" dirty="0" smtClean="0">
                <a:latin typeface="Arial" charset="0"/>
              </a:rPr>
              <a:t> “Cross Visiting Report” 49.6% of </a:t>
            </a:r>
            <a:r>
              <a:rPr lang="en-US" baseline="0" dirty="0" err="1" smtClean="0">
                <a:latin typeface="Arial" charset="0"/>
              </a:rPr>
              <a:t>DRIVEpm’s</a:t>
            </a:r>
            <a:r>
              <a:rPr lang="en-US" baseline="0" dirty="0" smtClean="0">
                <a:latin typeface="Arial" charset="0"/>
              </a:rPr>
              <a:t> audience visited eBay in May 2008.  The flipside of this is that 78.4% of eBay’s audience visited </a:t>
            </a:r>
            <a:r>
              <a:rPr lang="en-US" baseline="0" dirty="0" err="1" smtClean="0">
                <a:latin typeface="Arial" charset="0"/>
              </a:rPr>
              <a:t>DRIVEpm’s</a:t>
            </a:r>
            <a:r>
              <a:rPr lang="en-US" baseline="0" dirty="0" smtClean="0">
                <a:latin typeface="Arial" charset="0"/>
              </a:rPr>
              <a:t> network.</a:t>
            </a:r>
          </a:p>
          <a:p>
            <a:endParaRPr lang="en-US" baseline="0" dirty="0" smtClean="0">
              <a:latin typeface="Arial" charset="0"/>
            </a:endParaRPr>
          </a:p>
          <a:p>
            <a:r>
              <a:rPr lang="en-US" baseline="0" dirty="0" err="1" smtClean="0">
                <a:latin typeface="Arial" charset="0"/>
              </a:rPr>
              <a:t>DRIVEpm’s</a:t>
            </a:r>
            <a:r>
              <a:rPr lang="en-US" baseline="0" dirty="0" smtClean="0">
                <a:latin typeface="Arial" charset="0"/>
              </a:rPr>
              <a:t> audience index’s at 121 for visiting eBay’s site.  This means they are 20% more likely than the average online adult to go there!</a:t>
            </a:r>
            <a:endParaRPr lang="en-US" dirty="0" smtClean="0">
              <a:latin typeface="Arial" charset="0"/>
            </a:endParaRPr>
          </a:p>
          <a:p>
            <a:r>
              <a:rPr lang="en-US" dirty="0" smtClean="0">
                <a:latin typeface="Arial" charset="0"/>
              </a:rPr>
              <a:t>DRIVE is founded on a core idea that ultimately produces better results for you. Here’s our simple, yet different approach. We combine the most advanced, widely used, Microsoft advertising technologies with the “A” list of top 250 media properties.</a:t>
            </a:r>
          </a:p>
          <a:p>
            <a:endParaRPr lang="en-US" dirty="0" smtClean="0">
              <a:latin typeface="Arial" charset="0"/>
            </a:endParaRPr>
          </a:p>
        </p:txBody>
      </p:sp>
      <p:sp>
        <p:nvSpPr>
          <p:cNvPr id="28675" name="Slide Number Placeholder 3"/>
          <p:cNvSpPr txBox="1">
            <a:spLocks noGrp="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F16F9407-D113-4357-BE39-B87123B22483}" type="slidenum">
              <a:rPr lang="en-US" sz="1200"/>
              <a:pPr algn="r" defTabSz="931806"/>
              <a:t>7</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C43FC0-D706-4249-8AE5-A8B7C20D15A7}" type="slidenum">
              <a:rPr lang="en-US" smtClean="0"/>
              <a:pPr/>
              <a:t>8</a:t>
            </a:fld>
            <a:endParaRPr lang="en-US" smtClean="0"/>
          </a:p>
        </p:txBody>
      </p:sp>
      <p:sp>
        <p:nvSpPr>
          <p:cNvPr id="24579" name="Rectangle 7"/>
          <p:cNvSpPr txBox="1">
            <a:spLocks noGrp="1" noChangeArrowheads="1"/>
          </p:cNvSpPr>
          <p:nvPr/>
        </p:nvSpPr>
        <p:spPr bwMode="auto">
          <a:xfrm>
            <a:off x="3970938" y="8829967"/>
            <a:ext cx="3037840" cy="464820"/>
          </a:xfrm>
          <a:prstGeom prst="rect">
            <a:avLst/>
          </a:prstGeom>
          <a:noFill/>
          <a:ln w="9525">
            <a:noFill/>
            <a:miter lim="800000"/>
            <a:headEnd/>
            <a:tailEnd/>
          </a:ln>
        </p:spPr>
        <p:txBody>
          <a:bodyPr lIns="93172" tIns="46587" rIns="93172" bIns="46587" anchor="b"/>
          <a:lstStyle/>
          <a:p>
            <a:pPr algn="r"/>
            <a:fld id="{03D2243A-E5C6-4E4F-9EEF-1DB49CBE5EF6}" type="slidenum">
              <a:rPr lang="en-US" sz="1200"/>
              <a:pPr algn="r"/>
              <a:t>8</a:t>
            </a:fld>
            <a:endParaRPr lang="en-US" sz="1200" dirty="0"/>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p:spPr>
        <p:txBody>
          <a:bodyPr/>
          <a:lstStyle/>
          <a:p>
            <a:pPr eaLnBrk="1" hangingPunct="1"/>
            <a:r>
              <a:rPr lang="en-US" dirty="0" smtClean="0"/>
              <a:t>Talking Points:</a:t>
            </a:r>
          </a:p>
          <a:p>
            <a:pPr eaLnBrk="1" hangingPunct="1"/>
            <a:endParaRPr lang="en-US" dirty="0" smtClean="0"/>
          </a:p>
          <a:p>
            <a:pPr eaLnBrk="1" hangingPunct="1"/>
            <a:r>
              <a:rPr lang="en-US" dirty="0" smtClean="0"/>
              <a:t>Through world class targeting variables, control is achieved through choosing targeting variables in line with the program strategy.</a:t>
            </a:r>
          </a:p>
          <a:p>
            <a:pPr eaLnBrk="1" hangingPunct="1"/>
            <a:endParaRPr lang="en-US" dirty="0" smtClean="0"/>
          </a:p>
          <a:p>
            <a:pPr eaLnBrk="1" hangingPunct="1"/>
            <a:r>
              <a:rPr lang="en-US" dirty="0" smtClean="0"/>
              <a:t>Behavioral – how and audience interacts with the advertiser (site, email, </a:t>
            </a:r>
            <a:r>
              <a:rPr lang="en-US" dirty="0" err="1" smtClean="0"/>
              <a:t>microsite</a:t>
            </a:r>
            <a:r>
              <a:rPr lang="en-US" dirty="0" smtClean="0"/>
              <a:t>, etc)</a:t>
            </a:r>
          </a:p>
          <a:p>
            <a:pPr eaLnBrk="1" hangingPunct="1"/>
            <a:endParaRPr lang="en-US" dirty="0" smtClean="0"/>
          </a:p>
          <a:p>
            <a:pPr eaLnBrk="1" hangingPunct="1"/>
            <a:r>
              <a:rPr lang="en-US" dirty="0" smtClean="0"/>
              <a:t>Demographic/Psychographic – identifying the audience through profiles, location, gender, consumption of category related information</a:t>
            </a:r>
          </a:p>
          <a:p>
            <a:pPr eaLnBrk="1" hangingPunct="1"/>
            <a:endParaRPr lang="en-US" dirty="0" smtClean="0"/>
          </a:p>
          <a:p>
            <a:pPr eaLnBrk="1" hangingPunct="1"/>
            <a:r>
              <a:rPr lang="en-US" dirty="0" smtClean="0"/>
              <a:t>Fine Tune:  use these levers to isolate the and truly speak to the audience (ex:  at work..)</a:t>
            </a:r>
          </a:p>
          <a:p>
            <a:pPr eaLnBrk="1" hangingPunct="1"/>
            <a:endParaRPr lang="en-US" dirty="0" smtClean="0"/>
          </a:p>
          <a:p>
            <a:pPr eaLnBrk="1" hangingPunct="1"/>
            <a:r>
              <a:rPr lang="en-US" dirty="0" smtClean="0"/>
              <a:t>Throughout this page, show examples of how you might combine variables to specifically suit the advertiser you are meeting with</a:t>
            </a:r>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C02A263-680A-41A1-81DF-99637A36392C}"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9F8272F2-B544-4F19-909B-33A8E87BE93E}" type="slidenum">
              <a:rPr lang="en-US" smtClean="0">
                <a:latin typeface="Arial" charset="0"/>
              </a:rPr>
              <a:pPr/>
              <a:t>10</a:t>
            </a:fld>
            <a:endParaRPr lang="en-US" smtClean="0">
              <a:latin typeface="Arial" charset="0"/>
            </a:endParaRPr>
          </a:p>
        </p:txBody>
      </p:sp>
      <p:sp>
        <p:nvSpPr>
          <p:cNvPr id="36866" name="Rectangle 7"/>
          <p:cNvSpPr txBox="1">
            <a:spLocks noGrp="1" noChangeArrowheads="1"/>
          </p:cNvSpPr>
          <p:nvPr/>
        </p:nvSpPr>
        <p:spPr bwMode="auto">
          <a:xfrm>
            <a:off x="3971654" y="8830063"/>
            <a:ext cx="3037146" cy="464740"/>
          </a:xfrm>
          <a:prstGeom prst="rect">
            <a:avLst/>
          </a:prstGeom>
          <a:noFill/>
          <a:ln w="9525">
            <a:noFill/>
            <a:miter lim="800000"/>
            <a:headEnd/>
            <a:tailEnd/>
          </a:ln>
        </p:spPr>
        <p:txBody>
          <a:bodyPr lIns="93175" tIns="46588" rIns="93175" bIns="46588" anchor="b"/>
          <a:lstStyle/>
          <a:p>
            <a:pPr algn="r" defTabSz="931806"/>
            <a:fld id="{F55EA5A8-A6F6-4FB0-9A08-ABC64FD70887}" type="slidenum">
              <a:rPr lang="en-US" sz="1200"/>
              <a:pPr algn="r" defTabSz="931806"/>
              <a:t>10</a:t>
            </a:fld>
            <a:endParaRPr 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30154" indent="-230154" eaLnBrk="1" hangingPunct="1"/>
            <a:endParaRPr lang="en-US" dirty="0" smtClean="0">
              <a:latin typeface="Arial" charset="0"/>
            </a:endParaRPr>
          </a:p>
          <a:p>
            <a:pPr marL="230154" indent="-230154" eaLnBrk="1" hangingPunct="1"/>
            <a:endParaRPr 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   </a:t>
            </a:r>
            <a:fld id="{C6080CFC-B486-41EE-BCA4-C5A10B77E9EB}"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69888"/>
            <a:ext cx="2143125" cy="5413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369888"/>
            <a:ext cx="6276975" cy="5413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   </a:t>
            </a:r>
            <a:fld id="{9B8582D4-C7B3-4F9F-BB30-844B17E35BA2}"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   </a:t>
            </a:r>
            <a:fld id="{5363945F-4C30-4BC5-8D44-368983EA6982}" type="slidenum">
              <a:rPr lang="en-US"/>
              <a:pPr>
                <a:defRPr/>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323975"/>
            <a:ext cx="4210050" cy="4459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00575" y="1323975"/>
            <a:ext cx="4210050" cy="4459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   </a:t>
            </a:r>
            <a:fld id="{B8E37A7D-D37B-46F5-BC82-755AF43DE435}"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   </a:t>
            </a:r>
            <a:fld id="{D5F498E2-B996-4AC6-85AB-4C9D17539DAD}"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   </a:t>
            </a:r>
            <a:fld id="{8FD4BB91-B555-4F1C-BA11-2AA1A13BE61F}"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   </a:t>
            </a:r>
            <a:fld id="{78980BB2-0556-4E9A-ACBD-4BFBB1FAF941}"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   </a:t>
            </a:r>
            <a:fld id="{3AC9A2E2-D494-47A2-A719-3DF5AD1404FD}"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   </a:t>
            </a:r>
            <a:fld id="{9E329E09-9B78-40B8-80FC-786B29A1F8EB}"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 Microsoft. All Rights Reserved.</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   </a:t>
            </a:r>
            <a:fld id="{91CB3E68-477B-43F8-B1B3-21DC88456710}"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emf"/><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Atlas_template-DRIVEN-bullet-slide"/>
          <p:cNvPicPr>
            <a:picLocks noChangeAspect="1" noChangeArrowheads="1"/>
          </p:cNvPicPr>
          <p:nvPr userDrawn="1"/>
        </p:nvPicPr>
        <p:blipFill>
          <a:blip r:embed="rId12"/>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238125" y="369888"/>
            <a:ext cx="8572500" cy="9144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238125" y="1323975"/>
            <a:ext cx="8572500" cy="4459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00675" y="6340475"/>
            <a:ext cx="2895600" cy="2762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900">
                <a:solidFill>
                  <a:srgbClr val="B2B2B2"/>
                </a:solidFill>
                <a:latin typeface="Arial" pitchFamily="34" charset="0"/>
              </a:defRPr>
            </a:lvl1pPr>
          </a:lstStyle>
          <a:p>
            <a:pPr>
              <a:defRPr/>
            </a:pPr>
            <a:r>
              <a:rPr lang="en-US"/>
              <a:t>(c) Microsoft. All Rights Reserved.</a:t>
            </a:r>
          </a:p>
        </p:txBody>
      </p:sp>
      <p:sp>
        <p:nvSpPr>
          <p:cNvPr id="1030" name="Rectangle 6"/>
          <p:cNvSpPr>
            <a:spLocks noGrp="1" noChangeArrowheads="1"/>
          </p:cNvSpPr>
          <p:nvPr>
            <p:ph type="sldNum" sz="quarter" idx="4"/>
          </p:nvPr>
        </p:nvSpPr>
        <p:spPr bwMode="auto">
          <a:xfrm>
            <a:off x="8258175" y="6340475"/>
            <a:ext cx="542925" cy="2762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900">
                <a:solidFill>
                  <a:srgbClr val="B2B2B2"/>
                </a:solidFill>
                <a:latin typeface="Arial" pitchFamily="34" charset="0"/>
              </a:defRPr>
            </a:lvl1pPr>
          </a:lstStyle>
          <a:p>
            <a:pPr>
              <a:defRPr/>
            </a:pPr>
            <a:r>
              <a:rPr lang="en-US"/>
              <a:t>|   </a:t>
            </a:r>
            <a:fld id="{FDFBC4C4-6B9B-470C-A753-37ACB0201AF5}" type="slidenum">
              <a:rPr lang="en-US"/>
              <a:pPr>
                <a:defRPr/>
              </a:pPr>
              <a:t>‹#›</a:t>
            </a:fld>
            <a:endParaRPr lang="en-US"/>
          </a:p>
        </p:txBody>
      </p:sp>
      <p:pic>
        <p:nvPicPr>
          <p:cNvPr id="1031" name="Picture 50"/>
          <p:cNvPicPr>
            <a:picLocks noChangeAspect="1" noChangeArrowheads="1"/>
          </p:cNvPicPr>
          <p:nvPr userDrawn="1"/>
        </p:nvPicPr>
        <p:blipFill>
          <a:blip r:embed="rId13"/>
          <a:srcRect/>
          <a:stretch>
            <a:fillRect/>
          </a:stretch>
        </p:blipFill>
        <p:spPr bwMode="auto">
          <a:xfrm>
            <a:off x="231775" y="6311900"/>
            <a:ext cx="1825625" cy="300038"/>
          </a:xfrm>
          <a:prstGeom prst="rect">
            <a:avLst/>
          </a:prstGeom>
          <a:noFill/>
          <a:ln w="9525" algn="ctr">
            <a:noFill/>
            <a:miter lim="800000"/>
            <a:headEnd/>
            <a:tailEnd/>
          </a:ln>
        </p:spPr>
      </p:pic>
      <p:pic>
        <p:nvPicPr>
          <p:cNvPr id="8" name="Picture 22" descr="Drive target"/>
          <p:cNvPicPr>
            <a:picLocks noChangeAspect="1" noChangeArrowheads="1"/>
          </p:cNvPicPr>
          <p:nvPr userDrawn="1"/>
        </p:nvPicPr>
        <p:blipFill>
          <a:blip r:embed="rId14"/>
          <a:srcRect/>
          <a:stretch>
            <a:fillRect/>
          </a:stretch>
        </p:blipFill>
        <p:spPr bwMode="auto">
          <a:xfrm>
            <a:off x="201613" y="458788"/>
            <a:ext cx="509587" cy="454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740" r:id="rId2"/>
    <p:sldLayoutId id="2147483739" r:id="rId3"/>
    <p:sldLayoutId id="2147483738" r:id="rId4"/>
    <p:sldLayoutId id="2147483737" r:id="rId5"/>
    <p:sldLayoutId id="2147483736" r:id="rId6"/>
    <p:sldLayoutId id="2147483735" r:id="rId7"/>
    <p:sldLayoutId id="2147483734" r:id="rId8"/>
    <p:sldLayoutId id="2147483733" r:id="rId9"/>
    <p:sldLayoutId id="2147483732" r:id="rId10"/>
  </p:sldLayoutIdLst>
  <p:transition>
    <p:fade/>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2800">
          <a:solidFill>
            <a:schemeClr val="tx1"/>
          </a:solidFill>
          <a:latin typeface="+mj-lt"/>
          <a:ea typeface="+mj-ea"/>
          <a:cs typeface="+mj-cs"/>
        </a:defRPr>
      </a:lvl1pPr>
      <a:lvl2pPr algn="l" rtl="0" eaLnBrk="0" fontAlgn="base" hangingPunct="0">
        <a:lnSpc>
          <a:spcPct val="90000"/>
        </a:lnSpc>
        <a:spcBef>
          <a:spcPct val="0"/>
        </a:spcBef>
        <a:spcAft>
          <a:spcPct val="0"/>
        </a:spcAft>
        <a:defRPr sz="2800">
          <a:solidFill>
            <a:schemeClr val="tx1"/>
          </a:solidFill>
          <a:latin typeface="Arial" pitchFamily="34" charset="0"/>
        </a:defRPr>
      </a:lvl2pPr>
      <a:lvl3pPr algn="l" rtl="0" eaLnBrk="0" fontAlgn="base" hangingPunct="0">
        <a:lnSpc>
          <a:spcPct val="90000"/>
        </a:lnSpc>
        <a:spcBef>
          <a:spcPct val="0"/>
        </a:spcBef>
        <a:spcAft>
          <a:spcPct val="0"/>
        </a:spcAft>
        <a:defRPr sz="2800">
          <a:solidFill>
            <a:schemeClr val="tx1"/>
          </a:solidFill>
          <a:latin typeface="Arial" pitchFamily="34" charset="0"/>
        </a:defRPr>
      </a:lvl3pPr>
      <a:lvl4pPr algn="l" rtl="0" eaLnBrk="0" fontAlgn="base" hangingPunct="0">
        <a:lnSpc>
          <a:spcPct val="90000"/>
        </a:lnSpc>
        <a:spcBef>
          <a:spcPct val="0"/>
        </a:spcBef>
        <a:spcAft>
          <a:spcPct val="0"/>
        </a:spcAft>
        <a:defRPr sz="2800">
          <a:solidFill>
            <a:schemeClr val="tx1"/>
          </a:solidFill>
          <a:latin typeface="Arial" pitchFamily="34" charset="0"/>
        </a:defRPr>
      </a:lvl4pPr>
      <a:lvl5pPr algn="l" rtl="0" eaLnBrk="0" fontAlgn="base" hangingPunct="0">
        <a:lnSpc>
          <a:spcPct val="90000"/>
        </a:lnSpc>
        <a:spcBef>
          <a:spcPct val="0"/>
        </a:spcBef>
        <a:spcAft>
          <a:spcPct val="0"/>
        </a:spcAft>
        <a:defRPr sz="2800">
          <a:solidFill>
            <a:schemeClr val="tx1"/>
          </a:solidFill>
          <a:latin typeface="Arial" pitchFamily="34" charset="0"/>
        </a:defRPr>
      </a:lvl5pPr>
      <a:lvl6pPr marL="457200" algn="l" rtl="0" fontAlgn="base">
        <a:lnSpc>
          <a:spcPct val="90000"/>
        </a:lnSpc>
        <a:spcBef>
          <a:spcPct val="0"/>
        </a:spcBef>
        <a:spcAft>
          <a:spcPct val="0"/>
        </a:spcAft>
        <a:defRPr sz="2800">
          <a:solidFill>
            <a:schemeClr val="tx1"/>
          </a:solidFill>
          <a:latin typeface="Arial" pitchFamily="34" charset="0"/>
        </a:defRPr>
      </a:lvl6pPr>
      <a:lvl7pPr marL="914400" algn="l" rtl="0" fontAlgn="base">
        <a:lnSpc>
          <a:spcPct val="90000"/>
        </a:lnSpc>
        <a:spcBef>
          <a:spcPct val="0"/>
        </a:spcBef>
        <a:spcAft>
          <a:spcPct val="0"/>
        </a:spcAft>
        <a:defRPr sz="2800">
          <a:solidFill>
            <a:schemeClr val="tx1"/>
          </a:solidFill>
          <a:latin typeface="Arial" pitchFamily="34" charset="0"/>
        </a:defRPr>
      </a:lvl7pPr>
      <a:lvl8pPr marL="1371600" algn="l" rtl="0" fontAlgn="base">
        <a:lnSpc>
          <a:spcPct val="90000"/>
        </a:lnSpc>
        <a:spcBef>
          <a:spcPct val="0"/>
        </a:spcBef>
        <a:spcAft>
          <a:spcPct val="0"/>
        </a:spcAft>
        <a:defRPr sz="2800">
          <a:solidFill>
            <a:schemeClr val="tx1"/>
          </a:solidFill>
          <a:latin typeface="Arial" pitchFamily="34" charset="0"/>
        </a:defRPr>
      </a:lvl8pPr>
      <a:lvl9pPr marL="1828800" algn="l" rtl="0" fontAlgn="base">
        <a:lnSpc>
          <a:spcPct val="90000"/>
        </a:lnSpc>
        <a:spcBef>
          <a:spcPct val="0"/>
        </a:spcBef>
        <a:spcAft>
          <a:spcPct val="0"/>
        </a:spcAft>
        <a:defRPr sz="2800">
          <a:solidFill>
            <a:schemeClr val="tx1"/>
          </a:solidFill>
          <a:latin typeface="Arial" pitchFamily="34" charset="0"/>
        </a:defRPr>
      </a:lvl9pPr>
    </p:titleStyle>
    <p:bodyStyle>
      <a:lvl1pPr marL="342900" indent="-342900" algn="l" rtl="0" eaLnBrk="0" fontAlgn="base" hangingPunct="0">
        <a:spcBef>
          <a:spcPct val="20000"/>
        </a:spcBef>
        <a:spcAft>
          <a:spcPct val="0"/>
        </a:spcAft>
        <a:buClr>
          <a:schemeClr val="folHlink"/>
        </a:buClr>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000">
          <a:solidFill>
            <a:schemeClr val="tx1"/>
          </a:solidFill>
          <a:latin typeface="+mn-lt"/>
        </a:defRPr>
      </a:lvl2pPr>
      <a:lvl3pPr marL="1143000" indent="-228600" algn="l" rtl="0" eaLnBrk="0" fontAlgn="base" hangingPunct="0">
        <a:spcBef>
          <a:spcPct val="20000"/>
        </a:spcBef>
        <a:spcAft>
          <a:spcPct val="0"/>
        </a:spcAft>
        <a:buClr>
          <a:schemeClr val="folHlink"/>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1600">
          <a:solidFill>
            <a:schemeClr val="tx1"/>
          </a:solidFill>
          <a:latin typeface="+mn-lt"/>
        </a:defRPr>
      </a:lvl4pPr>
      <a:lvl5pPr marL="2057400" indent="-228600" algn="l" rtl="0" eaLnBrk="0" fontAlgn="base" hangingPunct="0">
        <a:spcBef>
          <a:spcPct val="20000"/>
        </a:spcBef>
        <a:spcAft>
          <a:spcPct val="0"/>
        </a:spcAft>
        <a:buClr>
          <a:schemeClr val="folHlink"/>
        </a:buClr>
        <a:buChar char="»"/>
        <a:defRPr sz="1600">
          <a:solidFill>
            <a:schemeClr val="tx1"/>
          </a:solidFill>
          <a:latin typeface="+mn-lt"/>
        </a:defRPr>
      </a:lvl5pPr>
      <a:lvl6pPr marL="2514600" indent="-228600" algn="l" rtl="0" fontAlgn="base">
        <a:spcBef>
          <a:spcPct val="20000"/>
        </a:spcBef>
        <a:spcAft>
          <a:spcPct val="0"/>
        </a:spcAft>
        <a:buClr>
          <a:schemeClr val="folHlink"/>
        </a:buClr>
        <a:buChar char="»"/>
        <a:defRPr sz="1600">
          <a:solidFill>
            <a:schemeClr val="tx1"/>
          </a:solidFill>
          <a:latin typeface="+mn-lt"/>
        </a:defRPr>
      </a:lvl6pPr>
      <a:lvl7pPr marL="2971800" indent="-228600" algn="l" rtl="0" fontAlgn="base">
        <a:spcBef>
          <a:spcPct val="20000"/>
        </a:spcBef>
        <a:spcAft>
          <a:spcPct val="0"/>
        </a:spcAft>
        <a:buClr>
          <a:schemeClr val="folHlink"/>
        </a:buClr>
        <a:buChar char="»"/>
        <a:defRPr sz="1600">
          <a:solidFill>
            <a:schemeClr val="tx1"/>
          </a:solidFill>
          <a:latin typeface="+mn-lt"/>
        </a:defRPr>
      </a:lvl7pPr>
      <a:lvl8pPr marL="3429000" indent="-228600" algn="l" rtl="0" fontAlgn="base">
        <a:spcBef>
          <a:spcPct val="20000"/>
        </a:spcBef>
        <a:spcAft>
          <a:spcPct val="0"/>
        </a:spcAft>
        <a:buClr>
          <a:schemeClr val="folHlink"/>
        </a:buClr>
        <a:buChar char="»"/>
        <a:defRPr sz="1600">
          <a:solidFill>
            <a:schemeClr val="tx1"/>
          </a:solidFill>
          <a:latin typeface="+mn-lt"/>
        </a:defRPr>
      </a:lvl8pPr>
      <a:lvl9pPr marL="3886200" indent="-228600" algn="l" rtl="0" fontAlgn="base">
        <a:spcBef>
          <a:spcPct val="20000"/>
        </a:spcBef>
        <a:spcAft>
          <a:spcPct val="0"/>
        </a:spcAft>
        <a:buClr>
          <a:schemeClr val="folHlink"/>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290" name="Picture 9" descr="MAPS_justified_850"/>
          <p:cNvPicPr>
            <a:picLocks noChangeAspect="1" noChangeArrowheads="1"/>
          </p:cNvPicPr>
          <p:nvPr userDrawn="1"/>
        </p:nvPicPr>
        <p:blipFill>
          <a:blip r:embed="rId2"/>
          <a:srcRect/>
          <a:stretch>
            <a:fillRect/>
          </a:stretch>
        </p:blipFill>
        <p:spPr bwMode="auto">
          <a:xfrm>
            <a:off x="1311275" y="2960688"/>
            <a:ext cx="6519863" cy="935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transition>
    <p:fade/>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30"/>
          <p:cNvPicPr>
            <a:picLocks noChangeAspect="1" noChangeArrowheads="1"/>
          </p:cNvPicPr>
          <p:nvPr userDrawn="1"/>
        </p:nvPicPr>
        <p:blipFill>
          <a:blip r:embed="rId13"/>
          <a:srcRect/>
          <a:stretch>
            <a:fillRect/>
          </a:stretch>
        </p:blipFill>
        <p:spPr bwMode="auto">
          <a:xfrm>
            <a:off x="441325" y="6207125"/>
            <a:ext cx="2463800" cy="404813"/>
          </a:xfrm>
          <a:prstGeom prst="rect">
            <a:avLst/>
          </a:prstGeom>
          <a:noFill/>
          <a:ln w="9525" algn="ctr">
            <a:noFill/>
            <a:miter lim="800000"/>
            <a:headEnd/>
            <a:tailEnd/>
          </a:ln>
        </p:spPr>
      </p:pic>
      <p:pic>
        <p:nvPicPr>
          <p:cNvPr id="4" name="Picture 3" descr="title-view.jpg"/>
          <p:cNvPicPr>
            <a:picLocks noChangeAspect="1"/>
          </p:cNvPicPr>
          <p:nvPr userDrawn="1"/>
        </p:nvPicPr>
        <p:blipFill>
          <a:blip r:embed="rId14"/>
          <a:stretch>
            <a:fillRect/>
          </a:stretch>
        </p:blipFill>
        <p:spPr>
          <a:xfrm>
            <a:off x="0" y="4762"/>
            <a:ext cx="9144000" cy="6067425"/>
          </a:xfrm>
          <a:prstGeom prst="rect">
            <a:avLst/>
          </a:prstGeom>
        </p:spPr>
      </p:pic>
    </p:spTree>
  </p:cSld>
  <p:clrMap bg1="lt1" tx1="dk1" bg2="lt2" tx2="dk2" accent1="accent1" accent2="accent2" accent3="accent3" accent4="accent4" accent5="accent5" accent6="accent6" hlink="hlink" folHlink="folHlink"/>
  <p:sldLayoutIdLst>
    <p:sldLayoutId id="2147483752" r:id="rId1"/>
    <p:sldLayoutId id="2147483751" r:id="rId2"/>
    <p:sldLayoutId id="2147483750" r:id="rId3"/>
    <p:sldLayoutId id="2147483749" r:id="rId4"/>
    <p:sldLayoutId id="2147483748" r:id="rId5"/>
    <p:sldLayoutId id="2147483747" r:id="rId6"/>
    <p:sldLayoutId id="2147483746" r:id="rId7"/>
    <p:sldLayoutId id="2147483745" r:id="rId8"/>
    <p:sldLayoutId id="2147483744" r:id="rId9"/>
    <p:sldLayoutId id="2147483743" r:id="rId10"/>
    <p:sldLayoutId id="2147483742" r:id="rId11"/>
  </p:sldLayoutIdLst>
  <p:transition>
    <p:fade/>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2800">
          <a:solidFill>
            <a:schemeClr val="tx1"/>
          </a:solidFill>
          <a:latin typeface="+mj-lt"/>
          <a:ea typeface="+mj-ea"/>
          <a:cs typeface="+mj-cs"/>
        </a:defRPr>
      </a:lvl1pPr>
      <a:lvl2pPr algn="l" rtl="0" eaLnBrk="0" fontAlgn="base" hangingPunct="0">
        <a:lnSpc>
          <a:spcPct val="90000"/>
        </a:lnSpc>
        <a:spcBef>
          <a:spcPct val="0"/>
        </a:spcBef>
        <a:spcAft>
          <a:spcPct val="0"/>
        </a:spcAft>
        <a:defRPr sz="2800">
          <a:solidFill>
            <a:schemeClr val="tx1"/>
          </a:solidFill>
          <a:latin typeface="Arial" pitchFamily="34" charset="0"/>
        </a:defRPr>
      </a:lvl2pPr>
      <a:lvl3pPr algn="l" rtl="0" eaLnBrk="0" fontAlgn="base" hangingPunct="0">
        <a:lnSpc>
          <a:spcPct val="90000"/>
        </a:lnSpc>
        <a:spcBef>
          <a:spcPct val="0"/>
        </a:spcBef>
        <a:spcAft>
          <a:spcPct val="0"/>
        </a:spcAft>
        <a:defRPr sz="2800">
          <a:solidFill>
            <a:schemeClr val="tx1"/>
          </a:solidFill>
          <a:latin typeface="Arial" pitchFamily="34" charset="0"/>
        </a:defRPr>
      </a:lvl3pPr>
      <a:lvl4pPr algn="l" rtl="0" eaLnBrk="0" fontAlgn="base" hangingPunct="0">
        <a:lnSpc>
          <a:spcPct val="90000"/>
        </a:lnSpc>
        <a:spcBef>
          <a:spcPct val="0"/>
        </a:spcBef>
        <a:spcAft>
          <a:spcPct val="0"/>
        </a:spcAft>
        <a:defRPr sz="2800">
          <a:solidFill>
            <a:schemeClr val="tx1"/>
          </a:solidFill>
          <a:latin typeface="Arial" pitchFamily="34" charset="0"/>
        </a:defRPr>
      </a:lvl4pPr>
      <a:lvl5pPr algn="l" rtl="0" eaLnBrk="0" fontAlgn="base" hangingPunct="0">
        <a:lnSpc>
          <a:spcPct val="90000"/>
        </a:lnSpc>
        <a:spcBef>
          <a:spcPct val="0"/>
        </a:spcBef>
        <a:spcAft>
          <a:spcPct val="0"/>
        </a:spcAft>
        <a:defRPr sz="2800">
          <a:solidFill>
            <a:schemeClr val="tx1"/>
          </a:solidFill>
          <a:latin typeface="Arial" pitchFamily="34" charset="0"/>
        </a:defRPr>
      </a:lvl5pPr>
      <a:lvl6pPr marL="457200" algn="l" rtl="0" fontAlgn="base">
        <a:lnSpc>
          <a:spcPct val="90000"/>
        </a:lnSpc>
        <a:spcBef>
          <a:spcPct val="0"/>
        </a:spcBef>
        <a:spcAft>
          <a:spcPct val="0"/>
        </a:spcAft>
        <a:defRPr sz="2800">
          <a:solidFill>
            <a:schemeClr val="tx1"/>
          </a:solidFill>
          <a:latin typeface="Arial" pitchFamily="34" charset="0"/>
        </a:defRPr>
      </a:lvl6pPr>
      <a:lvl7pPr marL="914400" algn="l" rtl="0" fontAlgn="base">
        <a:lnSpc>
          <a:spcPct val="90000"/>
        </a:lnSpc>
        <a:spcBef>
          <a:spcPct val="0"/>
        </a:spcBef>
        <a:spcAft>
          <a:spcPct val="0"/>
        </a:spcAft>
        <a:defRPr sz="2800">
          <a:solidFill>
            <a:schemeClr val="tx1"/>
          </a:solidFill>
          <a:latin typeface="Arial" pitchFamily="34" charset="0"/>
        </a:defRPr>
      </a:lvl7pPr>
      <a:lvl8pPr marL="1371600" algn="l" rtl="0" fontAlgn="base">
        <a:lnSpc>
          <a:spcPct val="90000"/>
        </a:lnSpc>
        <a:spcBef>
          <a:spcPct val="0"/>
        </a:spcBef>
        <a:spcAft>
          <a:spcPct val="0"/>
        </a:spcAft>
        <a:defRPr sz="2800">
          <a:solidFill>
            <a:schemeClr val="tx1"/>
          </a:solidFill>
          <a:latin typeface="Arial" pitchFamily="34" charset="0"/>
        </a:defRPr>
      </a:lvl8pPr>
      <a:lvl9pPr marL="1828800" algn="l" rtl="0" fontAlgn="base">
        <a:lnSpc>
          <a:spcPct val="90000"/>
        </a:lnSpc>
        <a:spcBef>
          <a:spcPct val="0"/>
        </a:spcBef>
        <a:spcAft>
          <a:spcPct val="0"/>
        </a:spcAft>
        <a:defRPr sz="2800">
          <a:solidFill>
            <a:schemeClr val="tx1"/>
          </a:solidFill>
          <a:latin typeface="Arial" pitchFamily="34" charset="0"/>
        </a:defRPr>
      </a:lvl9pPr>
    </p:titleStyle>
    <p:bodyStyle>
      <a:lvl1pPr marL="342900" indent="-342900" algn="l" rtl="0" eaLnBrk="0" fontAlgn="base" hangingPunct="0">
        <a:spcBef>
          <a:spcPct val="20000"/>
        </a:spcBef>
        <a:spcAft>
          <a:spcPct val="0"/>
        </a:spcAft>
        <a:buClr>
          <a:schemeClr val="folHlink"/>
        </a:buClr>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000">
          <a:solidFill>
            <a:schemeClr val="tx1"/>
          </a:solidFill>
          <a:latin typeface="+mn-lt"/>
        </a:defRPr>
      </a:lvl2pPr>
      <a:lvl3pPr marL="1143000" indent="-228600" algn="l" rtl="0" eaLnBrk="0" fontAlgn="base" hangingPunct="0">
        <a:spcBef>
          <a:spcPct val="20000"/>
        </a:spcBef>
        <a:spcAft>
          <a:spcPct val="0"/>
        </a:spcAft>
        <a:buClr>
          <a:schemeClr val="folHlink"/>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1600">
          <a:solidFill>
            <a:schemeClr val="tx1"/>
          </a:solidFill>
          <a:latin typeface="+mn-lt"/>
        </a:defRPr>
      </a:lvl4pPr>
      <a:lvl5pPr marL="2057400" indent="-228600" algn="l" rtl="0" eaLnBrk="0" fontAlgn="base" hangingPunct="0">
        <a:spcBef>
          <a:spcPct val="20000"/>
        </a:spcBef>
        <a:spcAft>
          <a:spcPct val="0"/>
        </a:spcAft>
        <a:buClr>
          <a:schemeClr val="folHlink"/>
        </a:buClr>
        <a:buChar char="»"/>
        <a:defRPr sz="1600">
          <a:solidFill>
            <a:schemeClr val="tx1"/>
          </a:solidFill>
          <a:latin typeface="+mn-lt"/>
        </a:defRPr>
      </a:lvl5pPr>
      <a:lvl6pPr marL="2514600" indent="-228600" algn="l" rtl="0" fontAlgn="base">
        <a:spcBef>
          <a:spcPct val="20000"/>
        </a:spcBef>
        <a:spcAft>
          <a:spcPct val="0"/>
        </a:spcAft>
        <a:buClr>
          <a:schemeClr val="folHlink"/>
        </a:buClr>
        <a:buChar char="»"/>
        <a:defRPr sz="1600">
          <a:solidFill>
            <a:schemeClr val="tx1"/>
          </a:solidFill>
          <a:latin typeface="+mn-lt"/>
        </a:defRPr>
      </a:lvl6pPr>
      <a:lvl7pPr marL="2971800" indent="-228600" algn="l" rtl="0" fontAlgn="base">
        <a:spcBef>
          <a:spcPct val="20000"/>
        </a:spcBef>
        <a:spcAft>
          <a:spcPct val="0"/>
        </a:spcAft>
        <a:buClr>
          <a:schemeClr val="folHlink"/>
        </a:buClr>
        <a:buChar char="»"/>
        <a:defRPr sz="1600">
          <a:solidFill>
            <a:schemeClr val="tx1"/>
          </a:solidFill>
          <a:latin typeface="+mn-lt"/>
        </a:defRPr>
      </a:lvl7pPr>
      <a:lvl8pPr marL="3429000" indent="-228600" algn="l" rtl="0" fontAlgn="base">
        <a:spcBef>
          <a:spcPct val="20000"/>
        </a:spcBef>
        <a:spcAft>
          <a:spcPct val="0"/>
        </a:spcAft>
        <a:buClr>
          <a:schemeClr val="folHlink"/>
        </a:buClr>
        <a:buChar char="»"/>
        <a:defRPr sz="1600">
          <a:solidFill>
            <a:schemeClr val="tx1"/>
          </a:solidFill>
          <a:latin typeface="+mn-lt"/>
        </a:defRPr>
      </a:lvl8pPr>
      <a:lvl9pPr marL="3886200" indent="-228600" algn="l" rtl="0" fontAlgn="base">
        <a:spcBef>
          <a:spcPct val="20000"/>
        </a:spcBef>
        <a:spcAft>
          <a:spcPct val="0"/>
        </a:spcAft>
        <a:buClr>
          <a:schemeClr val="folHlink"/>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emf"/><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hyperlink" Target="http://www.atlasrichmedia.com/files/NewLine_Cinemas_wedding_crashers_expanding_video/demo.html" TargetMode="External"/><Relationship Id="rId7"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21.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hyperlink" Target="http://www.atlasrichmedia.com/files/NewLine_Cinemas_wedding_crashers_expanding_video/demo.html" TargetMode="External"/><Relationship Id="rId7"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hyperlink" Target="http://www.jackmyers.com/commentary/media-business-repor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3"/>
          <p:cNvSpPr>
            <a:spLocks noGrp="1"/>
          </p:cNvSpPr>
          <p:nvPr>
            <p:ph type="ftr" sz="quarter" idx="4294967295"/>
          </p:nvPr>
        </p:nvSpPr>
        <p:spPr bwMode="auto">
          <a:xfrm>
            <a:off x="5400675" y="6340475"/>
            <a:ext cx="2895600" cy="276225"/>
          </a:xfrm>
          <a:prstGeom prst="rect">
            <a:avLst/>
          </a:prstGeom>
          <a:noFill/>
          <a:ln>
            <a:miter lim="800000"/>
            <a:headEnd/>
            <a:tailEnd/>
          </a:ln>
        </p:spPr>
        <p:txBody>
          <a:bodyPr anchor="ctr"/>
          <a:lstStyle/>
          <a:p>
            <a:pPr algn="r"/>
            <a:r>
              <a:rPr lang="en-US" sz="900">
                <a:solidFill>
                  <a:srgbClr val="B2B2B2"/>
                </a:solidFill>
              </a:rPr>
              <a:t>(c) Microsoft. All Rights Reserved.</a:t>
            </a:r>
          </a:p>
        </p:txBody>
      </p:sp>
      <p:sp>
        <p:nvSpPr>
          <p:cNvPr id="26626" name="Slide Number Placeholder 4"/>
          <p:cNvSpPr>
            <a:spLocks noGrp="1"/>
          </p:cNvSpPr>
          <p:nvPr>
            <p:ph type="sldNum" sz="quarter" idx="4294967295"/>
          </p:nvPr>
        </p:nvSpPr>
        <p:spPr bwMode="auto">
          <a:xfrm>
            <a:off x="8258175" y="6340475"/>
            <a:ext cx="542925" cy="276225"/>
          </a:xfrm>
          <a:prstGeom prst="rect">
            <a:avLst/>
          </a:prstGeom>
          <a:noFill/>
          <a:ln>
            <a:miter lim="800000"/>
            <a:headEnd/>
            <a:tailEnd/>
          </a:ln>
        </p:spPr>
        <p:txBody>
          <a:bodyPr anchor="ctr"/>
          <a:lstStyle/>
          <a:p>
            <a:r>
              <a:rPr lang="en-US" sz="900">
                <a:solidFill>
                  <a:srgbClr val="B2B2B2"/>
                </a:solidFill>
              </a:rPr>
              <a:t>|   </a:t>
            </a:r>
            <a:fld id="{2D1C010C-E5C8-490F-8291-3AF90E429A3A}" type="slidenum">
              <a:rPr lang="en-US" sz="900">
                <a:solidFill>
                  <a:srgbClr val="B2B2B2"/>
                </a:solidFill>
              </a:rPr>
              <a:pPr/>
              <a:t>1</a:t>
            </a:fld>
            <a:endParaRPr lang="en-US" sz="900">
              <a:solidFill>
                <a:srgbClr val="B2B2B2"/>
              </a:solidFill>
            </a:endParaRPr>
          </a:p>
        </p:txBody>
      </p:sp>
      <p:sp>
        <p:nvSpPr>
          <p:cNvPr id="26627" name="Rectangle 4"/>
          <p:cNvSpPr>
            <a:spLocks noChangeArrowheads="1"/>
          </p:cNvSpPr>
          <p:nvPr/>
        </p:nvSpPr>
        <p:spPr bwMode="auto">
          <a:xfrm>
            <a:off x="9525" y="6115050"/>
            <a:ext cx="9134475" cy="742950"/>
          </a:xfrm>
          <a:prstGeom prst="rect">
            <a:avLst/>
          </a:prstGeom>
          <a:solidFill>
            <a:schemeClr val="bg1"/>
          </a:solidFill>
          <a:ln w="9525" algn="ctr">
            <a:noFill/>
            <a:miter lim="800000"/>
            <a:headEnd/>
            <a:tailEnd/>
          </a:ln>
        </p:spPr>
        <p:txBody>
          <a:bodyPr wrap="none" anchor="ctr"/>
          <a:lstStyle/>
          <a:p>
            <a:endParaRPr lang="en-US"/>
          </a:p>
        </p:txBody>
      </p:sp>
      <p:sp>
        <p:nvSpPr>
          <p:cNvPr id="26628" name="Rectangle 6"/>
          <p:cNvSpPr>
            <a:spLocks noChangeArrowheads="1"/>
          </p:cNvSpPr>
          <p:nvPr/>
        </p:nvSpPr>
        <p:spPr bwMode="auto">
          <a:xfrm>
            <a:off x="9525" y="6115050"/>
            <a:ext cx="9134475" cy="742950"/>
          </a:xfrm>
          <a:prstGeom prst="rect">
            <a:avLst/>
          </a:prstGeom>
          <a:solidFill>
            <a:schemeClr val="bg1"/>
          </a:solidFill>
          <a:ln w="9525" algn="ctr">
            <a:noFill/>
            <a:miter lim="800000"/>
            <a:headEnd/>
            <a:tailEnd/>
          </a:ln>
        </p:spPr>
        <p:txBody>
          <a:bodyPr wrap="none" anchor="ctr"/>
          <a:lstStyle/>
          <a:p>
            <a:endParaRPr lang="en-US"/>
          </a:p>
        </p:txBody>
      </p:sp>
      <p:pic>
        <p:nvPicPr>
          <p:cNvPr id="26629" name="Picture 7"/>
          <p:cNvPicPr>
            <a:picLocks noChangeAspect="1" noChangeArrowheads="1"/>
          </p:cNvPicPr>
          <p:nvPr/>
        </p:nvPicPr>
        <p:blipFill>
          <a:blip r:embed="rId2"/>
          <a:srcRect/>
          <a:stretch>
            <a:fillRect/>
          </a:stretch>
        </p:blipFill>
        <p:spPr bwMode="auto">
          <a:xfrm>
            <a:off x="533400" y="6216650"/>
            <a:ext cx="2463800" cy="404813"/>
          </a:xfrm>
          <a:prstGeom prst="rect">
            <a:avLst/>
          </a:prstGeom>
          <a:noFill/>
          <a:ln w="9525" algn="ctr">
            <a:noFill/>
            <a:miter lim="800000"/>
            <a:headEnd/>
            <a:tailEnd/>
          </a:ln>
        </p:spPr>
      </p:pic>
      <p:sp>
        <p:nvSpPr>
          <p:cNvPr id="10" name="TextBox 9"/>
          <p:cNvSpPr txBox="1"/>
          <p:nvPr/>
        </p:nvSpPr>
        <p:spPr>
          <a:xfrm>
            <a:off x="588818" y="245547"/>
            <a:ext cx="4006932" cy="461665"/>
          </a:xfrm>
          <a:prstGeom prst="rect">
            <a:avLst/>
          </a:prstGeom>
          <a:noFill/>
        </p:spPr>
        <p:txBody>
          <a:bodyPr wrap="square" rtlCol="0">
            <a:spAutoFit/>
          </a:bodyPr>
          <a:lstStyle/>
          <a:p>
            <a:r>
              <a:rPr lang="en-US" sz="2400" dirty="0" smtClean="0">
                <a:solidFill>
                  <a:schemeClr val="tx1">
                    <a:lumMod val="50000"/>
                  </a:schemeClr>
                </a:solidFill>
              </a:rPr>
              <a:t>A Special Presentation for:</a:t>
            </a:r>
          </a:p>
        </p:txBody>
      </p:sp>
      <p:pic>
        <p:nvPicPr>
          <p:cNvPr id="21506" name="Picture 2" descr="http://www.x19spares.co.uk/images/800px-EBay_Logo_svg.png"/>
          <p:cNvPicPr>
            <a:picLocks noChangeAspect="1" noChangeArrowheads="1"/>
          </p:cNvPicPr>
          <p:nvPr/>
        </p:nvPicPr>
        <p:blipFill>
          <a:blip r:embed="rId3"/>
          <a:srcRect/>
          <a:stretch>
            <a:fillRect/>
          </a:stretch>
        </p:blipFill>
        <p:spPr bwMode="auto">
          <a:xfrm>
            <a:off x="866899" y="729475"/>
            <a:ext cx="2458357" cy="1023291"/>
          </a:xfrm>
          <a:prstGeom prst="rect">
            <a:avLst/>
          </a:prstGeom>
          <a:noFill/>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oter Placeholder 2"/>
          <p:cNvSpPr>
            <a:spLocks noGrp="1"/>
          </p:cNvSpPr>
          <p:nvPr>
            <p:ph type="ftr" sz="quarter" idx="10"/>
          </p:nvPr>
        </p:nvSpPr>
        <p:spPr>
          <a:noFill/>
        </p:spPr>
        <p:txBody>
          <a:bodyPr/>
          <a:lstStyle/>
          <a:p>
            <a:r>
              <a:rPr lang="en-US" smtClean="0">
                <a:latin typeface="Arial" charset="0"/>
              </a:rPr>
              <a:t>(c) Microsoft. All Rights Reserved.</a:t>
            </a:r>
          </a:p>
        </p:txBody>
      </p:sp>
      <p:sp>
        <p:nvSpPr>
          <p:cNvPr id="35842" name="Slide Number Placeholder 3"/>
          <p:cNvSpPr>
            <a:spLocks noGrp="1"/>
          </p:cNvSpPr>
          <p:nvPr>
            <p:ph type="sldNum" sz="quarter" idx="11"/>
          </p:nvPr>
        </p:nvSpPr>
        <p:spPr>
          <a:noFill/>
        </p:spPr>
        <p:txBody>
          <a:bodyPr/>
          <a:lstStyle/>
          <a:p>
            <a:r>
              <a:rPr lang="en-US" smtClean="0">
                <a:latin typeface="Arial" charset="0"/>
              </a:rPr>
              <a:t>|   </a:t>
            </a:r>
            <a:fld id="{04477841-35A9-408A-BD8D-461997AF7870}" type="slidenum">
              <a:rPr lang="en-US" smtClean="0">
                <a:latin typeface="Arial" charset="0"/>
              </a:rPr>
              <a:pPr/>
              <a:t>10</a:t>
            </a:fld>
            <a:endParaRPr lang="en-US" smtClean="0">
              <a:latin typeface="Arial" charset="0"/>
            </a:endParaRPr>
          </a:p>
        </p:txBody>
      </p:sp>
      <p:sp>
        <p:nvSpPr>
          <p:cNvPr id="35843" name="Slide Number Placeholder 2"/>
          <p:cNvSpPr txBox="1">
            <a:spLocks noGrp="1"/>
          </p:cNvSpPr>
          <p:nvPr/>
        </p:nvSpPr>
        <p:spPr bwMode="auto">
          <a:xfrm>
            <a:off x="8258175" y="6340475"/>
            <a:ext cx="542925" cy="276225"/>
          </a:xfrm>
          <a:prstGeom prst="rect">
            <a:avLst/>
          </a:prstGeom>
          <a:noFill/>
          <a:ln w="9525">
            <a:noFill/>
            <a:miter lim="800000"/>
            <a:headEnd/>
            <a:tailEnd/>
          </a:ln>
        </p:spPr>
        <p:txBody>
          <a:bodyPr anchor="ctr"/>
          <a:lstStyle/>
          <a:p>
            <a:r>
              <a:rPr lang="en-US" sz="900">
                <a:solidFill>
                  <a:srgbClr val="B2B2B2"/>
                </a:solidFill>
              </a:rPr>
              <a:t>|   </a:t>
            </a:r>
            <a:fld id="{7D0490C5-2C38-439D-A1C8-19E3D843DFB7}" type="slidenum">
              <a:rPr lang="en-US" sz="900">
                <a:solidFill>
                  <a:srgbClr val="B2B2B2"/>
                </a:solidFill>
              </a:rPr>
              <a:pPr/>
              <a:t>10</a:t>
            </a:fld>
            <a:endParaRPr lang="en-US" sz="900">
              <a:solidFill>
                <a:srgbClr val="B2B2B2"/>
              </a:solidFill>
            </a:endParaRPr>
          </a:p>
        </p:txBody>
      </p:sp>
      <p:sp>
        <p:nvSpPr>
          <p:cNvPr id="35844" name="Rectangle 4"/>
          <p:cNvSpPr>
            <a:spLocks noGrp="1" noChangeArrowheads="1"/>
          </p:cNvSpPr>
          <p:nvPr>
            <p:ph type="title"/>
          </p:nvPr>
        </p:nvSpPr>
        <p:spPr>
          <a:xfrm>
            <a:off x="876299" y="369888"/>
            <a:ext cx="7934325" cy="804862"/>
          </a:xfrm>
        </p:spPr>
        <p:txBody>
          <a:bodyPr/>
          <a:lstStyle/>
          <a:p>
            <a:pPr eaLnBrk="1" hangingPunct="1"/>
            <a:r>
              <a:rPr lang="en-US" sz="2400" dirty="0" smtClean="0">
                <a:solidFill>
                  <a:schemeClr val="tx1">
                    <a:lumMod val="50000"/>
                  </a:schemeClr>
                </a:solidFill>
              </a:rPr>
              <a:t>DRIVEpm can target specific segments of eBay’s buyers depending upon needs and goals</a:t>
            </a:r>
            <a:br>
              <a:rPr lang="en-US" sz="2400" dirty="0" smtClean="0">
                <a:solidFill>
                  <a:schemeClr val="tx1">
                    <a:lumMod val="50000"/>
                  </a:schemeClr>
                </a:solidFill>
              </a:rPr>
            </a:br>
            <a:endParaRPr lang="en-US" sz="2400" dirty="0" smtClean="0">
              <a:solidFill>
                <a:schemeClr val="tx1">
                  <a:lumMod val="50000"/>
                </a:schemeClr>
              </a:solidFill>
            </a:endParaRPr>
          </a:p>
        </p:txBody>
      </p:sp>
      <p:grpSp>
        <p:nvGrpSpPr>
          <p:cNvPr id="2" name="Group 22"/>
          <p:cNvGrpSpPr>
            <a:grpSpLocks/>
          </p:cNvGrpSpPr>
          <p:nvPr/>
        </p:nvGrpSpPr>
        <p:grpSpPr bwMode="auto">
          <a:xfrm>
            <a:off x="1333501" y="4581525"/>
            <a:ext cx="1371600" cy="666750"/>
            <a:chOff x="2270" y="3029"/>
            <a:chExt cx="855" cy="199"/>
          </a:xfrm>
        </p:grpSpPr>
        <p:sp>
          <p:nvSpPr>
            <p:cNvPr id="35907" name="Oval 10"/>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endParaRPr lang="en-US"/>
            </a:p>
          </p:txBody>
        </p:sp>
        <p:sp>
          <p:nvSpPr>
            <p:cNvPr id="35908" name="AutoShape 8"/>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endParaRPr lang="en-US"/>
            </a:p>
          </p:txBody>
        </p:sp>
        <p:sp>
          <p:nvSpPr>
            <p:cNvPr id="35909" name="Oval 9"/>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endParaRPr lang="en-US"/>
            </a:p>
          </p:txBody>
        </p:sp>
        <p:sp>
          <p:nvSpPr>
            <p:cNvPr id="35910" name="Oval 21"/>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endParaRPr lang="en-US"/>
            </a:p>
          </p:txBody>
        </p:sp>
      </p:grpSp>
      <p:grpSp>
        <p:nvGrpSpPr>
          <p:cNvPr id="3" name="Group 23"/>
          <p:cNvGrpSpPr>
            <a:grpSpLocks/>
          </p:cNvGrpSpPr>
          <p:nvPr/>
        </p:nvGrpSpPr>
        <p:grpSpPr bwMode="auto">
          <a:xfrm>
            <a:off x="1243013" y="3962400"/>
            <a:ext cx="1520825" cy="600075"/>
            <a:chOff x="2270" y="3029"/>
            <a:chExt cx="855" cy="199"/>
          </a:xfrm>
        </p:grpSpPr>
        <p:sp>
          <p:nvSpPr>
            <p:cNvPr id="35903" name="Oval 24"/>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endParaRPr lang="en-US"/>
            </a:p>
          </p:txBody>
        </p:sp>
        <p:sp>
          <p:nvSpPr>
            <p:cNvPr id="35904" name="AutoShape 25"/>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endParaRPr lang="en-US"/>
            </a:p>
          </p:txBody>
        </p:sp>
        <p:sp>
          <p:nvSpPr>
            <p:cNvPr id="35905" name="Oval 26"/>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endParaRPr lang="en-US"/>
            </a:p>
          </p:txBody>
        </p:sp>
        <p:sp>
          <p:nvSpPr>
            <p:cNvPr id="35906" name="Oval 27"/>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endParaRPr lang="en-US"/>
            </a:p>
          </p:txBody>
        </p:sp>
      </p:grpSp>
      <p:grpSp>
        <p:nvGrpSpPr>
          <p:cNvPr id="4" name="Group 28"/>
          <p:cNvGrpSpPr>
            <a:grpSpLocks/>
          </p:cNvGrpSpPr>
          <p:nvPr/>
        </p:nvGrpSpPr>
        <p:grpSpPr bwMode="auto">
          <a:xfrm>
            <a:off x="1077913" y="3267076"/>
            <a:ext cx="1847850" cy="638174"/>
            <a:chOff x="2270" y="3029"/>
            <a:chExt cx="855" cy="199"/>
          </a:xfrm>
        </p:grpSpPr>
        <p:sp>
          <p:nvSpPr>
            <p:cNvPr id="35899" name="Oval 29"/>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endParaRPr lang="en-US"/>
            </a:p>
          </p:txBody>
        </p:sp>
        <p:sp>
          <p:nvSpPr>
            <p:cNvPr id="35900" name="AutoShape 30"/>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endParaRPr lang="en-US"/>
            </a:p>
          </p:txBody>
        </p:sp>
        <p:sp>
          <p:nvSpPr>
            <p:cNvPr id="35901" name="Oval 31"/>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endParaRPr lang="en-US"/>
            </a:p>
          </p:txBody>
        </p:sp>
        <p:sp>
          <p:nvSpPr>
            <p:cNvPr id="35902" name="Oval 32"/>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endParaRPr lang="en-US"/>
            </a:p>
          </p:txBody>
        </p:sp>
      </p:grpSp>
      <p:grpSp>
        <p:nvGrpSpPr>
          <p:cNvPr id="5" name="Group 33"/>
          <p:cNvGrpSpPr>
            <a:grpSpLocks/>
          </p:cNvGrpSpPr>
          <p:nvPr/>
        </p:nvGrpSpPr>
        <p:grpSpPr bwMode="auto">
          <a:xfrm>
            <a:off x="854075" y="2546350"/>
            <a:ext cx="2298700" cy="654050"/>
            <a:chOff x="2270" y="3029"/>
            <a:chExt cx="855" cy="199"/>
          </a:xfrm>
        </p:grpSpPr>
        <p:sp>
          <p:nvSpPr>
            <p:cNvPr id="35895" name="Oval 34"/>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endParaRPr lang="en-US"/>
            </a:p>
          </p:txBody>
        </p:sp>
        <p:sp>
          <p:nvSpPr>
            <p:cNvPr id="35896" name="AutoShape 35"/>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endParaRPr lang="en-US"/>
            </a:p>
          </p:txBody>
        </p:sp>
        <p:sp>
          <p:nvSpPr>
            <p:cNvPr id="35897" name="Oval 36"/>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endParaRPr lang="en-US"/>
            </a:p>
          </p:txBody>
        </p:sp>
        <p:sp>
          <p:nvSpPr>
            <p:cNvPr id="35898" name="Oval 37"/>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endParaRPr lang="en-US"/>
            </a:p>
          </p:txBody>
        </p:sp>
      </p:grpSp>
      <p:grpSp>
        <p:nvGrpSpPr>
          <p:cNvPr id="6" name="Group 38"/>
          <p:cNvGrpSpPr>
            <a:grpSpLocks/>
          </p:cNvGrpSpPr>
          <p:nvPr/>
        </p:nvGrpSpPr>
        <p:grpSpPr bwMode="auto">
          <a:xfrm>
            <a:off x="587375" y="1587500"/>
            <a:ext cx="2830513" cy="793750"/>
            <a:chOff x="2270" y="3029"/>
            <a:chExt cx="855" cy="199"/>
          </a:xfrm>
        </p:grpSpPr>
        <p:sp>
          <p:nvSpPr>
            <p:cNvPr id="35891" name="Oval 39"/>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endParaRPr lang="en-US"/>
            </a:p>
          </p:txBody>
        </p:sp>
        <p:sp>
          <p:nvSpPr>
            <p:cNvPr id="35892" name="AutoShape 40"/>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endParaRPr lang="en-US"/>
            </a:p>
          </p:txBody>
        </p:sp>
        <p:sp>
          <p:nvSpPr>
            <p:cNvPr id="35893" name="Oval 41"/>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endParaRPr lang="en-US"/>
            </a:p>
          </p:txBody>
        </p:sp>
        <p:sp>
          <p:nvSpPr>
            <p:cNvPr id="35894" name="Oval 42"/>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endParaRPr lang="en-US"/>
            </a:p>
          </p:txBody>
        </p:sp>
      </p:grpSp>
      <p:sp>
        <p:nvSpPr>
          <p:cNvPr id="35850" name="Text Box 43"/>
          <p:cNvSpPr txBox="1">
            <a:spLocks noChangeArrowheads="1"/>
          </p:cNvSpPr>
          <p:nvPr/>
        </p:nvSpPr>
        <p:spPr bwMode="auto">
          <a:xfrm>
            <a:off x="831959" y="1746625"/>
            <a:ext cx="2435044" cy="523220"/>
          </a:xfrm>
          <a:prstGeom prst="rect">
            <a:avLst/>
          </a:prstGeom>
          <a:noFill/>
          <a:ln w="9525">
            <a:noFill/>
            <a:miter lim="800000"/>
            <a:headEnd/>
            <a:tailEnd/>
          </a:ln>
        </p:spPr>
        <p:txBody>
          <a:bodyPr wrap="square">
            <a:spAutoFit/>
          </a:bodyPr>
          <a:lstStyle/>
          <a:p>
            <a:pPr algn="ctr"/>
            <a:r>
              <a:rPr lang="en-US" sz="1400" dirty="0" smtClean="0">
                <a:solidFill>
                  <a:schemeClr val="bg1"/>
                </a:solidFill>
                <a:latin typeface="Arial Rounded MT Bold" pitchFamily="34" charset="0"/>
              </a:rPr>
              <a:t>eBay</a:t>
            </a:r>
          </a:p>
          <a:p>
            <a:pPr algn="ctr"/>
            <a:r>
              <a:rPr lang="en-US" sz="1400" dirty="0" smtClean="0">
                <a:solidFill>
                  <a:schemeClr val="bg1"/>
                </a:solidFill>
                <a:latin typeface="Arial Rounded MT Bold" pitchFamily="34" charset="0"/>
              </a:rPr>
              <a:t>Awareness &amp; Reach</a:t>
            </a:r>
            <a:endParaRPr lang="en-US" sz="1400" dirty="0">
              <a:solidFill>
                <a:schemeClr val="bg1"/>
              </a:solidFill>
              <a:latin typeface="Arial Rounded MT Bold" pitchFamily="34" charset="0"/>
            </a:endParaRPr>
          </a:p>
        </p:txBody>
      </p:sp>
      <p:sp>
        <p:nvSpPr>
          <p:cNvPr id="172076" name="Text Box 44"/>
          <p:cNvSpPr txBox="1">
            <a:spLocks noChangeArrowheads="1"/>
          </p:cNvSpPr>
          <p:nvPr/>
        </p:nvSpPr>
        <p:spPr bwMode="auto">
          <a:xfrm>
            <a:off x="988409" y="2613400"/>
            <a:ext cx="2099176" cy="523220"/>
          </a:xfrm>
          <a:prstGeom prst="rect">
            <a:avLst/>
          </a:prstGeom>
          <a:noFill/>
          <a:ln w="9525">
            <a:noFill/>
            <a:miter lim="800000"/>
            <a:headEnd/>
            <a:tailEnd/>
          </a:ln>
        </p:spPr>
        <p:txBody>
          <a:bodyPr wrap="square">
            <a:spAutoFit/>
          </a:bodyPr>
          <a:lstStyle/>
          <a:p>
            <a:pPr algn="ctr"/>
            <a:r>
              <a:rPr lang="en-US" sz="1400" dirty="0" smtClean="0">
                <a:solidFill>
                  <a:schemeClr val="bg1"/>
                </a:solidFill>
                <a:latin typeface="Arial Rounded MT Bold" pitchFamily="34" charset="0"/>
              </a:rPr>
              <a:t>eBay</a:t>
            </a:r>
          </a:p>
          <a:p>
            <a:pPr algn="ctr"/>
            <a:r>
              <a:rPr lang="en-US" sz="1400" dirty="0" smtClean="0">
                <a:solidFill>
                  <a:schemeClr val="bg1"/>
                </a:solidFill>
                <a:latin typeface="Arial Rounded MT Bold" pitchFamily="34" charset="0"/>
              </a:rPr>
              <a:t>Shoppers</a:t>
            </a:r>
            <a:endParaRPr lang="en-US" sz="1400" dirty="0">
              <a:solidFill>
                <a:schemeClr val="bg1"/>
              </a:solidFill>
              <a:latin typeface="Arial Rounded MT Bold" pitchFamily="34" charset="0"/>
            </a:endParaRPr>
          </a:p>
        </p:txBody>
      </p:sp>
      <p:sp>
        <p:nvSpPr>
          <p:cNvPr id="172077" name="Text Box 45"/>
          <p:cNvSpPr txBox="1">
            <a:spLocks noChangeArrowheads="1"/>
          </p:cNvSpPr>
          <p:nvPr/>
        </p:nvSpPr>
        <p:spPr bwMode="auto">
          <a:xfrm>
            <a:off x="1092982" y="3248401"/>
            <a:ext cx="1871266" cy="523220"/>
          </a:xfrm>
          <a:prstGeom prst="rect">
            <a:avLst/>
          </a:prstGeom>
          <a:noFill/>
          <a:ln w="9525">
            <a:noFill/>
            <a:miter lim="800000"/>
            <a:headEnd/>
            <a:tailEnd/>
          </a:ln>
        </p:spPr>
        <p:txBody>
          <a:bodyPr wrap="square">
            <a:spAutoFit/>
          </a:bodyPr>
          <a:lstStyle/>
          <a:p>
            <a:pPr algn="ctr"/>
            <a:r>
              <a:rPr lang="en-US" sz="1400" dirty="0" smtClean="0">
                <a:solidFill>
                  <a:schemeClr val="bg1"/>
                </a:solidFill>
                <a:latin typeface="Arial Rounded MT Bold" pitchFamily="34" charset="0"/>
              </a:rPr>
              <a:t>eBay</a:t>
            </a:r>
          </a:p>
          <a:p>
            <a:pPr algn="ctr"/>
            <a:r>
              <a:rPr lang="en-US" sz="1400" dirty="0" smtClean="0">
                <a:solidFill>
                  <a:schemeClr val="bg1"/>
                </a:solidFill>
                <a:latin typeface="Arial Rounded MT Bold" pitchFamily="34" charset="0"/>
              </a:rPr>
              <a:t>Key Consumers</a:t>
            </a:r>
            <a:endParaRPr lang="en-US" sz="1400" dirty="0">
              <a:solidFill>
                <a:schemeClr val="bg1"/>
              </a:solidFill>
              <a:latin typeface="Arial Rounded MT Bold" pitchFamily="34" charset="0"/>
            </a:endParaRPr>
          </a:p>
        </p:txBody>
      </p:sp>
      <p:sp>
        <p:nvSpPr>
          <p:cNvPr id="172078" name="Text Box 46"/>
          <p:cNvSpPr txBox="1">
            <a:spLocks noChangeArrowheads="1"/>
          </p:cNvSpPr>
          <p:nvPr/>
        </p:nvSpPr>
        <p:spPr bwMode="auto">
          <a:xfrm>
            <a:off x="1004684" y="3934200"/>
            <a:ext cx="2047196" cy="523220"/>
          </a:xfrm>
          <a:prstGeom prst="rect">
            <a:avLst/>
          </a:prstGeom>
          <a:noFill/>
          <a:ln w="9525">
            <a:noFill/>
            <a:miter lim="800000"/>
            <a:headEnd/>
            <a:tailEnd/>
          </a:ln>
        </p:spPr>
        <p:txBody>
          <a:bodyPr wrap="square">
            <a:spAutoFit/>
          </a:bodyPr>
          <a:lstStyle/>
          <a:p>
            <a:pPr algn="ctr"/>
            <a:r>
              <a:rPr lang="en-US" sz="1400" dirty="0" smtClean="0">
                <a:solidFill>
                  <a:schemeClr val="bg1"/>
                </a:solidFill>
                <a:latin typeface="Arial Rounded MT Bold" pitchFamily="34" charset="0"/>
              </a:rPr>
              <a:t>eBay</a:t>
            </a:r>
          </a:p>
          <a:p>
            <a:pPr algn="ctr"/>
            <a:r>
              <a:rPr lang="en-US" sz="1400" dirty="0" smtClean="0">
                <a:solidFill>
                  <a:schemeClr val="bg1"/>
                </a:solidFill>
                <a:latin typeface="Arial Rounded MT Bold" pitchFamily="34" charset="0"/>
              </a:rPr>
              <a:t>Window Shoppers</a:t>
            </a:r>
            <a:endParaRPr lang="en-US" sz="1400" dirty="0">
              <a:solidFill>
                <a:schemeClr val="bg1"/>
              </a:solidFill>
              <a:latin typeface="Arial Rounded MT Bold" pitchFamily="34" charset="0"/>
            </a:endParaRPr>
          </a:p>
        </p:txBody>
      </p:sp>
      <p:sp>
        <p:nvSpPr>
          <p:cNvPr id="172079" name="Text Box 47"/>
          <p:cNvSpPr txBox="1">
            <a:spLocks noChangeArrowheads="1"/>
          </p:cNvSpPr>
          <p:nvPr/>
        </p:nvSpPr>
        <p:spPr bwMode="auto">
          <a:xfrm>
            <a:off x="1128158" y="4689850"/>
            <a:ext cx="1775302" cy="523220"/>
          </a:xfrm>
          <a:prstGeom prst="rect">
            <a:avLst/>
          </a:prstGeom>
          <a:noFill/>
          <a:ln w="9525">
            <a:noFill/>
            <a:miter lim="800000"/>
            <a:headEnd/>
            <a:tailEnd/>
          </a:ln>
        </p:spPr>
        <p:txBody>
          <a:bodyPr wrap="square">
            <a:spAutoFit/>
          </a:bodyPr>
          <a:lstStyle/>
          <a:p>
            <a:pPr algn="ctr"/>
            <a:r>
              <a:rPr lang="en-US" sz="1400" dirty="0" smtClean="0">
                <a:solidFill>
                  <a:schemeClr val="bg1"/>
                </a:solidFill>
                <a:latin typeface="Arial Rounded MT Bold" pitchFamily="34" charset="0"/>
              </a:rPr>
              <a:t>eBay</a:t>
            </a:r>
          </a:p>
          <a:p>
            <a:pPr algn="ctr"/>
            <a:r>
              <a:rPr lang="en-US" sz="1400" dirty="0" smtClean="0">
                <a:solidFill>
                  <a:schemeClr val="bg1"/>
                </a:solidFill>
                <a:latin typeface="Arial Rounded MT Bold" pitchFamily="34" charset="0"/>
              </a:rPr>
              <a:t>“Power Buyers”</a:t>
            </a:r>
            <a:endParaRPr lang="en-US" sz="1400" dirty="0">
              <a:solidFill>
                <a:schemeClr val="bg1"/>
              </a:solidFill>
              <a:latin typeface="Arial Rounded MT Bold" pitchFamily="34" charset="0"/>
            </a:endParaRPr>
          </a:p>
        </p:txBody>
      </p:sp>
      <p:sp>
        <p:nvSpPr>
          <p:cNvPr id="172098" name="Line 66"/>
          <p:cNvSpPr>
            <a:spLocks noChangeShapeType="1"/>
          </p:cNvSpPr>
          <p:nvPr/>
        </p:nvSpPr>
        <p:spPr bwMode="auto">
          <a:xfrm flipH="1">
            <a:off x="3155950" y="2846388"/>
            <a:ext cx="981075" cy="0"/>
          </a:xfrm>
          <a:prstGeom prst="line">
            <a:avLst/>
          </a:prstGeom>
          <a:noFill/>
          <a:ln w="9525">
            <a:solidFill>
              <a:srgbClr val="969696"/>
            </a:solidFill>
            <a:round/>
            <a:headEnd/>
            <a:tailEnd/>
          </a:ln>
        </p:spPr>
        <p:txBody>
          <a:bodyPr/>
          <a:lstStyle/>
          <a:p>
            <a:endParaRPr lang="en-US"/>
          </a:p>
        </p:txBody>
      </p:sp>
      <p:sp>
        <p:nvSpPr>
          <p:cNvPr id="172105" name="Line 73"/>
          <p:cNvSpPr>
            <a:spLocks noChangeShapeType="1"/>
          </p:cNvSpPr>
          <p:nvPr/>
        </p:nvSpPr>
        <p:spPr bwMode="auto">
          <a:xfrm flipH="1">
            <a:off x="2946400" y="3608388"/>
            <a:ext cx="1190625" cy="0"/>
          </a:xfrm>
          <a:prstGeom prst="line">
            <a:avLst/>
          </a:prstGeom>
          <a:noFill/>
          <a:ln w="9525">
            <a:solidFill>
              <a:srgbClr val="969696"/>
            </a:solidFill>
            <a:round/>
            <a:headEnd/>
            <a:tailEnd/>
          </a:ln>
        </p:spPr>
        <p:txBody>
          <a:bodyPr/>
          <a:lstStyle/>
          <a:p>
            <a:endParaRPr lang="en-US"/>
          </a:p>
        </p:txBody>
      </p:sp>
      <p:sp>
        <p:nvSpPr>
          <p:cNvPr id="172112" name="Line 80"/>
          <p:cNvSpPr>
            <a:spLocks noChangeShapeType="1"/>
          </p:cNvSpPr>
          <p:nvPr/>
        </p:nvSpPr>
        <p:spPr bwMode="auto">
          <a:xfrm flipH="1">
            <a:off x="2803525" y="4294188"/>
            <a:ext cx="1333500" cy="0"/>
          </a:xfrm>
          <a:prstGeom prst="line">
            <a:avLst/>
          </a:prstGeom>
          <a:noFill/>
          <a:ln w="9525">
            <a:solidFill>
              <a:srgbClr val="969696"/>
            </a:solidFill>
            <a:round/>
            <a:headEnd/>
            <a:tailEnd/>
          </a:ln>
        </p:spPr>
        <p:txBody>
          <a:bodyPr/>
          <a:lstStyle/>
          <a:p>
            <a:endParaRPr lang="en-US"/>
          </a:p>
        </p:txBody>
      </p:sp>
      <p:sp>
        <p:nvSpPr>
          <p:cNvPr id="172119" name="Line 87"/>
          <p:cNvSpPr>
            <a:spLocks noChangeShapeType="1"/>
          </p:cNvSpPr>
          <p:nvPr/>
        </p:nvSpPr>
        <p:spPr bwMode="auto">
          <a:xfrm flipH="1">
            <a:off x="2717800" y="4941888"/>
            <a:ext cx="1419225" cy="0"/>
          </a:xfrm>
          <a:prstGeom prst="line">
            <a:avLst/>
          </a:prstGeom>
          <a:noFill/>
          <a:ln w="9525">
            <a:solidFill>
              <a:srgbClr val="969696"/>
            </a:solidFill>
            <a:round/>
            <a:headEnd/>
            <a:tailEnd/>
          </a:ln>
        </p:spPr>
        <p:txBody>
          <a:bodyPr/>
          <a:lstStyle/>
          <a:p>
            <a:endParaRPr lang="en-US"/>
          </a:p>
        </p:txBody>
      </p:sp>
      <p:sp>
        <p:nvSpPr>
          <p:cNvPr id="451627" name="Text Box 43"/>
          <p:cNvSpPr txBox="1">
            <a:spLocks noChangeArrowheads="1"/>
          </p:cNvSpPr>
          <p:nvPr/>
        </p:nvSpPr>
        <p:spPr bwMode="auto">
          <a:xfrm>
            <a:off x="4149725" y="2659575"/>
            <a:ext cx="4603750" cy="707886"/>
          </a:xfrm>
          <a:prstGeom prst="rect">
            <a:avLst/>
          </a:prstGeom>
          <a:noFill/>
          <a:ln w="9525" algn="ctr">
            <a:noFill/>
            <a:miter lim="800000"/>
            <a:headEnd/>
            <a:tailEnd/>
          </a:ln>
        </p:spPr>
        <p:txBody>
          <a:bodyPr wrap="square">
            <a:spAutoFit/>
          </a:bodyPr>
          <a:lstStyle/>
          <a:p>
            <a:r>
              <a:rPr lang="en-US" sz="2000" dirty="0" smtClean="0">
                <a:solidFill>
                  <a:schemeClr val="tx1">
                    <a:lumMod val="50000"/>
                  </a:schemeClr>
                </a:solidFill>
              </a:rPr>
              <a:t>Custom Category created based on eBay’s target profile</a:t>
            </a:r>
            <a:endParaRPr lang="en-US" sz="2000" dirty="0">
              <a:solidFill>
                <a:schemeClr val="tx1">
                  <a:lumMod val="50000"/>
                </a:schemeClr>
              </a:solidFill>
            </a:endParaRPr>
          </a:p>
        </p:txBody>
      </p:sp>
      <p:sp>
        <p:nvSpPr>
          <p:cNvPr id="451628" name="Text Box 44"/>
          <p:cNvSpPr txBox="1">
            <a:spLocks noChangeArrowheads="1"/>
          </p:cNvSpPr>
          <p:nvPr/>
        </p:nvSpPr>
        <p:spPr bwMode="auto">
          <a:xfrm>
            <a:off x="4149725" y="1690500"/>
            <a:ext cx="4343400" cy="1015663"/>
          </a:xfrm>
          <a:prstGeom prst="rect">
            <a:avLst/>
          </a:prstGeom>
          <a:noFill/>
          <a:ln w="9525" algn="ctr">
            <a:noFill/>
            <a:miter lim="800000"/>
            <a:headEnd/>
            <a:tailEnd/>
          </a:ln>
        </p:spPr>
        <p:txBody>
          <a:bodyPr wrap="square">
            <a:spAutoFit/>
          </a:bodyPr>
          <a:lstStyle/>
          <a:p>
            <a:r>
              <a:rPr lang="en-US" sz="2000" dirty="0" smtClean="0">
                <a:solidFill>
                  <a:schemeClr val="tx1">
                    <a:lumMod val="50000"/>
                  </a:schemeClr>
                </a:solidFill>
              </a:rPr>
              <a:t>Premium Network RON, sustained through peak seasonal promotions; CPA option </a:t>
            </a:r>
            <a:endParaRPr lang="en-US" sz="2000" dirty="0">
              <a:solidFill>
                <a:schemeClr val="tx1">
                  <a:lumMod val="50000"/>
                </a:schemeClr>
              </a:solidFill>
            </a:endParaRPr>
          </a:p>
        </p:txBody>
      </p:sp>
      <p:sp>
        <p:nvSpPr>
          <p:cNvPr id="451629" name="Text Box 45"/>
          <p:cNvSpPr txBox="1">
            <a:spLocks noChangeArrowheads="1"/>
          </p:cNvSpPr>
          <p:nvPr/>
        </p:nvSpPr>
        <p:spPr bwMode="auto">
          <a:xfrm>
            <a:off x="4149725" y="3429000"/>
            <a:ext cx="4343400" cy="400110"/>
          </a:xfrm>
          <a:prstGeom prst="rect">
            <a:avLst/>
          </a:prstGeom>
          <a:noFill/>
          <a:ln w="9525" algn="ctr">
            <a:noFill/>
            <a:miter lim="800000"/>
            <a:headEnd/>
            <a:tailEnd/>
          </a:ln>
        </p:spPr>
        <p:txBody>
          <a:bodyPr wrap="square">
            <a:spAutoFit/>
          </a:bodyPr>
          <a:lstStyle/>
          <a:p>
            <a:r>
              <a:rPr lang="en-US" sz="2000" dirty="0" smtClean="0">
                <a:solidFill>
                  <a:schemeClr val="tx1">
                    <a:lumMod val="50000"/>
                  </a:schemeClr>
                </a:solidFill>
              </a:rPr>
              <a:t>Home Page Re-messaging*</a:t>
            </a:r>
            <a:endParaRPr lang="en-US" sz="2000" dirty="0">
              <a:solidFill>
                <a:schemeClr val="tx1">
                  <a:lumMod val="50000"/>
                </a:schemeClr>
              </a:solidFill>
            </a:endParaRPr>
          </a:p>
        </p:txBody>
      </p:sp>
      <p:sp>
        <p:nvSpPr>
          <p:cNvPr id="451630" name="Text Box 46"/>
          <p:cNvSpPr txBox="1">
            <a:spLocks noChangeArrowheads="1"/>
          </p:cNvSpPr>
          <p:nvPr/>
        </p:nvSpPr>
        <p:spPr bwMode="auto">
          <a:xfrm>
            <a:off x="4149725" y="4074475"/>
            <a:ext cx="4343400" cy="707886"/>
          </a:xfrm>
          <a:prstGeom prst="rect">
            <a:avLst/>
          </a:prstGeom>
          <a:noFill/>
          <a:ln w="9525" algn="ctr">
            <a:noFill/>
            <a:miter lim="800000"/>
            <a:headEnd/>
            <a:tailEnd/>
          </a:ln>
        </p:spPr>
        <p:txBody>
          <a:bodyPr wrap="square">
            <a:spAutoFit/>
          </a:bodyPr>
          <a:lstStyle/>
          <a:p>
            <a:r>
              <a:rPr lang="en-US" sz="2000" dirty="0" smtClean="0">
                <a:solidFill>
                  <a:schemeClr val="tx1">
                    <a:lumMod val="50000"/>
                  </a:schemeClr>
                </a:solidFill>
              </a:rPr>
              <a:t>Passers-by but Not </a:t>
            </a:r>
            <a:br>
              <a:rPr lang="en-US" sz="2000" dirty="0" smtClean="0">
                <a:solidFill>
                  <a:schemeClr val="tx1">
                    <a:lumMod val="50000"/>
                  </a:schemeClr>
                </a:solidFill>
              </a:rPr>
            </a:br>
            <a:r>
              <a:rPr lang="en-US" sz="2000" dirty="0" smtClean="0">
                <a:solidFill>
                  <a:schemeClr val="tx1">
                    <a:lumMod val="50000"/>
                  </a:schemeClr>
                </a:solidFill>
              </a:rPr>
              <a:t>Shoppers Re-messaging*</a:t>
            </a:r>
            <a:endParaRPr lang="en-US" sz="2000" dirty="0">
              <a:solidFill>
                <a:schemeClr val="tx1">
                  <a:lumMod val="50000"/>
                </a:schemeClr>
              </a:solidFill>
            </a:endParaRPr>
          </a:p>
        </p:txBody>
      </p:sp>
      <p:sp>
        <p:nvSpPr>
          <p:cNvPr id="451631" name="Text Box 47"/>
          <p:cNvSpPr txBox="1">
            <a:spLocks noChangeArrowheads="1"/>
          </p:cNvSpPr>
          <p:nvPr/>
        </p:nvSpPr>
        <p:spPr bwMode="auto">
          <a:xfrm>
            <a:off x="4141788" y="4734049"/>
            <a:ext cx="4343400" cy="707886"/>
          </a:xfrm>
          <a:prstGeom prst="rect">
            <a:avLst/>
          </a:prstGeom>
          <a:noFill/>
          <a:ln w="9525" algn="ctr">
            <a:noFill/>
            <a:miter lim="800000"/>
            <a:headEnd/>
            <a:tailEnd/>
          </a:ln>
        </p:spPr>
        <p:txBody>
          <a:bodyPr wrap="square">
            <a:spAutoFit/>
          </a:bodyPr>
          <a:lstStyle/>
          <a:p>
            <a:r>
              <a:rPr lang="en-US" sz="2000" dirty="0" smtClean="0">
                <a:solidFill>
                  <a:schemeClr val="tx1">
                    <a:lumMod val="50000"/>
                  </a:schemeClr>
                </a:solidFill>
              </a:rPr>
              <a:t>Shoppers and Loyalty </a:t>
            </a:r>
            <a:br>
              <a:rPr lang="en-US" sz="2000" dirty="0" smtClean="0">
                <a:solidFill>
                  <a:schemeClr val="tx1">
                    <a:lumMod val="50000"/>
                  </a:schemeClr>
                </a:solidFill>
              </a:rPr>
            </a:br>
            <a:r>
              <a:rPr lang="en-US" sz="2000" dirty="0" smtClean="0">
                <a:solidFill>
                  <a:schemeClr val="tx1">
                    <a:lumMod val="50000"/>
                  </a:schemeClr>
                </a:solidFill>
              </a:rPr>
              <a:t>Member Re-messaging*</a:t>
            </a:r>
            <a:endParaRPr lang="en-US" sz="2000" dirty="0">
              <a:solidFill>
                <a:schemeClr val="tx1">
                  <a:lumMod val="50000"/>
                </a:schemeClr>
              </a:solidFill>
            </a:endParaRPr>
          </a:p>
        </p:txBody>
      </p:sp>
      <p:sp>
        <p:nvSpPr>
          <p:cNvPr id="7" name="Line 66"/>
          <p:cNvSpPr>
            <a:spLocks noChangeShapeType="1"/>
          </p:cNvSpPr>
          <p:nvPr/>
        </p:nvSpPr>
        <p:spPr bwMode="auto">
          <a:xfrm flipH="1">
            <a:off x="3417888" y="1881188"/>
            <a:ext cx="719137" cy="0"/>
          </a:xfrm>
          <a:prstGeom prst="line">
            <a:avLst/>
          </a:prstGeom>
          <a:noFill/>
          <a:ln w="9525">
            <a:solidFill>
              <a:srgbClr val="969696"/>
            </a:solidFill>
            <a:round/>
            <a:headEnd/>
            <a:tailEnd/>
          </a:ln>
        </p:spPr>
        <p:txBody>
          <a:bodyPr/>
          <a:lstStyle/>
          <a:p>
            <a:endParaRPr lang="en-US"/>
          </a:p>
        </p:txBody>
      </p:sp>
      <p:grpSp>
        <p:nvGrpSpPr>
          <p:cNvPr id="8" name="Group 52"/>
          <p:cNvGrpSpPr>
            <a:grpSpLocks/>
          </p:cNvGrpSpPr>
          <p:nvPr/>
        </p:nvGrpSpPr>
        <p:grpSpPr bwMode="auto">
          <a:xfrm>
            <a:off x="1704975" y="5313363"/>
            <a:ext cx="552450" cy="642937"/>
            <a:chOff x="1067" y="3258"/>
            <a:chExt cx="348" cy="405"/>
          </a:xfrm>
        </p:grpSpPr>
        <p:sp>
          <p:nvSpPr>
            <p:cNvPr id="35889" name="Oval 7"/>
            <p:cNvSpPr>
              <a:spLocks noChangeArrowheads="1"/>
            </p:cNvSpPr>
            <p:nvPr/>
          </p:nvSpPr>
          <p:spPr bwMode="gray">
            <a:xfrm>
              <a:off x="1070" y="3597"/>
              <a:ext cx="342" cy="66"/>
            </a:xfrm>
            <a:prstGeom prst="ellipse">
              <a:avLst/>
            </a:prstGeom>
            <a:gradFill rotWithShape="1">
              <a:gsLst>
                <a:gs pos="0">
                  <a:srgbClr val="4D4D4D">
                    <a:alpha val="60001"/>
                  </a:srgbClr>
                </a:gs>
                <a:gs pos="100000">
                  <a:srgbClr val="FFFFFF">
                    <a:alpha val="0"/>
                  </a:srgbClr>
                </a:gs>
              </a:gsLst>
              <a:path path="shape">
                <a:fillToRect l="50000" t="50000" r="50000" b="50000"/>
              </a:path>
            </a:gradFill>
            <a:ln w="25400" algn="ctr">
              <a:noFill/>
              <a:round/>
              <a:headEnd/>
              <a:tailEnd/>
            </a:ln>
          </p:spPr>
          <p:txBody>
            <a:bodyPr wrap="none" anchor="ctr"/>
            <a:lstStyle/>
            <a:p>
              <a:endParaRPr lang="en-US"/>
            </a:p>
          </p:txBody>
        </p:sp>
        <p:sp>
          <p:nvSpPr>
            <p:cNvPr id="35890" name="Oval 6"/>
            <p:cNvSpPr>
              <a:spLocks noChangeArrowheads="1"/>
            </p:cNvSpPr>
            <p:nvPr/>
          </p:nvSpPr>
          <p:spPr bwMode="auto">
            <a:xfrm>
              <a:off x="1067" y="3258"/>
              <a:ext cx="348" cy="348"/>
            </a:xfrm>
            <a:prstGeom prst="ellipse">
              <a:avLst/>
            </a:prstGeom>
            <a:gradFill rotWithShape="1">
              <a:gsLst>
                <a:gs pos="0">
                  <a:srgbClr val="B9DC91"/>
                </a:gs>
                <a:gs pos="100000">
                  <a:srgbClr val="7DBD33"/>
                </a:gs>
              </a:gsLst>
              <a:path path="shape">
                <a:fillToRect l="50000" t="50000" r="50000" b="50000"/>
              </a:path>
            </a:gradFill>
            <a:ln w="9525">
              <a:noFill/>
              <a:round/>
              <a:headEnd/>
              <a:tailEnd/>
            </a:ln>
          </p:spPr>
          <p:txBody>
            <a:bodyPr wrap="none" anchor="ctr"/>
            <a:lstStyle/>
            <a:p>
              <a:endParaRPr lang="en-US"/>
            </a:p>
          </p:txBody>
        </p:sp>
      </p:grpSp>
      <p:sp>
        <p:nvSpPr>
          <p:cNvPr id="35866" name="Oval 149"/>
          <p:cNvSpPr>
            <a:spLocks noChangeArrowheads="1"/>
          </p:cNvSpPr>
          <p:nvPr/>
        </p:nvSpPr>
        <p:spPr bwMode="auto">
          <a:xfrm flipV="1">
            <a:off x="1808163" y="5345113"/>
            <a:ext cx="360362" cy="242887"/>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endParaRPr lang="en-US" sz="1000"/>
          </a:p>
        </p:txBody>
      </p:sp>
      <p:sp>
        <p:nvSpPr>
          <p:cNvPr id="50" name="TextBox 49"/>
          <p:cNvSpPr txBox="1"/>
          <p:nvPr/>
        </p:nvSpPr>
        <p:spPr>
          <a:xfrm>
            <a:off x="3467595" y="5937662"/>
            <a:ext cx="5106390" cy="369332"/>
          </a:xfrm>
          <a:prstGeom prst="rect">
            <a:avLst/>
          </a:prstGeom>
          <a:noFill/>
        </p:spPr>
        <p:txBody>
          <a:bodyPr wrap="square" rtlCol="0">
            <a:spAutoFit/>
          </a:bodyPr>
          <a:lstStyle/>
          <a:p>
            <a:r>
              <a:rPr lang="en-US" i="1" dirty="0" smtClean="0">
                <a:solidFill>
                  <a:schemeClr val="tx1">
                    <a:lumMod val="50000"/>
                  </a:schemeClr>
                </a:solidFill>
              </a:rPr>
              <a:t>*Re-messaging campaigns require action tags</a:t>
            </a:r>
            <a:endParaRPr lang="en-US" i="1" dirty="0">
              <a:solidFill>
                <a:schemeClr val="tx1">
                  <a:lumMod val="50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2079"/>
                                        </p:tgtEl>
                                        <p:attrNameLst>
                                          <p:attrName>style.visibility</p:attrName>
                                        </p:attrNameLst>
                                      </p:cBhvr>
                                      <p:to>
                                        <p:strVal val="visible"/>
                                      </p:to>
                                    </p:set>
                                    <p:animEffect transition="in" filter="fade">
                                      <p:cBhvr>
                                        <p:cTn id="10" dur="1000"/>
                                        <p:tgtEl>
                                          <p:spTgt spid="172079"/>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72119"/>
                                        </p:tgtEl>
                                        <p:attrNameLst>
                                          <p:attrName>style.visibility</p:attrName>
                                        </p:attrNameLst>
                                      </p:cBhvr>
                                      <p:to>
                                        <p:strVal val="visible"/>
                                      </p:to>
                                    </p:set>
                                    <p:animEffect transition="in" filter="wipe(left)">
                                      <p:cBhvr>
                                        <p:cTn id="14" dur="500"/>
                                        <p:tgtEl>
                                          <p:spTgt spid="172119"/>
                                        </p:tgtEl>
                                      </p:cBhvr>
                                    </p:animEffect>
                                  </p:childTnLst>
                                </p:cTn>
                              </p:par>
                            </p:childTnLst>
                          </p:cTn>
                        </p:par>
                        <p:par>
                          <p:cTn id="15" fill="hold">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451631"/>
                                        </p:tgtEl>
                                        <p:attrNameLst>
                                          <p:attrName>style.visibility</p:attrName>
                                        </p:attrNameLst>
                                      </p:cBhvr>
                                      <p:to>
                                        <p:strVal val="visible"/>
                                      </p:to>
                                    </p:set>
                                    <p:animEffect transition="in" filter="fade">
                                      <p:cBhvr>
                                        <p:cTn id="18" dur="500"/>
                                        <p:tgtEl>
                                          <p:spTgt spid="451631"/>
                                        </p:tgtEl>
                                      </p:cBhvr>
                                    </p:animEffect>
                                  </p:childTnLst>
                                </p:cTn>
                              </p:par>
                              <p:par>
                                <p:cTn id="19" presetID="1" presetClass="entr" presetSubtype="0" fill="hold" grpId="0" nodeType="withEffect">
                                  <p:stCondLst>
                                    <p:cond delay="500"/>
                                  </p:stCondLst>
                                  <p:childTnLst>
                                    <p:set>
                                      <p:cBhvr>
                                        <p:cTn id="20" dur="1" fill="hold">
                                          <p:stCondLst>
                                            <p:cond delay="0"/>
                                          </p:stCondLst>
                                        </p:cTn>
                                        <p:tgtEl>
                                          <p:spTgt spid="50"/>
                                        </p:tgtEl>
                                        <p:attrNameLst>
                                          <p:attrName>style.visibility</p:attrName>
                                        </p:attrNameLst>
                                      </p:cBhvr>
                                      <p:to>
                                        <p:strVal val="visible"/>
                                      </p:to>
                                    </p:se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2078"/>
                                        </p:tgtEl>
                                        <p:attrNameLst>
                                          <p:attrName>style.visibility</p:attrName>
                                        </p:attrNameLst>
                                      </p:cBhvr>
                                      <p:to>
                                        <p:strVal val="visible"/>
                                      </p:to>
                                    </p:set>
                                    <p:animEffect transition="in" filter="fade">
                                      <p:cBhvr>
                                        <p:cTn id="27" dur="1000"/>
                                        <p:tgtEl>
                                          <p:spTgt spid="172078"/>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72112"/>
                                        </p:tgtEl>
                                        <p:attrNameLst>
                                          <p:attrName>style.visibility</p:attrName>
                                        </p:attrNameLst>
                                      </p:cBhvr>
                                      <p:to>
                                        <p:strVal val="visible"/>
                                      </p:to>
                                    </p:set>
                                    <p:animEffect transition="in" filter="wipe(left)">
                                      <p:cBhvr>
                                        <p:cTn id="31" dur="500"/>
                                        <p:tgtEl>
                                          <p:spTgt spid="172112"/>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51630"/>
                                        </p:tgtEl>
                                        <p:attrNameLst>
                                          <p:attrName>style.visibility</p:attrName>
                                        </p:attrNameLst>
                                      </p:cBhvr>
                                      <p:to>
                                        <p:strVal val="visible"/>
                                      </p:to>
                                    </p:set>
                                    <p:animEffect transition="in" filter="fade">
                                      <p:cBhvr>
                                        <p:cTn id="35" dur="500"/>
                                        <p:tgtEl>
                                          <p:spTgt spid="451630"/>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500"/>
                                        <p:tgtEl>
                                          <p:spTgt spid="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2077"/>
                                        </p:tgtEl>
                                        <p:attrNameLst>
                                          <p:attrName>style.visibility</p:attrName>
                                        </p:attrNameLst>
                                      </p:cBhvr>
                                      <p:to>
                                        <p:strVal val="visible"/>
                                      </p:to>
                                    </p:set>
                                    <p:animEffect transition="in" filter="fade">
                                      <p:cBhvr>
                                        <p:cTn id="42" dur="1000"/>
                                        <p:tgtEl>
                                          <p:spTgt spid="172077"/>
                                        </p:tgtEl>
                                      </p:cBhvr>
                                    </p:animEffect>
                                  </p:childTnLst>
                                </p:cTn>
                              </p:par>
                            </p:childTnLst>
                          </p:cTn>
                        </p:par>
                        <p:par>
                          <p:cTn id="43" fill="hold">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172105"/>
                                        </p:tgtEl>
                                        <p:attrNameLst>
                                          <p:attrName>style.visibility</p:attrName>
                                        </p:attrNameLst>
                                      </p:cBhvr>
                                      <p:to>
                                        <p:strVal val="visible"/>
                                      </p:to>
                                    </p:set>
                                    <p:animEffect transition="in" filter="wipe(left)">
                                      <p:cBhvr>
                                        <p:cTn id="46" dur="500"/>
                                        <p:tgtEl>
                                          <p:spTgt spid="172105"/>
                                        </p:tgtEl>
                                      </p:cBhvr>
                                    </p:animEffect>
                                  </p:childTnLst>
                                </p:cTn>
                              </p:par>
                            </p:childTnLst>
                          </p:cTn>
                        </p:par>
                        <p:par>
                          <p:cTn id="47" fill="hold">
                            <p:stCondLst>
                              <p:cond delay="5500"/>
                            </p:stCondLst>
                            <p:childTnLst>
                              <p:par>
                                <p:cTn id="48" presetID="10" presetClass="entr" presetSubtype="0" fill="hold" grpId="0" nodeType="afterEffect">
                                  <p:stCondLst>
                                    <p:cond delay="0"/>
                                  </p:stCondLst>
                                  <p:childTnLst>
                                    <p:set>
                                      <p:cBhvr>
                                        <p:cTn id="49" dur="1" fill="hold">
                                          <p:stCondLst>
                                            <p:cond delay="0"/>
                                          </p:stCondLst>
                                        </p:cTn>
                                        <p:tgtEl>
                                          <p:spTgt spid="451629"/>
                                        </p:tgtEl>
                                        <p:attrNameLst>
                                          <p:attrName>style.visibility</p:attrName>
                                        </p:attrNameLst>
                                      </p:cBhvr>
                                      <p:to>
                                        <p:strVal val="visible"/>
                                      </p:to>
                                    </p:set>
                                    <p:animEffect transition="in" filter="fade">
                                      <p:cBhvr>
                                        <p:cTn id="50" dur="500"/>
                                        <p:tgtEl>
                                          <p:spTgt spid="451629"/>
                                        </p:tgtEl>
                                      </p:cBhvr>
                                    </p:animEffect>
                                  </p:childTnLst>
                                </p:cTn>
                              </p:par>
                            </p:childTnLst>
                          </p:cTn>
                        </p:par>
                        <p:par>
                          <p:cTn id="51" fill="hold">
                            <p:stCondLst>
                              <p:cond delay="6000"/>
                            </p:stCondLst>
                            <p:childTnLst>
                              <p:par>
                                <p:cTn id="52" presetID="10" presetClass="entr" presetSubtype="0" fill="hold" nodeType="after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500"/>
                                        <p:tgtEl>
                                          <p:spTgt spid="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72076"/>
                                        </p:tgtEl>
                                        <p:attrNameLst>
                                          <p:attrName>style.visibility</p:attrName>
                                        </p:attrNameLst>
                                      </p:cBhvr>
                                      <p:to>
                                        <p:strVal val="visible"/>
                                      </p:to>
                                    </p:set>
                                    <p:animEffect transition="in" filter="fade">
                                      <p:cBhvr>
                                        <p:cTn id="57" dur="1000"/>
                                        <p:tgtEl>
                                          <p:spTgt spid="172076"/>
                                        </p:tgtEl>
                                      </p:cBhvr>
                                    </p:animEffect>
                                  </p:childTnLst>
                                </p:cTn>
                              </p:par>
                            </p:childTnLst>
                          </p:cTn>
                        </p:par>
                        <p:par>
                          <p:cTn id="58" fill="hold">
                            <p:stCondLst>
                              <p:cond delay="7000"/>
                            </p:stCondLst>
                            <p:childTnLst>
                              <p:par>
                                <p:cTn id="59" presetID="22" presetClass="entr" presetSubtype="8" fill="hold" grpId="0" nodeType="afterEffect">
                                  <p:stCondLst>
                                    <p:cond delay="0"/>
                                  </p:stCondLst>
                                  <p:childTnLst>
                                    <p:set>
                                      <p:cBhvr>
                                        <p:cTn id="60" dur="1" fill="hold">
                                          <p:stCondLst>
                                            <p:cond delay="0"/>
                                          </p:stCondLst>
                                        </p:cTn>
                                        <p:tgtEl>
                                          <p:spTgt spid="172098"/>
                                        </p:tgtEl>
                                        <p:attrNameLst>
                                          <p:attrName>style.visibility</p:attrName>
                                        </p:attrNameLst>
                                      </p:cBhvr>
                                      <p:to>
                                        <p:strVal val="visible"/>
                                      </p:to>
                                    </p:set>
                                    <p:animEffect transition="in" filter="wipe(left)">
                                      <p:cBhvr>
                                        <p:cTn id="61" dur="500"/>
                                        <p:tgtEl>
                                          <p:spTgt spid="172098"/>
                                        </p:tgtEl>
                                      </p:cBhvr>
                                    </p:animEffect>
                                  </p:childTnLst>
                                </p:cTn>
                              </p:par>
                            </p:childTnLst>
                          </p:cTn>
                        </p:par>
                        <p:par>
                          <p:cTn id="62" fill="hold">
                            <p:stCondLst>
                              <p:cond delay="7500"/>
                            </p:stCondLst>
                            <p:childTnLst>
                              <p:par>
                                <p:cTn id="63" presetID="10" presetClass="entr" presetSubtype="0" fill="hold" grpId="0" nodeType="afterEffect">
                                  <p:stCondLst>
                                    <p:cond delay="0"/>
                                  </p:stCondLst>
                                  <p:childTnLst>
                                    <p:set>
                                      <p:cBhvr>
                                        <p:cTn id="64" dur="1" fill="hold">
                                          <p:stCondLst>
                                            <p:cond delay="0"/>
                                          </p:stCondLst>
                                        </p:cTn>
                                        <p:tgtEl>
                                          <p:spTgt spid="451627"/>
                                        </p:tgtEl>
                                        <p:attrNameLst>
                                          <p:attrName>style.visibility</p:attrName>
                                        </p:attrNameLst>
                                      </p:cBhvr>
                                      <p:to>
                                        <p:strVal val="visible"/>
                                      </p:to>
                                    </p:set>
                                    <p:animEffect transition="in" filter="fade">
                                      <p:cBhvr>
                                        <p:cTn id="65" dur="500"/>
                                        <p:tgtEl>
                                          <p:spTgt spid="451627"/>
                                        </p:tgtEl>
                                      </p:cBhvr>
                                    </p:animEffect>
                                  </p:childTnLst>
                                </p:cTn>
                              </p:par>
                            </p:childTnLst>
                          </p:cTn>
                        </p:par>
                        <p:par>
                          <p:cTn id="66" fill="hold">
                            <p:stCondLst>
                              <p:cond delay="8000"/>
                            </p:stCondLst>
                            <p:childTnLst>
                              <p:par>
                                <p:cTn id="67" presetID="10" presetClass="entr" presetSubtype="0" fill="hold" nodeType="after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500"/>
                                        <p:tgtEl>
                                          <p:spTgt spid="6"/>
                                        </p:tgtEl>
                                      </p:cBhvr>
                                    </p:animEffect>
                                  </p:childTnLst>
                                </p:cTn>
                              </p:par>
                            </p:childTnLst>
                          </p:cTn>
                        </p:par>
                        <p:par>
                          <p:cTn id="70" fill="hold">
                            <p:stCondLst>
                              <p:cond delay="8500"/>
                            </p:stCondLst>
                            <p:childTnLst>
                              <p:par>
                                <p:cTn id="71" presetID="22" presetClass="entr" presetSubtype="8" fill="hold" grpId="0" nodeType="after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wipe(left)">
                                      <p:cBhvr>
                                        <p:cTn id="73" dur="500"/>
                                        <p:tgtEl>
                                          <p:spTgt spid="7"/>
                                        </p:tgtEl>
                                      </p:cBhvr>
                                    </p:animEffect>
                                  </p:childTnLst>
                                </p:cTn>
                              </p:par>
                            </p:childTnLst>
                          </p:cTn>
                        </p:par>
                        <p:par>
                          <p:cTn id="74" fill="hold">
                            <p:stCondLst>
                              <p:cond delay="9000"/>
                            </p:stCondLst>
                            <p:childTnLst>
                              <p:par>
                                <p:cTn id="75" presetID="10" presetClass="entr" presetSubtype="0" fill="hold" grpId="0" nodeType="afterEffect">
                                  <p:stCondLst>
                                    <p:cond delay="0"/>
                                  </p:stCondLst>
                                  <p:childTnLst>
                                    <p:set>
                                      <p:cBhvr>
                                        <p:cTn id="76" dur="1" fill="hold">
                                          <p:stCondLst>
                                            <p:cond delay="0"/>
                                          </p:stCondLst>
                                        </p:cTn>
                                        <p:tgtEl>
                                          <p:spTgt spid="451628"/>
                                        </p:tgtEl>
                                        <p:attrNameLst>
                                          <p:attrName>style.visibility</p:attrName>
                                        </p:attrNameLst>
                                      </p:cBhvr>
                                      <p:to>
                                        <p:strVal val="visible"/>
                                      </p:to>
                                    </p:set>
                                    <p:animEffect transition="in" filter="fade">
                                      <p:cBhvr>
                                        <p:cTn id="77" dur="1000"/>
                                        <p:tgtEl>
                                          <p:spTgt spid="451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76" grpId="0"/>
      <p:bldP spid="172077" grpId="0"/>
      <p:bldP spid="172078" grpId="0"/>
      <p:bldP spid="172079" grpId="0"/>
      <p:bldP spid="172098" grpId="0" animBg="1"/>
      <p:bldP spid="172105" grpId="0" animBg="1"/>
      <p:bldP spid="172112" grpId="0" animBg="1"/>
      <p:bldP spid="172119" grpId="0" animBg="1"/>
      <p:bldP spid="451627" grpId="0"/>
      <p:bldP spid="451628" grpId="0"/>
      <p:bldP spid="451629" grpId="0"/>
      <p:bldP spid="451630" grpId="0"/>
      <p:bldP spid="451631" grpId="0"/>
      <p:bldP spid="7" grpId="0" animBg="1"/>
      <p:bldP spid="5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2"/>
          <p:cNvSpPr txBox="1">
            <a:spLocks noGrp="1"/>
          </p:cNvSpPr>
          <p:nvPr/>
        </p:nvSpPr>
        <p:spPr bwMode="auto">
          <a:xfrm>
            <a:off x="5400675" y="6340475"/>
            <a:ext cx="2895600" cy="276225"/>
          </a:xfrm>
          <a:prstGeom prst="rect">
            <a:avLst/>
          </a:prstGeom>
          <a:noFill/>
          <a:ln w="9525">
            <a:noFill/>
            <a:miter lim="800000"/>
            <a:headEnd/>
            <a:tailEnd/>
          </a:ln>
        </p:spPr>
        <p:txBody>
          <a:bodyPr anchor="ctr"/>
          <a:lstStyle/>
          <a:p>
            <a:pPr algn="r"/>
            <a:r>
              <a:rPr lang="en-US" sz="900">
                <a:solidFill>
                  <a:srgbClr val="B2B2B2"/>
                </a:solidFill>
              </a:rPr>
              <a:t>(c) Microsoft. All Rights Reserved.</a:t>
            </a:r>
          </a:p>
        </p:txBody>
      </p:sp>
      <p:sp>
        <p:nvSpPr>
          <p:cNvPr id="31746" name="Slide Number Placeholder 3"/>
          <p:cNvSpPr txBox="1">
            <a:spLocks noGrp="1"/>
          </p:cNvSpPr>
          <p:nvPr/>
        </p:nvSpPr>
        <p:spPr bwMode="auto">
          <a:xfrm>
            <a:off x="8258175" y="6340475"/>
            <a:ext cx="542925" cy="276225"/>
          </a:xfrm>
          <a:prstGeom prst="rect">
            <a:avLst/>
          </a:prstGeom>
          <a:noFill/>
          <a:ln w="9525">
            <a:noFill/>
            <a:miter lim="800000"/>
            <a:headEnd/>
            <a:tailEnd/>
          </a:ln>
        </p:spPr>
        <p:txBody>
          <a:bodyPr anchor="ctr"/>
          <a:lstStyle/>
          <a:p>
            <a:r>
              <a:rPr lang="en-US" sz="900">
                <a:solidFill>
                  <a:srgbClr val="B2B2B2"/>
                </a:solidFill>
              </a:rPr>
              <a:t>|   </a:t>
            </a:r>
            <a:fld id="{3DF73EC7-E97C-461D-B0E2-A2146F574D78}" type="slidenum">
              <a:rPr lang="en-US" sz="900">
                <a:solidFill>
                  <a:srgbClr val="B2B2B2"/>
                </a:solidFill>
              </a:rPr>
              <a:pPr/>
              <a:t>11</a:t>
            </a:fld>
            <a:endParaRPr lang="en-US" sz="900">
              <a:solidFill>
                <a:srgbClr val="B2B2B2"/>
              </a:solidFill>
            </a:endParaRPr>
          </a:p>
        </p:txBody>
      </p:sp>
      <p:sp>
        <p:nvSpPr>
          <p:cNvPr id="532517" name="Oval 37"/>
          <p:cNvSpPr>
            <a:spLocks noChangeArrowheads="1"/>
          </p:cNvSpPr>
          <p:nvPr/>
        </p:nvSpPr>
        <p:spPr bwMode="auto">
          <a:xfrm>
            <a:off x="1590675" y="2143125"/>
            <a:ext cx="5886450" cy="3228975"/>
          </a:xfrm>
          <a:prstGeom prst="ellipse">
            <a:avLst/>
          </a:prstGeom>
          <a:noFill/>
          <a:ln w="76200" algn="ctr">
            <a:solidFill>
              <a:schemeClr val="accent2"/>
            </a:solidFill>
            <a:round/>
            <a:headEnd/>
            <a:tailEnd/>
          </a:ln>
        </p:spPr>
        <p:txBody>
          <a:bodyPr wrap="none" anchor="ctr"/>
          <a:lstStyle/>
          <a:p>
            <a:endParaRPr lang="en-US"/>
          </a:p>
        </p:txBody>
      </p:sp>
      <p:grpSp>
        <p:nvGrpSpPr>
          <p:cNvPr id="2" name="Group 11"/>
          <p:cNvGrpSpPr>
            <a:grpSpLocks/>
          </p:cNvGrpSpPr>
          <p:nvPr/>
        </p:nvGrpSpPr>
        <p:grpSpPr bwMode="auto">
          <a:xfrm>
            <a:off x="1981200" y="1420813"/>
            <a:ext cx="1400175" cy="2379663"/>
            <a:chOff x="456" y="1080"/>
            <a:chExt cx="882" cy="1499"/>
          </a:xfrm>
          <a:solidFill>
            <a:srgbClr val="808080"/>
          </a:solidFill>
        </p:grpSpPr>
        <p:sp>
          <p:nvSpPr>
            <p:cNvPr id="532492" name="AutoShape 12"/>
            <p:cNvSpPr>
              <a:spLocks noChangeArrowheads="1"/>
            </p:cNvSpPr>
            <p:nvPr/>
          </p:nvSpPr>
          <p:spPr bwMode="auto">
            <a:xfrm>
              <a:off x="456" y="1080"/>
              <a:ext cx="882" cy="1499"/>
            </a:xfrm>
            <a:prstGeom prst="roundRect">
              <a:avLst>
                <a:gd name="adj" fmla="val 16667"/>
              </a:avLst>
            </a:prstGeom>
            <a:grpFill/>
            <a:ln w="9525" algn="ctr">
              <a:noFill/>
              <a:round/>
              <a:headEnd/>
              <a:tailEnd/>
            </a:ln>
            <a:effectLst/>
          </p:spPr>
          <p:txBody>
            <a:bodyPr wrap="none" anchor="ctr"/>
            <a:lstStyle/>
            <a:p>
              <a:pPr>
                <a:defRPr/>
              </a:pPr>
              <a:endParaRPr lang="en-US" sz="1600">
                <a:latin typeface="Arial" pitchFamily="34" charset="0"/>
              </a:endParaRPr>
            </a:p>
          </p:txBody>
        </p:sp>
        <p:sp>
          <p:nvSpPr>
            <p:cNvPr id="532493" name="Text Box 13"/>
            <p:cNvSpPr txBox="1">
              <a:spLocks noChangeArrowheads="1"/>
            </p:cNvSpPr>
            <p:nvPr/>
          </p:nvSpPr>
          <p:spPr bwMode="auto">
            <a:xfrm>
              <a:off x="535" y="1121"/>
              <a:ext cx="726" cy="477"/>
            </a:xfrm>
            <a:prstGeom prst="rect">
              <a:avLst/>
            </a:prstGeom>
            <a:grpFill/>
            <a:ln w="9525" algn="ctr">
              <a:noFill/>
              <a:miter lim="800000"/>
              <a:headEnd/>
              <a:tailEnd/>
            </a:ln>
            <a:effectLst/>
          </p:spPr>
          <p:txBody>
            <a:bodyPr>
              <a:spAutoFit/>
            </a:bodyPr>
            <a:lstStyle/>
            <a:p>
              <a:pPr>
                <a:lnSpc>
                  <a:spcPct val="90000"/>
                </a:lnSpc>
                <a:defRPr/>
              </a:pPr>
              <a:r>
                <a:rPr lang="en-US" sz="1600" b="1" dirty="0">
                  <a:solidFill>
                    <a:schemeClr val="bg1"/>
                  </a:solidFill>
                  <a:latin typeface="Arial" pitchFamily="34" charset="0"/>
                </a:rPr>
                <a:t>Robust </a:t>
              </a:r>
            </a:p>
            <a:p>
              <a:pPr>
                <a:lnSpc>
                  <a:spcPct val="90000"/>
                </a:lnSpc>
                <a:defRPr/>
              </a:pPr>
              <a:r>
                <a:rPr lang="en-US" sz="1600" b="1" dirty="0">
                  <a:solidFill>
                    <a:schemeClr val="bg1"/>
                  </a:solidFill>
                  <a:latin typeface="Arial" pitchFamily="34" charset="0"/>
                </a:rPr>
                <a:t>technology</a:t>
              </a:r>
            </a:p>
          </p:txBody>
        </p:sp>
        <p:sp>
          <p:nvSpPr>
            <p:cNvPr id="532494" name="Text Box 14"/>
            <p:cNvSpPr txBox="1">
              <a:spLocks noChangeArrowheads="1"/>
            </p:cNvSpPr>
            <p:nvPr/>
          </p:nvSpPr>
          <p:spPr bwMode="auto">
            <a:xfrm>
              <a:off x="535" y="1461"/>
              <a:ext cx="789" cy="1035"/>
            </a:xfrm>
            <a:prstGeom prst="rect">
              <a:avLst/>
            </a:prstGeom>
            <a:grpFill/>
            <a:ln w="9525" algn="ctr">
              <a:noFill/>
              <a:miter lim="800000"/>
              <a:headEnd/>
              <a:tailEnd/>
            </a:ln>
            <a:effectLst/>
          </p:spPr>
          <p:txBody>
            <a:bodyPr>
              <a:spAutoFit/>
            </a:bodyPr>
            <a:lstStyle/>
            <a:p>
              <a:pPr>
                <a:lnSpc>
                  <a:spcPct val="90000"/>
                </a:lnSpc>
                <a:defRPr/>
              </a:pPr>
              <a:r>
                <a:rPr lang="en-US" sz="1600" dirty="0">
                  <a:solidFill>
                    <a:schemeClr val="bg1"/>
                  </a:solidFill>
                  <a:latin typeface="Arial" pitchFamily="34" charset="0"/>
                </a:rPr>
                <a:t>For delivering targeted, sequenced ads across all channels</a:t>
              </a:r>
            </a:p>
          </p:txBody>
        </p:sp>
      </p:grpSp>
      <p:grpSp>
        <p:nvGrpSpPr>
          <p:cNvPr id="3" name="Group 15"/>
          <p:cNvGrpSpPr>
            <a:grpSpLocks/>
          </p:cNvGrpSpPr>
          <p:nvPr/>
        </p:nvGrpSpPr>
        <p:grpSpPr bwMode="auto">
          <a:xfrm>
            <a:off x="6800850" y="3706813"/>
            <a:ext cx="1400175" cy="2338388"/>
            <a:chOff x="1692" y="1080"/>
            <a:chExt cx="882" cy="1473"/>
          </a:xfrm>
          <a:solidFill>
            <a:srgbClr val="6492A4"/>
          </a:solidFill>
        </p:grpSpPr>
        <p:sp>
          <p:nvSpPr>
            <p:cNvPr id="532496" name="AutoShape 16"/>
            <p:cNvSpPr>
              <a:spLocks noChangeArrowheads="1"/>
            </p:cNvSpPr>
            <p:nvPr/>
          </p:nvSpPr>
          <p:spPr bwMode="auto">
            <a:xfrm>
              <a:off x="1692" y="1080"/>
              <a:ext cx="882" cy="1473"/>
            </a:xfrm>
            <a:prstGeom prst="roundRect">
              <a:avLst>
                <a:gd name="adj" fmla="val 16667"/>
              </a:avLst>
            </a:prstGeom>
            <a:grpFill/>
            <a:ln w="9525" algn="ctr">
              <a:noFill/>
              <a:round/>
              <a:headEnd/>
              <a:tailEnd/>
            </a:ln>
            <a:effectLst/>
          </p:spPr>
          <p:txBody>
            <a:bodyPr wrap="none" anchor="ctr"/>
            <a:lstStyle/>
            <a:p>
              <a:pPr>
                <a:defRPr/>
              </a:pPr>
              <a:endParaRPr lang="en-US" sz="1600">
                <a:latin typeface="Arial" pitchFamily="34" charset="0"/>
              </a:endParaRPr>
            </a:p>
          </p:txBody>
        </p:sp>
        <p:sp>
          <p:nvSpPr>
            <p:cNvPr id="532497" name="Text Box 17"/>
            <p:cNvSpPr txBox="1">
              <a:spLocks noChangeArrowheads="1"/>
            </p:cNvSpPr>
            <p:nvPr/>
          </p:nvSpPr>
          <p:spPr bwMode="auto">
            <a:xfrm>
              <a:off x="1771" y="1121"/>
              <a:ext cx="726" cy="617"/>
            </a:xfrm>
            <a:prstGeom prst="rect">
              <a:avLst/>
            </a:prstGeom>
            <a:grpFill/>
            <a:ln w="9525" algn="ctr">
              <a:noFill/>
              <a:miter lim="800000"/>
              <a:headEnd/>
              <a:tailEnd/>
            </a:ln>
            <a:effectLst/>
          </p:spPr>
          <p:txBody>
            <a:bodyPr>
              <a:spAutoFit/>
            </a:bodyPr>
            <a:lstStyle/>
            <a:p>
              <a:pPr>
                <a:lnSpc>
                  <a:spcPct val="90000"/>
                </a:lnSpc>
                <a:defRPr/>
              </a:pPr>
              <a:r>
                <a:rPr lang="en-US" sz="1600" b="1" dirty="0">
                  <a:solidFill>
                    <a:schemeClr val="bg1"/>
                  </a:solidFill>
                  <a:latin typeface="Arial" pitchFamily="34" charset="0"/>
                </a:rPr>
                <a:t>A vast warehouse of data</a:t>
              </a:r>
            </a:p>
            <a:p>
              <a:pPr>
                <a:lnSpc>
                  <a:spcPct val="90000"/>
                </a:lnSpc>
                <a:defRPr/>
              </a:pPr>
              <a:endParaRPr lang="en-US" sz="1600" b="1" dirty="0">
                <a:solidFill>
                  <a:schemeClr val="bg1"/>
                </a:solidFill>
                <a:latin typeface="Arial" pitchFamily="34" charset="0"/>
              </a:endParaRPr>
            </a:p>
          </p:txBody>
        </p:sp>
        <p:sp>
          <p:nvSpPr>
            <p:cNvPr id="532498" name="Text Box 18"/>
            <p:cNvSpPr txBox="1">
              <a:spLocks noChangeArrowheads="1"/>
            </p:cNvSpPr>
            <p:nvPr/>
          </p:nvSpPr>
          <p:spPr bwMode="auto">
            <a:xfrm>
              <a:off x="1771" y="1565"/>
              <a:ext cx="789" cy="896"/>
            </a:xfrm>
            <a:prstGeom prst="rect">
              <a:avLst/>
            </a:prstGeom>
            <a:grpFill/>
            <a:ln w="9525" algn="ctr">
              <a:noFill/>
              <a:miter lim="800000"/>
              <a:headEnd/>
              <a:tailEnd/>
            </a:ln>
            <a:effectLst/>
          </p:spPr>
          <p:txBody>
            <a:bodyPr>
              <a:spAutoFit/>
            </a:bodyPr>
            <a:lstStyle/>
            <a:p>
              <a:pPr>
                <a:lnSpc>
                  <a:spcPct val="90000"/>
                </a:lnSpc>
                <a:defRPr/>
              </a:pPr>
              <a:r>
                <a:rPr lang="en-US" sz="1600" dirty="0">
                  <a:solidFill>
                    <a:schemeClr val="bg1"/>
                  </a:solidFill>
                  <a:latin typeface="Arial" pitchFamily="34" charset="0"/>
                </a:rPr>
                <a:t>To inform which users should receive which ads</a:t>
              </a:r>
            </a:p>
          </p:txBody>
        </p:sp>
      </p:grpSp>
      <p:grpSp>
        <p:nvGrpSpPr>
          <p:cNvPr id="4" name="Group 23"/>
          <p:cNvGrpSpPr>
            <a:grpSpLocks/>
          </p:cNvGrpSpPr>
          <p:nvPr/>
        </p:nvGrpSpPr>
        <p:grpSpPr bwMode="auto">
          <a:xfrm>
            <a:off x="5888038" y="1420814"/>
            <a:ext cx="1400175" cy="1928813"/>
            <a:chOff x="659" y="2479"/>
            <a:chExt cx="882" cy="1215"/>
          </a:xfrm>
          <a:solidFill>
            <a:srgbClr val="808080"/>
          </a:solidFill>
        </p:grpSpPr>
        <p:sp>
          <p:nvSpPr>
            <p:cNvPr id="532504" name="AutoShape 24"/>
            <p:cNvSpPr>
              <a:spLocks noChangeArrowheads="1"/>
            </p:cNvSpPr>
            <p:nvPr/>
          </p:nvSpPr>
          <p:spPr bwMode="auto">
            <a:xfrm>
              <a:off x="659" y="2479"/>
              <a:ext cx="882" cy="1215"/>
            </a:xfrm>
            <a:prstGeom prst="roundRect">
              <a:avLst>
                <a:gd name="adj" fmla="val 16667"/>
              </a:avLst>
            </a:prstGeom>
            <a:grpFill/>
            <a:ln w="9525" algn="ctr">
              <a:noFill/>
              <a:round/>
              <a:headEnd/>
              <a:tailEnd/>
            </a:ln>
            <a:effectLst/>
          </p:spPr>
          <p:txBody>
            <a:bodyPr wrap="none" anchor="ctr"/>
            <a:lstStyle/>
            <a:p>
              <a:pPr>
                <a:defRPr/>
              </a:pPr>
              <a:endParaRPr lang="en-US" sz="1600">
                <a:latin typeface="Arial" pitchFamily="34" charset="0"/>
              </a:endParaRPr>
            </a:p>
          </p:txBody>
        </p:sp>
        <p:sp>
          <p:nvSpPr>
            <p:cNvPr id="532505" name="Text Box 25"/>
            <p:cNvSpPr txBox="1">
              <a:spLocks noChangeArrowheads="1"/>
            </p:cNvSpPr>
            <p:nvPr/>
          </p:nvSpPr>
          <p:spPr bwMode="auto">
            <a:xfrm>
              <a:off x="732" y="2490"/>
              <a:ext cx="726" cy="756"/>
            </a:xfrm>
            <a:prstGeom prst="rect">
              <a:avLst/>
            </a:prstGeom>
            <a:grpFill/>
            <a:ln w="9525" algn="ctr">
              <a:noFill/>
              <a:miter lim="800000"/>
              <a:headEnd/>
              <a:tailEnd/>
            </a:ln>
            <a:effectLst/>
          </p:spPr>
          <p:txBody>
            <a:bodyPr>
              <a:spAutoFit/>
            </a:bodyPr>
            <a:lstStyle/>
            <a:p>
              <a:pPr>
                <a:lnSpc>
                  <a:spcPct val="90000"/>
                </a:lnSpc>
                <a:defRPr/>
              </a:pPr>
              <a:r>
                <a:rPr lang="en-US" sz="1600" b="1" dirty="0">
                  <a:solidFill>
                    <a:schemeClr val="bg1"/>
                  </a:solidFill>
                  <a:latin typeface="Arial" pitchFamily="34" charset="0"/>
                </a:rPr>
                <a:t>Unique access to inventory</a:t>
              </a:r>
            </a:p>
            <a:p>
              <a:pPr>
                <a:lnSpc>
                  <a:spcPct val="90000"/>
                </a:lnSpc>
                <a:defRPr/>
              </a:pPr>
              <a:endParaRPr lang="en-US" sz="1600" b="1" dirty="0">
                <a:solidFill>
                  <a:schemeClr val="bg1"/>
                </a:solidFill>
                <a:latin typeface="Arial" pitchFamily="34" charset="0"/>
              </a:endParaRPr>
            </a:p>
            <a:p>
              <a:pPr>
                <a:lnSpc>
                  <a:spcPct val="90000"/>
                </a:lnSpc>
                <a:defRPr/>
              </a:pPr>
              <a:endParaRPr lang="en-US" sz="1600" b="1" dirty="0">
                <a:solidFill>
                  <a:schemeClr val="bg1"/>
                </a:solidFill>
                <a:latin typeface="Arial" pitchFamily="34" charset="0"/>
              </a:endParaRPr>
            </a:p>
          </p:txBody>
        </p:sp>
        <p:sp>
          <p:nvSpPr>
            <p:cNvPr id="532506" name="Text Box 26"/>
            <p:cNvSpPr txBox="1">
              <a:spLocks noChangeArrowheads="1"/>
            </p:cNvSpPr>
            <p:nvPr/>
          </p:nvSpPr>
          <p:spPr bwMode="auto">
            <a:xfrm>
              <a:off x="726" y="2868"/>
              <a:ext cx="789" cy="756"/>
            </a:xfrm>
            <a:prstGeom prst="rect">
              <a:avLst/>
            </a:prstGeom>
            <a:grpFill/>
            <a:ln w="9525" algn="ctr">
              <a:noFill/>
              <a:miter lim="800000"/>
              <a:headEnd/>
              <a:tailEnd/>
            </a:ln>
            <a:effectLst/>
          </p:spPr>
          <p:txBody>
            <a:bodyPr>
              <a:spAutoFit/>
            </a:bodyPr>
            <a:lstStyle/>
            <a:p>
              <a:pPr>
                <a:lnSpc>
                  <a:spcPct val="90000"/>
                </a:lnSpc>
                <a:defRPr/>
              </a:pPr>
              <a:r>
                <a:rPr lang="en-US" sz="1600" dirty="0">
                  <a:solidFill>
                    <a:schemeClr val="bg1"/>
                  </a:solidFill>
                  <a:latin typeface="Arial" pitchFamily="34" charset="0"/>
                </a:rPr>
                <a:t>So you can target your audience in appropriate places</a:t>
              </a:r>
            </a:p>
          </p:txBody>
        </p:sp>
      </p:grpSp>
      <p:grpSp>
        <p:nvGrpSpPr>
          <p:cNvPr id="5" name="Group 27"/>
          <p:cNvGrpSpPr>
            <a:grpSpLocks/>
          </p:cNvGrpSpPr>
          <p:nvPr/>
        </p:nvGrpSpPr>
        <p:grpSpPr bwMode="auto">
          <a:xfrm>
            <a:off x="3503221" y="4743451"/>
            <a:ext cx="2162063" cy="2182813"/>
            <a:chOff x="6066" y="3079"/>
            <a:chExt cx="868" cy="1375"/>
          </a:xfrm>
        </p:grpSpPr>
        <p:sp>
          <p:nvSpPr>
            <p:cNvPr id="31757" name="AutoShape 28"/>
            <p:cNvSpPr>
              <a:spLocks noChangeArrowheads="1"/>
            </p:cNvSpPr>
            <p:nvPr/>
          </p:nvSpPr>
          <p:spPr bwMode="auto">
            <a:xfrm>
              <a:off x="6066" y="3079"/>
              <a:ext cx="868" cy="1209"/>
            </a:xfrm>
            <a:prstGeom prst="roundRect">
              <a:avLst>
                <a:gd name="adj" fmla="val 16667"/>
              </a:avLst>
            </a:prstGeom>
            <a:solidFill>
              <a:schemeClr val="accent1"/>
            </a:solidFill>
            <a:ln w="9525" algn="ctr">
              <a:noFill/>
              <a:round/>
              <a:headEnd/>
              <a:tailEnd/>
            </a:ln>
          </p:spPr>
          <p:txBody>
            <a:bodyPr wrap="none" anchor="ctr"/>
            <a:lstStyle/>
            <a:p>
              <a:endParaRPr lang="en-US" sz="1600"/>
            </a:p>
          </p:txBody>
        </p:sp>
        <p:sp>
          <p:nvSpPr>
            <p:cNvPr id="31758" name="Text Box 29"/>
            <p:cNvSpPr txBox="1">
              <a:spLocks noChangeArrowheads="1"/>
            </p:cNvSpPr>
            <p:nvPr/>
          </p:nvSpPr>
          <p:spPr bwMode="auto">
            <a:xfrm>
              <a:off x="6115" y="3150"/>
              <a:ext cx="786" cy="756"/>
            </a:xfrm>
            <a:prstGeom prst="rect">
              <a:avLst/>
            </a:prstGeom>
            <a:noFill/>
            <a:ln w="9525" algn="ctr">
              <a:noFill/>
              <a:miter lim="800000"/>
              <a:headEnd/>
              <a:tailEnd/>
            </a:ln>
          </p:spPr>
          <p:txBody>
            <a:bodyPr>
              <a:spAutoFit/>
            </a:bodyPr>
            <a:lstStyle/>
            <a:p>
              <a:pPr>
                <a:lnSpc>
                  <a:spcPct val="90000"/>
                </a:lnSpc>
              </a:pPr>
              <a:r>
                <a:rPr lang="en-US" sz="1600" b="1">
                  <a:solidFill>
                    <a:schemeClr val="bg1"/>
                  </a:solidFill>
                </a:rPr>
                <a:t>High touch, consultative advice</a:t>
              </a:r>
            </a:p>
            <a:p>
              <a:pPr>
                <a:lnSpc>
                  <a:spcPct val="90000"/>
                </a:lnSpc>
              </a:pPr>
              <a:endParaRPr lang="en-US" sz="1600" b="1">
                <a:solidFill>
                  <a:schemeClr val="bg1"/>
                </a:solidFill>
              </a:endParaRPr>
            </a:p>
          </p:txBody>
        </p:sp>
        <p:sp>
          <p:nvSpPr>
            <p:cNvPr id="31759" name="Text Box 30"/>
            <p:cNvSpPr txBox="1">
              <a:spLocks noChangeArrowheads="1"/>
            </p:cNvSpPr>
            <p:nvPr/>
          </p:nvSpPr>
          <p:spPr bwMode="auto">
            <a:xfrm>
              <a:off x="6145" y="3558"/>
              <a:ext cx="789" cy="896"/>
            </a:xfrm>
            <a:prstGeom prst="rect">
              <a:avLst/>
            </a:prstGeom>
            <a:noFill/>
            <a:ln w="9525" algn="ctr">
              <a:noFill/>
              <a:miter lim="800000"/>
              <a:headEnd/>
              <a:tailEnd/>
            </a:ln>
          </p:spPr>
          <p:txBody>
            <a:bodyPr>
              <a:spAutoFit/>
            </a:bodyPr>
            <a:lstStyle/>
            <a:p>
              <a:pPr>
                <a:lnSpc>
                  <a:spcPct val="90000"/>
                </a:lnSpc>
              </a:pPr>
              <a:r>
                <a:rPr lang="en-US" sz="1600">
                  <a:solidFill>
                    <a:schemeClr val="bg1"/>
                  </a:solidFill>
                </a:rPr>
                <a:t>To help you figure out what </a:t>
              </a:r>
              <a:br>
                <a:rPr lang="en-US" sz="1600">
                  <a:solidFill>
                    <a:schemeClr val="bg1"/>
                  </a:solidFill>
                </a:rPr>
              </a:br>
              <a:r>
                <a:rPr lang="en-US" sz="1600">
                  <a:solidFill>
                    <a:schemeClr val="bg1"/>
                  </a:solidFill>
                </a:rPr>
                <a:t>changes are necessary</a:t>
              </a:r>
            </a:p>
          </p:txBody>
        </p:sp>
      </p:grpSp>
      <p:grpSp>
        <p:nvGrpSpPr>
          <p:cNvPr id="6" name="Group 31"/>
          <p:cNvGrpSpPr>
            <a:grpSpLocks/>
          </p:cNvGrpSpPr>
          <p:nvPr/>
        </p:nvGrpSpPr>
        <p:grpSpPr bwMode="auto">
          <a:xfrm>
            <a:off x="919163" y="3773489"/>
            <a:ext cx="1400175" cy="2282826"/>
            <a:chOff x="1067" y="1441"/>
            <a:chExt cx="882" cy="1438"/>
          </a:xfrm>
          <a:solidFill>
            <a:srgbClr val="6492A4"/>
          </a:solidFill>
        </p:grpSpPr>
        <p:sp>
          <p:nvSpPr>
            <p:cNvPr id="532512" name="AutoShape 32"/>
            <p:cNvSpPr>
              <a:spLocks noChangeArrowheads="1"/>
            </p:cNvSpPr>
            <p:nvPr/>
          </p:nvSpPr>
          <p:spPr bwMode="auto">
            <a:xfrm>
              <a:off x="1067" y="1441"/>
              <a:ext cx="882" cy="1438"/>
            </a:xfrm>
            <a:prstGeom prst="roundRect">
              <a:avLst>
                <a:gd name="adj" fmla="val 16667"/>
              </a:avLst>
            </a:prstGeom>
            <a:grpFill/>
            <a:ln w="9525" algn="ctr">
              <a:noFill/>
              <a:round/>
              <a:headEnd/>
              <a:tailEnd/>
            </a:ln>
            <a:effectLst/>
          </p:spPr>
          <p:txBody>
            <a:bodyPr wrap="none" anchor="ctr"/>
            <a:lstStyle/>
            <a:p>
              <a:pPr>
                <a:defRPr/>
              </a:pPr>
              <a:endParaRPr lang="en-US" sz="1600">
                <a:latin typeface="Arial" pitchFamily="34" charset="0"/>
              </a:endParaRPr>
            </a:p>
          </p:txBody>
        </p:sp>
        <p:sp>
          <p:nvSpPr>
            <p:cNvPr id="532513" name="Text Box 33"/>
            <p:cNvSpPr txBox="1">
              <a:spLocks noChangeArrowheads="1"/>
            </p:cNvSpPr>
            <p:nvPr/>
          </p:nvSpPr>
          <p:spPr bwMode="auto">
            <a:xfrm>
              <a:off x="1128" y="1506"/>
              <a:ext cx="750" cy="756"/>
            </a:xfrm>
            <a:prstGeom prst="rect">
              <a:avLst/>
            </a:prstGeom>
            <a:grpFill/>
            <a:ln w="9525" algn="ctr">
              <a:noFill/>
              <a:miter lim="800000"/>
              <a:headEnd/>
              <a:tailEnd/>
            </a:ln>
            <a:effectLst/>
          </p:spPr>
          <p:txBody>
            <a:bodyPr>
              <a:spAutoFit/>
            </a:bodyPr>
            <a:lstStyle/>
            <a:p>
              <a:pPr>
                <a:lnSpc>
                  <a:spcPct val="90000"/>
                </a:lnSpc>
                <a:defRPr/>
              </a:pPr>
              <a:r>
                <a:rPr lang="en-US" sz="1600" b="1">
                  <a:solidFill>
                    <a:schemeClr val="bg1"/>
                  </a:solidFill>
                  <a:latin typeface="Arial" pitchFamily="34" charset="0"/>
                </a:rPr>
                <a:t>World class analytics</a:t>
              </a:r>
            </a:p>
            <a:p>
              <a:pPr>
                <a:lnSpc>
                  <a:spcPct val="90000"/>
                </a:lnSpc>
                <a:defRPr/>
              </a:pPr>
              <a:endParaRPr lang="en-US" sz="1600" b="1">
                <a:solidFill>
                  <a:schemeClr val="bg1"/>
                </a:solidFill>
                <a:latin typeface="Arial" pitchFamily="34" charset="0"/>
              </a:endParaRPr>
            </a:p>
            <a:p>
              <a:pPr>
                <a:lnSpc>
                  <a:spcPct val="90000"/>
                </a:lnSpc>
                <a:defRPr/>
              </a:pPr>
              <a:endParaRPr lang="en-US" sz="1600" b="1">
                <a:solidFill>
                  <a:schemeClr val="bg1"/>
                </a:solidFill>
                <a:latin typeface="Arial" pitchFamily="34" charset="0"/>
              </a:endParaRPr>
            </a:p>
          </p:txBody>
        </p:sp>
        <p:sp>
          <p:nvSpPr>
            <p:cNvPr id="532514" name="Text Box 34"/>
            <p:cNvSpPr txBox="1">
              <a:spLocks noChangeArrowheads="1"/>
            </p:cNvSpPr>
            <p:nvPr/>
          </p:nvSpPr>
          <p:spPr bwMode="auto">
            <a:xfrm>
              <a:off x="1146" y="1920"/>
              <a:ext cx="747" cy="896"/>
            </a:xfrm>
            <a:prstGeom prst="rect">
              <a:avLst/>
            </a:prstGeom>
            <a:grpFill/>
            <a:ln w="9525" algn="ctr">
              <a:noFill/>
              <a:miter lim="800000"/>
              <a:headEnd/>
              <a:tailEnd/>
            </a:ln>
            <a:effectLst/>
          </p:spPr>
          <p:txBody>
            <a:bodyPr>
              <a:spAutoFit/>
            </a:bodyPr>
            <a:lstStyle/>
            <a:p>
              <a:pPr>
                <a:lnSpc>
                  <a:spcPct val="90000"/>
                </a:lnSpc>
                <a:defRPr/>
              </a:pPr>
              <a:r>
                <a:rPr lang="en-US" sz="1600" dirty="0">
                  <a:solidFill>
                    <a:schemeClr val="bg1"/>
                  </a:solidFill>
                  <a:latin typeface="Arial" pitchFamily="34" charset="0"/>
                </a:rPr>
                <a:t>To quickly assess results and optimize performance</a:t>
              </a:r>
            </a:p>
          </p:txBody>
        </p:sp>
      </p:grpSp>
      <p:grpSp>
        <p:nvGrpSpPr>
          <p:cNvPr id="7" name="Group 23"/>
          <p:cNvGrpSpPr>
            <a:grpSpLocks/>
          </p:cNvGrpSpPr>
          <p:nvPr/>
        </p:nvGrpSpPr>
        <p:grpSpPr bwMode="auto">
          <a:xfrm>
            <a:off x="2619908" y="2315593"/>
            <a:ext cx="4114681" cy="3008799"/>
            <a:chOff x="636" y="2463"/>
            <a:chExt cx="917" cy="1165"/>
          </a:xfrm>
          <a:solidFill>
            <a:srgbClr val="92D050"/>
          </a:solidFill>
        </p:grpSpPr>
        <p:sp>
          <p:nvSpPr>
            <p:cNvPr id="31" name="AutoShape 24"/>
            <p:cNvSpPr>
              <a:spLocks noChangeArrowheads="1"/>
            </p:cNvSpPr>
            <p:nvPr/>
          </p:nvSpPr>
          <p:spPr bwMode="auto">
            <a:xfrm>
              <a:off x="636" y="2463"/>
              <a:ext cx="917" cy="1165"/>
            </a:xfrm>
            <a:prstGeom prst="roundRect">
              <a:avLst>
                <a:gd name="adj" fmla="val 16667"/>
              </a:avLst>
            </a:prstGeom>
            <a:grpFill/>
            <a:ln w="9525" algn="ctr">
              <a:noFill/>
              <a:round/>
              <a:headEnd/>
              <a:tailEnd/>
            </a:ln>
            <a:effectLst/>
          </p:spPr>
          <p:txBody>
            <a:bodyPr wrap="none" anchor="ctr"/>
            <a:lstStyle/>
            <a:p>
              <a:pPr>
                <a:defRPr/>
              </a:pPr>
              <a:endParaRPr lang="en-US">
                <a:latin typeface="Arial" pitchFamily="34" charset="0"/>
              </a:endParaRPr>
            </a:p>
          </p:txBody>
        </p:sp>
        <p:sp>
          <p:nvSpPr>
            <p:cNvPr id="32" name="Text Box 25"/>
            <p:cNvSpPr txBox="1">
              <a:spLocks noChangeArrowheads="1"/>
            </p:cNvSpPr>
            <p:nvPr/>
          </p:nvSpPr>
          <p:spPr bwMode="auto">
            <a:xfrm>
              <a:off x="668" y="2518"/>
              <a:ext cx="862" cy="229"/>
            </a:xfrm>
            <a:prstGeom prst="rect">
              <a:avLst/>
            </a:prstGeom>
            <a:grpFill/>
            <a:ln w="9525" algn="ctr">
              <a:noFill/>
              <a:miter lim="800000"/>
              <a:headEnd/>
              <a:tailEnd/>
            </a:ln>
            <a:effectLst/>
          </p:spPr>
          <p:txBody>
            <a:bodyPr wrap="square">
              <a:spAutoFit/>
            </a:bodyPr>
            <a:lstStyle/>
            <a:p>
              <a:pPr>
                <a:lnSpc>
                  <a:spcPct val="90000"/>
                </a:lnSpc>
                <a:defRPr/>
              </a:pPr>
              <a:r>
                <a:rPr lang="en-US" b="1" dirty="0">
                  <a:solidFill>
                    <a:schemeClr val="bg1"/>
                  </a:solidFill>
                  <a:latin typeface="Arial" pitchFamily="34" charset="0"/>
                </a:rPr>
                <a:t>Transformational Marketing Results</a:t>
              </a:r>
            </a:p>
          </p:txBody>
        </p:sp>
        <p:sp>
          <p:nvSpPr>
            <p:cNvPr id="33" name="Text Box 26"/>
            <p:cNvSpPr txBox="1">
              <a:spLocks noChangeArrowheads="1"/>
            </p:cNvSpPr>
            <p:nvPr/>
          </p:nvSpPr>
          <p:spPr bwMode="auto">
            <a:xfrm>
              <a:off x="671" y="2705"/>
              <a:ext cx="820" cy="688"/>
            </a:xfrm>
            <a:prstGeom prst="rect">
              <a:avLst/>
            </a:prstGeom>
            <a:grpFill/>
            <a:ln w="9525" algn="ctr">
              <a:noFill/>
              <a:miter lim="800000"/>
              <a:headEnd/>
              <a:tailEnd/>
            </a:ln>
            <a:effectLst/>
          </p:spPr>
          <p:txBody>
            <a:bodyPr>
              <a:spAutoFit/>
            </a:bodyPr>
            <a:lstStyle/>
            <a:p>
              <a:pPr marL="171450" indent="-171450">
                <a:spcBef>
                  <a:spcPts val="600"/>
                </a:spcBef>
                <a:buClr>
                  <a:schemeClr val="folHlink"/>
                </a:buClr>
                <a:buFontTx/>
                <a:buChar char="•"/>
                <a:defRPr/>
              </a:pPr>
              <a:r>
                <a:rPr lang="en-US" dirty="0">
                  <a:solidFill>
                    <a:schemeClr val="bg1"/>
                  </a:solidFill>
                  <a:latin typeface="Arial" pitchFamily="34" charset="0"/>
                </a:rPr>
                <a:t>Greater audience insight</a:t>
              </a:r>
            </a:p>
            <a:p>
              <a:pPr marL="171450" indent="-171450">
                <a:spcBef>
                  <a:spcPts val="600"/>
                </a:spcBef>
                <a:buClr>
                  <a:schemeClr val="folHlink"/>
                </a:buClr>
                <a:buFontTx/>
                <a:buChar char="•"/>
                <a:defRPr/>
              </a:pPr>
              <a:r>
                <a:rPr lang="en-US" dirty="0">
                  <a:solidFill>
                    <a:schemeClr val="bg1"/>
                  </a:solidFill>
                  <a:latin typeface="Arial" pitchFamily="34" charset="0"/>
                </a:rPr>
                <a:t>Greater control of your audience </a:t>
              </a:r>
              <a:r>
                <a:rPr lang="en-US" i="1" dirty="0">
                  <a:solidFill>
                    <a:schemeClr val="bg1"/>
                  </a:solidFill>
                  <a:latin typeface="Arial" pitchFamily="34" charset="0"/>
                </a:rPr>
                <a:t>and</a:t>
              </a:r>
              <a:r>
                <a:rPr lang="en-US" dirty="0">
                  <a:solidFill>
                    <a:schemeClr val="bg1"/>
                  </a:solidFill>
                  <a:latin typeface="Arial" pitchFamily="34" charset="0"/>
                </a:rPr>
                <a:t> your brand</a:t>
              </a:r>
            </a:p>
            <a:p>
              <a:pPr marL="171450" indent="-171450">
                <a:spcBef>
                  <a:spcPts val="600"/>
                </a:spcBef>
                <a:buClr>
                  <a:schemeClr val="folHlink"/>
                </a:buClr>
                <a:buFontTx/>
                <a:buChar char="•"/>
                <a:defRPr/>
              </a:pPr>
              <a:r>
                <a:rPr lang="en-US" dirty="0">
                  <a:solidFill>
                    <a:schemeClr val="bg1"/>
                  </a:solidFill>
                  <a:latin typeface="Arial" pitchFamily="34" charset="0"/>
                </a:rPr>
                <a:t>A partner with unparalleled industry expertise and opportunities</a:t>
              </a:r>
            </a:p>
          </p:txBody>
        </p:sp>
      </p:grpSp>
      <p:cxnSp>
        <p:nvCxnSpPr>
          <p:cNvPr id="31754" name="Straight Connector 48"/>
          <p:cNvCxnSpPr>
            <a:cxnSpLocks noChangeShapeType="1"/>
          </p:cNvCxnSpPr>
          <p:nvPr/>
        </p:nvCxnSpPr>
        <p:spPr bwMode="auto">
          <a:xfrm>
            <a:off x="438150" y="6743700"/>
            <a:ext cx="2190750" cy="1588"/>
          </a:xfrm>
          <a:prstGeom prst="line">
            <a:avLst/>
          </a:prstGeom>
          <a:noFill/>
          <a:ln w="12700" algn="ctr">
            <a:solidFill>
              <a:schemeClr val="tx2"/>
            </a:solidFill>
            <a:round/>
            <a:headEnd/>
            <a:tailEnd/>
          </a:ln>
        </p:spPr>
      </p:cxnSp>
      <p:sp>
        <p:nvSpPr>
          <p:cNvPr id="31755" name="Rectangle 7"/>
          <p:cNvSpPr>
            <a:spLocks noGrp="1" noChangeArrowheads="1"/>
          </p:cNvSpPr>
          <p:nvPr>
            <p:ph type="title" idx="4294967295"/>
          </p:nvPr>
        </p:nvSpPr>
        <p:spPr>
          <a:xfrm>
            <a:off x="850899" y="369888"/>
            <a:ext cx="7959725" cy="439737"/>
          </a:xfrm>
        </p:spPr>
        <p:txBody>
          <a:bodyPr/>
          <a:lstStyle/>
          <a:p>
            <a:r>
              <a:rPr lang="en-US" dirty="0" smtClean="0">
                <a:solidFill>
                  <a:schemeClr val="tx1">
                    <a:lumMod val="50000"/>
                  </a:schemeClr>
                </a:solidFill>
              </a:rPr>
              <a:t>Essential components for taking eBay’s digital marketing to a new level </a:t>
            </a:r>
            <a:endParaRPr lang="en-US" dirty="0">
              <a:solidFill>
                <a:schemeClr val="tx1">
                  <a:lumMod val="50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32517"/>
                                        </p:tgtEl>
                                        <p:attrNameLst>
                                          <p:attrName>style.visibility</p:attrName>
                                        </p:attrNameLst>
                                      </p:cBhvr>
                                      <p:to>
                                        <p:strVal val="visible"/>
                                      </p:to>
                                    </p:set>
                                    <p:animEffect transition="in" filter="wipe(down)">
                                      <p:cBhvr>
                                        <p:cTn id="7" dur="1000"/>
                                        <p:tgtEl>
                                          <p:spTgt spid="532517"/>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childTnLst>
                                </p:cTn>
                              </p:par>
                              <p:par>
                                <p:cTn id="15" presetID="10"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childTnLst>
                                </p:cTn>
                              </p:par>
                              <p:par>
                                <p:cTn id="21" presetID="10"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nodeType="clickEffect">
                                  <p:stCondLst>
                                    <p:cond delay="0"/>
                                  </p:stCondLst>
                                  <p:childTnLst>
                                    <p:animMotion origin="layout" path="M 8.33333E-7 -3.7037E-7 L 0.20417 0.20278 " pathEditMode="relative" rAng="0" ptsTypes="AA">
                                      <p:cBhvr>
                                        <p:cTn id="27" dur="2000" fill="hold"/>
                                        <p:tgtEl>
                                          <p:spTgt spid="2"/>
                                        </p:tgtEl>
                                        <p:attrNameLst>
                                          <p:attrName>ppt_x</p:attrName>
                                          <p:attrName>ppt_y</p:attrName>
                                        </p:attrNameLst>
                                      </p:cBhvr>
                                      <p:rCtr x="10200" y="10100"/>
                                    </p:animMotion>
                                  </p:childTnLst>
                                </p:cTn>
                              </p:par>
                              <p:par>
                                <p:cTn id="28" presetID="0" presetClass="path" presetSubtype="0" accel="50000" decel="50000" fill="hold" nodeType="withEffect">
                                  <p:stCondLst>
                                    <p:cond delay="0"/>
                                  </p:stCondLst>
                                  <p:childTnLst>
                                    <p:animMotion origin="layout" path="M 1.11111E-6 3.7037E-7 L -0.21875 0.19861 " pathEditMode="relative" ptsTypes="AA">
                                      <p:cBhvr>
                                        <p:cTn id="29" dur="2000" fill="hold"/>
                                        <p:tgtEl>
                                          <p:spTgt spid="4"/>
                                        </p:tgtEl>
                                        <p:attrNameLst>
                                          <p:attrName>ppt_x</p:attrName>
                                          <p:attrName>ppt_y</p:attrName>
                                        </p:attrNameLst>
                                      </p:cBhvr>
                                    </p:animMotion>
                                  </p:childTnLst>
                                </p:cTn>
                              </p:par>
                              <p:par>
                                <p:cTn id="30" presetID="0" presetClass="path" presetSubtype="0" accel="50000" decel="50000" fill="hold" nodeType="withEffect">
                                  <p:stCondLst>
                                    <p:cond delay="0"/>
                                  </p:stCondLst>
                                  <p:childTnLst>
                                    <p:animMotion origin="layout" path="M 3.33333E-6 -5.18519E-6 L 0.31875 -0.14862 " pathEditMode="relative" ptsTypes="AA">
                                      <p:cBhvr>
                                        <p:cTn id="31" dur="2000" fill="hold"/>
                                        <p:tgtEl>
                                          <p:spTgt spid="6"/>
                                        </p:tgtEl>
                                        <p:attrNameLst>
                                          <p:attrName>ppt_x</p:attrName>
                                          <p:attrName>ppt_y</p:attrName>
                                        </p:attrNameLst>
                                      </p:cBhvr>
                                    </p:animMotion>
                                  </p:childTnLst>
                                </p:cTn>
                              </p:par>
                              <p:par>
                                <p:cTn id="32" presetID="0" presetClass="path" presetSubtype="0" accel="50000" decel="50000" fill="hold" nodeType="withEffect">
                                  <p:stCondLst>
                                    <p:cond delay="0"/>
                                  </p:stCondLst>
                                  <p:childTnLst>
                                    <p:animMotion origin="layout" path="M -4.72222E-6 -3.33333E-6 L 0.00209 -0.28472 " pathEditMode="relative" ptsTypes="AA">
                                      <p:cBhvr>
                                        <p:cTn id="33" dur="2000" fill="hold"/>
                                        <p:tgtEl>
                                          <p:spTgt spid="5"/>
                                        </p:tgtEl>
                                        <p:attrNameLst>
                                          <p:attrName>ppt_x</p:attrName>
                                          <p:attrName>ppt_y</p:attrName>
                                        </p:attrNameLst>
                                      </p:cBhvr>
                                    </p:animMotion>
                                  </p:childTnLst>
                                </p:cTn>
                              </p:par>
                              <p:par>
                                <p:cTn id="34" presetID="0" presetClass="path" presetSubtype="0" accel="50000" decel="50000" fill="hold" nodeType="withEffect">
                                  <p:stCondLst>
                                    <p:cond delay="0"/>
                                  </p:stCondLst>
                                  <p:childTnLst>
                                    <p:animMotion origin="layout" path="M 4.16667E-6 3.7037E-7 L -0.32604 -0.13194 " pathEditMode="relative" ptsTypes="AA">
                                      <p:cBhvr>
                                        <p:cTn id="35" dur="2000" fill="hold"/>
                                        <p:tgtEl>
                                          <p:spTgt spid="3"/>
                                        </p:tgtEl>
                                        <p:attrNameLst>
                                          <p:attrName>ppt_x</p:attrName>
                                          <p:attrName>ppt_y</p:attrName>
                                        </p:attrNameLst>
                                      </p:cBhvr>
                                    </p:animMotion>
                                  </p:childTnLst>
                                </p:cTn>
                              </p:par>
                            </p:childTnLst>
                          </p:cTn>
                        </p:par>
                        <p:par>
                          <p:cTn id="36" fill="hold">
                            <p:stCondLst>
                              <p:cond delay="2000"/>
                            </p:stCondLst>
                            <p:childTnLst>
                              <p:par>
                                <p:cTn id="37" presetID="10" presetClass="exit" presetSubtype="0" fill="hold" nodeType="afterEffect">
                                  <p:stCondLst>
                                    <p:cond delay="0"/>
                                  </p:stCondLst>
                                  <p:childTnLst>
                                    <p:animEffect transition="out" filter="fade">
                                      <p:cBhvr>
                                        <p:cTn id="38" dur="2000"/>
                                        <p:tgtEl>
                                          <p:spTgt spid="3"/>
                                        </p:tgtEl>
                                      </p:cBhvr>
                                    </p:animEffect>
                                    <p:set>
                                      <p:cBhvr>
                                        <p:cTn id="39" dur="1" fill="hold">
                                          <p:stCondLst>
                                            <p:cond delay="1999"/>
                                          </p:stCondLst>
                                        </p:cTn>
                                        <p:tgtEl>
                                          <p:spTgt spid="3"/>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2000"/>
                                        <p:tgtEl>
                                          <p:spTgt spid="4"/>
                                        </p:tgtEl>
                                      </p:cBhvr>
                                    </p:animEffect>
                                    <p:set>
                                      <p:cBhvr>
                                        <p:cTn id="42" dur="1" fill="hold">
                                          <p:stCondLst>
                                            <p:cond delay="1999"/>
                                          </p:stCondLst>
                                        </p:cTn>
                                        <p:tgtEl>
                                          <p:spTgt spid="4"/>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2000"/>
                                        <p:tgtEl>
                                          <p:spTgt spid="2"/>
                                        </p:tgtEl>
                                      </p:cBhvr>
                                    </p:animEffect>
                                    <p:set>
                                      <p:cBhvr>
                                        <p:cTn id="45" dur="1" fill="hold">
                                          <p:stCondLst>
                                            <p:cond delay="1999"/>
                                          </p:stCondLst>
                                        </p:cTn>
                                        <p:tgtEl>
                                          <p:spTgt spid="2"/>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2000"/>
                                        <p:tgtEl>
                                          <p:spTgt spid="6"/>
                                        </p:tgtEl>
                                      </p:cBhvr>
                                    </p:animEffect>
                                    <p:set>
                                      <p:cBhvr>
                                        <p:cTn id="48" dur="1" fill="hold">
                                          <p:stCondLst>
                                            <p:cond delay="1999"/>
                                          </p:stCondLst>
                                        </p:cTn>
                                        <p:tgtEl>
                                          <p:spTgt spid="6"/>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2000"/>
                                        <p:tgtEl>
                                          <p:spTgt spid="5"/>
                                        </p:tgtEl>
                                      </p:cBhvr>
                                    </p:animEffect>
                                    <p:set>
                                      <p:cBhvr>
                                        <p:cTn id="51" dur="1" fill="hold">
                                          <p:stCondLst>
                                            <p:cond delay="1999"/>
                                          </p:stCondLst>
                                        </p:cTn>
                                        <p:tgtEl>
                                          <p:spTgt spid="5"/>
                                        </p:tgtEl>
                                        <p:attrNameLst>
                                          <p:attrName>style.visibility</p:attrName>
                                        </p:attrNameLst>
                                      </p:cBhvr>
                                      <p:to>
                                        <p:strVal val="hidden"/>
                                      </p:to>
                                    </p:set>
                                  </p:childTnLst>
                                </p:cTn>
                              </p:par>
                              <p:par>
                                <p:cTn id="52" presetID="53" presetClass="exit" presetSubtype="0" fill="hold" grpId="1" nodeType="withEffect">
                                  <p:stCondLst>
                                    <p:cond delay="0"/>
                                  </p:stCondLst>
                                  <p:childTnLst>
                                    <p:anim calcmode="lin" valueType="num">
                                      <p:cBhvr>
                                        <p:cTn id="53" dur="500"/>
                                        <p:tgtEl>
                                          <p:spTgt spid="532517"/>
                                        </p:tgtEl>
                                        <p:attrNameLst>
                                          <p:attrName>ppt_w</p:attrName>
                                        </p:attrNameLst>
                                      </p:cBhvr>
                                      <p:tavLst>
                                        <p:tav tm="0">
                                          <p:val>
                                            <p:strVal val="ppt_w"/>
                                          </p:val>
                                        </p:tav>
                                        <p:tav tm="100000">
                                          <p:val>
                                            <p:fltVal val="0"/>
                                          </p:val>
                                        </p:tav>
                                      </p:tavLst>
                                    </p:anim>
                                    <p:anim calcmode="lin" valueType="num">
                                      <p:cBhvr>
                                        <p:cTn id="54" dur="500"/>
                                        <p:tgtEl>
                                          <p:spTgt spid="532517"/>
                                        </p:tgtEl>
                                        <p:attrNameLst>
                                          <p:attrName>ppt_h</p:attrName>
                                        </p:attrNameLst>
                                      </p:cBhvr>
                                      <p:tavLst>
                                        <p:tav tm="0">
                                          <p:val>
                                            <p:strVal val="ppt_h"/>
                                          </p:val>
                                        </p:tav>
                                        <p:tav tm="100000">
                                          <p:val>
                                            <p:fltVal val="0"/>
                                          </p:val>
                                        </p:tav>
                                      </p:tavLst>
                                    </p:anim>
                                    <p:animEffect transition="out" filter="fade">
                                      <p:cBhvr>
                                        <p:cTn id="55" dur="500"/>
                                        <p:tgtEl>
                                          <p:spTgt spid="532517"/>
                                        </p:tgtEl>
                                      </p:cBhvr>
                                    </p:animEffect>
                                    <p:set>
                                      <p:cBhvr>
                                        <p:cTn id="56" dur="1" fill="hold">
                                          <p:stCondLst>
                                            <p:cond delay="499"/>
                                          </p:stCondLst>
                                        </p:cTn>
                                        <p:tgtEl>
                                          <p:spTgt spid="532517"/>
                                        </p:tgtEl>
                                        <p:attrNameLst>
                                          <p:attrName>style.visibility</p:attrName>
                                        </p:attrNameLst>
                                      </p:cBhvr>
                                      <p:to>
                                        <p:strVal val="hidden"/>
                                      </p:to>
                                    </p:set>
                                  </p:childTnLst>
                                </p:cTn>
                              </p:par>
                              <p:par>
                                <p:cTn id="57" presetID="53" presetClass="entr" presetSubtype="0" fill="hold" nodeType="with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p:cTn id="59" dur="500" fill="hold"/>
                                        <p:tgtEl>
                                          <p:spTgt spid="7"/>
                                        </p:tgtEl>
                                        <p:attrNameLst>
                                          <p:attrName>ppt_w</p:attrName>
                                        </p:attrNameLst>
                                      </p:cBhvr>
                                      <p:tavLst>
                                        <p:tav tm="0">
                                          <p:val>
                                            <p:fltVal val="0"/>
                                          </p:val>
                                        </p:tav>
                                        <p:tav tm="100000">
                                          <p:val>
                                            <p:strVal val="#ppt_w"/>
                                          </p:val>
                                        </p:tav>
                                      </p:tavLst>
                                    </p:anim>
                                    <p:anim calcmode="lin" valueType="num">
                                      <p:cBhvr>
                                        <p:cTn id="60" dur="500" fill="hold"/>
                                        <p:tgtEl>
                                          <p:spTgt spid="7"/>
                                        </p:tgtEl>
                                        <p:attrNameLst>
                                          <p:attrName>ppt_h</p:attrName>
                                        </p:attrNameLst>
                                      </p:cBhvr>
                                      <p:tavLst>
                                        <p:tav tm="0">
                                          <p:val>
                                            <p:fltVal val="0"/>
                                          </p:val>
                                        </p:tav>
                                        <p:tav tm="100000">
                                          <p:val>
                                            <p:strVal val="#ppt_h"/>
                                          </p:val>
                                        </p:tav>
                                      </p:tavLst>
                                    </p:anim>
                                    <p:animEffect transition="in" filter="fade">
                                      <p:cBhvr>
                                        <p:cTn id="6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7" grpId="0" animBg="1"/>
      <p:bldP spid="53251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AutoShape 2"/>
          <p:cNvSpPr>
            <a:spLocks noChangeArrowheads="1"/>
          </p:cNvSpPr>
          <p:nvPr/>
        </p:nvSpPr>
        <p:spPr bwMode="gray">
          <a:xfrm>
            <a:off x="838200" y="5008563"/>
            <a:ext cx="7366000" cy="285750"/>
          </a:xfrm>
          <a:prstGeom prst="roundRect">
            <a:avLst>
              <a:gd name="adj" fmla="val 16667"/>
            </a:avLst>
          </a:prstGeom>
          <a:gradFill rotWithShape="1">
            <a:gsLst>
              <a:gs pos="0">
                <a:schemeClr val="tx1">
                  <a:alpha val="60001"/>
                </a:schemeClr>
              </a:gs>
              <a:gs pos="100000">
                <a:srgbClr val="FFFFFF">
                  <a:alpha val="0"/>
                </a:srgbClr>
              </a:gs>
            </a:gsLst>
            <a:path path="shape">
              <a:fillToRect l="50000" t="50000" r="50000" b="50000"/>
            </a:path>
          </a:gradFill>
          <a:ln w="25400" algn="ctr">
            <a:noFill/>
            <a:round/>
            <a:headEnd/>
            <a:tailEnd/>
          </a:ln>
        </p:spPr>
        <p:txBody>
          <a:bodyPr wrap="none" anchor="ctr"/>
          <a:lstStyle/>
          <a:p>
            <a:endParaRPr lang="en-US"/>
          </a:p>
        </p:txBody>
      </p:sp>
      <p:sp>
        <p:nvSpPr>
          <p:cNvPr id="47108" name="AutoShape 72"/>
          <p:cNvSpPr>
            <a:spLocks noChangeArrowheads="1"/>
          </p:cNvSpPr>
          <p:nvPr/>
        </p:nvSpPr>
        <p:spPr bwMode="auto">
          <a:xfrm>
            <a:off x="884238" y="3033713"/>
            <a:ext cx="7350125" cy="2127250"/>
          </a:xfrm>
          <a:prstGeom prst="roundRect">
            <a:avLst>
              <a:gd name="adj" fmla="val 3181"/>
            </a:avLst>
          </a:prstGeom>
          <a:gradFill rotWithShape="1">
            <a:gsLst>
              <a:gs pos="0">
                <a:schemeClr val="bg1"/>
              </a:gs>
              <a:gs pos="100000">
                <a:srgbClr val="F5F5F5"/>
              </a:gs>
            </a:gsLst>
            <a:lin ang="5400000" scaled="1"/>
          </a:gradFill>
          <a:ln w="28575" algn="ctr">
            <a:solidFill>
              <a:srgbClr val="CACAC8"/>
            </a:solidFill>
            <a:round/>
            <a:headEnd/>
            <a:tailEnd/>
          </a:ln>
        </p:spPr>
        <p:txBody>
          <a:bodyPr wrap="none" anchor="ctr"/>
          <a:lstStyle/>
          <a:p>
            <a:endParaRPr lang="en-US" sz="2000"/>
          </a:p>
        </p:txBody>
      </p:sp>
      <p:sp>
        <p:nvSpPr>
          <p:cNvPr id="47109" name="Text Box 2"/>
          <p:cNvSpPr txBox="1">
            <a:spLocks noChangeArrowheads="1"/>
          </p:cNvSpPr>
          <p:nvPr/>
        </p:nvSpPr>
        <p:spPr bwMode="auto">
          <a:xfrm>
            <a:off x="1565275" y="3746500"/>
            <a:ext cx="2237857" cy="984885"/>
          </a:xfrm>
          <a:prstGeom prst="rect">
            <a:avLst/>
          </a:prstGeom>
          <a:noFill/>
          <a:ln w="9525">
            <a:noFill/>
            <a:miter lim="800000"/>
            <a:headEnd/>
            <a:tailEnd/>
          </a:ln>
        </p:spPr>
        <p:txBody>
          <a:bodyPr wrap="none">
            <a:spAutoFit/>
          </a:bodyPr>
          <a:lstStyle/>
          <a:p>
            <a:r>
              <a:rPr lang="en-US" sz="1600" b="1" dirty="0" smtClean="0">
                <a:solidFill>
                  <a:schemeClr val="tx2"/>
                </a:solidFill>
              </a:rPr>
              <a:t>Anna </a:t>
            </a:r>
            <a:r>
              <a:rPr lang="en-US" sz="1600" b="1" dirty="0" err="1" smtClean="0">
                <a:solidFill>
                  <a:schemeClr val="tx2"/>
                </a:solidFill>
              </a:rPr>
              <a:t>Raus</a:t>
            </a:r>
            <a:endParaRPr lang="en-US" sz="1600" b="1" dirty="0">
              <a:solidFill>
                <a:schemeClr val="tx2"/>
              </a:solidFill>
            </a:endParaRPr>
          </a:p>
          <a:p>
            <a:r>
              <a:rPr lang="en-US" sz="1400" dirty="0"/>
              <a:t>Regional Sales Manager </a:t>
            </a:r>
          </a:p>
          <a:p>
            <a:r>
              <a:rPr lang="en-US" sz="1400" dirty="0" smtClean="0"/>
              <a:t>415-420-9591</a:t>
            </a:r>
            <a:endParaRPr lang="en-US" sz="1400" dirty="0"/>
          </a:p>
          <a:p>
            <a:r>
              <a:rPr lang="en-US" sz="1400" dirty="0" smtClean="0"/>
              <a:t>annar@microsoft.com</a:t>
            </a:r>
            <a:endParaRPr lang="en-US" sz="1400" dirty="0"/>
          </a:p>
        </p:txBody>
      </p:sp>
      <p:sp>
        <p:nvSpPr>
          <p:cNvPr id="47111" name="AutoShape 2"/>
          <p:cNvSpPr>
            <a:spLocks noChangeArrowheads="1"/>
          </p:cNvSpPr>
          <p:nvPr/>
        </p:nvSpPr>
        <p:spPr bwMode="gray">
          <a:xfrm>
            <a:off x="1095375" y="3379788"/>
            <a:ext cx="6927850" cy="314325"/>
          </a:xfrm>
          <a:prstGeom prst="roundRect">
            <a:avLst>
              <a:gd name="adj" fmla="val 16667"/>
            </a:avLst>
          </a:prstGeom>
          <a:gradFill rotWithShape="1">
            <a:gsLst>
              <a:gs pos="0">
                <a:schemeClr val="tx1">
                  <a:alpha val="60001"/>
                </a:schemeClr>
              </a:gs>
              <a:gs pos="100000">
                <a:srgbClr val="FFFFFF">
                  <a:alpha val="0"/>
                </a:srgbClr>
              </a:gs>
            </a:gsLst>
            <a:path path="shape">
              <a:fillToRect l="50000" t="50000" r="50000" b="50000"/>
            </a:path>
          </a:gradFill>
          <a:ln w="25400" algn="ctr">
            <a:noFill/>
            <a:round/>
            <a:headEnd/>
            <a:tailEnd/>
          </a:ln>
        </p:spPr>
        <p:txBody>
          <a:bodyPr wrap="none" anchor="ctr"/>
          <a:lstStyle/>
          <a:p>
            <a:endParaRPr lang="en-US"/>
          </a:p>
        </p:txBody>
      </p:sp>
      <p:sp>
        <p:nvSpPr>
          <p:cNvPr id="47112" name="AutoShape 64"/>
          <p:cNvSpPr>
            <a:spLocks noChangeArrowheads="1"/>
          </p:cNvSpPr>
          <p:nvPr/>
        </p:nvSpPr>
        <p:spPr bwMode="gray">
          <a:xfrm>
            <a:off x="995363" y="3092450"/>
            <a:ext cx="7127875" cy="444500"/>
          </a:xfrm>
          <a:prstGeom prst="roundRect">
            <a:avLst>
              <a:gd name="adj" fmla="val 14361"/>
            </a:avLst>
          </a:prstGeom>
          <a:gradFill rotWithShape="1">
            <a:gsLst>
              <a:gs pos="0">
                <a:srgbClr val="616E7E"/>
              </a:gs>
              <a:gs pos="100000">
                <a:srgbClr val="3F5269"/>
              </a:gs>
            </a:gsLst>
            <a:lin ang="5400000" scaled="1"/>
          </a:gradFill>
          <a:ln w="25400" algn="ctr">
            <a:solidFill>
              <a:schemeClr val="bg1"/>
            </a:solidFill>
            <a:round/>
            <a:headEnd/>
            <a:tailEnd/>
          </a:ln>
        </p:spPr>
        <p:txBody>
          <a:bodyPr wrap="none" anchor="ctr"/>
          <a:lstStyle/>
          <a:p>
            <a:endParaRPr lang="en-US" sz="2000"/>
          </a:p>
        </p:txBody>
      </p:sp>
      <p:sp>
        <p:nvSpPr>
          <p:cNvPr id="47113" name="Rectangle 65">
            <a:hlinkClick r:id="rId3"/>
          </p:cNvPr>
          <p:cNvSpPr>
            <a:spLocks noChangeArrowheads="1"/>
          </p:cNvSpPr>
          <p:nvPr/>
        </p:nvSpPr>
        <p:spPr bwMode="auto">
          <a:xfrm>
            <a:off x="925513" y="3176588"/>
            <a:ext cx="3827462" cy="284162"/>
          </a:xfrm>
          <a:prstGeom prst="rect">
            <a:avLst/>
          </a:prstGeom>
          <a:noFill/>
          <a:ln w="9525">
            <a:noFill/>
            <a:miter lim="800000"/>
            <a:headEnd/>
            <a:tailEnd/>
          </a:ln>
        </p:spPr>
        <p:txBody>
          <a:bodyPr anchor="ctr">
            <a:spAutoFit/>
          </a:bodyPr>
          <a:lstStyle/>
          <a:p>
            <a:pPr marL="177800" eaLnBrk="0" hangingPunct="0">
              <a:lnSpc>
                <a:spcPct val="90000"/>
              </a:lnSpc>
              <a:spcBef>
                <a:spcPct val="35000"/>
              </a:spcBef>
              <a:buClr>
                <a:srgbClr val="747273"/>
              </a:buClr>
            </a:pPr>
            <a:r>
              <a:rPr lang="en-US" altLang="en-US" sz="1400">
                <a:solidFill>
                  <a:schemeClr val="bg1"/>
                </a:solidFill>
              </a:rPr>
              <a:t>San Francisco DRIVEpm Team</a:t>
            </a:r>
          </a:p>
        </p:txBody>
      </p:sp>
      <p:pic>
        <p:nvPicPr>
          <p:cNvPr id="47114" name="Picture 14" descr="atlas_PS"/>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62438" y="2497138"/>
            <a:ext cx="1546225" cy="304800"/>
          </a:xfrm>
          <a:prstGeom prst="rect">
            <a:avLst/>
          </a:prstGeom>
          <a:noFill/>
          <a:ln w="9525">
            <a:noFill/>
            <a:miter lim="800000"/>
            <a:headEnd/>
            <a:tailEnd/>
          </a:ln>
        </p:spPr>
      </p:pic>
      <p:pic>
        <p:nvPicPr>
          <p:cNvPr id="47115" name="Picture 15" descr="atlas_AS"/>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941388" y="2482850"/>
            <a:ext cx="1539875" cy="290513"/>
          </a:xfrm>
          <a:prstGeom prst="rect">
            <a:avLst/>
          </a:prstGeom>
          <a:noFill/>
          <a:ln w="9525">
            <a:noFill/>
            <a:miter lim="800000"/>
            <a:headEnd/>
            <a:tailEnd/>
          </a:ln>
        </p:spPr>
      </p:pic>
      <p:pic>
        <p:nvPicPr>
          <p:cNvPr id="47116" name="Picture 26" descr="massive_logo_notag"/>
          <p:cNvPicPr>
            <a:picLocks noChangeAspect="1" noChangeArrowheads="1"/>
          </p:cNvPicPr>
          <p:nvPr/>
        </p:nvPicPr>
        <p:blipFill>
          <a:blip r:embed="rId6"/>
          <a:srcRect t="1044" b="159"/>
          <a:stretch>
            <a:fillRect/>
          </a:stretch>
        </p:blipFill>
        <p:spPr bwMode="auto">
          <a:xfrm>
            <a:off x="5997575" y="2633663"/>
            <a:ext cx="727075" cy="211137"/>
          </a:xfrm>
          <a:prstGeom prst="rect">
            <a:avLst/>
          </a:prstGeom>
          <a:noFill/>
          <a:ln w="9525">
            <a:noFill/>
            <a:miter lim="800000"/>
            <a:headEnd/>
            <a:tailEnd/>
          </a:ln>
        </p:spPr>
      </p:pic>
      <p:pic>
        <p:nvPicPr>
          <p:cNvPr id="47117" name="Picture 28" descr="screentonic"/>
          <p:cNvPicPr>
            <a:picLocks noChangeAspect="1" noChangeArrowheads="1"/>
          </p:cNvPicPr>
          <p:nvPr/>
        </p:nvPicPr>
        <p:blipFill>
          <a:blip r:embed="rId7"/>
          <a:srcRect/>
          <a:stretch>
            <a:fillRect/>
          </a:stretch>
        </p:blipFill>
        <p:spPr bwMode="auto">
          <a:xfrm>
            <a:off x="6950075" y="2616200"/>
            <a:ext cx="1120775" cy="177800"/>
          </a:xfrm>
          <a:prstGeom prst="rect">
            <a:avLst/>
          </a:prstGeom>
          <a:solidFill>
            <a:schemeClr val="bg1">
              <a:alpha val="0"/>
            </a:schemeClr>
          </a:solidFill>
          <a:ln w="9525">
            <a:noFill/>
            <a:miter lim="800000"/>
            <a:headEnd/>
            <a:tailEnd/>
          </a:ln>
        </p:spPr>
      </p:pic>
      <p:pic>
        <p:nvPicPr>
          <p:cNvPr id="47118" name="Picture 34"/>
          <p:cNvPicPr>
            <a:picLocks noChangeAspect="1" noChangeArrowheads="1"/>
          </p:cNvPicPr>
          <p:nvPr/>
        </p:nvPicPr>
        <p:blipFill>
          <a:blip r:embed="rId8"/>
          <a:srcRect/>
          <a:stretch>
            <a:fillRect/>
          </a:stretch>
        </p:blipFill>
        <p:spPr bwMode="auto">
          <a:xfrm>
            <a:off x="2713038" y="2633663"/>
            <a:ext cx="1284287" cy="211137"/>
          </a:xfrm>
          <a:prstGeom prst="rect">
            <a:avLst/>
          </a:prstGeom>
          <a:noFill/>
          <a:ln w="9525" algn="ctr">
            <a:noFill/>
            <a:miter lim="800000"/>
            <a:headEnd/>
            <a:tailEnd/>
          </a:ln>
        </p:spPr>
      </p:pic>
      <p:pic>
        <p:nvPicPr>
          <p:cNvPr id="47119" name="Picture 35"/>
          <p:cNvPicPr>
            <a:picLocks noChangeAspect="1" noChangeArrowheads="1"/>
          </p:cNvPicPr>
          <p:nvPr/>
        </p:nvPicPr>
        <p:blipFill>
          <a:blip r:embed="rId8"/>
          <a:srcRect/>
          <a:stretch>
            <a:fillRect/>
          </a:stretch>
        </p:blipFill>
        <p:spPr bwMode="auto">
          <a:xfrm>
            <a:off x="231775" y="6311900"/>
            <a:ext cx="1825625" cy="300038"/>
          </a:xfrm>
          <a:prstGeom prst="rect">
            <a:avLst/>
          </a:prstGeom>
          <a:noFill/>
          <a:ln w="9525" algn="ctr">
            <a:noFill/>
            <a:miter lim="800000"/>
            <a:headEnd/>
            <a:tailEnd/>
          </a:ln>
        </p:spPr>
      </p:pic>
      <p:sp>
        <p:nvSpPr>
          <p:cNvPr id="47120" name="Rectangle 37"/>
          <p:cNvSpPr>
            <a:spLocks noChangeArrowheads="1"/>
          </p:cNvSpPr>
          <p:nvPr/>
        </p:nvSpPr>
        <p:spPr bwMode="auto">
          <a:xfrm>
            <a:off x="285750" y="1838325"/>
            <a:ext cx="8572500" cy="431800"/>
          </a:xfrm>
          <a:prstGeom prst="rect">
            <a:avLst/>
          </a:prstGeom>
          <a:noFill/>
          <a:ln w="9525" algn="ctr">
            <a:noFill/>
            <a:miter lim="800000"/>
            <a:headEnd/>
            <a:tailEnd/>
          </a:ln>
        </p:spPr>
        <p:txBody>
          <a:bodyPr/>
          <a:lstStyle/>
          <a:p>
            <a:pPr algn="ctr">
              <a:lnSpc>
                <a:spcPct val="90000"/>
              </a:lnSpc>
            </a:pPr>
            <a:r>
              <a:rPr lang="en-US" sz="2800"/>
              <a:t>Microsoft Advertiser &amp; Publisher Solutions</a:t>
            </a:r>
          </a:p>
        </p:txBody>
      </p:sp>
      <p:sp>
        <p:nvSpPr>
          <p:cNvPr id="16" name="Rectangle 15"/>
          <p:cNvSpPr/>
          <p:nvPr/>
        </p:nvSpPr>
        <p:spPr bwMode="auto">
          <a:xfrm>
            <a:off x="0" y="190005"/>
            <a:ext cx="1721922" cy="831273"/>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 name="Text Box 2"/>
          <p:cNvSpPr txBox="1">
            <a:spLocks noChangeArrowheads="1"/>
          </p:cNvSpPr>
          <p:nvPr/>
        </p:nvSpPr>
        <p:spPr bwMode="auto">
          <a:xfrm>
            <a:off x="5054645" y="3756400"/>
            <a:ext cx="2635658" cy="984885"/>
          </a:xfrm>
          <a:prstGeom prst="rect">
            <a:avLst/>
          </a:prstGeom>
          <a:noFill/>
          <a:ln w="9525">
            <a:noFill/>
            <a:miter lim="800000"/>
            <a:headEnd/>
            <a:tailEnd/>
          </a:ln>
        </p:spPr>
        <p:txBody>
          <a:bodyPr wrap="none">
            <a:spAutoFit/>
          </a:bodyPr>
          <a:lstStyle/>
          <a:p>
            <a:r>
              <a:rPr lang="en-US" sz="1600" b="1" dirty="0" smtClean="0">
                <a:solidFill>
                  <a:schemeClr val="tx2"/>
                </a:solidFill>
              </a:rPr>
              <a:t>Erin McMahon</a:t>
            </a:r>
            <a:endParaRPr lang="en-US" sz="1600" b="1" dirty="0">
              <a:solidFill>
                <a:schemeClr val="tx2"/>
              </a:solidFill>
            </a:endParaRPr>
          </a:p>
          <a:p>
            <a:r>
              <a:rPr lang="en-US" sz="1400" dirty="0" smtClean="0"/>
              <a:t>Sr. Account Executive</a:t>
            </a:r>
            <a:endParaRPr lang="en-US" sz="1400" dirty="0"/>
          </a:p>
          <a:p>
            <a:r>
              <a:rPr lang="en-US" sz="1400" dirty="0" smtClean="0"/>
              <a:t>415-976-6445</a:t>
            </a:r>
            <a:endParaRPr lang="en-US" sz="1400" dirty="0"/>
          </a:p>
          <a:p>
            <a:r>
              <a:rPr lang="en-US" sz="1400" dirty="0" smtClean="0"/>
              <a:t>Erin.McMahon@microsoft.com</a:t>
            </a:r>
            <a:endParaRPr lang="en-US" sz="1400" dirty="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4294967295"/>
          </p:nvPr>
        </p:nvSpPr>
        <p:spPr bwMode="auto">
          <a:noFill/>
          <a:ln>
            <a:miter lim="800000"/>
            <a:headEnd/>
            <a:tailEnd/>
          </a:ln>
        </p:spPr>
        <p:txBody>
          <a:bodyPr anchor="ctr"/>
          <a:lstStyle/>
          <a:p>
            <a:r>
              <a:rPr lang="en-US" smtClean="0">
                <a:solidFill>
                  <a:srgbClr val="B2B2B2"/>
                </a:solidFill>
                <a:latin typeface="Arial" charset="0"/>
              </a:rPr>
              <a:t>|   </a:t>
            </a:r>
            <a:fld id="{E8F7E09C-C32B-41C6-AA8F-07D1B9AAE86F}" type="slidenum">
              <a:rPr lang="en-US" smtClean="0">
                <a:solidFill>
                  <a:srgbClr val="B2B2B2"/>
                </a:solidFill>
                <a:latin typeface="Arial" charset="0"/>
              </a:rPr>
              <a:pPr/>
              <a:t>13</a:t>
            </a:fld>
            <a:endParaRPr lang="en-US" smtClean="0">
              <a:solidFill>
                <a:srgbClr val="B2B2B2"/>
              </a:solidFill>
              <a:latin typeface="Arial" charset="0"/>
            </a:endParaRPr>
          </a:p>
        </p:txBody>
      </p:sp>
      <p:sp>
        <p:nvSpPr>
          <p:cNvPr id="15363" name="Rectangle 4"/>
          <p:cNvSpPr>
            <a:spLocks noChangeArrowheads="1"/>
          </p:cNvSpPr>
          <p:nvPr/>
        </p:nvSpPr>
        <p:spPr bwMode="auto">
          <a:xfrm>
            <a:off x="9525" y="6115050"/>
            <a:ext cx="9134475" cy="742950"/>
          </a:xfrm>
          <a:prstGeom prst="rect">
            <a:avLst/>
          </a:prstGeom>
          <a:solidFill>
            <a:schemeClr val="bg1"/>
          </a:soli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sp>
        <p:nvSpPr>
          <p:cNvPr id="15364" name="Rectangle 6"/>
          <p:cNvSpPr>
            <a:spLocks noChangeArrowheads="1"/>
          </p:cNvSpPr>
          <p:nvPr/>
        </p:nvSpPr>
        <p:spPr bwMode="auto">
          <a:xfrm>
            <a:off x="9525" y="6115050"/>
            <a:ext cx="9134475" cy="742950"/>
          </a:xfrm>
          <a:prstGeom prst="rect">
            <a:avLst/>
          </a:prstGeom>
          <a:solidFill>
            <a:schemeClr val="bg1"/>
          </a:soli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pic>
        <p:nvPicPr>
          <p:cNvPr id="15365" name="Picture 7"/>
          <p:cNvPicPr>
            <a:picLocks noChangeAspect="1" noChangeArrowheads="1"/>
          </p:cNvPicPr>
          <p:nvPr/>
        </p:nvPicPr>
        <p:blipFill>
          <a:blip r:embed="rId2"/>
          <a:srcRect/>
          <a:stretch>
            <a:fillRect/>
          </a:stretch>
        </p:blipFill>
        <p:spPr bwMode="auto">
          <a:xfrm>
            <a:off x="533400" y="6216650"/>
            <a:ext cx="2463800" cy="404813"/>
          </a:xfrm>
          <a:prstGeom prst="rect">
            <a:avLst/>
          </a:prstGeom>
          <a:noFill/>
          <a:ln w="9525" algn="ctr">
            <a:noFill/>
            <a:miter lim="800000"/>
            <a:headEnd/>
            <a:tailEnd/>
          </a:ln>
        </p:spPr>
      </p:pic>
      <p:sp>
        <p:nvSpPr>
          <p:cNvPr id="15367" name="Rectangle 9"/>
          <p:cNvSpPr>
            <a:spLocks noChangeArrowheads="1"/>
          </p:cNvSpPr>
          <p:nvPr/>
        </p:nvSpPr>
        <p:spPr bwMode="auto">
          <a:xfrm>
            <a:off x="441325" y="5162550"/>
            <a:ext cx="5083175" cy="685800"/>
          </a:xfrm>
          <a:prstGeom prst="rect">
            <a:avLst/>
          </a:prstGeom>
          <a:noFill/>
          <a:ln w="9525">
            <a:noFill/>
            <a:miter lim="800000"/>
            <a:headEnd/>
            <a:tailEnd/>
          </a:ln>
        </p:spPr>
        <p:txBody>
          <a:bodyPr anchor="ctr"/>
          <a:lstStyle/>
          <a:p>
            <a:pPr marL="342900" indent="-342900" algn="l">
              <a:lnSpc>
                <a:spcPct val="100000"/>
              </a:lnSpc>
              <a:buClr>
                <a:schemeClr val="folHlink"/>
              </a:buClr>
            </a:pPr>
            <a:r>
              <a:rPr lang="en-US" sz="2200" b="0">
                <a:solidFill>
                  <a:schemeClr val="accent1"/>
                </a:solidFill>
                <a:latin typeface="Myriad Pro" pitchFamily="34" charset="0"/>
              </a:rPr>
              <a:t>Jason Runge, June 12, 2008</a:t>
            </a:r>
          </a:p>
        </p:txBody>
      </p:sp>
      <p:pic>
        <p:nvPicPr>
          <p:cNvPr id="15369" name="Picture 9" descr="http://www.eteamz.com/kypatriots/images/logo_adidas.jpg"/>
          <p:cNvPicPr>
            <a:picLocks noChangeAspect="1" noChangeArrowheads="1"/>
          </p:cNvPicPr>
          <p:nvPr/>
        </p:nvPicPr>
        <p:blipFill>
          <a:blip r:embed="rId3"/>
          <a:srcRect/>
          <a:stretch>
            <a:fillRect/>
          </a:stretch>
        </p:blipFill>
        <p:spPr bwMode="auto">
          <a:xfrm>
            <a:off x="767587" y="419100"/>
            <a:ext cx="1937513" cy="1308100"/>
          </a:xfrm>
          <a:prstGeom prst="rect">
            <a:avLst/>
          </a:prstGeom>
          <a:noFill/>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Who Adidas is Today</a:t>
            </a:r>
            <a:br>
              <a:rPr lang="en-US" smtClean="0"/>
            </a:br>
            <a:r>
              <a:rPr lang="en-US" smtClean="0"/>
              <a:t/>
            </a:r>
            <a:br>
              <a:rPr lang="en-US" smtClean="0"/>
            </a:br>
            <a:endParaRPr lang="en-US" sz="2400" smtClean="0">
              <a:solidFill>
                <a:schemeClr val="accent1"/>
              </a:solidFill>
            </a:endParaRPr>
          </a:p>
        </p:txBody>
      </p:sp>
      <p:sp>
        <p:nvSpPr>
          <p:cNvPr id="122883" name="Rectangle 3"/>
          <p:cNvSpPr>
            <a:spLocks noGrp="1" noChangeArrowheads="1"/>
          </p:cNvSpPr>
          <p:nvPr>
            <p:ph type="body" idx="1"/>
          </p:nvPr>
        </p:nvSpPr>
        <p:spPr>
          <a:xfrm>
            <a:off x="238125" y="2647950"/>
            <a:ext cx="8572500" cy="1047750"/>
          </a:xfrm>
        </p:spPr>
        <p:txBody>
          <a:bodyPr/>
          <a:lstStyle/>
          <a:p>
            <a:pPr algn="ctr">
              <a:lnSpc>
                <a:spcPct val="90000"/>
              </a:lnSpc>
              <a:buFontTx/>
              <a:buNone/>
            </a:pPr>
            <a:r>
              <a:rPr lang="en-US" sz="3600" smtClean="0"/>
              <a:t>“North America is key to our success.” </a:t>
            </a:r>
          </a:p>
          <a:p>
            <a:pPr algn="ctr">
              <a:lnSpc>
                <a:spcPct val="90000"/>
              </a:lnSpc>
              <a:buFontTx/>
              <a:buNone/>
            </a:pPr>
            <a:r>
              <a:rPr lang="en-US" sz="3600" smtClean="0"/>
              <a:t>	</a:t>
            </a:r>
            <a:r>
              <a:rPr lang="en-US" sz="1400" smtClean="0"/>
              <a:t>–  Herbert Hainer, Chairman and CEO of adidas, AG</a:t>
            </a:r>
          </a:p>
          <a:p>
            <a:pPr>
              <a:lnSpc>
                <a:spcPct val="90000"/>
              </a:lnSpc>
            </a:pPr>
            <a:endParaRPr lang="en-US" sz="1700" smtClean="0"/>
          </a:p>
          <a:p>
            <a:pPr lvl="1">
              <a:lnSpc>
                <a:spcPct val="90000"/>
              </a:lnSpc>
              <a:buFontTx/>
              <a:buNone/>
            </a:pPr>
            <a:endParaRPr lang="en-US" sz="1600" smtClean="0"/>
          </a:p>
          <a:p>
            <a:pPr lvl="1">
              <a:lnSpc>
                <a:spcPct val="90000"/>
              </a:lnSpc>
              <a:buFontTx/>
              <a:buNone/>
            </a:pPr>
            <a:endParaRPr lang="en-US" sz="1600" smtClean="0"/>
          </a:p>
        </p:txBody>
      </p:sp>
      <p:grpSp>
        <p:nvGrpSpPr>
          <p:cNvPr id="2" name="Group 71"/>
          <p:cNvGrpSpPr>
            <a:grpSpLocks/>
          </p:cNvGrpSpPr>
          <p:nvPr/>
        </p:nvGrpSpPr>
        <p:grpSpPr bwMode="auto">
          <a:xfrm>
            <a:off x="6673850" y="177800"/>
            <a:ext cx="2244725" cy="1033463"/>
            <a:chOff x="6673850" y="196851"/>
            <a:chExt cx="2244725" cy="1014499"/>
          </a:xfrm>
        </p:grpSpPr>
        <p:grpSp>
          <p:nvGrpSpPr>
            <p:cNvPr id="3" name="Group 53"/>
            <p:cNvGrpSpPr>
              <a:grpSpLocks/>
            </p:cNvGrpSpPr>
            <p:nvPr/>
          </p:nvGrpSpPr>
          <p:grpSpPr bwMode="auto">
            <a:xfrm flipH="1">
              <a:off x="7386638" y="196851"/>
              <a:ext cx="757237" cy="830264"/>
              <a:chOff x="2529" y="707"/>
              <a:chExt cx="702" cy="769"/>
            </a:xfrm>
          </p:grpSpPr>
          <p:sp>
            <p:nvSpPr>
              <p:cNvPr id="89" name="Oval 116"/>
              <p:cNvSpPr>
                <a:spLocks noChangeArrowheads="1"/>
              </p:cNvSpPr>
              <p:nvPr/>
            </p:nvSpPr>
            <p:spPr bwMode="auto">
              <a:xfrm>
                <a:off x="2536" y="1341"/>
                <a:ext cx="689" cy="137"/>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6406" name="Oval 25"/>
              <p:cNvSpPr>
                <a:spLocks noChangeArrowheads="1"/>
              </p:cNvSpPr>
              <p:nvPr/>
            </p:nvSpPr>
            <p:spPr bwMode="auto">
              <a:xfrm flipV="1">
                <a:off x="2529" y="707"/>
                <a:ext cx="702" cy="702"/>
              </a:xfrm>
              <a:prstGeom prst="ellipse">
                <a:avLst/>
              </a:prstGeom>
              <a:gradFill rotWithShape="1">
                <a:gsLst>
                  <a:gs pos="0">
                    <a:srgbClr val="E2E2E2"/>
                  </a:gs>
                  <a:gs pos="100000">
                    <a:schemeClr val="bg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6407" name="Oval 113"/>
              <p:cNvSpPr>
                <a:spLocks noChangeArrowheads="1"/>
              </p:cNvSpPr>
              <p:nvPr/>
            </p:nvSpPr>
            <p:spPr bwMode="auto">
              <a:xfrm>
                <a:off x="2548" y="726"/>
                <a:ext cx="664" cy="664"/>
              </a:xfrm>
              <a:prstGeom prst="ellipse">
                <a:avLst/>
              </a:prstGeom>
              <a:solidFill>
                <a:srgbClr val="9B9B9B"/>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pic>
            <p:nvPicPr>
              <p:cNvPr id="16408" name="Picture 233" descr="control"/>
              <p:cNvPicPr>
                <a:picLocks noChangeAspect="1" noChangeArrowheads="1"/>
              </p:cNvPicPr>
              <p:nvPr/>
            </p:nvPicPr>
            <p:blipFill>
              <a:blip r:embed="rId2"/>
              <a:srcRect/>
              <a:stretch>
                <a:fillRect/>
              </a:stretch>
            </p:blipFill>
            <p:spPr bwMode="auto">
              <a:xfrm>
                <a:off x="2612" y="882"/>
                <a:ext cx="536" cy="351"/>
              </a:xfrm>
              <a:prstGeom prst="rect">
                <a:avLst/>
              </a:prstGeom>
              <a:noFill/>
              <a:ln w="9525">
                <a:noFill/>
                <a:miter lim="800000"/>
                <a:headEnd/>
                <a:tailEnd/>
              </a:ln>
            </p:spPr>
          </p:pic>
          <p:sp>
            <p:nvSpPr>
              <p:cNvPr id="16409" name="Oval 114"/>
              <p:cNvSpPr>
                <a:spLocks noChangeArrowheads="1"/>
              </p:cNvSpPr>
              <p:nvPr/>
            </p:nvSpPr>
            <p:spPr bwMode="auto">
              <a:xfrm flipV="1">
                <a:off x="2653" y="737"/>
                <a:ext cx="453" cy="305"/>
              </a:xfrm>
              <a:prstGeom prst="ellipse">
                <a:avLst/>
              </a:prstGeom>
              <a:gradFill rotWithShape="1">
                <a:gsLst>
                  <a:gs pos="0">
                    <a:srgbClr val="FFFFFF">
                      <a:alpha val="0"/>
                    </a:srgbClr>
                  </a:gs>
                  <a:gs pos="100000">
                    <a:schemeClr val="bg1">
                      <a:alpha val="64998"/>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grpSp>
        <p:grpSp>
          <p:nvGrpSpPr>
            <p:cNvPr id="4" name="Group 59"/>
            <p:cNvGrpSpPr>
              <a:grpSpLocks/>
            </p:cNvGrpSpPr>
            <p:nvPr/>
          </p:nvGrpSpPr>
          <p:grpSpPr bwMode="auto">
            <a:xfrm flipH="1">
              <a:off x="8221663" y="328611"/>
              <a:ext cx="638175" cy="700085"/>
              <a:chOff x="4273" y="707"/>
              <a:chExt cx="702" cy="770"/>
            </a:xfrm>
          </p:grpSpPr>
          <p:sp>
            <p:nvSpPr>
              <p:cNvPr id="84" name="Oval 159"/>
              <p:cNvSpPr>
                <a:spLocks noChangeArrowheads="1"/>
              </p:cNvSpPr>
              <p:nvPr/>
            </p:nvSpPr>
            <p:spPr bwMode="auto">
              <a:xfrm>
                <a:off x="4280" y="1344"/>
                <a:ext cx="690"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6401" name="Oval 160"/>
              <p:cNvSpPr>
                <a:spLocks noChangeArrowheads="1"/>
              </p:cNvSpPr>
              <p:nvPr/>
            </p:nvSpPr>
            <p:spPr bwMode="auto">
              <a:xfrm flipV="1">
                <a:off x="4273" y="707"/>
                <a:ext cx="702" cy="703"/>
              </a:xfrm>
              <a:prstGeom prst="ellipse">
                <a:avLst/>
              </a:prstGeom>
              <a:gradFill rotWithShape="1">
                <a:gsLst>
                  <a:gs pos="0">
                    <a:srgbClr val="C6D7DE"/>
                  </a:gs>
                  <a:gs pos="100000">
                    <a:schemeClr val="accent1"/>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6402" name="Oval 161"/>
              <p:cNvSpPr>
                <a:spLocks noChangeArrowheads="1"/>
              </p:cNvSpPr>
              <p:nvPr/>
            </p:nvSpPr>
            <p:spPr bwMode="auto">
              <a:xfrm>
                <a:off x="4292" y="726"/>
                <a:ext cx="664" cy="665"/>
              </a:xfrm>
              <a:prstGeom prst="ellipse">
                <a:avLst/>
              </a:prstGeom>
              <a:solidFill>
                <a:schemeClr val="accent1"/>
              </a:solidFill>
              <a:ln w="952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16403" name="Oval 162"/>
              <p:cNvSpPr>
                <a:spLocks noChangeArrowheads="1"/>
              </p:cNvSpPr>
              <p:nvPr/>
            </p:nvSpPr>
            <p:spPr bwMode="auto">
              <a:xfrm flipV="1">
                <a:off x="4397"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16404" name="Picture 240" descr="expertise"/>
              <p:cNvPicPr>
                <a:picLocks noChangeAspect="1" noChangeArrowheads="1"/>
              </p:cNvPicPr>
              <p:nvPr/>
            </p:nvPicPr>
            <p:blipFill>
              <a:blip r:embed="rId3"/>
              <a:srcRect/>
              <a:stretch>
                <a:fillRect/>
              </a:stretch>
            </p:blipFill>
            <p:spPr bwMode="auto">
              <a:xfrm>
                <a:off x="4352" y="818"/>
                <a:ext cx="583" cy="444"/>
              </a:xfrm>
              <a:prstGeom prst="rect">
                <a:avLst/>
              </a:prstGeom>
              <a:noFill/>
              <a:ln w="9525">
                <a:noFill/>
                <a:miter lim="800000"/>
                <a:headEnd/>
                <a:tailEnd/>
              </a:ln>
            </p:spPr>
          </p:pic>
        </p:grpSp>
        <p:grpSp>
          <p:nvGrpSpPr>
            <p:cNvPr id="5" name="Group 65"/>
            <p:cNvGrpSpPr>
              <a:grpSpLocks/>
            </p:cNvGrpSpPr>
            <p:nvPr/>
          </p:nvGrpSpPr>
          <p:grpSpPr bwMode="auto">
            <a:xfrm flipH="1">
              <a:off x="6673850" y="330198"/>
              <a:ext cx="636588" cy="698498"/>
              <a:chOff x="785" y="707"/>
              <a:chExt cx="702" cy="770"/>
            </a:xfrm>
          </p:grpSpPr>
          <p:sp>
            <p:nvSpPr>
              <p:cNvPr id="79" name="Oval 135"/>
              <p:cNvSpPr>
                <a:spLocks noChangeArrowheads="1"/>
              </p:cNvSpPr>
              <p:nvPr/>
            </p:nvSpPr>
            <p:spPr bwMode="auto">
              <a:xfrm>
                <a:off x="792" y="1342"/>
                <a:ext cx="690" cy="137"/>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6396" name="Oval 136"/>
              <p:cNvSpPr>
                <a:spLocks noChangeArrowheads="1"/>
              </p:cNvSpPr>
              <p:nvPr/>
            </p:nvSpPr>
            <p:spPr bwMode="auto">
              <a:xfrm flipV="1">
                <a:off x="785" y="707"/>
                <a:ext cx="702" cy="703"/>
              </a:xfrm>
              <a:prstGeom prst="ellipse">
                <a:avLst/>
              </a:prstGeom>
              <a:gradFill rotWithShape="1">
                <a:gsLst>
                  <a:gs pos="0">
                    <a:srgbClr val="E6F3F5"/>
                  </a:gs>
                  <a:gs pos="100000">
                    <a:schemeClr val="accent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6397" name="Oval 137"/>
              <p:cNvSpPr>
                <a:spLocks noChangeArrowheads="1"/>
              </p:cNvSpPr>
              <p:nvPr/>
            </p:nvSpPr>
            <p:spPr bwMode="auto">
              <a:xfrm>
                <a:off x="804" y="726"/>
                <a:ext cx="664" cy="665"/>
              </a:xfrm>
              <a:prstGeom prst="ellipse">
                <a:avLst/>
              </a:prstGeom>
              <a:solidFill>
                <a:srgbClr val="74B9C2"/>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16398" name="Oval 149"/>
              <p:cNvSpPr>
                <a:spLocks noChangeArrowheads="1"/>
              </p:cNvSpPr>
              <p:nvPr/>
            </p:nvSpPr>
            <p:spPr bwMode="auto">
              <a:xfrm flipV="1">
                <a:off x="909"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16399" name="Picture 70" descr="icons_for_spheres"/>
              <p:cNvPicPr>
                <a:picLocks noChangeAspect="1" noChangeArrowheads="1"/>
              </p:cNvPicPr>
              <p:nvPr/>
            </p:nvPicPr>
            <p:blipFill>
              <a:blip r:embed="rId4"/>
              <a:srcRect b="2"/>
              <a:stretch>
                <a:fillRect/>
              </a:stretch>
            </p:blipFill>
            <p:spPr bwMode="auto">
              <a:xfrm>
                <a:off x="997" y="798"/>
                <a:ext cx="278" cy="522"/>
              </a:xfrm>
              <a:prstGeom prst="rect">
                <a:avLst/>
              </a:prstGeom>
              <a:noFill/>
              <a:ln w="9525">
                <a:noFill/>
                <a:miter lim="800000"/>
                <a:headEnd/>
                <a:tailEnd/>
              </a:ln>
            </p:spPr>
          </p:pic>
        </p:grpSp>
        <p:sp>
          <p:nvSpPr>
            <p:cNvPr id="16392" name="Text Box 71"/>
            <p:cNvSpPr txBox="1">
              <a:spLocks noChangeArrowheads="1"/>
            </p:cNvSpPr>
            <p:nvPr/>
          </p:nvSpPr>
          <p:spPr bwMode="auto">
            <a:xfrm>
              <a:off x="6692900" y="997807"/>
              <a:ext cx="596900" cy="210368"/>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INSIGHT</a:t>
              </a:r>
            </a:p>
          </p:txBody>
        </p:sp>
        <p:sp>
          <p:nvSpPr>
            <p:cNvPr id="16393" name="Text Box 72"/>
            <p:cNvSpPr txBox="1">
              <a:spLocks noChangeArrowheads="1"/>
            </p:cNvSpPr>
            <p:nvPr/>
          </p:nvSpPr>
          <p:spPr bwMode="auto">
            <a:xfrm>
              <a:off x="7396163" y="1000970"/>
              <a:ext cx="736600" cy="210380"/>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latin typeface="Arial Black" pitchFamily="34" charset="0"/>
                </a:rPr>
                <a:t>CONTROL</a:t>
              </a:r>
            </a:p>
          </p:txBody>
        </p:sp>
        <p:sp>
          <p:nvSpPr>
            <p:cNvPr id="16394" name="Text Box 73"/>
            <p:cNvSpPr txBox="1">
              <a:spLocks noChangeArrowheads="1"/>
            </p:cNvSpPr>
            <p:nvPr/>
          </p:nvSpPr>
          <p:spPr bwMode="auto">
            <a:xfrm>
              <a:off x="8161338" y="997853"/>
              <a:ext cx="757237" cy="210380"/>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EXPERTISE</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fade">
                                      <p:cBhvr>
                                        <p:cTn id="7" dur="2000"/>
                                        <p:tgtEl>
                                          <p:spTgt spid="12288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2883">
                                            <p:txEl>
                                              <p:pRg st="1" end="1"/>
                                            </p:txEl>
                                          </p:spTgt>
                                        </p:tgtEl>
                                        <p:attrNameLst>
                                          <p:attrName>style.visibility</p:attrName>
                                        </p:attrNameLst>
                                      </p:cBhvr>
                                      <p:to>
                                        <p:strVal val="visible"/>
                                      </p:to>
                                    </p:set>
                                    <p:animEffect transition="in" filter="fade">
                                      <p:cBhvr>
                                        <p:cTn id="10" dur="2000"/>
                                        <p:tgtEl>
                                          <p:spTgt spid="1228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Who Adidas is Today</a:t>
            </a:r>
            <a:br>
              <a:rPr lang="en-US" smtClean="0"/>
            </a:br>
            <a:r>
              <a:rPr lang="en-US" smtClean="0"/>
              <a:t/>
            </a:r>
            <a:br>
              <a:rPr lang="en-US" smtClean="0"/>
            </a:br>
            <a:endParaRPr lang="en-US" sz="2400" smtClean="0">
              <a:solidFill>
                <a:schemeClr val="accent1"/>
              </a:solidFill>
            </a:endParaRPr>
          </a:p>
        </p:txBody>
      </p:sp>
      <p:sp>
        <p:nvSpPr>
          <p:cNvPr id="122883" name="Rectangle 3"/>
          <p:cNvSpPr>
            <a:spLocks noGrp="1" noChangeArrowheads="1"/>
          </p:cNvSpPr>
          <p:nvPr>
            <p:ph type="body" idx="1"/>
          </p:nvPr>
        </p:nvSpPr>
        <p:spPr>
          <a:xfrm>
            <a:off x="238125" y="1695450"/>
            <a:ext cx="8572500" cy="2752725"/>
          </a:xfrm>
        </p:spPr>
        <p:txBody>
          <a:bodyPr/>
          <a:lstStyle/>
          <a:p>
            <a:pPr>
              <a:lnSpc>
                <a:spcPct val="90000"/>
              </a:lnSpc>
            </a:pPr>
            <a:r>
              <a:rPr lang="en-US" sz="1800" smtClean="0"/>
              <a:t>$13.7 billion in global revenue in 2007, second only to Nike with $16.3 billion</a:t>
            </a:r>
          </a:p>
          <a:p>
            <a:pPr lvl="1">
              <a:lnSpc>
                <a:spcPct val="90000"/>
              </a:lnSpc>
              <a:buFont typeface="Arial" charset="0"/>
              <a:buChar char="•"/>
            </a:pPr>
            <a:r>
              <a:rPr lang="en-US" sz="1400" smtClean="0"/>
              <a:t>North America accounted for less than 30% of the overall in 2007, down 2% from 2006.</a:t>
            </a:r>
          </a:p>
          <a:p>
            <a:pPr>
              <a:lnSpc>
                <a:spcPct val="90000"/>
              </a:lnSpc>
              <a:buFontTx/>
              <a:buNone/>
            </a:pPr>
            <a:endParaRPr lang="en-US" sz="1700" smtClean="0"/>
          </a:p>
          <a:p>
            <a:pPr>
              <a:lnSpc>
                <a:spcPct val="90000"/>
              </a:lnSpc>
            </a:pPr>
            <a:r>
              <a:rPr lang="en-US" sz="1800" smtClean="0"/>
              <a:t>With the 2006 acquisition of Reebok, Adidas increased it’s global market share from 16% to 22%</a:t>
            </a:r>
          </a:p>
          <a:p>
            <a:pPr lvl="1">
              <a:lnSpc>
                <a:spcPct val="90000"/>
              </a:lnSpc>
              <a:buFont typeface="Arial" charset="0"/>
              <a:buChar char="•"/>
            </a:pPr>
            <a:r>
              <a:rPr lang="en-US" sz="1400" smtClean="0"/>
              <a:t>The Reebok acquisition was a deliberate strategy to confront Nike’s North American market share of 36%</a:t>
            </a:r>
          </a:p>
          <a:p>
            <a:pPr>
              <a:lnSpc>
                <a:spcPct val="90000"/>
              </a:lnSpc>
            </a:pPr>
            <a:endParaRPr lang="en-US" sz="1700" smtClean="0"/>
          </a:p>
          <a:p>
            <a:pPr>
              <a:lnSpc>
                <a:spcPct val="90000"/>
              </a:lnSpc>
            </a:pPr>
            <a:r>
              <a:rPr lang="en-US" sz="1800" smtClean="0"/>
              <a:t>“In North America, we project a declining market in 2008.” – </a:t>
            </a:r>
            <a:r>
              <a:rPr lang="en-US" sz="1100" i="1" smtClean="0"/>
              <a:t>adidas Annual Report 2007</a:t>
            </a:r>
            <a:endParaRPr lang="en-US" sz="1600" smtClean="0"/>
          </a:p>
          <a:p>
            <a:pPr lvl="1">
              <a:lnSpc>
                <a:spcPct val="90000"/>
              </a:lnSpc>
            </a:pPr>
            <a:endParaRPr lang="en-US" sz="1600" smtClean="0"/>
          </a:p>
          <a:p>
            <a:pPr lvl="1">
              <a:lnSpc>
                <a:spcPct val="90000"/>
              </a:lnSpc>
              <a:buFontTx/>
              <a:buNone/>
            </a:pPr>
            <a:endParaRPr lang="en-US" sz="1600" smtClean="0"/>
          </a:p>
          <a:p>
            <a:pPr lvl="1">
              <a:lnSpc>
                <a:spcPct val="90000"/>
              </a:lnSpc>
              <a:buFontTx/>
              <a:buNone/>
            </a:pPr>
            <a:endParaRPr lang="en-US" smtClean="0"/>
          </a:p>
        </p:txBody>
      </p:sp>
      <p:grpSp>
        <p:nvGrpSpPr>
          <p:cNvPr id="2" name="Group 71"/>
          <p:cNvGrpSpPr>
            <a:grpSpLocks/>
          </p:cNvGrpSpPr>
          <p:nvPr/>
        </p:nvGrpSpPr>
        <p:grpSpPr bwMode="auto">
          <a:xfrm>
            <a:off x="6673850" y="177800"/>
            <a:ext cx="2244725" cy="1033463"/>
            <a:chOff x="6673850" y="196851"/>
            <a:chExt cx="2244725" cy="1014499"/>
          </a:xfrm>
        </p:grpSpPr>
        <p:grpSp>
          <p:nvGrpSpPr>
            <p:cNvPr id="3" name="Group 53"/>
            <p:cNvGrpSpPr>
              <a:grpSpLocks/>
            </p:cNvGrpSpPr>
            <p:nvPr/>
          </p:nvGrpSpPr>
          <p:grpSpPr bwMode="auto">
            <a:xfrm flipH="1">
              <a:off x="7386638" y="196851"/>
              <a:ext cx="757237" cy="830264"/>
              <a:chOff x="2529" y="707"/>
              <a:chExt cx="702" cy="769"/>
            </a:xfrm>
          </p:grpSpPr>
          <p:sp>
            <p:nvSpPr>
              <p:cNvPr id="89" name="Oval 116"/>
              <p:cNvSpPr>
                <a:spLocks noChangeArrowheads="1"/>
              </p:cNvSpPr>
              <p:nvPr/>
            </p:nvSpPr>
            <p:spPr bwMode="auto">
              <a:xfrm>
                <a:off x="2536" y="1341"/>
                <a:ext cx="689" cy="137"/>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7431" name="Oval 25"/>
              <p:cNvSpPr>
                <a:spLocks noChangeArrowheads="1"/>
              </p:cNvSpPr>
              <p:nvPr/>
            </p:nvSpPr>
            <p:spPr bwMode="auto">
              <a:xfrm flipV="1">
                <a:off x="2529" y="707"/>
                <a:ext cx="702" cy="702"/>
              </a:xfrm>
              <a:prstGeom prst="ellipse">
                <a:avLst/>
              </a:prstGeom>
              <a:gradFill rotWithShape="1">
                <a:gsLst>
                  <a:gs pos="0">
                    <a:srgbClr val="E2E2E2"/>
                  </a:gs>
                  <a:gs pos="100000">
                    <a:schemeClr val="bg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7432" name="Oval 113"/>
              <p:cNvSpPr>
                <a:spLocks noChangeArrowheads="1"/>
              </p:cNvSpPr>
              <p:nvPr/>
            </p:nvSpPr>
            <p:spPr bwMode="auto">
              <a:xfrm>
                <a:off x="2548" y="726"/>
                <a:ext cx="664" cy="664"/>
              </a:xfrm>
              <a:prstGeom prst="ellipse">
                <a:avLst/>
              </a:prstGeom>
              <a:solidFill>
                <a:srgbClr val="9B9B9B"/>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pic>
            <p:nvPicPr>
              <p:cNvPr id="17433" name="Picture 233" descr="control"/>
              <p:cNvPicPr>
                <a:picLocks noChangeAspect="1" noChangeArrowheads="1"/>
              </p:cNvPicPr>
              <p:nvPr/>
            </p:nvPicPr>
            <p:blipFill>
              <a:blip r:embed="rId2"/>
              <a:srcRect/>
              <a:stretch>
                <a:fillRect/>
              </a:stretch>
            </p:blipFill>
            <p:spPr bwMode="auto">
              <a:xfrm>
                <a:off x="2612" y="882"/>
                <a:ext cx="536" cy="351"/>
              </a:xfrm>
              <a:prstGeom prst="rect">
                <a:avLst/>
              </a:prstGeom>
              <a:noFill/>
              <a:ln w="9525">
                <a:noFill/>
                <a:miter lim="800000"/>
                <a:headEnd/>
                <a:tailEnd/>
              </a:ln>
            </p:spPr>
          </p:pic>
          <p:sp>
            <p:nvSpPr>
              <p:cNvPr id="17434" name="Oval 114"/>
              <p:cNvSpPr>
                <a:spLocks noChangeArrowheads="1"/>
              </p:cNvSpPr>
              <p:nvPr/>
            </p:nvSpPr>
            <p:spPr bwMode="auto">
              <a:xfrm flipV="1">
                <a:off x="2653" y="737"/>
                <a:ext cx="453" cy="305"/>
              </a:xfrm>
              <a:prstGeom prst="ellipse">
                <a:avLst/>
              </a:prstGeom>
              <a:gradFill rotWithShape="1">
                <a:gsLst>
                  <a:gs pos="0">
                    <a:srgbClr val="FFFFFF">
                      <a:alpha val="0"/>
                    </a:srgbClr>
                  </a:gs>
                  <a:gs pos="100000">
                    <a:schemeClr val="bg1">
                      <a:alpha val="64998"/>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grpSp>
        <p:grpSp>
          <p:nvGrpSpPr>
            <p:cNvPr id="4" name="Group 59"/>
            <p:cNvGrpSpPr>
              <a:grpSpLocks/>
            </p:cNvGrpSpPr>
            <p:nvPr/>
          </p:nvGrpSpPr>
          <p:grpSpPr bwMode="auto">
            <a:xfrm flipH="1">
              <a:off x="8221663" y="328611"/>
              <a:ext cx="638175" cy="700085"/>
              <a:chOff x="4273" y="707"/>
              <a:chExt cx="702" cy="770"/>
            </a:xfrm>
          </p:grpSpPr>
          <p:sp>
            <p:nvSpPr>
              <p:cNvPr id="84" name="Oval 159"/>
              <p:cNvSpPr>
                <a:spLocks noChangeArrowheads="1"/>
              </p:cNvSpPr>
              <p:nvPr/>
            </p:nvSpPr>
            <p:spPr bwMode="auto">
              <a:xfrm>
                <a:off x="4280" y="1344"/>
                <a:ext cx="690"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7426" name="Oval 160"/>
              <p:cNvSpPr>
                <a:spLocks noChangeArrowheads="1"/>
              </p:cNvSpPr>
              <p:nvPr/>
            </p:nvSpPr>
            <p:spPr bwMode="auto">
              <a:xfrm flipV="1">
                <a:off x="4273" y="707"/>
                <a:ext cx="702" cy="703"/>
              </a:xfrm>
              <a:prstGeom prst="ellipse">
                <a:avLst/>
              </a:prstGeom>
              <a:gradFill rotWithShape="1">
                <a:gsLst>
                  <a:gs pos="0">
                    <a:srgbClr val="C6D7DE"/>
                  </a:gs>
                  <a:gs pos="100000">
                    <a:schemeClr val="accent1"/>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7427" name="Oval 161"/>
              <p:cNvSpPr>
                <a:spLocks noChangeArrowheads="1"/>
              </p:cNvSpPr>
              <p:nvPr/>
            </p:nvSpPr>
            <p:spPr bwMode="auto">
              <a:xfrm>
                <a:off x="4292" y="726"/>
                <a:ext cx="664" cy="665"/>
              </a:xfrm>
              <a:prstGeom prst="ellipse">
                <a:avLst/>
              </a:prstGeom>
              <a:solidFill>
                <a:schemeClr val="accent1"/>
              </a:solidFill>
              <a:ln w="952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17428" name="Oval 162"/>
              <p:cNvSpPr>
                <a:spLocks noChangeArrowheads="1"/>
              </p:cNvSpPr>
              <p:nvPr/>
            </p:nvSpPr>
            <p:spPr bwMode="auto">
              <a:xfrm flipV="1">
                <a:off x="4397"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17429" name="Picture 240" descr="expertise"/>
              <p:cNvPicPr>
                <a:picLocks noChangeAspect="1" noChangeArrowheads="1"/>
              </p:cNvPicPr>
              <p:nvPr/>
            </p:nvPicPr>
            <p:blipFill>
              <a:blip r:embed="rId3"/>
              <a:srcRect/>
              <a:stretch>
                <a:fillRect/>
              </a:stretch>
            </p:blipFill>
            <p:spPr bwMode="auto">
              <a:xfrm>
                <a:off x="4352" y="818"/>
                <a:ext cx="583" cy="444"/>
              </a:xfrm>
              <a:prstGeom prst="rect">
                <a:avLst/>
              </a:prstGeom>
              <a:noFill/>
              <a:ln w="9525">
                <a:noFill/>
                <a:miter lim="800000"/>
                <a:headEnd/>
                <a:tailEnd/>
              </a:ln>
            </p:spPr>
          </p:pic>
        </p:grpSp>
        <p:grpSp>
          <p:nvGrpSpPr>
            <p:cNvPr id="5" name="Group 65"/>
            <p:cNvGrpSpPr>
              <a:grpSpLocks/>
            </p:cNvGrpSpPr>
            <p:nvPr/>
          </p:nvGrpSpPr>
          <p:grpSpPr bwMode="auto">
            <a:xfrm flipH="1">
              <a:off x="6673850" y="330198"/>
              <a:ext cx="636588" cy="698498"/>
              <a:chOff x="785" y="707"/>
              <a:chExt cx="702" cy="770"/>
            </a:xfrm>
          </p:grpSpPr>
          <p:sp>
            <p:nvSpPr>
              <p:cNvPr id="79" name="Oval 135"/>
              <p:cNvSpPr>
                <a:spLocks noChangeArrowheads="1"/>
              </p:cNvSpPr>
              <p:nvPr/>
            </p:nvSpPr>
            <p:spPr bwMode="auto">
              <a:xfrm>
                <a:off x="792" y="1342"/>
                <a:ext cx="690" cy="137"/>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7421" name="Oval 136"/>
              <p:cNvSpPr>
                <a:spLocks noChangeArrowheads="1"/>
              </p:cNvSpPr>
              <p:nvPr/>
            </p:nvSpPr>
            <p:spPr bwMode="auto">
              <a:xfrm flipV="1">
                <a:off x="785" y="707"/>
                <a:ext cx="702" cy="703"/>
              </a:xfrm>
              <a:prstGeom prst="ellipse">
                <a:avLst/>
              </a:prstGeom>
              <a:gradFill rotWithShape="1">
                <a:gsLst>
                  <a:gs pos="0">
                    <a:srgbClr val="E6F3F5"/>
                  </a:gs>
                  <a:gs pos="100000">
                    <a:schemeClr val="accent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7422" name="Oval 137"/>
              <p:cNvSpPr>
                <a:spLocks noChangeArrowheads="1"/>
              </p:cNvSpPr>
              <p:nvPr/>
            </p:nvSpPr>
            <p:spPr bwMode="auto">
              <a:xfrm>
                <a:off x="804" y="726"/>
                <a:ext cx="664" cy="665"/>
              </a:xfrm>
              <a:prstGeom prst="ellipse">
                <a:avLst/>
              </a:prstGeom>
              <a:solidFill>
                <a:srgbClr val="74B9C2"/>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17423" name="Oval 149"/>
              <p:cNvSpPr>
                <a:spLocks noChangeArrowheads="1"/>
              </p:cNvSpPr>
              <p:nvPr/>
            </p:nvSpPr>
            <p:spPr bwMode="auto">
              <a:xfrm flipV="1">
                <a:off x="909"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17424" name="Picture 70" descr="icons_for_spheres"/>
              <p:cNvPicPr>
                <a:picLocks noChangeAspect="1" noChangeArrowheads="1"/>
              </p:cNvPicPr>
              <p:nvPr/>
            </p:nvPicPr>
            <p:blipFill>
              <a:blip r:embed="rId4"/>
              <a:srcRect b="2"/>
              <a:stretch>
                <a:fillRect/>
              </a:stretch>
            </p:blipFill>
            <p:spPr bwMode="auto">
              <a:xfrm>
                <a:off x="997" y="798"/>
                <a:ext cx="278" cy="522"/>
              </a:xfrm>
              <a:prstGeom prst="rect">
                <a:avLst/>
              </a:prstGeom>
              <a:noFill/>
              <a:ln w="9525">
                <a:noFill/>
                <a:miter lim="800000"/>
                <a:headEnd/>
                <a:tailEnd/>
              </a:ln>
            </p:spPr>
          </p:pic>
        </p:grpSp>
        <p:sp>
          <p:nvSpPr>
            <p:cNvPr id="17417" name="Text Box 71"/>
            <p:cNvSpPr txBox="1">
              <a:spLocks noChangeArrowheads="1"/>
            </p:cNvSpPr>
            <p:nvPr/>
          </p:nvSpPr>
          <p:spPr bwMode="auto">
            <a:xfrm>
              <a:off x="6692900" y="997807"/>
              <a:ext cx="596900" cy="210368"/>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INSIGHT</a:t>
              </a:r>
            </a:p>
          </p:txBody>
        </p:sp>
        <p:sp>
          <p:nvSpPr>
            <p:cNvPr id="17418" name="Text Box 72"/>
            <p:cNvSpPr txBox="1">
              <a:spLocks noChangeArrowheads="1"/>
            </p:cNvSpPr>
            <p:nvPr/>
          </p:nvSpPr>
          <p:spPr bwMode="auto">
            <a:xfrm>
              <a:off x="7396163" y="1000970"/>
              <a:ext cx="736600" cy="210380"/>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latin typeface="Arial Black" pitchFamily="34" charset="0"/>
                </a:rPr>
                <a:t>CONTROL</a:t>
              </a:r>
            </a:p>
          </p:txBody>
        </p:sp>
        <p:sp>
          <p:nvSpPr>
            <p:cNvPr id="17419" name="Text Box 73"/>
            <p:cNvSpPr txBox="1">
              <a:spLocks noChangeArrowheads="1"/>
            </p:cNvSpPr>
            <p:nvPr/>
          </p:nvSpPr>
          <p:spPr bwMode="auto">
            <a:xfrm>
              <a:off x="8161338" y="997853"/>
              <a:ext cx="757237" cy="210380"/>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EXPERTISE</a:t>
              </a:r>
            </a:p>
          </p:txBody>
        </p:sp>
      </p:grpSp>
      <p:sp>
        <p:nvSpPr>
          <p:cNvPr id="26" name="Rectangle 25"/>
          <p:cNvSpPr>
            <a:spLocks noChangeArrowheads="1"/>
          </p:cNvSpPr>
          <p:nvPr/>
        </p:nvSpPr>
        <p:spPr bwMode="auto">
          <a:xfrm>
            <a:off x="504825" y="5008563"/>
            <a:ext cx="8067675" cy="590550"/>
          </a:xfrm>
          <a:prstGeom prst="rect">
            <a:avLst/>
          </a:prstGeom>
          <a:noFill/>
          <a:ln w="9525">
            <a:noFill/>
            <a:miter lim="800000"/>
            <a:headEnd/>
            <a:tailEnd/>
          </a:ln>
        </p:spPr>
        <p:txBody>
          <a:bodyPr>
            <a:spAutoFit/>
          </a:bodyPr>
          <a:lstStyle/>
          <a:p>
            <a:pPr lvl="1" algn="l"/>
            <a:r>
              <a:rPr lang="en-US" sz="1800" b="0">
                <a:solidFill>
                  <a:schemeClr val="tx1"/>
                </a:solidFill>
              </a:rPr>
              <a:t>So, how will Adidas reach the valuable but very fragmented and declining North American sports apparel audience in 2008?</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fade">
                                      <p:cBhvr>
                                        <p:cTn id="7" dur="2000"/>
                                        <p:tgtEl>
                                          <p:spTgt spid="12288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2883">
                                            <p:txEl>
                                              <p:pRg st="1" end="1"/>
                                            </p:txEl>
                                          </p:spTgt>
                                        </p:tgtEl>
                                        <p:attrNameLst>
                                          <p:attrName>style.visibility</p:attrName>
                                        </p:attrNameLst>
                                      </p:cBhvr>
                                      <p:to>
                                        <p:strVal val="visible"/>
                                      </p:to>
                                    </p:set>
                                    <p:animEffect transition="in" filter="fade">
                                      <p:cBhvr>
                                        <p:cTn id="10" dur="2000"/>
                                        <p:tgtEl>
                                          <p:spTgt spid="12288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2883">
                                            <p:txEl>
                                              <p:pRg st="3" end="3"/>
                                            </p:txEl>
                                          </p:spTgt>
                                        </p:tgtEl>
                                        <p:attrNameLst>
                                          <p:attrName>style.visibility</p:attrName>
                                        </p:attrNameLst>
                                      </p:cBhvr>
                                      <p:to>
                                        <p:strVal val="visible"/>
                                      </p:to>
                                    </p:set>
                                    <p:animEffect transition="in" filter="fade">
                                      <p:cBhvr>
                                        <p:cTn id="15" dur="2000"/>
                                        <p:tgtEl>
                                          <p:spTgt spid="12288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2883">
                                            <p:txEl>
                                              <p:pRg st="4" end="4"/>
                                            </p:txEl>
                                          </p:spTgt>
                                        </p:tgtEl>
                                        <p:attrNameLst>
                                          <p:attrName>style.visibility</p:attrName>
                                        </p:attrNameLst>
                                      </p:cBhvr>
                                      <p:to>
                                        <p:strVal val="visible"/>
                                      </p:to>
                                    </p:set>
                                    <p:animEffect transition="in" filter="fade">
                                      <p:cBhvr>
                                        <p:cTn id="18" dur="2000"/>
                                        <p:tgtEl>
                                          <p:spTgt spid="12288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2883">
                                            <p:txEl>
                                              <p:pRg st="6" end="6"/>
                                            </p:txEl>
                                          </p:spTgt>
                                        </p:tgtEl>
                                        <p:attrNameLst>
                                          <p:attrName>style.visibility</p:attrName>
                                        </p:attrNameLst>
                                      </p:cBhvr>
                                      <p:to>
                                        <p:strVal val="visible"/>
                                      </p:to>
                                    </p:set>
                                    <p:animEffect transition="in" filter="fade">
                                      <p:cBhvr>
                                        <p:cTn id="23" dur="2000"/>
                                        <p:tgtEl>
                                          <p:spTgt spid="12288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6">
                                            <p:txEl>
                                              <p:pRg st="0" end="0"/>
                                            </p:txEl>
                                          </p:spTgt>
                                        </p:tgtEl>
                                        <p:attrNameLst>
                                          <p:attrName>style.visibility</p:attrName>
                                        </p:attrNameLst>
                                      </p:cBhvr>
                                      <p:to>
                                        <p:strVal val="visible"/>
                                      </p:to>
                                    </p:set>
                                    <p:animEffect transition="in" filter="wipe(down)">
                                      <p:cBhvr>
                                        <p:cTn id="28"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P spid="2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txBox="1">
            <a:spLocks noGrp="1"/>
          </p:cNvSpPr>
          <p:nvPr/>
        </p:nvSpPr>
        <p:spPr bwMode="auto">
          <a:xfrm>
            <a:off x="8258175" y="6340475"/>
            <a:ext cx="542925" cy="276225"/>
          </a:xfrm>
          <a:prstGeom prst="rect">
            <a:avLst/>
          </a:prstGeom>
          <a:noFill/>
          <a:ln w="9525">
            <a:noFill/>
            <a:miter lim="800000"/>
            <a:headEnd/>
            <a:tailEnd/>
          </a:ln>
        </p:spPr>
        <p:txBody>
          <a:bodyPr anchor="ctr"/>
          <a:lstStyle/>
          <a:p>
            <a:pPr algn="l">
              <a:lnSpc>
                <a:spcPct val="100000"/>
              </a:lnSpc>
              <a:spcBef>
                <a:spcPct val="0"/>
              </a:spcBef>
            </a:pPr>
            <a:endParaRPr lang="en-US" sz="900" b="0">
              <a:solidFill>
                <a:srgbClr val="B2B2B2"/>
              </a:solidFill>
            </a:endParaRPr>
          </a:p>
        </p:txBody>
      </p:sp>
      <p:sp>
        <p:nvSpPr>
          <p:cNvPr id="18435" name="Slide Number Placeholder 2"/>
          <p:cNvSpPr txBox="1">
            <a:spLocks noGrp="1"/>
          </p:cNvSpPr>
          <p:nvPr/>
        </p:nvSpPr>
        <p:spPr bwMode="auto">
          <a:xfrm>
            <a:off x="8258175" y="6340475"/>
            <a:ext cx="542925" cy="276225"/>
          </a:xfrm>
          <a:prstGeom prst="rect">
            <a:avLst/>
          </a:prstGeom>
          <a:noFill/>
          <a:ln w="9525">
            <a:noFill/>
            <a:miter lim="800000"/>
            <a:headEnd/>
            <a:tailEnd/>
          </a:ln>
        </p:spPr>
        <p:txBody>
          <a:bodyPr anchor="ctr"/>
          <a:lstStyle/>
          <a:p>
            <a:pPr algn="l">
              <a:lnSpc>
                <a:spcPct val="100000"/>
              </a:lnSpc>
              <a:spcBef>
                <a:spcPct val="0"/>
              </a:spcBef>
            </a:pPr>
            <a:endParaRPr lang="en-US" sz="900" b="0">
              <a:solidFill>
                <a:srgbClr val="B2B2B2"/>
              </a:solidFill>
            </a:endParaRPr>
          </a:p>
        </p:txBody>
      </p:sp>
      <p:sp>
        <p:nvSpPr>
          <p:cNvPr id="18436" name="Rectangle 4"/>
          <p:cNvSpPr>
            <a:spLocks noGrp="1" noChangeArrowheads="1"/>
          </p:cNvSpPr>
          <p:nvPr>
            <p:ph type="title" idx="4294967295"/>
          </p:nvPr>
        </p:nvSpPr>
        <p:spPr>
          <a:xfrm>
            <a:off x="238125" y="369888"/>
            <a:ext cx="6634163" cy="804862"/>
          </a:xfrm>
        </p:spPr>
        <p:txBody>
          <a:bodyPr>
            <a:spAutoFit/>
          </a:bodyPr>
          <a:lstStyle/>
          <a:p>
            <a:pPr eaLnBrk="1" hangingPunct="1"/>
            <a:r>
              <a:rPr lang="en-US" smtClean="0"/>
              <a:t>Strategy for Success:  </a:t>
            </a:r>
            <a:br>
              <a:rPr lang="en-US" smtClean="0"/>
            </a:br>
            <a:r>
              <a:rPr lang="en-US" sz="2200" smtClean="0">
                <a:solidFill>
                  <a:srgbClr val="516B68"/>
                </a:solidFill>
              </a:rPr>
              <a:t>Make every marketing dollar count…</a:t>
            </a:r>
            <a:endParaRPr lang="en-US" sz="2200" smtClean="0">
              <a:solidFill>
                <a:schemeClr val="tx2"/>
              </a:solidFill>
            </a:endParaRPr>
          </a:p>
        </p:txBody>
      </p:sp>
      <p:grpSp>
        <p:nvGrpSpPr>
          <p:cNvPr id="2" name="Group 22"/>
          <p:cNvGrpSpPr>
            <a:grpSpLocks/>
          </p:cNvGrpSpPr>
          <p:nvPr/>
        </p:nvGrpSpPr>
        <p:grpSpPr bwMode="auto">
          <a:xfrm>
            <a:off x="1319213" y="4772025"/>
            <a:ext cx="1357312" cy="315913"/>
            <a:chOff x="2270" y="3029"/>
            <a:chExt cx="855" cy="199"/>
          </a:xfrm>
        </p:grpSpPr>
        <p:sp>
          <p:nvSpPr>
            <p:cNvPr id="18500" name="Oval 10"/>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501" name="AutoShape 8"/>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sp>
          <p:nvSpPr>
            <p:cNvPr id="18502" name="Oval 9"/>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503" name="Oval 21"/>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grpSp>
      <p:grpSp>
        <p:nvGrpSpPr>
          <p:cNvPr id="3" name="Group 23"/>
          <p:cNvGrpSpPr>
            <a:grpSpLocks/>
          </p:cNvGrpSpPr>
          <p:nvPr/>
        </p:nvGrpSpPr>
        <p:grpSpPr bwMode="auto">
          <a:xfrm>
            <a:off x="1238250" y="4116388"/>
            <a:ext cx="1520825" cy="354012"/>
            <a:chOff x="2270" y="3029"/>
            <a:chExt cx="855" cy="199"/>
          </a:xfrm>
        </p:grpSpPr>
        <p:sp>
          <p:nvSpPr>
            <p:cNvPr id="18496" name="Oval 24"/>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97" name="AutoShape 25"/>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sp>
          <p:nvSpPr>
            <p:cNvPr id="18498" name="Oval 26"/>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99" name="Oval 27"/>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grpSp>
      <p:grpSp>
        <p:nvGrpSpPr>
          <p:cNvPr id="4" name="Group 28"/>
          <p:cNvGrpSpPr>
            <a:grpSpLocks/>
          </p:cNvGrpSpPr>
          <p:nvPr/>
        </p:nvGrpSpPr>
        <p:grpSpPr bwMode="auto">
          <a:xfrm>
            <a:off x="1073150" y="3386138"/>
            <a:ext cx="1847850" cy="430212"/>
            <a:chOff x="2270" y="3029"/>
            <a:chExt cx="855" cy="199"/>
          </a:xfrm>
        </p:grpSpPr>
        <p:sp>
          <p:nvSpPr>
            <p:cNvPr id="18492" name="Oval 29"/>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93" name="AutoShape 30"/>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sp>
          <p:nvSpPr>
            <p:cNvPr id="18494" name="Oval 31"/>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95" name="Oval 32"/>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grpSp>
      <p:grpSp>
        <p:nvGrpSpPr>
          <p:cNvPr id="5" name="Group 33"/>
          <p:cNvGrpSpPr>
            <a:grpSpLocks/>
          </p:cNvGrpSpPr>
          <p:nvPr/>
        </p:nvGrpSpPr>
        <p:grpSpPr bwMode="auto">
          <a:xfrm>
            <a:off x="849313" y="2549525"/>
            <a:ext cx="2298700" cy="534988"/>
            <a:chOff x="2270" y="3029"/>
            <a:chExt cx="855" cy="199"/>
          </a:xfrm>
        </p:grpSpPr>
        <p:sp>
          <p:nvSpPr>
            <p:cNvPr id="18488" name="Oval 34"/>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89" name="AutoShape 35"/>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sp>
          <p:nvSpPr>
            <p:cNvPr id="18490" name="Oval 36"/>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91" name="Oval 37"/>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grpSp>
      <p:grpSp>
        <p:nvGrpSpPr>
          <p:cNvPr id="6" name="Group 38"/>
          <p:cNvGrpSpPr>
            <a:grpSpLocks/>
          </p:cNvGrpSpPr>
          <p:nvPr/>
        </p:nvGrpSpPr>
        <p:grpSpPr bwMode="auto">
          <a:xfrm>
            <a:off x="582613" y="1590675"/>
            <a:ext cx="2830512" cy="658813"/>
            <a:chOff x="2270" y="3029"/>
            <a:chExt cx="855" cy="199"/>
          </a:xfrm>
        </p:grpSpPr>
        <p:sp>
          <p:nvSpPr>
            <p:cNvPr id="18484" name="Oval 39"/>
            <p:cNvSpPr>
              <a:spLocks noChangeArrowheads="1"/>
            </p:cNvSpPr>
            <p:nvPr/>
          </p:nvSpPr>
          <p:spPr bwMode="auto">
            <a:xfrm>
              <a:off x="2301" y="3164"/>
              <a:ext cx="792" cy="64"/>
            </a:xfrm>
            <a:prstGeom prst="ellipse">
              <a:avLst/>
            </a:prstGeom>
            <a:gradFill rotWithShape="1">
              <a:gsLst>
                <a:gs pos="0">
                  <a:srgbClr val="8497AF"/>
                </a:gs>
                <a:gs pos="50000">
                  <a:srgbClr val="587292"/>
                </a:gs>
                <a:gs pos="100000">
                  <a:srgbClr val="8497AF"/>
                </a:gs>
              </a:gsLst>
              <a:lin ang="0" scaled="1"/>
            </a:gra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85" name="AutoShape 40"/>
            <p:cNvSpPr>
              <a:spLocks noChangeArrowheads="1"/>
            </p:cNvSpPr>
            <p:nvPr/>
          </p:nvSpPr>
          <p:spPr bwMode="auto">
            <a:xfrm>
              <a:off x="2271" y="3066"/>
              <a:ext cx="852" cy="13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80 w 21600"/>
                <a:gd name="T13" fmla="*/ 2160 h 21600"/>
                <a:gd name="T14" fmla="*/ 19420 w 21600"/>
                <a:gd name="T15" fmla="*/ 19440 h 21600"/>
              </a:gdLst>
              <a:ahLst/>
              <a:cxnLst>
                <a:cxn ang="T8">
                  <a:pos x="T0" y="T1"/>
                </a:cxn>
                <a:cxn ang="T9">
                  <a:pos x="T2" y="T3"/>
                </a:cxn>
                <a:cxn ang="T10">
                  <a:pos x="T4" y="T5"/>
                </a:cxn>
                <a:cxn ang="T11">
                  <a:pos x="T6" y="T7"/>
                </a:cxn>
              </a:cxnLst>
              <a:rect l="T12" t="T13" r="T14" b="T15"/>
              <a:pathLst>
                <a:path w="21600" h="21600">
                  <a:moveTo>
                    <a:pt x="0" y="0"/>
                  </a:moveTo>
                  <a:lnTo>
                    <a:pt x="735" y="21600"/>
                  </a:lnTo>
                  <a:lnTo>
                    <a:pt x="20865" y="21600"/>
                  </a:lnTo>
                  <a:lnTo>
                    <a:pt x="21600" y="0"/>
                  </a:lnTo>
                  <a:close/>
                </a:path>
              </a:pathLst>
            </a:custGeom>
            <a:gradFill rotWithShape="1">
              <a:gsLst>
                <a:gs pos="0">
                  <a:srgbClr val="8497AF"/>
                </a:gs>
                <a:gs pos="50000">
                  <a:srgbClr val="587292"/>
                </a:gs>
                <a:gs pos="100000">
                  <a:srgbClr val="8497AF"/>
                </a:gs>
              </a:gsLst>
              <a:lin ang="0" scaled="1"/>
            </a:gradFill>
            <a:ln w="9525" algn="ctr">
              <a:noFill/>
              <a:miter lim="800000"/>
              <a:headEnd/>
              <a:tailEnd/>
            </a:ln>
          </p:spPr>
          <p:txBody>
            <a:bodyPr wrap="none" anchor="ctr"/>
            <a:lstStyle/>
            <a:p>
              <a:pPr algn="l">
                <a:lnSpc>
                  <a:spcPct val="100000"/>
                </a:lnSpc>
                <a:spcBef>
                  <a:spcPct val="0"/>
                </a:spcBef>
              </a:pPr>
              <a:endParaRPr lang="en-US" sz="1800" b="0">
                <a:solidFill>
                  <a:schemeClr val="tx1"/>
                </a:solidFill>
              </a:endParaRPr>
            </a:p>
          </p:txBody>
        </p:sp>
        <p:sp>
          <p:nvSpPr>
            <p:cNvPr id="18486" name="Oval 41"/>
            <p:cNvSpPr>
              <a:spLocks noChangeArrowheads="1"/>
            </p:cNvSpPr>
            <p:nvPr/>
          </p:nvSpPr>
          <p:spPr bwMode="auto">
            <a:xfrm>
              <a:off x="2270" y="3029"/>
              <a:ext cx="855" cy="67"/>
            </a:xfrm>
            <a:prstGeom prst="ellipse">
              <a:avLst/>
            </a:prstGeom>
            <a:solidFill>
              <a:srgbClr val="99ABC1"/>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87" name="Oval 42"/>
            <p:cNvSpPr>
              <a:spLocks noChangeArrowheads="1"/>
            </p:cNvSpPr>
            <p:nvPr/>
          </p:nvSpPr>
          <p:spPr bwMode="auto">
            <a:xfrm>
              <a:off x="2452" y="3040"/>
              <a:ext cx="490" cy="44"/>
            </a:xfrm>
            <a:prstGeom prst="ellipse">
              <a:avLst/>
            </a:prstGeom>
            <a:solidFill>
              <a:srgbClr val="587292"/>
            </a:solidFill>
            <a:ln w="9525" algn="ctr">
              <a:noFill/>
              <a:round/>
              <a:headEnd/>
              <a:tailEnd/>
            </a:ln>
          </p:spPr>
          <p:txBody>
            <a:bodyPr wrap="none" anchor="ctr"/>
            <a:lstStyle/>
            <a:p>
              <a:pPr algn="l">
                <a:lnSpc>
                  <a:spcPct val="100000"/>
                </a:lnSpc>
                <a:spcBef>
                  <a:spcPct val="0"/>
                </a:spcBef>
              </a:pPr>
              <a:endParaRPr lang="en-US" sz="1800" b="0">
                <a:solidFill>
                  <a:schemeClr val="tx1"/>
                </a:solidFill>
              </a:endParaRPr>
            </a:p>
          </p:txBody>
        </p:sp>
      </p:grpSp>
      <p:sp>
        <p:nvSpPr>
          <p:cNvPr id="94238" name="Text Box 43"/>
          <p:cNvSpPr txBox="1">
            <a:spLocks noChangeArrowheads="1"/>
          </p:cNvSpPr>
          <p:nvPr/>
        </p:nvSpPr>
        <p:spPr bwMode="auto">
          <a:xfrm>
            <a:off x="1030288" y="1892300"/>
            <a:ext cx="1933575" cy="274638"/>
          </a:xfrm>
          <a:prstGeom prst="rect">
            <a:avLst/>
          </a:prstGeom>
          <a:noFill/>
          <a:ln w="9525">
            <a:noFill/>
            <a:miter lim="800000"/>
            <a:headEnd/>
            <a:tailEnd/>
          </a:ln>
        </p:spPr>
        <p:txBody>
          <a:bodyPr>
            <a:spAutoFit/>
          </a:bodyPr>
          <a:lstStyle/>
          <a:p>
            <a:pPr>
              <a:lnSpc>
                <a:spcPct val="100000"/>
              </a:lnSpc>
              <a:spcBef>
                <a:spcPct val="0"/>
              </a:spcBef>
            </a:pPr>
            <a:r>
              <a:rPr lang="en-US" b="0">
                <a:latin typeface="Arial Rounded MT Bold" pitchFamily="34" charset="0"/>
              </a:rPr>
              <a:t>Premium Reach</a:t>
            </a:r>
          </a:p>
        </p:txBody>
      </p:sp>
      <p:sp>
        <p:nvSpPr>
          <p:cNvPr id="94239" name="Text Box 44"/>
          <p:cNvSpPr txBox="1">
            <a:spLocks noChangeArrowheads="1"/>
          </p:cNvSpPr>
          <p:nvPr/>
        </p:nvSpPr>
        <p:spPr bwMode="auto">
          <a:xfrm>
            <a:off x="1163638" y="2759075"/>
            <a:ext cx="1666875" cy="274638"/>
          </a:xfrm>
          <a:prstGeom prst="rect">
            <a:avLst/>
          </a:prstGeom>
          <a:noFill/>
          <a:ln w="9525">
            <a:noFill/>
            <a:miter lim="800000"/>
            <a:headEnd/>
            <a:tailEnd/>
          </a:ln>
        </p:spPr>
        <p:txBody>
          <a:bodyPr>
            <a:spAutoFit/>
          </a:bodyPr>
          <a:lstStyle/>
          <a:p>
            <a:pPr>
              <a:lnSpc>
                <a:spcPct val="100000"/>
              </a:lnSpc>
              <a:spcBef>
                <a:spcPct val="0"/>
              </a:spcBef>
            </a:pPr>
            <a:r>
              <a:rPr lang="en-US" b="0">
                <a:latin typeface="Arial Rounded MT Bold" pitchFamily="34" charset="0"/>
              </a:rPr>
              <a:t>Key Consumers</a:t>
            </a:r>
          </a:p>
        </p:txBody>
      </p:sp>
      <p:sp>
        <p:nvSpPr>
          <p:cNvPr id="94240" name="Text Box 45"/>
          <p:cNvSpPr txBox="1">
            <a:spLocks noChangeArrowheads="1"/>
          </p:cNvSpPr>
          <p:nvPr/>
        </p:nvSpPr>
        <p:spPr bwMode="auto">
          <a:xfrm>
            <a:off x="1296988" y="3530600"/>
            <a:ext cx="1400175" cy="274638"/>
          </a:xfrm>
          <a:prstGeom prst="rect">
            <a:avLst/>
          </a:prstGeom>
          <a:noFill/>
          <a:ln w="9525">
            <a:noFill/>
            <a:miter lim="800000"/>
            <a:headEnd/>
            <a:tailEnd/>
          </a:ln>
        </p:spPr>
        <p:txBody>
          <a:bodyPr>
            <a:spAutoFit/>
          </a:bodyPr>
          <a:lstStyle/>
          <a:p>
            <a:pPr>
              <a:lnSpc>
                <a:spcPct val="100000"/>
              </a:lnSpc>
              <a:spcBef>
                <a:spcPct val="0"/>
              </a:spcBef>
            </a:pPr>
            <a:r>
              <a:rPr lang="en-US" b="0">
                <a:latin typeface="Arial Rounded MT Bold" pitchFamily="34" charset="0"/>
              </a:rPr>
              <a:t>Door Openers</a:t>
            </a:r>
          </a:p>
        </p:txBody>
      </p:sp>
      <p:sp>
        <p:nvSpPr>
          <p:cNvPr id="94241" name="Text Box 46"/>
          <p:cNvSpPr txBox="1">
            <a:spLocks noChangeArrowheads="1"/>
          </p:cNvSpPr>
          <p:nvPr/>
        </p:nvSpPr>
        <p:spPr bwMode="auto">
          <a:xfrm>
            <a:off x="1325563" y="4206875"/>
            <a:ext cx="1343025" cy="274638"/>
          </a:xfrm>
          <a:prstGeom prst="rect">
            <a:avLst/>
          </a:prstGeom>
          <a:noFill/>
          <a:ln w="9525">
            <a:noFill/>
            <a:miter lim="800000"/>
            <a:headEnd/>
            <a:tailEnd/>
          </a:ln>
        </p:spPr>
        <p:txBody>
          <a:bodyPr>
            <a:spAutoFit/>
          </a:bodyPr>
          <a:lstStyle/>
          <a:p>
            <a:pPr>
              <a:lnSpc>
                <a:spcPct val="100000"/>
              </a:lnSpc>
              <a:spcBef>
                <a:spcPct val="0"/>
              </a:spcBef>
            </a:pPr>
            <a:r>
              <a:rPr lang="en-US" b="0">
                <a:latin typeface="Arial Rounded MT Bold" pitchFamily="34" charset="0"/>
              </a:rPr>
              <a:t>Hand Raisers</a:t>
            </a:r>
          </a:p>
        </p:txBody>
      </p:sp>
      <p:sp>
        <p:nvSpPr>
          <p:cNvPr id="94242" name="Text Box 47"/>
          <p:cNvSpPr txBox="1">
            <a:spLocks noChangeArrowheads="1"/>
          </p:cNvSpPr>
          <p:nvPr/>
        </p:nvSpPr>
        <p:spPr bwMode="auto">
          <a:xfrm>
            <a:off x="1430338" y="4835525"/>
            <a:ext cx="1133475" cy="274638"/>
          </a:xfrm>
          <a:prstGeom prst="rect">
            <a:avLst/>
          </a:prstGeom>
          <a:noFill/>
          <a:ln w="9525">
            <a:noFill/>
            <a:miter lim="800000"/>
            <a:headEnd/>
            <a:tailEnd/>
          </a:ln>
        </p:spPr>
        <p:txBody>
          <a:bodyPr>
            <a:spAutoFit/>
          </a:bodyPr>
          <a:lstStyle/>
          <a:p>
            <a:pPr>
              <a:lnSpc>
                <a:spcPct val="100000"/>
              </a:lnSpc>
              <a:spcBef>
                <a:spcPct val="0"/>
              </a:spcBef>
            </a:pPr>
            <a:r>
              <a:rPr lang="en-US" b="0">
                <a:latin typeface="Arial Rounded MT Bold" pitchFamily="34" charset="0"/>
              </a:rPr>
              <a:t>Loyalists</a:t>
            </a:r>
          </a:p>
        </p:txBody>
      </p:sp>
      <p:sp>
        <p:nvSpPr>
          <p:cNvPr id="94243" name="Line 66"/>
          <p:cNvSpPr>
            <a:spLocks noChangeShapeType="1"/>
          </p:cNvSpPr>
          <p:nvPr/>
        </p:nvSpPr>
        <p:spPr bwMode="auto">
          <a:xfrm flipH="1">
            <a:off x="3151188" y="2849563"/>
            <a:ext cx="981075" cy="0"/>
          </a:xfrm>
          <a:prstGeom prst="line">
            <a:avLst/>
          </a:prstGeom>
          <a:noFill/>
          <a:ln w="9525">
            <a:solidFill>
              <a:srgbClr val="969696"/>
            </a:solidFill>
            <a:round/>
            <a:headEnd/>
            <a:tailEnd/>
          </a:ln>
        </p:spPr>
        <p:txBody>
          <a:bodyPr/>
          <a:lstStyle/>
          <a:p>
            <a:endParaRPr lang="en-US"/>
          </a:p>
        </p:txBody>
      </p:sp>
      <p:sp>
        <p:nvSpPr>
          <p:cNvPr id="94244" name="Line 73"/>
          <p:cNvSpPr>
            <a:spLocks noChangeShapeType="1"/>
          </p:cNvSpPr>
          <p:nvPr/>
        </p:nvSpPr>
        <p:spPr bwMode="auto">
          <a:xfrm flipH="1">
            <a:off x="2941638" y="3611563"/>
            <a:ext cx="1190625" cy="0"/>
          </a:xfrm>
          <a:prstGeom prst="line">
            <a:avLst/>
          </a:prstGeom>
          <a:noFill/>
          <a:ln w="9525">
            <a:solidFill>
              <a:srgbClr val="969696"/>
            </a:solidFill>
            <a:round/>
            <a:headEnd/>
            <a:tailEnd/>
          </a:ln>
        </p:spPr>
        <p:txBody>
          <a:bodyPr/>
          <a:lstStyle/>
          <a:p>
            <a:endParaRPr lang="en-US"/>
          </a:p>
        </p:txBody>
      </p:sp>
      <p:sp>
        <p:nvSpPr>
          <p:cNvPr id="94245" name="Line 80"/>
          <p:cNvSpPr>
            <a:spLocks noChangeShapeType="1"/>
          </p:cNvSpPr>
          <p:nvPr/>
        </p:nvSpPr>
        <p:spPr bwMode="auto">
          <a:xfrm flipH="1">
            <a:off x="2798763" y="4297363"/>
            <a:ext cx="1333500" cy="0"/>
          </a:xfrm>
          <a:prstGeom prst="line">
            <a:avLst/>
          </a:prstGeom>
          <a:noFill/>
          <a:ln w="9525">
            <a:solidFill>
              <a:srgbClr val="969696"/>
            </a:solidFill>
            <a:round/>
            <a:headEnd/>
            <a:tailEnd/>
          </a:ln>
        </p:spPr>
        <p:txBody>
          <a:bodyPr/>
          <a:lstStyle/>
          <a:p>
            <a:endParaRPr lang="en-US"/>
          </a:p>
        </p:txBody>
      </p:sp>
      <p:sp>
        <p:nvSpPr>
          <p:cNvPr id="94246" name="Line 87"/>
          <p:cNvSpPr>
            <a:spLocks noChangeShapeType="1"/>
          </p:cNvSpPr>
          <p:nvPr/>
        </p:nvSpPr>
        <p:spPr bwMode="auto">
          <a:xfrm flipH="1">
            <a:off x="2713038" y="4945063"/>
            <a:ext cx="1419225" cy="0"/>
          </a:xfrm>
          <a:prstGeom prst="line">
            <a:avLst/>
          </a:prstGeom>
          <a:noFill/>
          <a:ln w="9525">
            <a:solidFill>
              <a:srgbClr val="969696"/>
            </a:solidFill>
            <a:round/>
            <a:headEnd/>
            <a:tailEnd/>
          </a:ln>
        </p:spPr>
        <p:txBody>
          <a:bodyPr/>
          <a:lstStyle/>
          <a:p>
            <a:endParaRPr lang="en-US"/>
          </a:p>
        </p:txBody>
      </p:sp>
      <p:sp>
        <p:nvSpPr>
          <p:cNvPr id="94247" name="Text Box 43"/>
          <p:cNvSpPr txBox="1">
            <a:spLocks noChangeArrowheads="1"/>
          </p:cNvSpPr>
          <p:nvPr/>
        </p:nvSpPr>
        <p:spPr bwMode="auto">
          <a:xfrm>
            <a:off x="4144963" y="2573338"/>
            <a:ext cx="4343400" cy="584200"/>
          </a:xfrm>
          <a:prstGeom prst="rect">
            <a:avLst/>
          </a:prstGeom>
          <a:noFill/>
          <a:ln w="9525" algn="ctr">
            <a:noFill/>
            <a:miter lim="800000"/>
            <a:headEnd/>
            <a:tailEnd/>
          </a:ln>
        </p:spPr>
        <p:txBody>
          <a:bodyPr>
            <a:spAutoFit/>
          </a:bodyPr>
          <a:lstStyle/>
          <a:p>
            <a:pPr algn="l">
              <a:lnSpc>
                <a:spcPct val="100000"/>
              </a:lnSpc>
              <a:spcBef>
                <a:spcPct val="0"/>
              </a:spcBef>
            </a:pPr>
            <a:r>
              <a:rPr lang="en-US" sz="1600" b="0">
                <a:solidFill>
                  <a:schemeClr val="tx1"/>
                </a:solidFill>
              </a:rPr>
              <a:t>Custom Category built around demographics of the “early adopter” audience</a:t>
            </a:r>
          </a:p>
        </p:txBody>
      </p:sp>
      <p:sp>
        <p:nvSpPr>
          <p:cNvPr id="94248" name="Text Box 44"/>
          <p:cNvSpPr txBox="1">
            <a:spLocks noChangeArrowheads="1"/>
          </p:cNvSpPr>
          <p:nvPr/>
        </p:nvSpPr>
        <p:spPr bwMode="auto">
          <a:xfrm>
            <a:off x="4144963" y="1458913"/>
            <a:ext cx="4343400" cy="830262"/>
          </a:xfrm>
          <a:prstGeom prst="rect">
            <a:avLst/>
          </a:prstGeom>
          <a:noFill/>
          <a:ln w="9525" algn="ctr">
            <a:noFill/>
            <a:miter lim="800000"/>
            <a:headEnd/>
            <a:tailEnd/>
          </a:ln>
        </p:spPr>
        <p:txBody>
          <a:bodyPr>
            <a:spAutoFit/>
          </a:bodyPr>
          <a:lstStyle/>
          <a:p>
            <a:pPr algn="l">
              <a:lnSpc>
                <a:spcPct val="100000"/>
              </a:lnSpc>
              <a:spcBef>
                <a:spcPct val="0"/>
              </a:spcBef>
            </a:pPr>
            <a:r>
              <a:rPr lang="en-US" sz="1600" b="0">
                <a:solidFill>
                  <a:schemeClr val="tx1"/>
                </a:solidFill>
              </a:rPr>
              <a:t>Network Takeover, RON to generate brand awareness around specific events such as the 2008 Olympics in Bejing</a:t>
            </a:r>
          </a:p>
        </p:txBody>
      </p:sp>
      <p:sp>
        <p:nvSpPr>
          <p:cNvPr id="94249" name="Text Box 45"/>
          <p:cNvSpPr txBox="1">
            <a:spLocks noChangeArrowheads="1"/>
          </p:cNvSpPr>
          <p:nvPr/>
        </p:nvSpPr>
        <p:spPr bwMode="auto">
          <a:xfrm>
            <a:off x="4135438" y="3425825"/>
            <a:ext cx="4343400" cy="584200"/>
          </a:xfrm>
          <a:prstGeom prst="rect">
            <a:avLst/>
          </a:prstGeom>
          <a:noFill/>
          <a:ln w="9525" algn="ctr">
            <a:noFill/>
            <a:miter lim="800000"/>
            <a:headEnd/>
            <a:tailEnd/>
          </a:ln>
        </p:spPr>
        <p:txBody>
          <a:bodyPr>
            <a:spAutoFit/>
          </a:bodyPr>
          <a:lstStyle/>
          <a:p>
            <a:pPr algn="l">
              <a:lnSpc>
                <a:spcPct val="100000"/>
              </a:lnSpc>
              <a:spcBef>
                <a:spcPct val="0"/>
              </a:spcBef>
            </a:pPr>
            <a:r>
              <a:rPr lang="en-US" sz="1600" b="0">
                <a:solidFill>
                  <a:schemeClr val="tx1"/>
                </a:solidFill>
              </a:rPr>
              <a:t>Re-messaging to Adidas.com visitors</a:t>
            </a:r>
          </a:p>
          <a:p>
            <a:pPr algn="l">
              <a:lnSpc>
                <a:spcPct val="100000"/>
              </a:lnSpc>
              <a:spcBef>
                <a:spcPct val="0"/>
              </a:spcBef>
            </a:pPr>
            <a:endParaRPr lang="en-US" sz="1600" b="0">
              <a:solidFill>
                <a:schemeClr val="tx1"/>
              </a:solidFill>
            </a:endParaRPr>
          </a:p>
        </p:txBody>
      </p:sp>
      <p:sp>
        <p:nvSpPr>
          <p:cNvPr id="94250" name="Text Box 46"/>
          <p:cNvSpPr txBox="1">
            <a:spLocks noChangeArrowheads="1"/>
          </p:cNvSpPr>
          <p:nvPr/>
        </p:nvSpPr>
        <p:spPr bwMode="auto">
          <a:xfrm>
            <a:off x="4144963" y="3856038"/>
            <a:ext cx="4343400" cy="1570037"/>
          </a:xfrm>
          <a:prstGeom prst="rect">
            <a:avLst/>
          </a:prstGeom>
          <a:noFill/>
          <a:ln w="9525" algn="ctr">
            <a:noFill/>
            <a:miter lim="800000"/>
            <a:headEnd/>
            <a:tailEnd/>
          </a:ln>
        </p:spPr>
        <p:txBody>
          <a:bodyPr>
            <a:spAutoFit/>
          </a:bodyPr>
          <a:lstStyle/>
          <a:p>
            <a:pPr algn="l">
              <a:lnSpc>
                <a:spcPct val="100000"/>
              </a:lnSpc>
              <a:spcBef>
                <a:spcPct val="0"/>
              </a:spcBef>
            </a:pPr>
            <a:r>
              <a:rPr lang="en-US" sz="1600" b="0">
                <a:solidFill>
                  <a:schemeClr val="tx1"/>
                </a:solidFill>
              </a:rPr>
              <a:t>Re-messaging to those who have actively engaged with Adidas brand online but have not explored specific product pages</a:t>
            </a:r>
          </a:p>
          <a:p>
            <a:pPr algn="l">
              <a:lnSpc>
                <a:spcPct val="100000"/>
              </a:lnSpc>
              <a:spcBef>
                <a:spcPct val="0"/>
              </a:spcBef>
            </a:pPr>
            <a:endParaRPr lang="en-US" sz="1600" b="0">
              <a:solidFill>
                <a:schemeClr val="tx1"/>
              </a:solidFill>
            </a:endParaRPr>
          </a:p>
          <a:p>
            <a:pPr algn="l">
              <a:lnSpc>
                <a:spcPct val="100000"/>
              </a:lnSpc>
              <a:spcBef>
                <a:spcPct val="0"/>
              </a:spcBef>
            </a:pPr>
            <a:endParaRPr lang="en-US" sz="1600" b="0">
              <a:solidFill>
                <a:schemeClr val="tx1"/>
              </a:solidFill>
            </a:endParaRPr>
          </a:p>
          <a:p>
            <a:pPr algn="l">
              <a:lnSpc>
                <a:spcPct val="100000"/>
              </a:lnSpc>
              <a:spcBef>
                <a:spcPct val="0"/>
              </a:spcBef>
            </a:pPr>
            <a:endParaRPr lang="en-US" sz="1600" b="0">
              <a:solidFill>
                <a:schemeClr val="tx1"/>
              </a:solidFill>
            </a:endParaRPr>
          </a:p>
        </p:txBody>
      </p:sp>
      <p:sp>
        <p:nvSpPr>
          <p:cNvPr id="94251" name="Text Box 47"/>
          <p:cNvSpPr txBox="1">
            <a:spLocks noChangeArrowheads="1"/>
          </p:cNvSpPr>
          <p:nvPr/>
        </p:nvSpPr>
        <p:spPr bwMode="auto">
          <a:xfrm>
            <a:off x="4144963" y="4675188"/>
            <a:ext cx="4343400" cy="1570037"/>
          </a:xfrm>
          <a:prstGeom prst="rect">
            <a:avLst/>
          </a:prstGeom>
          <a:noFill/>
          <a:ln w="9525" algn="ctr">
            <a:noFill/>
            <a:miter lim="800000"/>
            <a:headEnd/>
            <a:tailEnd/>
          </a:ln>
        </p:spPr>
        <p:txBody>
          <a:bodyPr>
            <a:spAutoFit/>
          </a:bodyPr>
          <a:lstStyle/>
          <a:p>
            <a:pPr algn="l">
              <a:lnSpc>
                <a:spcPct val="100000"/>
              </a:lnSpc>
              <a:spcBef>
                <a:spcPct val="0"/>
              </a:spcBef>
            </a:pPr>
            <a:r>
              <a:rPr lang="en-US" sz="1600" b="0">
                <a:solidFill>
                  <a:schemeClr val="tx1"/>
                </a:solidFill>
              </a:rPr>
              <a:t>Re-messaging to previous users who have experienced the Adidas brand story online as a continuation of the overall brand experience</a:t>
            </a:r>
          </a:p>
          <a:p>
            <a:pPr algn="l">
              <a:lnSpc>
                <a:spcPct val="100000"/>
              </a:lnSpc>
              <a:spcBef>
                <a:spcPct val="0"/>
              </a:spcBef>
            </a:pPr>
            <a:endParaRPr lang="en-US" sz="1600" b="0">
              <a:solidFill>
                <a:schemeClr val="tx1"/>
              </a:solidFill>
            </a:endParaRPr>
          </a:p>
          <a:p>
            <a:pPr algn="l">
              <a:lnSpc>
                <a:spcPct val="100000"/>
              </a:lnSpc>
              <a:spcBef>
                <a:spcPct val="0"/>
              </a:spcBef>
            </a:pPr>
            <a:endParaRPr lang="en-US" sz="1600" b="0">
              <a:solidFill>
                <a:schemeClr val="tx1"/>
              </a:solidFill>
            </a:endParaRPr>
          </a:p>
          <a:p>
            <a:pPr algn="l">
              <a:lnSpc>
                <a:spcPct val="100000"/>
              </a:lnSpc>
              <a:spcBef>
                <a:spcPct val="0"/>
              </a:spcBef>
            </a:pPr>
            <a:endParaRPr lang="en-US" sz="1600" b="0">
              <a:solidFill>
                <a:schemeClr val="tx1"/>
              </a:solidFill>
            </a:endParaRPr>
          </a:p>
        </p:txBody>
      </p:sp>
      <p:sp>
        <p:nvSpPr>
          <p:cNvPr id="94252" name="Line 66"/>
          <p:cNvSpPr>
            <a:spLocks noChangeShapeType="1"/>
          </p:cNvSpPr>
          <p:nvPr/>
        </p:nvSpPr>
        <p:spPr bwMode="auto">
          <a:xfrm flipH="1">
            <a:off x="3413125" y="1884363"/>
            <a:ext cx="719138" cy="0"/>
          </a:xfrm>
          <a:prstGeom prst="line">
            <a:avLst/>
          </a:prstGeom>
          <a:noFill/>
          <a:ln w="9525">
            <a:solidFill>
              <a:srgbClr val="969696"/>
            </a:solidFill>
            <a:round/>
            <a:headEnd/>
            <a:tailEnd/>
          </a:ln>
        </p:spPr>
        <p:txBody>
          <a:bodyPr/>
          <a:lstStyle/>
          <a:p>
            <a:endParaRPr lang="en-US"/>
          </a:p>
        </p:txBody>
      </p:sp>
      <p:grpSp>
        <p:nvGrpSpPr>
          <p:cNvPr id="7" name="Group 49"/>
          <p:cNvGrpSpPr>
            <a:grpSpLocks/>
          </p:cNvGrpSpPr>
          <p:nvPr/>
        </p:nvGrpSpPr>
        <p:grpSpPr bwMode="auto">
          <a:xfrm>
            <a:off x="1704975" y="5313363"/>
            <a:ext cx="552450" cy="642937"/>
            <a:chOff x="1067" y="3258"/>
            <a:chExt cx="348" cy="405"/>
          </a:xfrm>
        </p:grpSpPr>
        <p:sp>
          <p:nvSpPr>
            <p:cNvPr id="18482" name="Oval 7"/>
            <p:cNvSpPr>
              <a:spLocks noChangeArrowheads="1"/>
            </p:cNvSpPr>
            <p:nvPr/>
          </p:nvSpPr>
          <p:spPr bwMode="gray">
            <a:xfrm>
              <a:off x="1070" y="3597"/>
              <a:ext cx="342" cy="66"/>
            </a:xfrm>
            <a:prstGeom prst="ellipse">
              <a:avLst/>
            </a:prstGeom>
            <a:gradFill rotWithShape="1">
              <a:gsLst>
                <a:gs pos="0">
                  <a:srgbClr val="4D4D4D">
                    <a:alpha val="60001"/>
                  </a:srgbClr>
                </a:gs>
                <a:gs pos="100000">
                  <a:srgbClr val="FFFFFF">
                    <a:alpha val="0"/>
                  </a:srgbClr>
                </a:gs>
              </a:gsLst>
              <a:path path="shape">
                <a:fillToRect l="50000" t="50000" r="50000" b="50000"/>
              </a:path>
            </a:gradFill>
            <a:ln w="25400"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18483" name="Oval 6"/>
            <p:cNvSpPr>
              <a:spLocks noChangeArrowheads="1"/>
            </p:cNvSpPr>
            <p:nvPr/>
          </p:nvSpPr>
          <p:spPr bwMode="auto">
            <a:xfrm>
              <a:off x="1067" y="3258"/>
              <a:ext cx="348" cy="348"/>
            </a:xfrm>
            <a:prstGeom prst="ellipse">
              <a:avLst/>
            </a:prstGeom>
            <a:gradFill rotWithShape="1">
              <a:gsLst>
                <a:gs pos="0">
                  <a:srgbClr val="B9DC91"/>
                </a:gs>
                <a:gs pos="100000">
                  <a:srgbClr val="7DBD33"/>
                </a:gs>
              </a:gsLst>
              <a:path path="shape">
                <a:fillToRect l="50000" t="50000" r="50000" b="50000"/>
              </a:path>
            </a:gradFill>
            <a:ln w="9525">
              <a:noFill/>
              <a:round/>
              <a:headEnd/>
              <a:tailEnd/>
            </a:ln>
          </p:spPr>
          <p:txBody>
            <a:bodyPr wrap="none" anchor="ctr"/>
            <a:lstStyle/>
            <a:p>
              <a:pPr algn="l">
                <a:lnSpc>
                  <a:spcPct val="100000"/>
                </a:lnSpc>
                <a:spcBef>
                  <a:spcPct val="0"/>
                </a:spcBef>
              </a:pPr>
              <a:endParaRPr lang="en-US" sz="1800" b="0">
                <a:solidFill>
                  <a:schemeClr val="tx1"/>
                </a:solidFill>
              </a:endParaRPr>
            </a:p>
          </p:txBody>
        </p:sp>
      </p:grpSp>
      <p:sp>
        <p:nvSpPr>
          <p:cNvPr id="94256" name="Oval 149"/>
          <p:cNvSpPr>
            <a:spLocks noChangeArrowheads="1"/>
          </p:cNvSpPr>
          <p:nvPr/>
        </p:nvSpPr>
        <p:spPr bwMode="auto">
          <a:xfrm flipV="1">
            <a:off x="1808163" y="5345113"/>
            <a:ext cx="360362" cy="242887"/>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1000" b="0">
              <a:solidFill>
                <a:schemeClr val="tx1"/>
              </a:solidFill>
            </a:endParaRPr>
          </a:p>
        </p:txBody>
      </p:sp>
      <p:grpSp>
        <p:nvGrpSpPr>
          <p:cNvPr id="8" name="Group 71"/>
          <p:cNvGrpSpPr>
            <a:grpSpLocks/>
          </p:cNvGrpSpPr>
          <p:nvPr/>
        </p:nvGrpSpPr>
        <p:grpSpPr bwMode="auto">
          <a:xfrm>
            <a:off x="6673850" y="196850"/>
            <a:ext cx="2244725" cy="1019175"/>
            <a:chOff x="6673850" y="196850"/>
            <a:chExt cx="2244725" cy="1019175"/>
          </a:xfrm>
        </p:grpSpPr>
        <p:grpSp>
          <p:nvGrpSpPr>
            <p:cNvPr id="9" name="Group 53"/>
            <p:cNvGrpSpPr>
              <a:grpSpLocks/>
            </p:cNvGrpSpPr>
            <p:nvPr/>
          </p:nvGrpSpPr>
          <p:grpSpPr bwMode="auto">
            <a:xfrm flipH="1">
              <a:off x="7386638" y="196851"/>
              <a:ext cx="757237" cy="830264"/>
              <a:chOff x="2529" y="707"/>
              <a:chExt cx="702" cy="769"/>
            </a:xfrm>
          </p:grpSpPr>
          <p:sp>
            <p:nvSpPr>
              <p:cNvPr id="89" name="Oval 116"/>
              <p:cNvSpPr>
                <a:spLocks noChangeArrowheads="1"/>
              </p:cNvSpPr>
              <p:nvPr/>
            </p:nvSpPr>
            <p:spPr bwMode="auto">
              <a:xfrm>
                <a:off x="2536" y="1341"/>
                <a:ext cx="689"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8478" name="Oval 25"/>
              <p:cNvSpPr>
                <a:spLocks noChangeArrowheads="1"/>
              </p:cNvSpPr>
              <p:nvPr/>
            </p:nvSpPr>
            <p:spPr bwMode="auto">
              <a:xfrm flipV="1">
                <a:off x="2529" y="707"/>
                <a:ext cx="702" cy="702"/>
              </a:xfrm>
              <a:prstGeom prst="ellipse">
                <a:avLst/>
              </a:prstGeom>
              <a:gradFill rotWithShape="1">
                <a:gsLst>
                  <a:gs pos="0">
                    <a:srgbClr val="E2E2E2"/>
                  </a:gs>
                  <a:gs pos="100000">
                    <a:schemeClr val="bg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8479" name="Oval 113"/>
              <p:cNvSpPr>
                <a:spLocks noChangeArrowheads="1"/>
              </p:cNvSpPr>
              <p:nvPr/>
            </p:nvSpPr>
            <p:spPr bwMode="auto">
              <a:xfrm>
                <a:off x="2548" y="726"/>
                <a:ext cx="664" cy="664"/>
              </a:xfrm>
              <a:prstGeom prst="ellipse">
                <a:avLst/>
              </a:prstGeom>
              <a:solidFill>
                <a:srgbClr val="9B9B9B"/>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pic>
            <p:nvPicPr>
              <p:cNvPr id="18480" name="Picture 233" descr="control"/>
              <p:cNvPicPr>
                <a:picLocks noChangeAspect="1" noChangeArrowheads="1"/>
              </p:cNvPicPr>
              <p:nvPr/>
            </p:nvPicPr>
            <p:blipFill>
              <a:blip r:embed="rId3"/>
              <a:srcRect/>
              <a:stretch>
                <a:fillRect/>
              </a:stretch>
            </p:blipFill>
            <p:spPr bwMode="auto">
              <a:xfrm>
                <a:off x="2612" y="882"/>
                <a:ext cx="536" cy="351"/>
              </a:xfrm>
              <a:prstGeom prst="rect">
                <a:avLst/>
              </a:prstGeom>
              <a:noFill/>
              <a:ln w="9525">
                <a:noFill/>
                <a:miter lim="800000"/>
                <a:headEnd/>
                <a:tailEnd/>
              </a:ln>
            </p:spPr>
          </p:pic>
          <p:sp>
            <p:nvSpPr>
              <p:cNvPr id="18481" name="Oval 114"/>
              <p:cNvSpPr>
                <a:spLocks noChangeArrowheads="1"/>
              </p:cNvSpPr>
              <p:nvPr/>
            </p:nvSpPr>
            <p:spPr bwMode="auto">
              <a:xfrm flipV="1">
                <a:off x="2653" y="737"/>
                <a:ext cx="453" cy="305"/>
              </a:xfrm>
              <a:prstGeom prst="ellipse">
                <a:avLst/>
              </a:prstGeom>
              <a:gradFill rotWithShape="1">
                <a:gsLst>
                  <a:gs pos="0">
                    <a:srgbClr val="FFFFFF">
                      <a:alpha val="0"/>
                    </a:srgbClr>
                  </a:gs>
                  <a:gs pos="100000">
                    <a:schemeClr val="bg1">
                      <a:alpha val="64998"/>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grpSp>
        <p:grpSp>
          <p:nvGrpSpPr>
            <p:cNvPr id="10" name="Group 59"/>
            <p:cNvGrpSpPr>
              <a:grpSpLocks/>
            </p:cNvGrpSpPr>
            <p:nvPr/>
          </p:nvGrpSpPr>
          <p:grpSpPr bwMode="auto">
            <a:xfrm flipH="1">
              <a:off x="8221663" y="328611"/>
              <a:ext cx="638175" cy="700085"/>
              <a:chOff x="4273" y="707"/>
              <a:chExt cx="702" cy="770"/>
            </a:xfrm>
          </p:grpSpPr>
          <p:sp>
            <p:nvSpPr>
              <p:cNvPr id="84" name="Oval 159"/>
              <p:cNvSpPr>
                <a:spLocks noChangeArrowheads="1"/>
              </p:cNvSpPr>
              <p:nvPr/>
            </p:nvSpPr>
            <p:spPr bwMode="auto">
              <a:xfrm>
                <a:off x="4280" y="1343"/>
                <a:ext cx="690" cy="134"/>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8473" name="Oval 160"/>
              <p:cNvSpPr>
                <a:spLocks noChangeArrowheads="1"/>
              </p:cNvSpPr>
              <p:nvPr/>
            </p:nvSpPr>
            <p:spPr bwMode="auto">
              <a:xfrm flipV="1">
                <a:off x="4273" y="707"/>
                <a:ext cx="702" cy="703"/>
              </a:xfrm>
              <a:prstGeom prst="ellipse">
                <a:avLst/>
              </a:prstGeom>
              <a:gradFill rotWithShape="1">
                <a:gsLst>
                  <a:gs pos="0">
                    <a:srgbClr val="C6D7DE"/>
                  </a:gs>
                  <a:gs pos="100000">
                    <a:schemeClr val="accent1"/>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8474" name="Oval 161"/>
              <p:cNvSpPr>
                <a:spLocks noChangeArrowheads="1"/>
              </p:cNvSpPr>
              <p:nvPr/>
            </p:nvSpPr>
            <p:spPr bwMode="auto">
              <a:xfrm>
                <a:off x="4292" y="726"/>
                <a:ext cx="664" cy="665"/>
              </a:xfrm>
              <a:prstGeom prst="ellipse">
                <a:avLst/>
              </a:prstGeom>
              <a:solidFill>
                <a:schemeClr val="accent1"/>
              </a:solidFill>
              <a:ln w="952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18475" name="Oval 162"/>
              <p:cNvSpPr>
                <a:spLocks noChangeArrowheads="1"/>
              </p:cNvSpPr>
              <p:nvPr/>
            </p:nvSpPr>
            <p:spPr bwMode="auto">
              <a:xfrm flipV="1">
                <a:off x="4397"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18476" name="Picture 240" descr="expertise"/>
              <p:cNvPicPr>
                <a:picLocks noChangeAspect="1" noChangeArrowheads="1"/>
              </p:cNvPicPr>
              <p:nvPr/>
            </p:nvPicPr>
            <p:blipFill>
              <a:blip r:embed="rId4"/>
              <a:srcRect/>
              <a:stretch>
                <a:fillRect/>
              </a:stretch>
            </p:blipFill>
            <p:spPr bwMode="auto">
              <a:xfrm>
                <a:off x="4352" y="818"/>
                <a:ext cx="583" cy="444"/>
              </a:xfrm>
              <a:prstGeom prst="rect">
                <a:avLst/>
              </a:prstGeom>
              <a:noFill/>
              <a:ln w="9525">
                <a:noFill/>
                <a:miter lim="800000"/>
                <a:headEnd/>
                <a:tailEnd/>
              </a:ln>
            </p:spPr>
          </p:pic>
        </p:grpSp>
        <p:grpSp>
          <p:nvGrpSpPr>
            <p:cNvPr id="11" name="Group 65"/>
            <p:cNvGrpSpPr>
              <a:grpSpLocks/>
            </p:cNvGrpSpPr>
            <p:nvPr/>
          </p:nvGrpSpPr>
          <p:grpSpPr bwMode="auto">
            <a:xfrm flipH="1">
              <a:off x="6673850" y="330198"/>
              <a:ext cx="636588" cy="698498"/>
              <a:chOff x="785" y="707"/>
              <a:chExt cx="702" cy="770"/>
            </a:xfrm>
          </p:grpSpPr>
          <p:sp>
            <p:nvSpPr>
              <p:cNvPr id="79" name="Oval 135"/>
              <p:cNvSpPr>
                <a:spLocks noChangeArrowheads="1"/>
              </p:cNvSpPr>
              <p:nvPr/>
            </p:nvSpPr>
            <p:spPr bwMode="auto">
              <a:xfrm>
                <a:off x="792" y="1342"/>
                <a:ext cx="690"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18468" name="Oval 136"/>
              <p:cNvSpPr>
                <a:spLocks noChangeArrowheads="1"/>
              </p:cNvSpPr>
              <p:nvPr/>
            </p:nvSpPr>
            <p:spPr bwMode="auto">
              <a:xfrm flipV="1">
                <a:off x="785" y="707"/>
                <a:ext cx="702" cy="703"/>
              </a:xfrm>
              <a:prstGeom prst="ellipse">
                <a:avLst/>
              </a:prstGeom>
              <a:gradFill rotWithShape="1">
                <a:gsLst>
                  <a:gs pos="0">
                    <a:srgbClr val="E6F3F5"/>
                  </a:gs>
                  <a:gs pos="100000">
                    <a:schemeClr val="accent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18469" name="Oval 137"/>
              <p:cNvSpPr>
                <a:spLocks noChangeArrowheads="1"/>
              </p:cNvSpPr>
              <p:nvPr/>
            </p:nvSpPr>
            <p:spPr bwMode="auto">
              <a:xfrm>
                <a:off x="804" y="726"/>
                <a:ext cx="664" cy="665"/>
              </a:xfrm>
              <a:prstGeom prst="ellipse">
                <a:avLst/>
              </a:prstGeom>
              <a:solidFill>
                <a:srgbClr val="74B9C2"/>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18470" name="Oval 149"/>
              <p:cNvSpPr>
                <a:spLocks noChangeArrowheads="1"/>
              </p:cNvSpPr>
              <p:nvPr/>
            </p:nvSpPr>
            <p:spPr bwMode="auto">
              <a:xfrm flipV="1">
                <a:off x="909"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18471" name="Picture 70" descr="icons_for_spheres"/>
              <p:cNvPicPr>
                <a:picLocks noChangeAspect="1" noChangeArrowheads="1"/>
              </p:cNvPicPr>
              <p:nvPr/>
            </p:nvPicPr>
            <p:blipFill>
              <a:blip r:embed="rId5"/>
              <a:srcRect b="2"/>
              <a:stretch>
                <a:fillRect/>
              </a:stretch>
            </p:blipFill>
            <p:spPr bwMode="auto">
              <a:xfrm>
                <a:off x="997" y="798"/>
                <a:ext cx="278" cy="522"/>
              </a:xfrm>
              <a:prstGeom prst="rect">
                <a:avLst/>
              </a:prstGeom>
              <a:noFill/>
              <a:ln w="9525">
                <a:noFill/>
                <a:miter lim="800000"/>
                <a:headEnd/>
                <a:tailEnd/>
              </a:ln>
            </p:spPr>
          </p:pic>
        </p:grpSp>
        <p:sp>
          <p:nvSpPr>
            <p:cNvPr id="18464" name="Text Box 71"/>
            <p:cNvSpPr txBox="1">
              <a:spLocks noChangeArrowheads="1"/>
            </p:cNvSpPr>
            <p:nvPr/>
          </p:nvSpPr>
          <p:spPr bwMode="auto">
            <a:xfrm>
              <a:off x="6692900" y="998538"/>
              <a:ext cx="596900" cy="214312"/>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INSIGHT</a:t>
              </a:r>
            </a:p>
          </p:txBody>
        </p:sp>
        <p:sp>
          <p:nvSpPr>
            <p:cNvPr id="18465" name="Text Box 72"/>
            <p:cNvSpPr txBox="1">
              <a:spLocks noChangeArrowheads="1"/>
            </p:cNvSpPr>
            <p:nvPr/>
          </p:nvSpPr>
          <p:spPr bwMode="auto">
            <a:xfrm>
              <a:off x="7396163" y="1001713"/>
              <a:ext cx="736600" cy="214312"/>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latin typeface="Arial Black" pitchFamily="34" charset="0"/>
                </a:rPr>
                <a:t>CONTROL</a:t>
              </a:r>
            </a:p>
          </p:txBody>
        </p:sp>
        <p:sp>
          <p:nvSpPr>
            <p:cNvPr id="18466" name="Text Box 73"/>
            <p:cNvSpPr txBox="1">
              <a:spLocks noChangeArrowheads="1"/>
            </p:cNvSpPr>
            <p:nvPr/>
          </p:nvSpPr>
          <p:spPr bwMode="auto">
            <a:xfrm>
              <a:off x="8161338" y="998538"/>
              <a:ext cx="757237" cy="214312"/>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EXPERTISE</a:t>
              </a:r>
            </a:p>
          </p:txBody>
        </p:sp>
      </p:grpSp>
      <p:sp>
        <p:nvSpPr>
          <p:cNvPr id="18460" name="Footer Placeholder 71"/>
          <p:cNvSpPr txBox="1">
            <a:spLocks noGrp="1"/>
          </p:cNvSpPr>
          <p:nvPr/>
        </p:nvSpPr>
        <p:spPr bwMode="auto">
          <a:xfrm>
            <a:off x="5400675" y="6340475"/>
            <a:ext cx="2895600" cy="276225"/>
          </a:xfrm>
          <a:prstGeom prst="rect">
            <a:avLst/>
          </a:prstGeom>
          <a:noFill/>
          <a:ln w="9525">
            <a:noFill/>
            <a:miter lim="800000"/>
            <a:headEnd/>
            <a:tailEnd/>
          </a:ln>
        </p:spPr>
        <p:txBody>
          <a:bodyPr anchor="ctr"/>
          <a:lstStyle/>
          <a:p>
            <a:pPr algn="r">
              <a:lnSpc>
                <a:spcPct val="100000"/>
              </a:lnSpc>
              <a:spcBef>
                <a:spcPct val="0"/>
              </a:spcBef>
            </a:pPr>
            <a:endParaRPr lang="en-US" sz="900" b="0">
              <a:solidFill>
                <a:srgbClr val="B2B2B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2000"/>
                                        <p:tgtEl>
                                          <p:spTgt spid="5"/>
                                        </p:tgtEl>
                                      </p:cBhvr>
                                    </p:animEffec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4238"/>
                                        </p:tgtEl>
                                        <p:attrNameLst>
                                          <p:attrName>style.visibility</p:attrName>
                                        </p:attrNameLst>
                                      </p:cBhvr>
                                      <p:to>
                                        <p:strVal val="visible"/>
                                      </p:to>
                                    </p:set>
                                    <p:animEffect transition="in" filter="fade">
                                      <p:cBhvr>
                                        <p:cTn id="22" dur="2000"/>
                                        <p:tgtEl>
                                          <p:spTgt spid="9423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4239"/>
                                        </p:tgtEl>
                                        <p:attrNameLst>
                                          <p:attrName>style.visibility</p:attrName>
                                        </p:attrNameLst>
                                      </p:cBhvr>
                                      <p:to>
                                        <p:strVal val="visible"/>
                                      </p:to>
                                    </p:set>
                                    <p:animEffect transition="in" filter="fade">
                                      <p:cBhvr>
                                        <p:cTn id="25" dur="2000"/>
                                        <p:tgtEl>
                                          <p:spTgt spid="9423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4240"/>
                                        </p:tgtEl>
                                        <p:attrNameLst>
                                          <p:attrName>style.visibility</p:attrName>
                                        </p:attrNameLst>
                                      </p:cBhvr>
                                      <p:to>
                                        <p:strVal val="visible"/>
                                      </p:to>
                                    </p:set>
                                    <p:animEffect transition="in" filter="fade">
                                      <p:cBhvr>
                                        <p:cTn id="28" dur="2000"/>
                                        <p:tgtEl>
                                          <p:spTgt spid="9424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4241"/>
                                        </p:tgtEl>
                                        <p:attrNameLst>
                                          <p:attrName>style.visibility</p:attrName>
                                        </p:attrNameLst>
                                      </p:cBhvr>
                                      <p:to>
                                        <p:strVal val="visible"/>
                                      </p:to>
                                    </p:set>
                                    <p:animEffect transition="in" filter="fade">
                                      <p:cBhvr>
                                        <p:cTn id="31" dur="2000"/>
                                        <p:tgtEl>
                                          <p:spTgt spid="9424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4242"/>
                                        </p:tgtEl>
                                        <p:attrNameLst>
                                          <p:attrName>style.visibility</p:attrName>
                                        </p:attrNameLst>
                                      </p:cBhvr>
                                      <p:to>
                                        <p:strVal val="visible"/>
                                      </p:to>
                                    </p:set>
                                    <p:animEffect transition="in" filter="fade">
                                      <p:cBhvr>
                                        <p:cTn id="34" dur="2000"/>
                                        <p:tgtEl>
                                          <p:spTgt spid="9424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4243"/>
                                        </p:tgtEl>
                                        <p:attrNameLst>
                                          <p:attrName>style.visibility</p:attrName>
                                        </p:attrNameLst>
                                      </p:cBhvr>
                                      <p:to>
                                        <p:strVal val="visible"/>
                                      </p:to>
                                    </p:set>
                                    <p:animEffect transition="in" filter="fade">
                                      <p:cBhvr>
                                        <p:cTn id="37" dur="2000"/>
                                        <p:tgtEl>
                                          <p:spTgt spid="9424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94244"/>
                                        </p:tgtEl>
                                        <p:attrNameLst>
                                          <p:attrName>style.visibility</p:attrName>
                                        </p:attrNameLst>
                                      </p:cBhvr>
                                      <p:to>
                                        <p:strVal val="visible"/>
                                      </p:to>
                                    </p:set>
                                    <p:animEffect transition="in" filter="fade">
                                      <p:cBhvr>
                                        <p:cTn id="40" dur="2000"/>
                                        <p:tgtEl>
                                          <p:spTgt spid="9424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94245"/>
                                        </p:tgtEl>
                                        <p:attrNameLst>
                                          <p:attrName>style.visibility</p:attrName>
                                        </p:attrNameLst>
                                      </p:cBhvr>
                                      <p:to>
                                        <p:strVal val="visible"/>
                                      </p:to>
                                    </p:set>
                                    <p:animEffect transition="in" filter="fade">
                                      <p:cBhvr>
                                        <p:cTn id="43" dur="2000"/>
                                        <p:tgtEl>
                                          <p:spTgt spid="9424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4246"/>
                                        </p:tgtEl>
                                        <p:attrNameLst>
                                          <p:attrName>style.visibility</p:attrName>
                                        </p:attrNameLst>
                                      </p:cBhvr>
                                      <p:to>
                                        <p:strVal val="visible"/>
                                      </p:to>
                                    </p:set>
                                    <p:animEffect transition="in" filter="fade">
                                      <p:cBhvr>
                                        <p:cTn id="46" dur="2000"/>
                                        <p:tgtEl>
                                          <p:spTgt spid="9424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94247"/>
                                        </p:tgtEl>
                                        <p:attrNameLst>
                                          <p:attrName>style.visibility</p:attrName>
                                        </p:attrNameLst>
                                      </p:cBhvr>
                                      <p:to>
                                        <p:strVal val="visible"/>
                                      </p:to>
                                    </p:set>
                                    <p:animEffect transition="in" filter="fade">
                                      <p:cBhvr>
                                        <p:cTn id="49" dur="2000"/>
                                        <p:tgtEl>
                                          <p:spTgt spid="9424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4248"/>
                                        </p:tgtEl>
                                        <p:attrNameLst>
                                          <p:attrName>style.visibility</p:attrName>
                                        </p:attrNameLst>
                                      </p:cBhvr>
                                      <p:to>
                                        <p:strVal val="visible"/>
                                      </p:to>
                                    </p:set>
                                    <p:animEffect transition="in" filter="fade">
                                      <p:cBhvr>
                                        <p:cTn id="52" dur="2000"/>
                                        <p:tgtEl>
                                          <p:spTgt spid="9424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94249"/>
                                        </p:tgtEl>
                                        <p:attrNameLst>
                                          <p:attrName>style.visibility</p:attrName>
                                        </p:attrNameLst>
                                      </p:cBhvr>
                                      <p:to>
                                        <p:strVal val="visible"/>
                                      </p:to>
                                    </p:set>
                                    <p:animEffect transition="in" filter="fade">
                                      <p:cBhvr>
                                        <p:cTn id="55" dur="2000"/>
                                        <p:tgtEl>
                                          <p:spTgt spid="9424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4250"/>
                                        </p:tgtEl>
                                        <p:attrNameLst>
                                          <p:attrName>style.visibility</p:attrName>
                                        </p:attrNameLst>
                                      </p:cBhvr>
                                      <p:to>
                                        <p:strVal val="visible"/>
                                      </p:to>
                                    </p:set>
                                    <p:animEffect transition="in" filter="fade">
                                      <p:cBhvr>
                                        <p:cTn id="58" dur="2000"/>
                                        <p:tgtEl>
                                          <p:spTgt spid="9425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94251"/>
                                        </p:tgtEl>
                                        <p:attrNameLst>
                                          <p:attrName>style.visibility</p:attrName>
                                        </p:attrNameLst>
                                      </p:cBhvr>
                                      <p:to>
                                        <p:strVal val="visible"/>
                                      </p:to>
                                    </p:set>
                                    <p:animEffect transition="in" filter="fade">
                                      <p:cBhvr>
                                        <p:cTn id="61" dur="2000"/>
                                        <p:tgtEl>
                                          <p:spTgt spid="9425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94252"/>
                                        </p:tgtEl>
                                        <p:attrNameLst>
                                          <p:attrName>style.visibility</p:attrName>
                                        </p:attrNameLst>
                                      </p:cBhvr>
                                      <p:to>
                                        <p:strVal val="visible"/>
                                      </p:to>
                                    </p:set>
                                    <p:animEffect transition="in" filter="fade">
                                      <p:cBhvr>
                                        <p:cTn id="64" dur="2000"/>
                                        <p:tgtEl>
                                          <p:spTgt spid="94252"/>
                                        </p:tgtEl>
                                      </p:cBhvr>
                                    </p:animEffect>
                                  </p:childTnLst>
                                </p:cTn>
                              </p:par>
                              <p:par>
                                <p:cTn id="65" presetID="10" presetClass="entr" presetSubtype="0" fill="hold" nodeType="with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fade">
                                      <p:cBhvr>
                                        <p:cTn id="67" dur="2000"/>
                                        <p:tgtEl>
                                          <p:spTgt spid="7"/>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94256"/>
                                        </p:tgtEl>
                                        <p:attrNameLst>
                                          <p:attrName>style.visibility</p:attrName>
                                        </p:attrNameLst>
                                      </p:cBhvr>
                                      <p:to>
                                        <p:strVal val="visible"/>
                                      </p:to>
                                    </p:set>
                                    <p:animEffect transition="in" filter="fade">
                                      <p:cBhvr>
                                        <p:cTn id="70" dur="2000"/>
                                        <p:tgtEl>
                                          <p:spTgt spid="94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38" grpId="0"/>
      <p:bldP spid="94239" grpId="0"/>
      <p:bldP spid="94240" grpId="0"/>
      <p:bldP spid="94241" grpId="0"/>
      <p:bldP spid="94242" grpId="0"/>
      <p:bldP spid="94243" grpId="0" animBg="1"/>
      <p:bldP spid="94244" grpId="0" animBg="1"/>
      <p:bldP spid="94245" grpId="0" animBg="1"/>
      <p:bldP spid="94246" grpId="0" animBg="1"/>
      <p:bldP spid="94247" grpId="0"/>
      <p:bldP spid="94248" grpId="0"/>
      <p:bldP spid="94249" grpId="0"/>
      <p:bldP spid="94250" grpId="0"/>
      <p:bldP spid="94251" grpId="0"/>
      <p:bldP spid="94252" grpId="0" animBg="1"/>
      <p:bldP spid="9425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xfrm>
            <a:off x="5400675" y="6350000"/>
            <a:ext cx="2895600" cy="276225"/>
          </a:xfrm>
          <a:noFill/>
        </p:spPr>
        <p:txBody>
          <a:bodyPr/>
          <a:lstStyle/>
          <a:p>
            <a:r>
              <a:rPr lang="en-US" smtClean="0">
                <a:solidFill>
                  <a:schemeClr val="tx1"/>
                </a:solidFill>
                <a:latin typeface="Arial" charset="0"/>
              </a:rPr>
              <a:t>(c) Microsoft. All Rights Reserved.</a:t>
            </a:r>
          </a:p>
        </p:txBody>
      </p:sp>
      <p:sp>
        <p:nvSpPr>
          <p:cNvPr id="19459" name="Slide Number Placeholder 4"/>
          <p:cNvSpPr>
            <a:spLocks noGrp="1"/>
          </p:cNvSpPr>
          <p:nvPr>
            <p:ph type="sldNum" sz="quarter" idx="11"/>
          </p:nvPr>
        </p:nvSpPr>
        <p:spPr>
          <a:noFill/>
        </p:spPr>
        <p:txBody>
          <a:bodyPr/>
          <a:lstStyle/>
          <a:p>
            <a:r>
              <a:rPr lang="en-US" smtClean="0">
                <a:solidFill>
                  <a:schemeClr val="tx1"/>
                </a:solidFill>
                <a:latin typeface="Arial" charset="0"/>
              </a:rPr>
              <a:t>|   </a:t>
            </a:r>
            <a:fld id="{62D0635B-5FB9-44DF-943A-B7CBA03E5EF5}" type="slidenum">
              <a:rPr lang="en-US" smtClean="0">
                <a:solidFill>
                  <a:schemeClr val="tx1"/>
                </a:solidFill>
                <a:latin typeface="Arial" charset="0"/>
              </a:rPr>
              <a:pPr/>
              <a:t>17</a:t>
            </a:fld>
            <a:endParaRPr lang="en-US" smtClean="0">
              <a:solidFill>
                <a:schemeClr val="tx1"/>
              </a:solidFill>
              <a:latin typeface="Arial" charset="0"/>
            </a:endParaRPr>
          </a:p>
        </p:txBody>
      </p:sp>
      <p:sp>
        <p:nvSpPr>
          <p:cNvPr id="19460" name="Rectangle 2"/>
          <p:cNvSpPr>
            <a:spLocks noGrp="1" noChangeArrowheads="1"/>
          </p:cNvSpPr>
          <p:nvPr>
            <p:ph type="title"/>
          </p:nvPr>
        </p:nvSpPr>
        <p:spPr>
          <a:xfrm>
            <a:off x="238125" y="369888"/>
            <a:ext cx="5895975" cy="914400"/>
          </a:xfrm>
        </p:spPr>
        <p:txBody>
          <a:bodyPr/>
          <a:lstStyle/>
          <a:p>
            <a:pPr eaLnBrk="1" hangingPunct="1"/>
            <a:r>
              <a:rPr lang="en-US" smtClean="0"/>
              <a:t>Performance By Targeting Variable</a:t>
            </a:r>
          </a:p>
        </p:txBody>
      </p:sp>
      <p:sp>
        <p:nvSpPr>
          <p:cNvPr id="19461" name="Rectangle 3"/>
          <p:cNvSpPr>
            <a:spLocks noChangeArrowheads="1"/>
          </p:cNvSpPr>
          <p:nvPr/>
        </p:nvSpPr>
        <p:spPr bwMode="auto">
          <a:xfrm>
            <a:off x="238125" y="758825"/>
            <a:ext cx="5562600" cy="1089025"/>
          </a:xfrm>
          <a:prstGeom prst="rect">
            <a:avLst/>
          </a:prstGeom>
          <a:noFill/>
          <a:ln w="9525">
            <a:noFill/>
            <a:miter lim="800000"/>
            <a:headEnd/>
            <a:tailEnd/>
          </a:ln>
        </p:spPr>
        <p:txBody>
          <a:bodyPr>
            <a:spAutoFit/>
          </a:bodyPr>
          <a:lstStyle/>
          <a:p>
            <a:r>
              <a:rPr lang="en-US" sz="2400">
                <a:solidFill>
                  <a:schemeClr val="tx2"/>
                </a:solidFill>
              </a:rPr>
              <a:t>Connect with your target through one variable or a combination of variables…</a:t>
            </a:r>
            <a:br>
              <a:rPr lang="en-US" sz="2400">
                <a:solidFill>
                  <a:schemeClr val="tx2"/>
                </a:solidFill>
              </a:rPr>
            </a:br>
            <a:endParaRPr lang="en-US" sz="2400">
              <a:solidFill>
                <a:schemeClr val="tx2"/>
              </a:solidFill>
            </a:endParaRPr>
          </a:p>
        </p:txBody>
      </p:sp>
      <p:sp>
        <p:nvSpPr>
          <p:cNvPr id="19462" name="Rectangle 92"/>
          <p:cNvSpPr>
            <a:spLocks noChangeArrowheads="1"/>
          </p:cNvSpPr>
          <p:nvPr/>
        </p:nvSpPr>
        <p:spPr bwMode="auto">
          <a:xfrm>
            <a:off x="168275" y="2328863"/>
            <a:ext cx="1158875" cy="508000"/>
          </a:xfrm>
          <a:prstGeom prst="rect">
            <a:avLst/>
          </a:prstGeom>
          <a:noFill/>
          <a:ln w="9525">
            <a:noFill/>
            <a:miter lim="800000"/>
            <a:headEnd/>
            <a:tailEnd/>
          </a:ln>
        </p:spPr>
        <p:txBody>
          <a:bodyPr wrap="none" lIns="0" tIns="0" rIns="0" bIns="0">
            <a:spAutoFit/>
          </a:bodyPr>
          <a:lstStyle/>
          <a:p>
            <a:pPr algn="r"/>
            <a:r>
              <a:rPr lang="en-US" sz="1100"/>
              <a:t>Conversion</a:t>
            </a:r>
          </a:p>
          <a:p>
            <a:pPr algn="r"/>
            <a:r>
              <a:rPr lang="en-US" sz="1100"/>
              <a:t> Rates Versus</a:t>
            </a:r>
          </a:p>
          <a:p>
            <a:pPr algn="r"/>
            <a:r>
              <a:rPr lang="en-US" sz="1100"/>
              <a:t>Untargeted Media</a:t>
            </a:r>
            <a:endParaRPr lang="en-US" sz="1100">
              <a:solidFill>
                <a:srgbClr val="000000"/>
              </a:solidFill>
            </a:endParaRPr>
          </a:p>
        </p:txBody>
      </p:sp>
      <p:sp>
        <p:nvSpPr>
          <p:cNvPr id="19463" name="Line 138"/>
          <p:cNvSpPr>
            <a:spLocks noChangeShapeType="1"/>
          </p:cNvSpPr>
          <p:nvPr/>
        </p:nvSpPr>
        <p:spPr bwMode="auto">
          <a:xfrm flipH="1" flipV="1">
            <a:off x="1389063" y="1581150"/>
            <a:ext cx="46037" cy="2371725"/>
          </a:xfrm>
          <a:prstGeom prst="line">
            <a:avLst/>
          </a:prstGeom>
          <a:noFill/>
          <a:ln w="9525">
            <a:solidFill>
              <a:srgbClr val="969696"/>
            </a:solidFill>
            <a:round/>
            <a:headEnd/>
            <a:tailEnd/>
          </a:ln>
        </p:spPr>
        <p:txBody>
          <a:bodyPr/>
          <a:lstStyle/>
          <a:p>
            <a:endParaRPr lang="en-US"/>
          </a:p>
        </p:txBody>
      </p:sp>
      <p:sp>
        <p:nvSpPr>
          <p:cNvPr id="19464" name="Rectangle 170"/>
          <p:cNvSpPr>
            <a:spLocks noChangeArrowheads="1"/>
          </p:cNvSpPr>
          <p:nvPr/>
        </p:nvSpPr>
        <p:spPr bwMode="auto">
          <a:xfrm>
            <a:off x="1447800" y="3905250"/>
            <a:ext cx="1495425" cy="57150"/>
          </a:xfrm>
          <a:prstGeom prst="rect">
            <a:avLst/>
          </a:prstGeom>
          <a:solidFill>
            <a:srgbClr val="808080"/>
          </a:solidFill>
          <a:ln w="9525" algn="ctr">
            <a:noFill/>
            <a:round/>
            <a:headEnd/>
            <a:tailEnd/>
          </a:ln>
        </p:spPr>
        <p:txBody>
          <a:bodyPr wrap="none" anchor="ctr"/>
          <a:lstStyle/>
          <a:p>
            <a:endParaRPr lang="en-US">
              <a:solidFill>
                <a:schemeClr val="tx1"/>
              </a:solidFill>
            </a:endParaRPr>
          </a:p>
        </p:txBody>
      </p:sp>
      <p:sp>
        <p:nvSpPr>
          <p:cNvPr id="19465" name="Rectangle 171"/>
          <p:cNvSpPr>
            <a:spLocks noChangeArrowheads="1"/>
          </p:cNvSpPr>
          <p:nvPr/>
        </p:nvSpPr>
        <p:spPr bwMode="auto">
          <a:xfrm>
            <a:off x="2981325" y="3419475"/>
            <a:ext cx="1581150" cy="542925"/>
          </a:xfrm>
          <a:prstGeom prst="rect">
            <a:avLst/>
          </a:prstGeom>
          <a:gradFill rotWithShape="1">
            <a:gsLst>
              <a:gs pos="0">
                <a:srgbClr val="345461"/>
              </a:gs>
              <a:gs pos="50000">
                <a:srgbClr val="4F7C8D"/>
              </a:gs>
              <a:gs pos="100000">
                <a:srgbClr val="5F94A9"/>
              </a:gs>
            </a:gsLst>
            <a:lin ang="5400000" scaled="1"/>
          </a:gradFill>
          <a:ln w="9525" algn="ctr">
            <a:noFill/>
            <a:round/>
            <a:headEnd/>
            <a:tailEnd/>
          </a:ln>
        </p:spPr>
        <p:txBody>
          <a:bodyPr wrap="none" anchor="ctr"/>
          <a:lstStyle/>
          <a:p>
            <a:endParaRPr lang="en-US">
              <a:solidFill>
                <a:schemeClr val="tx1"/>
              </a:solidFill>
            </a:endParaRPr>
          </a:p>
        </p:txBody>
      </p:sp>
      <p:sp>
        <p:nvSpPr>
          <p:cNvPr id="19466" name="Rectangle 172"/>
          <p:cNvSpPr>
            <a:spLocks noChangeArrowheads="1"/>
          </p:cNvSpPr>
          <p:nvPr/>
        </p:nvSpPr>
        <p:spPr bwMode="auto">
          <a:xfrm>
            <a:off x="4600575" y="2924175"/>
            <a:ext cx="1543050" cy="1038225"/>
          </a:xfrm>
          <a:prstGeom prst="rect">
            <a:avLst/>
          </a:prstGeom>
          <a:gradFill rotWithShape="1">
            <a:gsLst>
              <a:gs pos="0">
                <a:srgbClr val="3D6D73"/>
              </a:gs>
              <a:gs pos="50000">
                <a:srgbClr val="5B9FA8"/>
              </a:gs>
              <a:gs pos="100000">
                <a:srgbClr val="6EBDC8"/>
              </a:gs>
            </a:gsLst>
            <a:lin ang="5400000" scaled="1"/>
          </a:gradFill>
          <a:ln w="9525" algn="ctr">
            <a:noFill/>
            <a:round/>
            <a:headEnd/>
            <a:tailEnd/>
          </a:ln>
        </p:spPr>
        <p:txBody>
          <a:bodyPr wrap="none" anchor="ctr"/>
          <a:lstStyle/>
          <a:p>
            <a:endParaRPr lang="en-US"/>
          </a:p>
        </p:txBody>
      </p:sp>
      <p:sp>
        <p:nvSpPr>
          <p:cNvPr id="19467" name="Rectangle 173"/>
          <p:cNvSpPr>
            <a:spLocks noChangeArrowheads="1"/>
          </p:cNvSpPr>
          <p:nvPr/>
        </p:nvSpPr>
        <p:spPr bwMode="auto">
          <a:xfrm>
            <a:off x="6191250" y="1943100"/>
            <a:ext cx="1533525" cy="2019300"/>
          </a:xfrm>
          <a:prstGeom prst="rect">
            <a:avLst/>
          </a:prstGeom>
          <a:gradFill rotWithShape="1">
            <a:gsLst>
              <a:gs pos="0">
                <a:srgbClr val="1F2C3C"/>
              </a:gs>
              <a:gs pos="50000">
                <a:srgbClr val="31435A"/>
              </a:gs>
              <a:gs pos="100000">
                <a:srgbClr val="3C526C"/>
              </a:gs>
            </a:gsLst>
            <a:lin ang="8100000" scaled="1"/>
          </a:gradFill>
          <a:ln w="9525" algn="ctr">
            <a:noFill/>
            <a:round/>
            <a:headEnd/>
            <a:tailEnd/>
          </a:ln>
        </p:spPr>
        <p:txBody>
          <a:bodyPr wrap="none" anchor="ctr"/>
          <a:lstStyle/>
          <a:p>
            <a:endParaRPr lang="en-US"/>
          </a:p>
        </p:txBody>
      </p:sp>
      <p:sp>
        <p:nvSpPr>
          <p:cNvPr id="19468" name="AutoShape 18"/>
          <p:cNvSpPr>
            <a:spLocks noChangeArrowheads="1"/>
          </p:cNvSpPr>
          <p:nvPr/>
        </p:nvSpPr>
        <p:spPr bwMode="auto">
          <a:xfrm>
            <a:off x="4597400" y="4032250"/>
            <a:ext cx="1536700" cy="2244725"/>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solidFill>
            </a:endParaRPr>
          </a:p>
        </p:txBody>
      </p:sp>
      <p:sp>
        <p:nvSpPr>
          <p:cNvPr id="19469" name="Text Box 7"/>
          <p:cNvSpPr txBox="1">
            <a:spLocks noChangeArrowheads="1"/>
          </p:cNvSpPr>
          <p:nvPr/>
        </p:nvSpPr>
        <p:spPr bwMode="auto">
          <a:xfrm>
            <a:off x="4630738" y="4146550"/>
            <a:ext cx="1470025" cy="2170113"/>
          </a:xfrm>
          <a:prstGeom prst="rect">
            <a:avLst/>
          </a:prstGeom>
          <a:noFill/>
          <a:ln w="6350" algn="ctr">
            <a:noFill/>
            <a:miter lim="800000"/>
            <a:headEnd/>
            <a:tailEnd/>
          </a:ln>
        </p:spPr>
        <p:txBody>
          <a:bodyPr>
            <a:spAutoFit/>
          </a:bodyPr>
          <a:lstStyle/>
          <a:p>
            <a:pPr>
              <a:spcBef>
                <a:spcPct val="45000"/>
              </a:spcBef>
            </a:pPr>
            <a:r>
              <a:rPr lang="en-US">
                <a:solidFill>
                  <a:schemeClr val="tx1"/>
                </a:solidFill>
              </a:rPr>
              <a:t>Behavioral Targeting </a:t>
            </a:r>
          </a:p>
          <a:p>
            <a:pPr>
              <a:spcBef>
                <a:spcPct val="45000"/>
              </a:spcBef>
            </a:pPr>
            <a:r>
              <a:rPr lang="en-US">
                <a:solidFill>
                  <a:schemeClr val="tx1"/>
                </a:solidFill>
              </a:rPr>
              <a:t>Client Site Visits</a:t>
            </a:r>
          </a:p>
          <a:p>
            <a:pPr>
              <a:spcBef>
                <a:spcPct val="45000"/>
              </a:spcBef>
            </a:pPr>
            <a:r>
              <a:rPr lang="en-US">
                <a:solidFill>
                  <a:schemeClr val="tx1"/>
                </a:solidFill>
              </a:rPr>
              <a:t>House/Rental </a:t>
            </a:r>
            <a:br>
              <a:rPr lang="en-US">
                <a:solidFill>
                  <a:schemeClr val="tx1"/>
                </a:solidFill>
              </a:rPr>
            </a:br>
            <a:r>
              <a:rPr lang="en-US">
                <a:solidFill>
                  <a:schemeClr val="tx1"/>
                </a:solidFill>
              </a:rPr>
              <a:t>Email List</a:t>
            </a:r>
          </a:p>
          <a:p>
            <a:pPr>
              <a:spcBef>
                <a:spcPct val="45000"/>
              </a:spcBef>
            </a:pPr>
            <a:r>
              <a:rPr lang="en-US">
                <a:solidFill>
                  <a:schemeClr val="tx1"/>
                </a:solidFill>
              </a:rPr>
              <a:t>Purchase Behavior</a:t>
            </a:r>
          </a:p>
          <a:p>
            <a:pPr>
              <a:spcBef>
                <a:spcPct val="45000"/>
              </a:spcBef>
            </a:pPr>
            <a:r>
              <a:rPr lang="en-US">
                <a:solidFill>
                  <a:schemeClr val="tx1"/>
                </a:solidFill>
              </a:rPr>
              <a:t>Product Portfolio</a:t>
            </a:r>
          </a:p>
          <a:p>
            <a:pPr>
              <a:spcBef>
                <a:spcPct val="45000"/>
              </a:spcBef>
            </a:pPr>
            <a:r>
              <a:rPr lang="en-US">
                <a:solidFill>
                  <a:schemeClr val="tx1"/>
                </a:solidFill>
              </a:rPr>
              <a:t>Loyalty Marketing</a:t>
            </a:r>
          </a:p>
        </p:txBody>
      </p:sp>
      <p:sp>
        <p:nvSpPr>
          <p:cNvPr id="19470" name="AutoShape 18"/>
          <p:cNvSpPr>
            <a:spLocks noChangeArrowheads="1"/>
          </p:cNvSpPr>
          <p:nvPr/>
        </p:nvSpPr>
        <p:spPr bwMode="auto">
          <a:xfrm>
            <a:off x="2997200" y="4032250"/>
            <a:ext cx="1517650" cy="2247900"/>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solidFill>
            </a:endParaRPr>
          </a:p>
        </p:txBody>
      </p:sp>
      <p:sp>
        <p:nvSpPr>
          <p:cNvPr id="19471" name="Text Box 8"/>
          <p:cNvSpPr txBox="1">
            <a:spLocks noChangeArrowheads="1"/>
          </p:cNvSpPr>
          <p:nvPr/>
        </p:nvSpPr>
        <p:spPr bwMode="auto">
          <a:xfrm>
            <a:off x="3059113" y="4146550"/>
            <a:ext cx="1436687" cy="2003425"/>
          </a:xfrm>
          <a:prstGeom prst="rect">
            <a:avLst/>
          </a:prstGeom>
          <a:noFill/>
          <a:ln w="6350" algn="ctr">
            <a:noFill/>
            <a:miter lim="800000"/>
            <a:headEnd/>
            <a:tailEnd/>
          </a:ln>
        </p:spPr>
        <p:txBody>
          <a:bodyPr>
            <a:spAutoFit/>
          </a:bodyPr>
          <a:lstStyle/>
          <a:p>
            <a:pPr>
              <a:spcBef>
                <a:spcPct val="45000"/>
              </a:spcBef>
            </a:pPr>
            <a:r>
              <a:rPr lang="en-US">
                <a:solidFill>
                  <a:schemeClr val="tx1"/>
                </a:solidFill>
              </a:rPr>
              <a:t>Geographic &amp; Demographic</a:t>
            </a:r>
          </a:p>
          <a:p>
            <a:pPr>
              <a:spcBef>
                <a:spcPct val="45000"/>
              </a:spcBef>
            </a:pPr>
            <a:r>
              <a:rPr lang="en-US">
                <a:solidFill>
                  <a:schemeClr val="tx1"/>
                </a:solidFill>
              </a:rPr>
              <a:t>PRIZMne clusters</a:t>
            </a:r>
          </a:p>
          <a:p>
            <a:pPr>
              <a:spcBef>
                <a:spcPct val="45000"/>
              </a:spcBef>
            </a:pPr>
            <a:r>
              <a:rPr lang="en-US">
                <a:solidFill>
                  <a:schemeClr val="tx1"/>
                </a:solidFill>
              </a:rPr>
              <a:t>Geographic location </a:t>
            </a:r>
          </a:p>
          <a:p>
            <a:pPr>
              <a:spcBef>
                <a:spcPct val="45000"/>
              </a:spcBef>
            </a:pPr>
            <a:r>
              <a:rPr lang="en-US">
                <a:solidFill>
                  <a:schemeClr val="tx1"/>
                </a:solidFill>
              </a:rPr>
              <a:t>Inferred Gender</a:t>
            </a:r>
          </a:p>
          <a:p>
            <a:pPr>
              <a:spcBef>
                <a:spcPct val="45000"/>
              </a:spcBef>
            </a:pPr>
            <a:r>
              <a:rPr lang="en-US">
                <a:solidFill>
                  <a:schemeClr val="tx1"/>
                </a:solidFill>
              </a:rPr>
              <a:t>SIC code</a:t>
            </a:r>
          </a:p>
          <a:p>
            <a:pPr>
              <a:spcBef>
                <a:spcPct val="45000"/>
              </a:spcBef>
            </a:pPr>
            <a:r>
              <a:rPr lang="en-US">
                <a:solidFill>
                  <a:schemeClr val="tx1"/>
                </a:solidFill>
              </a:rPr>
              <a:t>Category</a:t>
            </a:r>
          </a:p>
        </p:txBody>
      </p:sp>
      <p:sp>
        <p:nvSpPr>
          <p:cNvPr id="19472" name="AutoShape 18"/>
          <p:cNvSpPr>
            <a:spLocks noChangeArrowheads="1"/>
          </p:cNvSpPr>
          <p:nvPr/>
        </p:nvSpPr>
        <p:spPr bwMode="auto">
          <a:xfrm>
            <a:off x="1425575" y="4030663"/>
            <a:ext cx="1498600" cy="2235200"/>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solidFill>
            </a:endParaRPr>
          </a:p>
        </p:txBody>
      </p:sp>
      <p:sp>
        <p:nvSpPr>
          <p:cNvPr id="19473" name="Text Box 9"/>
          <p:cNvSpPr txBox="1">
            <a:spLocks noChangeArrowheads="1"/>
          </p:cNvSpPr>
          <p:nvPr/>
        </p:nvSpPr>
        <p:spPr bwMode="auto">
          <a:xfrm>
            <a:off x="1609725" y="4146550"/>
            <a:ext cx="1231900" cy="1920875"/>
          </a:xfrm>
          <a:prstGeom prst="rect">
            <a:avLst/>
          </a:prstGeom>
          <a:noFill/>
          <a:ln w="6350" algn="ctr">
            <a:noFill/>
            <a:miter lim="800000"/>
            <a:headEnd/>
            <a:tailEnd/>
          </a:ln>
        </p:spPr>
        <p:txBody>
          <a:bodyPr>
            <a:spAutoFit/>
          </a:bodyPr>
          <a:lstStyle/>
          <a:p>
            <a:pPr>
              <a:spcBef>
                <a:spcPct val="45000"/>
              </a:spcBef>
            </a:pPr>
            <a:r>
              <a:rPr lang="en-US">
                <a:solidFill>
                  <a:schemeClr val="tx1"/>
                </a:solidFill>
              </a:rPr>
              <a:t>Specialized Targeting </a:t>
            </a:r>
          </a:p>
          <a:p>
            <a:pPr>
              <a:spcBef>
                <a:spcPct val="45000"/>
              </a:spcBef>
            </a:pPr>
            <a:r>
              <a:rPr lang="en-US">
                <a:solidFill>
                  <a:schemeClr val="tx1"/>
                </a:solidFill>
              </a:rPr>
              <a:t>Day Part/Day </a:t>
            </a:r>
            <a:br>
              <a:rPr lang="en-US">
                <a:solidFill>
                  <a:schemeClr val="tx1"/>
                </a:solidFill>
              </a:rPr>
            </a:br>
            <a:r>
              <a:rPr lang="en-US">
                <a:solidFill>
                  <a:schemeClr val="tx1"/>
                </a:solidFill>
              </a:rPr>
              <a:t>of Week</a:t>
            </a:r>
          </a:p>
          <a:p>
            <a:pPr>
              <a:spcBef>
                <a:spcPct val="45000"/>
              </a:spcBef>
            </a:pPr>
            <a:r>
              <a:rPr lang="en-US">
                <a:solidFill>
                  <a:schemeClr val="tx1"/>
                </a:solidFill>
              </a:rPr>
              <a:t>Broad/Narrow Band</a:t>
            </a:r>
          </a:p>
          <a:p>
            <a:pPr>
              <a:spcBef>
                <a:spcPct val="45000"/>
              </a:spcBef>
            </a:pPr>
            <a:r>
              <a:rPr lang="en-US">
                <a:solidFill>
                  <a:schemeClr val="tx1"/>
                </a:solidFill>
              </a:rPr>
              <a:t>ISP/Domain</a:t>
            </a:r>
          </a:p>
          <a:p>
            <a:pPr>
              <a:spcBef>
                <a:spcPct val="45000"/>
              </a:spcBef>
            </a:pPr>
            <a:r>
              <a:rPr lang="en-US">
                <a:solidFill>
                  <a:schemeClr val="tx1"/>
                </a:solidFill>
              </a:rPr>
              <a:t>At Home/At Work</a:t>
            </a:r>
          </a:p>
        </p:txBody>
      </p:sp>
      <p:sp>
        <p:nvSpPr>
          <p:cNvPr id="19474" name="AutoShape 18"/>
          <p:cNvSpPr>
            <a:spLocks noChangeArrowheads="1"/>
          </p:cNvSpPr>
          <p:nvPr/>
        </p:nvSpPr>
        <p:spPr bwMode="auto">
          <a:xfrm>
            <a:off x="6207125" y="4032250"/>
            <a:ext cx="1536700" cy="2254250"/>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solidFill>
            </a:endParaRPr>
          </a:p>
        </p:txBody>
      </p:sp>
      <p:sp>
        <p:nvSpPr>
          <p:cNvPr id="19475" name="Text Box 7"/>
          <p:cNvSpPr txBox="1">
            <a:spLocks noChangeArrowheads="1"/>
          </p:cNvSpPr>
          <p:nvPr/>
        </p:nvSpPr>
        <p:spPr bwMode="auto">
          <a:xfrm>
            <a:off x="6240463" y="4146550"/>
            <a:ext cx="1470025" cy="1173163"/>
          </a:xfrm>
          <a:prstGeom prst="rect">
            <a:avLst/>
          </a:prstGeom>
          <a:noFill/>
          <a:ln w="6350" algn="ctr">
            <a:noFill/>
            <a:miter lim="800000"/>
            <a:headEnd/>
            <a:tailEnd/>
          </a:ln>
        </p:spPr>
        <p:txBody>
          <a:bodyPr>
            <a:spAutoFit/>
          </a:bodyPr>
          <a:lstStyle/>
          <a:p>
            <a:pPr>
              <a:spcBef>
                <a:spcPct val="45000"/>
              </a:spcBef>
            </a:pPr>
            <a:r>
              <a:rPr lang="en-US">
                <a:solidFill>
                  <a:schemeClr val="tx1"/>
                </a:solidFill>
              </a:rPr>
              <a:t>Multi-Variable Targeting </a:t>
            </a:r>
          </a:p>
          <a:p>
            <a:pPr>
              <a:spcBef>
                <a:spcPct val="45000"/>
              </a:spcBef>
            </a:pPr>
            <a:r>
              <a:rPr lang="en-US">
                <a:solidFill>
                  <a:schemeClr val="tx1"/>
                </a:solidFill>
              </a:rPr>
              <a:t>Specialized</a:t>
            </a:r>
          </a:p>
          <a:p>
            <a:pPr>
              <a:spcBef>
                <a:spcPct val="45000"/>
              </a:spcBef>
            </a:pPr>
            <a:r>
              <a:rPr lang="en-US">
                <a:solidFill>
                  <a:schemeClr val="tx1"/>
                </a:solidFill>
              </a:rPr>
              <a:t>Geo &amp; Demo</a:t>
            </a:r>
          </a:p>
          <a:p>
            <a:pPr>
              <a:spcBef>
                <a:spcPct val="45000"/>
              </a:spcBef>
            </a:pPr>
            <a:r>
              <a:rPr lang="en-US">
                <a:solidFill>
                  <a:schemeClr val="tx1"/>
                </a:solidFill>
              </a:rPr>
              <a:t>Behavioral</a:t>
            </a:r>
          </a:p>
        </p:txBody>
      </p:sp>
      <p:cxnSp>
        <p:nvCxnSpPr>
          <p:cNvPr id="19476" name="Straight Connector 188"/>
          <p:cNvCxnSpPr>
            <a:cxnSpLocks noChangeShapeType="1"/>
          </p:cNvCxnSpPr>
          <p:nvPr/>
        </p:nvCxnSpPr>
        <p:spPr bwMode="auto">
          <a:xfrm>
            <a:off x="1343025" y="3448050"/>
            <a:ext cx="152400" cy="1588"/>
          </a:xfrm>
          <a:prstGeom prst="line">
            <a:avLst/>
          </a:prstGeom>
          <a:noFill/>
          <a:ln w="9525" algn="ctr">
            <a:solidFill>
              <a:schemeClr val="tx1"/>
            </a:solidFill>
            <a:round/>
            <a:headEnd/>
            <a:tailEnd/>
          </a:ln>
        </p:spPr>
      </p:cxnSp>
      <p:cxnSp>
        <p:nvCxnSpPr>
          <p:cNvPr id="19477" name="Straight Connector 189"/>
          <p:cNvCxnSpPr>
            <a:cxnSpLocks noChangeShapeType="1"/>
          </p:cNvCxnSpPr>
          <p:nvPr/>
        </p:nvCxnSpPr>
        <p:spPr bwMode="auto">
          <a:xfrm>
            <a:off x="1352550" y="2886075"/>
            <a:ext cx="152400" cy="1588"/>
          </a:xfrm>
          <a:prstGeom prst="line">
            <a:avLst/>
          </a:prstGeom>
          <a:noFill/>
          <a:ln w="9525" algn="ctr">
            <a:solidFill>
              <a:schemeClr val="tx1"/>
            </a:solidFill>
            <a:round/>
            <a:headEnd/>
            <a:tailEnd/>
          </a:ln>
        </p:spPr>
      </p:cxnSp>
      <p:cxnSp>
        <p:nvCxnSpPr>
          <p:cNvPr id="19478" name="Straight Connector 190"/>
          <p:cNvCxnSpPr>
            <a:cxnSpLocks noChangeShapeType="1"/>
          </p:cNvCxnSpPr>
          <p:nvPr/>
        </p:nvCxnSpPr>
        <p:spPr bwMode="auto">
          <a:xfrm>
            <a:off x="1362075" y="2324100"/>
            <a:ext cx="152400" cy="1588"/>
          </a:xfrm>
          <a:prstGeom prst="line">
            <a:avLst/>
          </a:prstGeom>
          <a:noFill/>
          <a:ln w="9525" algn="ctr">
            <a:solidFill>
              <a:schemeClr val="tx1"/>
            </a:solidFill>
            <a:round/>
            <a:headEnd/>
            <a:tailEnd/>
          </a:ln>
        </p:spPr>
      </p:cxnSp>
      <p:cxnSp>
        <p:nvCxnSpPr>
          <p:cNvPr id="19479" name="Straight Connector 191"/>
          <p:cNvCxnSpPr>
            <a:cxnSpLocks noChangeShapeType="1"/>
          </p:cNvCxnSpPr>
          <p:nvPr/>
        </p:nvCxnSpPr>
        <p:spPr bwMode="auto">
          <a:xfrm>
            <a:off x="1371600" y="1762125"/>
            <a:ext cx="152400" cy="1588"/>
          </a:xfrm>
          <a:prstGeom prst="line">
            <a:avLst/>
          </a:prstGeom>
          <a:noFill/>
          <a:ln w="9525" algn="ctr">
            <a:solidFill>
              <a:schemeClr val="tx1"/>
            </a:solidFill>
            <a:round/>
            <a:headEnd/>
            <a:tailEnd/>
          </a:ln>
        </p:spPr>
      </p:cxnSp>
      <p:grpSp>
        <p:nvGrpSpPr>
          <p:cNvPr id="2" name="Group 216"/>
          <p:cNvGrpSpPr>
            <a:grpSpLocks/>
          </p:cNvGrpSpPr>
          <p:nvPr/>
        </p:nvGrpSpPr>
        <p:grpSpPr bwMode="auto">
          <a:xfrm>
            <a:off x="6673850" y="196850"/>
            <a:ext cx="2244725" cy="1019175"/>
            <a:chOff x="6673850" y="196850"/>
            <a:chExt cx="2244725" cy="1019175"/>
          </a:xfrm>
        </p:grpSpPr>
        <p:grpSp>
          <p:nvGrpSpPr>
            <p:cNvPr id="3" name="Group 53"/>
            <p:cNvGrpSpPr>
              <a:grpSpLocks/>
            </p:cNvGrpSpPr>
            <p:nvPr/>
          </p:nvGrpSpPr>
          <p:grpSpPr bwMode="auto">
            <a:xfrm flipH="1">
              <a:off x="7386638" y="196851"/>
              <a:ext cx="757237" cy="830264"/>
              <a:chOff x="2529" y="707"/>
              <a:chExt cx="702" cy="769"/>
            </a:xfrm>
          </p:grpSpPr>
          <p:sp>
            <p:nvSpPr>
              <p:cNvPr id="234" name="Oval 116"/>
              <p:cNvSpPr>
                <a:spLocks noChangeArrowheads="1"/>
              </p:cNvSpPr>
              <p:nvPr/>
            </p:nvSpPr>
            <p:spPr bwMode="auto">
              <a:xfrm>
                <a:off x="2536" y="1341"/>
                <a:ext cx="689"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defRPr/>
                </a:pPr>
                <a:endParaRPr lang="en-US" sz="900">
                  <a:latin typeface="Arial" pitchFamily="34" charset="0"/>
                </a:endParaRPr>
              </a:p>
            </p:txBody>
          </p:sp>
          <p:sp>
            <p:nvSpPr>
              <p:cNvPr id="19498" name="Oval 25"/>
              <p:cNvSpPr>
                <a:spLocks noChangeArrowheads="1"/>
              </p:cNvSpPr>
              <p:nvPr/>
            </p:nvSpPr>
            <p:spPr bwMode="auto">
              <a:xfrm flipV="1">
                <a:off x="2529" y="707"/>
                <a:ext cx="702" cy="702"/>
              </a:xfrm>
              <a:prstGeom prst="ellipse">
                <a:avLst/>
              </a:prstGeom>
              <a:gradFill rotWithShape="1">
                <a:gsLst>
                  <a:gs pos="0">
                    <a:srgbClr val="E2E2E2"/>
                  </a:gs>
                  <a:gs pos="100000">
                    <a:schemeClr val="bg2"/>
                  </a:gs>
                </a:gsLst>
                <a:lin ang="5400000" scaled="1"/>
              </a:gradFill>
              <a:ln w="28575" algn="ctr">
                <a:noFill/>
                <a:round/>
                <a:headEnd/>
                <a:tailEnd/>
              </a:ln>
            </p:spPr>
            <p:txBody>
              <a:bodyPr rot="10800000" wrap="none" anchor="ctr"/>
              <a:lstStyle/>
              <a:p>
                <a:endParaRPr lang="en-US" sz="900"/>
              </a:p>
            </p:txBody>
          </p:sp>
          <p:sp>
            <p:nvSpPr>
              <p:cNvPr id="19499" name="Oval 113"/>
              <p:cNvSpPr>
                <a:spLocks noChangeArrowheads="1"/>
              </p:cNvSpPr>
              <p:nvPr/>
            </p:nvSpPr>
            <p:spPr bwMode="auto">
              <a:xfrm>
                <a:off x="2548" y="726"/>
                <a:ext cx="664" cy="664"/>
              </a:xfrm>
              <a:prstGeom prst="ellipse">
                <a:avLst/>
              </a:prstGeom>
              <a:solidFill>
                <a:srgbClr val="9B9B9B"/>
              </a:solidFill>
              <a:ln w="28575" algn="ctr">
                <a:noFill/>
                <a:round/>
                <a:headEnd/>
                <a:tailEnd/>
              </a:ln>
            </p:spPr>
            <p:txBody>
              <a:bodyPr wrap="none" anchor="ctr"/>
              <a:lstStyle/>
              <a:p>
                <a:endParaRPr lang="en-US" sz="900"/>
              </a:p>
            </p:txBody>
          </p:sp>
          <p:pic>
            <p:nvPicPr>
              <p:cNvPr id="19500" name="Picture 233" descr="control"/>
              <p:cNvPicPr>
                <a:picLocks noChangeAspect="1" noChangeArrowheads="1"/>
              </p:cNvPicPr>
              <p:nvPr/>
            </p:nvPicPr>
            <p:blipFill>
              <a:blip r:embed="rId3"/>
              <a:srcRect/>
              <a:stretch>
                <a:fillRect/>
              </a:stretch>
            </p:blipFill>
            <p:spPr bwMode="auto">
              <a:xfrm>
                <a:off x="2612" y="882"/>
                <a:ext cx="536" cy="351"/>
              </a:xfrm>
              <a:prstGeom prst="rect">
                <a:avLst/>
              </a:prstGeom>
              <a:noFill/>
              <a:ln w="9525">
                <a:noFill/>
                <a:miter lim="800000"/>
                <a:headEnd/>
                <a:tailEnd/>
              </a:ln>
            </p:spPr>
          </p:pic>
          <p:sp>
            <p:nvSpPr>
              <p:cNvPr id="19501" name="Oval 114"/>
              <p:cNvSpPr>
                <a:spLocks noChangeArrowheads="1"/>
              </p:cNvSpPr>
              <p:nvPr/>
            </p:nvSpPr>
            <p:spPr bwMode="auto">
              <a:xfrm flipV="1">
                <a:off x="2653" y="737"/>
                <a:ext cx="453" cy="305"/>
              </a:xfrm>
              <a:prstGeom prst="ellipse">
                <a:avLst/>
              </a:prstGeom>
              <a:gradFill rotWithShape="1">
                <a:gsLst>
                  <a:gs pos="0">
                    <a:srgbClr val="FFFFFF">
                      <a:alpha val="0"/>
                    </a:srgbClr>
                  </a:gs>
                  <a:gs pos="100000">
                    <a:schemeClr val="bg1">
                      <a:alpha val="64998"/>
                    </a:schemeClr>
                  </a:gs>
                </a:gsLst>
                <a:lin ang="5400000" scaled="1"/>
              </a:gradFill>
              <a:ln w="28575" algn="ctr">
                <a:noFill/>
                <a:round/>
                <a:headEnd/>
                <a:tailEnd/>
              </a:ln>
            </p:spPr>
            <p:txBody>
              <a:bodyPr rot="10800000" wrap="none" anchor="ctr"/>
              <a:lstStyle/>
              <a:p>
                <a:endParaRPr lang="en-US" sz="900"/>
              </a:p>
            </p:txBody>
          </p:sp>
        </p:grpSp>
        <p:grpSp>
          <p:nvGrpSpPr>
            <p:cNvPr id="4" name="Group 59"/>
            <p:cNvGrpSpPr>
              <a:grpSpLocks/>
            </p:cNvGrpSpPr>
            <p:nvPr/>
          </p:nvGrpSpPr>
          <p:grpSpPr bwMode="auto">
            <a:xfrm flipH="1">
              <a:off x="8221663" y="328611"/>
              <a:ext cx="638175" cy="700085"/>
              <a:chOff x="4273" y="707"/>
              <a:chExt cx="702" cy="770"/>
            </a:xfrm>
          </p:grpSpPr>
          <p:sp>
            <p:nvSpPr>
              <p:cNvPr id="229" name="Oval 159"/>
              <p:cNvSpPr>
                <a:spLocks noChangeArrowheads="1"/>
              </p:cNvSpPr>
              <p:nvPr/>
            </p:nvSpPr>
            <p:spPr bwMode="auto">
              <a:xfrm>
                <a:off x="4280" y="1343"/>
                <a:ext cx="690" cy="134"/>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defRPr/>
                </a:pPr>
                <a:endParaRPr lang="en-US" sz="900">
                  <a:latin typeface="Arial" pitchFamily="34" charset="0"/>
                </a:endParaRPr>
              </a:p>
            </p:txBody>
          </p:sp>
          <p:sp>
            <p:nvSpPr>
              <p:cNvPr id="19493" name="Oval 160"/>
              <p:cNvSpPr>
                <a:spLocks noChangeArrowheads="1"/>
              </p:cNvSpPr>
              <p:nvPr/>
            </p:nvSpPr>
            <p:spPr bwMode="auto">
              <a:xfrm flipV="1">
                <a:off x="4273" y="707"/>
                <a:ext cx="702" cy="703"/>
              </a:xfrm>
              <a:prstGeom prst="ellipse">
                <a:avLst/>
              </a:prstGeom>
              <a:gradFill rotWithShape="1">
                <a:gsLst>
                  <a:gs pos="0">
                    <a:srgbClr val="C6D7DE"/>
                  </a:gs>
                  <a:gs pos="100000">
                    <a:schemeClr val="accent1"/>
                  </a:gs>
                </a:gsLst>
                <a:lin ang="5400000" scaled="1"/>
              </a:gradFill>
              <a:ln w="28575" algn="ctr">
                <a:noFill/>
                <a:round/>
                <a:headEnd/>
                <a:tailEnd/>
              </a:ln>
            </p:spPr>
            <p:txBody>
              <a:bodyPr rot="10800000" wrap="none" anchor="ctr"/>
              <a:lstStyle/>
              <a:p>
                <a:endParaRPr lang="en-US" sz="900"/>
              </a:p>
            </p:txBody>
          </p:sp>
          <p:sp>
            <p:nvSpPr>
              <p:cNvPr id="19494" name="Oval 161"/>
              <p:cNvSpPr>
                <a:spLocks noChangeArrowheads="1"/>
              </p:cNvSpPr>
              <p:nvPr/>
            </p:nvSpPr>
            <p:spPr bwMode="auto">
              <a:xfrm>
                <a:off x="4292" y="726"/>
                <a:ext cx="664" cy="665"/>
              </a:xfrm>
              <a:prstGeom prst="ellipse">
                <a:avLst/>
              </a:prstGeom>
              <a:solidFill>
                <a:schemeClr val="accent1"/>
              </a:solidFill>
              <a:ln w="9525" algn="ctr">
                <a:noFill/>
                <a:round/>
                <a:headEnd/>
                <a:tailEnd/>
              </a:ln>
            </p:spPr>
            <p:txBody>
              <a:bodyPr wrap="none" anchor="ctr"/>
              <a:lstStyle/>
              <a:p>
                <a:endParaRPr lang="en-US" sz="900"/>
              </a:p>
            </p:txBody>
          </p:sp>
          <p:sp>
            <p:nvSpPr>
              <p:cNvPr id="19495" name="Oval 162"/>
              <p:cNvSpPr>
                <a:spLocks noChangeArrowheads="1"/>
              </p:cNvSpPr>
              <p:nvPr/>
            </p:nvSpPr>
            <p:spPr bwMode="auto">
              <a:xfrm flipV="1">
                <a:off x="4397"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endParaRPr lang="en-US" sz="900"/>
              </a:p>
            </p:txBody>
          </p:sp>
          <p:pic>
            <p:nvPicPr>
              <p:cNvPr id="19496" name="Picture 240" descr="expertise"/>
              <p:cNvPicPr>
                <a:picLocks noChangeAspect="1" noChangeArrowheads="1"/>
              </p:cNvPicPr>
              <p:nvPr/>
            </p:nvPicPr>
            <p:blipFill>
              <a:blip r:embed="rId4"/>
              <a:srcRect/>
              <a:stretch>
                <a:fillRect/>
              </a:stretch>
            </p:blipFill>
            <p:spPr bwMode="auto">
              <a:xfrm>
                <a:off x="4352" y="818"/>
                <a:ext cx="583" cy="444"/>
              </a:xfrm>
              <a:prstGeom prst="rect">
                <a:avLst/>
              </a:prstGeom>
              <a:noFill/>
              <a:ln w="9525">
                <a:noFill/>
                <a:miter lim="800000"/>
                <a:headEnd/>
                <a:tailEnd/>
              </a:ln>
            </p:spPr>
          </p:pic>
        </p:grpSp>
        <p:grpSp>
          <p:nvGrpSpPr>
            <p:cNvPr id="5" name="Group 65"/>
            <p:cNvGrpSpPr>
              <a:grpSpLocks/>
            </p:cNvGrpSpPr>
            <p:nvPr/>
          </p:nvGrpSpPr>
          <p:grpSpPr bwMode="auto">
            <a:xfrm flipH="1">
              <a:off x="6673850" y="330198"/>
              <a:ext cx="636588" cy="698498"/>
              <a:chOff x="785" y="707"/>
              <a:chExt cx="702" cy="770"/>
            </a:xfrm>
          </p:grpSpPr>
          <p:sp>
            <p:nvSpPr>
              <p:cNvPr id="224" name="Oval 135"/>
              <p:cNvSpPr>
                <a:spLocks noChangeArrowheads="1"/>
              </p:cNvSpPr>
              <p:nvPr/>
            </p:nvSpPr>
            <p:spPr bwMode="auto">
              <a:xfrm>
                <a:off x="792" y="1342"/>
                <a:ext cx="690"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defRPr/>
                </a:pPr>
                <a:endParaRPr lang="en-US" sz="900">
                  <a:latin typeface="Arial" pitchFamily="34" charset="0"/>
                </a:endParaRPr>
              </a:p>
            </p:txBody>
          </p:sp>
          <p:sp>
            <p:nvSpPr>
              <p:cNvPr id="19488" name="Oval 136"/>
              <p:cNvSpPr>
                <a:spLocks noChangeArrowheads="1"/>
              </p:cNvSpPr>
              <p:nvPr/>
            </p:nvSpPr>
            <p:spPr bwMode="auto">
              <a:xfrm flipV="1">
                <a:off x="785" y="707"/>
                <a:ext cx="702" cy="703"/>
              </a:xfrm>
              <a:prstGeom prst="ellipse">
                <a:avLst/>
              </a:prstGeom>
              <a:gradFill rotWithShape="1">
                <a:gsLst>
                  <a:gs pos="0">
                    <a:srgbClr val="E6F3F5"/>
                  </a:gs>
                  <a:gs pos="100000">
                    <a:schemeClr val="accent2"/>
                  </a:gs>
                </a:gsLst>
                <a:lin ang="5400000" scaled="1"/>
              </a:gradFill>
              <a:ln w="28575" algn="ctr">
                <a:noFill/>
                <a:round/>
                <a:headEnd/>
                <a:tailEnd/>
              </a:ln>
            </p:spPr>
            <p:txBody>
              <a:bodyPr rot="10800000" wrap="none" anchor="ctr"/>
              <a:lstStyle/>
              <a:p>
                <a:endParaRPr lang="en-US" sz="900"/>
              </a:p>
            </p:txBody>
          </p:sp>
          <p:sp>
            <p:nvSpPr>
              <p:cNvPr id="19489" name="Oval 137"/>
              <p:cNvSpPr>
                <a:spLocks noChangeArrowheads="1"/>
              </p:cNvSpPr>
              <p:nvPr/>
            </p:nvSpPr>
            <p:spPr bwMode="auto">
              <a:xfrm>
                <a:off x="804" y="726"/>
                <a:ext cx="664" cy="665"/>
              </a:xfrm>
              <a:prstGeom prst="ellipse">
                <a:avLst/>
              </a:prstGeom>
              <a:solidFill>
                <a:srgbClr val="74B9C2"/>
              </a:solidFill>
              <a:ln w="28575" algn="ctr">
                <a:noFill/>
                <a:round/>
                <a:headEnd/>
                <a:tailEnd/>
              </a:ln>
            </p:spPr>
            <p:txBody>
              <a:bodyPr wrap="none" anchor="ctr"/>
              <a:lstStyle/>
              <a:p>
                <a:endParaRPr lang="en-US" sz="900"/>
              </a:p>
            </p:txBody>
          </p:sp>
          <p:sp>
            <p:nvSpPr>
              <p:cNvPr id="19490" name="Oval 149"/>
              <p:cNvSpPr>
                <a:spLocks noChangeArrowheads="1"/>
              </p:cNvSpPr>
              <p:nvPr/>
            </p:nvSpPr>
            <p:spPr bwMode="auto">
              <a:xfrm flipV="1">
                <a:off x="909"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endParaRPr lang="en-US" sz="900"/>
              </a:p>
            </p:txBody>
          </p:sp>
          <p:pic>
            <p:nvPicPr>
              <p:cNvPr id="19491" name="Picture 70" descr="icons_for_spheres"/>
              <p:cNvPicPr>
                <a:picLocks noChangeAspect="1" noChangeArrowheads="1"/>
              </p:cNvPicPr>
              <p:nvPr/>
            </p:nvPicPr>
            <p:blipFill>
              <a:blip r:embed="rId5"/>
              <a:srcRect b="2"/>
              <a:stretch>
                <a:fillRect/>
              </a:stretch>
            </p:blipFill>
            <p:spPr bwMode="auto">
              <a:xfrm>
                <a:off x="997" y="798"/>
                <a:ext cx="278" cy="522"/>
              </a:xfrm>
              <a:prstGeom prst="rect">
                <a:avLst/>
              </a:prstGeom>
              <a:noFill/>
              <a:ln w="9525">
                <a:noFill/>
                <a:miter lim="800000"/>
                <a:headEnd/>
                <a:tailEnd/>
              </a:ln>
            </p:spPr>
          </p:pic>
        </p:grpSp>
        <p:sp>
          <p:nvSpPr>
            <p:cNvPr id="19484" name="Text Box 71"/>
            <p:cNvSpPr txBox="1">
              <a:spLocks noChangeArrowheads="1"/>
            </p:cNvSpPr>
            <p:nvPr/>
          </p:nvSpPr>
          <p:spPr bwMode="auto">
            <a:xfrm>
              <a:off x="6692900" y="998538"/>
              <a:ext cx="596900" cy="214312"/>
            </a:xfrm>
            <a:prstGeom prst="rect">
              <a:avLst/>
            </a:prstGeom>
            <a:noFill/>
            <a:ln w="9525" algn="ctr">
              <a:noFill/>
              <a:miter lim="800000"/>
              <a:headEnd/>
              <a:tailEnd/>
            </a:ln>
          </p:spPr>
          <p:txBody>
            <a:bodyPr wrap="none">
              <a:spAutoFit/>
            </a:bodyPr>
            <a:lstStyle/>
            <a:p>
              <a:r>
                <a:rPr lang="en-US" sz="800"/>
                <a:t>INSIGHT</a:t>
              </a:r>
            </a:p>
          </p:txBody>
        </p:sp>
        <p:sp>
          <p:nvSpPr>
            <p:cNvPr id="19485" name="Text Box 72"/>
            <p:cNvSpPr txBox="1">
              <a:spLocks noChangeArrowheads="1"/>
            </p:cNvSpPr>
            <p:nvPr/>
          </p:nvSpPr>
          <p:spPr bwMode="auto">
            <a:xfrm>
              <a:off x="7396163" y="1001713"/>
              <a:ext cx="736600" cy="214312"/>
            </a:xfrm>
            <a:prstGeom prst="rect">
              <a:avLst/>
            </a:prstGeom>
            <a:noFill/>
            <a:ln w="9525" algn="ctr">
              <a:noFill/>
              <a:miter lim="800000"/>
              <a:headEnd/>
              <a:tailEnd/>
            </a:ln>
          </p:spPr>
          <p:txBody>
            <a:bodyPr wrap="none">
              <a:spAutoFit/>
            </a:bodyPr>
            <a:lstStyle/>
            <a:p>
              <a:r>
                <a:rPr lang="en-US" sz="800">
                  <a:latin typeface="Arial Black" pitchFamily="34" charset="0"/>
                </a:rPr>
                <a:t>CONTROL</a:t>
              </a:r>
            </a:p>
          </p:txBody>
        </p:sp>
        <p:sp>
          <p:nvSpPr>
            <p:cNvPr id="19486" name="Text Box 73"/>
            <p:cNvSpPr txBox="1">
              <a:spLocks noChangeArrowheads="1"/>
            </p:cNvSpPr>
            <p:nvPr/>
          </p:nvSpPr>
          <p:spPr bwMode="auto">
            <a:xfrm>
              <a:off x="8161338" y="998538"/>
              <a:ext cx="757237" cy="214312"/>
            </a:xfrm>
            <a:prstGeom prst="rect">
              <a:avLst/>
            </a:prstGeom>
            <a:noFill/>
            <a:ln w="9525" algn="ctr">
              <a:noFill/>
              <a:miter lim="800000"/>
              <a:headEnd/>
              <a:tailEnd/>
            </a:ln>
          </p:spPr>
          <p:txBody>
            <a:bodyPr wrap="none">
              <a:spAutoFit/>
            </a:bodyPr>
            <a:lstStyle/>
            <a:p>
              <a:r>
                <a:rPr lang="en-US" sz="800"/>
                <a:t>EXPERTISE</a:t>
              </a:r>
            </a:p>
          </p:txBody>
        </p:sp>
      </p:gr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title"/>
          </p:nvPr>
        </p:nvSpPr>
        <p:spPr/>
        <p:txBody>
          <a:bodyPr/>
          <a:lstStyle/>
          <a:p>
            <a:r>
              <a:rPr lang="en-US" smtClean="0">
                <a:ea typeface="PMingLiU" pitchFamily="18" charset="-120"/>
              </a:rPr>
              <a:t>Control Over Your Brand</a:t>
            </a:r>
            <a:br>
              <a:rPr lang="en-US" smtClean="0">
                <a:ea typeface="PMingLiU" pitchFamily="18" charset="-120"/>
              </a:rPr>
            </a:br>
            <a:r>
              <a:rPr lang="en-US" sz="2200" smtClean="0">
                <a:solidFill>
                  <a:schemeClr val="tx2"/>
                </a:solidFill>
              </a:rPr>
              <a:t>Four ways DRIVE helps you control your brand</a:t>
            </a:r>
          </a:p>
        </p:txBody>
      </p:sp>
      <p:sp>
        <p:nvSpPr>
          <p:cNvPr id="20483" name="Slide Number Placeholder 3"/>
          <p:cNvSpPr>
            <a:spLocks noGrp="1"/>
          </p:cNvSpPr>
          <p:nvPr>
            <p:ph type="sldNum" sz="quarter" idx="11"/>
          </p:nvPr>
        </p:nvSpPr>
        <p:spPr>
          <a:noFill/>
        </p:spPr>
        <p:txBody>
          <a:bodyPr/>
          <a:lstStyle/>
          <a:p>
            <a:endParaRPr lang="en-US" smtClean="0">
              <a:latin typeface="Arial" charset="0"/>
            </a:endParaRPr>
          </a:p>
        </p:txBody>
      </p:sp>
      <p:grpSp>
        <p:nvGrpSpPr>
          <p:cNvPr id="2" name="Group 82"/>
          <p:cNvGrpSpPr>
            <a:grpSpLocks/>
          </p:cNvGrpSpPr>
          <p:nvPr/>
        </p:nvGrpSpPr>
        <p:grpSpPr bwMode="auto">
          <a:xfrm>
            <a:off x="6673850" y="196850"/>
            <a:ext cx="2244725" cy="1019175"/>
            <a:chOff x="6673850" y="196850"/>
            <a:chExt cx="2244725" cy="1019175"/>
          </a:xfrm>
        </p:grpSpPr>
        <p:grpSp>
          <p:nvGrpSpPr>
            <p:cNvPr id="3" name="Group 53"/>
            <p:cNvGrpSpPr>
              <a:grpSpLocks/>
            </p:cNvGrpSpPr>
            <p:nvPr/>
          </p:nvGrpSpPr>
          <p:grpSpPr bwMode="auto">
            <a:xfrm flipH="1">
              <a:off x="7386638" y="196851"/>
              <a:ext cx="757237" cy="830264"/>
              <a:chOff x="2529" y="707"/>
              <a:chExt cx="702" cy="769"/>
            </a:xfrm>
          </p:grpSpPr>
          <p:sp>
            <p:nvSpPr>
              <p:cNvPr id="64" name="Oval 116"/>
              <p:cNvSpPr>
                <a:spLocks noChangeArrowheads="1"/>
              </p:cNvSpPr>
              <p:nvPr/>
            </p:nvSpPr>
            <p:spPr bwMode="auto">
              <a:xfrm>
                <a:off x="2536" y="1341"/>
                <a:ext cx="689"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20532" name="Oval 25"/>
              <p:cNvSpPr>
                <a:spLocks noChangeArrowheads="1"/>
              </p:cNvSpPr>
              <p:nvPr/>
            </p:nvSpPr>
            <p:spPr bwMode="auto">
              <a:xfrm flipV="1">
                <a:off x="2529" y="707"/>
                <a:ext cx="702" cy="702"/>
              </a:xfrm>
              <a:prstGeom prst="ellipse">
                <a:avLst/>
              </a:prstGeom>
              <a:gradFill rotWithShape="1">
                <a:gsLst>
                  <a:gs pos="0">
                    <a:srgbClr val="E2E2E2"/>
                  </a:gs>
                  <a:gs pos="100000">
                    <a:schemeClr val="bg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20533" name="Oval 113"/>
              <p:cNvSpPr>
                <a:spLocks noChangeArrowheads="1"/>
              </p:cNvSpPr>
              <p:nvPr/>
            </p:nvSpPr>
            <p:spPr bwMode="auto">
              <a:xfrm>
                <a:off x="2548" y="726"/>
                <a:ext cx="664" cy="664"/>
              </a:xfrm>
              <a:prstGeom prst="ellipse">
                <a:avLst/>
              </a:prstGeom>
              <a:solidFill>
                <a:srgbClr val="9B9B9B"/>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pic>
            <p:nvPicPr>
              <p:cNvPr id="20534" name="Picture 233" descr="control"/>
              <p:cNvPicPr>
                <a:picLocks noChangeAspect="1" noChangeArrowheads="1"/>
              </p:cNvPicPr>
              <p:nvPr/>
            </p:nvPicPr>
            <p:blipFill>
              <a:blip r:embed="rId3"/>
              <a:srcRect/>
              <a:stretch>
                <a:fillRect/>
              </a:stretch>
            </p:blipFill>
            <p:spPr bwMode="auto">
              <a:xfrm>
                <a:off x="2612" y="882"/>
                <a:ext cx="536" cy="351"/>
              </a:xfrm>
              <a:prstGeom prst="rect">
                <a:avLst/>
              </a:prstGeom>
              <a:noFill/>
              <a:ln w="9525">
                <a:noFill/>
                <a:miter lim="800000"/>
                <a:headEnd/>
                <a:tailEnd/>
              </a:ln>
            </p:spPr>
          </p:pic>
          <p:sp>
            <p:nvSpPr>
              <p:cNvPr id="20535" name="Oval 114"/>
              <p:cNvSpPr>
                <a:spLocks noChangeArrowheads="1"/>
              </p:cNvSpPr>
              <p:nvPr/>
            </p:nvSpPr>
            <p:spPr bwMode="auto">
              <a:xfrm flipV="1">
                <a:off x="2653" y="737"/>
                <a:ext cx="453" cy="305"/>
              </a:xfrm>
              <a:prstGeom prst="ellipse">
                <a:avLst/>
              </a:prstGeom>
              <a:gradFill rotWithShape="1">
                <a:gsLst>
                  <a:gs pos="0">
                    <a:srgbClr val="FFFFFF">
                      <a:alpha val="0"/>
                    </a:srgbClr>
                  </a:gs>
                  <a:gs pos="100000">
                    <a:schemeClr val="bg1">
                      <a:alpha val="64998"/>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grpSp>
        <p:grpSp>
          <p:nvGrpSpPr>
            <p:cNvPr id="4" name="Group 59"/>
            <p:cNvGrpSpPr>
              <a:grpSpLocks/>
            </p:cNvGrpSpPr>
            <p:nvPr/>
          </p:nvGrpSpPr>
          <p:grpSpPr bwMode="auto">
            <a:xfrm flipH="1">
              <a:off x="8221663" y="328611"/>
              <a:ext cx="638175" cy="700085"/>
              <a:chOff x="4273" y="707"/>
              <a:chExt cx="702" cy="770"/>
            </a:xfrm>
          </p:grpSpPr>
          <p:sp>
            <p:nvSpPr>
              <p:cNvPr id="59" name="Oval 159"/>
              <p:cNvSpPr>
                <a:spLocks noChangeArrowheads="1"/>
              </p:cNvSpPr>
              <p:nvPr/>
            </p:nvSpPr>
            <p:spPr bwMode="auto">
              <a:xfrm>
                <a:off x="4280" y="1343"/>
                <a:ext cx="690" cy="134"/>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20527" name="Oval 160"/>
              <p:cNvSpPr>
                <a:spLocks noChangeArrowheads="1"/>
              </p:cNvSpPr>
              <p:nvPr/>
            </p:nvSpPr>
            <p:spPr bwMode="auto">
              <a:xfrm flipV="1">
                <a:off x="4273" y="707"/>
                <a:ext cx="702" cy="703"/>
              </a:xfrm>
              <a:prstGeom prst="ellipse">
                <a:avLst/>
              </a:prstGeom>
              <a:gradFill rotWithShape="1">
                <a:gsLst>
                  <a:gs pos="0">
                    <a:srgbClr val="C6D7DE"/>
                  </a:gs>
                  <a:gs pos="100000">
                    <a:schemeClr val="accent1"/>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20528" name="Oval 161"/>
              <p:cNvSpPr>
                <a:spLocks noChangeArrowheads="1"/>
              </p:cNvSpPr>
              <p:nvPr/>
            </p:nvSpPr>
            <p:spPr bwMode="auto">
              <a:xfrm>
                <a:off x="4292" y="726"/>
                <a:ext cx="664" cy="665"/>
              </a:xfrm>
              <a:prstGeom prst="ellipse">
                <a:avLst/>
              </a:prstGeom>
              <a:solidFill>
                <a:schemeClr val="accent1"/>
              </a:solidFill>
              <a:ln w="952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20529" name="Oval 162"/>
              <p:cNvSpPr>
                <a:spLocks noChangeArrowheads="1"/>
              </p:cNvSpPr>
              <p:nvPr/>
            </p:nvSpPr>
            <p:spPr bwMode="auto">
              <a:xfrm flipV="1">
                <a:off x="4397"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20530" name="Picture 240" descr="expertise"/>
              <p:cNvPicPr>
                <a:picLocks noChangeAspect="1" noChangeArrowheads="1"/>
              </p:cNvPicPr>
              <p:nvPr/>
            </p:nvPicPr>
            <p:blipFill>
              <a:blip r:embed="rId4"/>
              <a:srcRect/>
              <a:stretch>
                <a:fillRect/>
              </a:stretch>
            </p:blipFill>
            <p:spPr bwMode="auto">
              <a:xfrm>
                <a:off x="4352" y="818"/>
                <a:ext cx="583" cy="444"/>
              </a:xfrm>
              <a:prstGeom prst="rect">
                <a:avLst/>
              </a:prstGeom>
              <a:noFill/>
              <a:ln w="9525">
                <a:noFill/>
                <a:miter lim="800000"/>
                <a:headEnd/>
                <a:tailEnd/>
              </a:ln>
            </p:spPr>
          </p:pic>
        </p:grpSp>
        <p:grpSp>
          <p:nvGrpSpPr>
            <p:cNvPr id="5" name="Group 65"/>
            <p:cNvGrpSpPr>
              <a:grpSpLocks/>
            </p:cNvGrpSpPr>
            <p:nvPr/>
          </p:nvGrpSpPr>
          <p:grpSpPr bwMode="auto">
            <a:xfrm flipH="1">
              <a:off x="6673850" y="330198"/>
              <a:ext cx="636588" cy="698498"/>
              <a:chOff x="785" y="707"/>
              <a:chExt cx="702" cy="770"/>
            </a:xfrm>
          </p:grpSpPr>
          <p:sp>
            <p:nvSpPr>
              <p:cNvPr id="54" name="Oval 135"/>
              <p:cNvSpPr>
                <a:spLocks noChangeArrowheads="1"/>
              </p:cNvSpPr>
              <p:nvPr/>
            </p:nvSpPr>
            <p:spPr bwMode="auto">
              <a:xfrm>
                <a:off x="792" y="1342"/>
                <a:ext cx="690" cy="135"/>
              </a:xfrm>
              <a:prstGeom prst="ellipse">
                <a:avLst/>
              </a:prstGeom>
              <a:gradFill rotWithShape="1">
                <a:gsLst>
                  <a:gs pos="0">
                    <a:schemeClr val="bg2"/>
                  </a:gs>
                  <a:gs pos="100000">
                    <a:schemeClr val="bg2">
                      <a:gamma/>
                      <a:tint val="0"/>
                      <a:invGamma/>
                      <a:alpha val="0"/>
                    </a:schemeClr>
                  </a:gs>
                </a:gsLst>
                <a:path path="shape">
                  <a:fillToRect l="50000" t="50000" r="50000" b="50000"/>
                </a:path>
              </a:gradFill>
              <a:ln w="9525" algn="ctr">
                <a:noFill/>
                <a:round/>
                <a:headEnd/>
                <a:tailEnd/>
              </a:ln>
              <a:effectLst/>
            </p:spPr>
            <p:txBody>
              <a:bodyPr wrap="none" anchor="ctr"/>
              <a:lstStyle/>
              <a:p>
                <a:pPr algn="l">
                  <a:lnSpc>
                    <a:spcPct val="100000"/>
                  </a:lnSpc>
                  <a:spcBef>
                    <a:spcPct val="0"/>
                  </a:spcBef>
                  <a:defRPr/>
                </a:pPr>
                <a:endParaRPr lang="en-US" sz="900" b="0">
                  <a:solidFill>
                    <a:schemeClr val="tx1"/>
                  </a:solidFill>
                  <a:latin typeface="Arial" pitchFamily="34" charset="0"/>
                </a:endParaRPr>
              </a:p>
            </p:txBody>
          </p:sp>
          <p:sp>
            <p:nvSpPr>
              <p:cNvPr id="20522" name="Oval 136"/>
              <p:cNvSpPr>
                <a:spLocks noChangeArrowheads="1"/>
              </p:cNvSpPr>
              <p:nvPr/>
            </p:nvSpPr>
            <p:spPr bwMode="auto">
              <a:xfrm flipV="1">
                <a:off x="785" y="707"/>
                <a:ext cx="702" cy="703"/>
              </a:xfrm>
              <a:prstGeom prst="ellipse">
                <a:avLst/>
              </a:prstGeom>
              <a:gradFill rotWithShape="1">
                <a:gsLst>
                  <a:gs pos="0">
                    <a:srgbClr val="E6F3F5"/>
                  </a:gs>
                  <a:gs pos="100000">
                    <a:schemeClr val="accent2"/>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sp>
            <p:nvSpPr>
              <p:cNvPr id="20523" name="Oval 137"/>
              <p:cNvSpPr>
                <a:spLocks noChangeArrowheads="1"/>
              </p:cNvSpPr>
              <p:nvPr/>
            </p:nvSpPr>
            <p:spPr bwMode="auto">
              <a:xfrm>
                <a:off x="804" y="726"/>
                <a:ext cx="664" cy="665"/>
              </a:xfrm>
              <a:prstGeom prst="ellipse">
                <a:avLst/>
              </a:prstGeom>
              <a:solidFill>
                <a:srgbClr val="74B9C2"/>
              </a:solidFill>
              <a:ln w="28575" algn="ctr">
                <a:noFill/>
                <a:round/>
                <a:headEnd/>
                <a:tailEnd/>
              </a:ln>
            </p:spPr>
            <p:txBody>
              <a:bodyPr wrap="none" anchor="ctr"/>
              <a:lstStyle/>
              <a:p>
                <a:pPr algn="l">
                  <a:lnSpc>
                    <a:spcPct val="100000"/>
                  </a:lnSpc>
                  <a:spcBef>
                    <a:spcPct val="0"/>
                  </a:spcBef>
                </a:pPr>
                <a:endParaRPr lang="en-US" sz="900" b="0">
                  <a:solidFill>
                    <a:schemeClr val="tx1"/>
                  </a:solidFill>
                </a:endParaRPr>
              </a:p>
            </p:txBody>
          </p:sp>
          <p:sp>
            <p:nvSpPr>
              <p:cNvPr id="20524" name="Oval 149"/>
              <p:cNvSpPr>
                <a:spLocks noChangeArrowheads="1"/>
              </p:cNvSpPr>
              <p:nvPr/>
            </p:nvSpPr>
            <p:spPr bwMode="auto">
              <a:xfrm flipV="1">
                <a:off x="909" y="737"/>
                <a:ext cx="453" cy="305"/>
              </a:xfrm>
              <a:prstGeom prst="ellipse">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900" b="0">
                  <a:solidFill>
                    <a:schemeClr val="tx1"/>
                  </a:solidFill>
                </a:endParaRPr>
              </a:p>
            </p:txBody>
          </p:sp>
          <p:pic>
            <p:nvPicPr>
              <p:cNvPr id="20525" name="Picture 70" descr="icons_for_spheres"/>
              <p:cNvPicPr>
                <a:picLocks noChangeAspect="1" noChangeArrowheads="1"/>
              </p:cNvPicPr>
              <p:nvPr/>
            </p:nvPicPr>
            <p:blipFill>
              <a:blip r:embed="rId5"/>
              <a:srcRect b="2"/>
              <a:stretch>
                <a:fillRect/>
              </a:stretch>
            </p:blipFill>
            <p:spPr bwMode="auto">
              <a:xfrm>
                <a:off x="997" y="798"/>
                <a:ext cx="278" cy="522"/>
              </a:xfrm>
              <a:prstGeom prst="rect">
                <a:avLst/>
              </a:prstGeom>
              <a:noFill/>
              <a:ln w="9525">
                <a:noFill/>
                <a:miter lim="800000"/>
                <a:headEnd/>
                <a:tailEnd/>
              </a:ln>
            </p:spPr>
          </p:pic>
        </p:grpSp>
        <p:sp>
          <p:nvSpPr>
            <p:cNvPr id="20518" name="Text Box 71"/>
            <p:cNvSpPr txBox="1">
              <a:spLocks noChangeArrowheads="1"/>
            </p:cNvSpPr>
            <p:nvPr/>
          </p:nvSpPr>
          <p:spPr bwMode="auto">
            <a:xfrm>
              <a:off x="6692900" y="998538"/>
              <a:ext cx="596900" cy="214312"/>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INSIGHT</a:t>
              </a:r>
            </a:p>
          </p:txBody>
        </p:sp>
        <p:sp>
          <p:nvSpPr>
            <p:cNvPr id="20519" name="Text Box 72"/>
            <p:cNvSpPr txBox="1">
              <a:spLocks noChangeArrowheads="1"/>
            </p:cNvSpPr>
            <p:nvPr/>
          </p:nvSpPr>
          <p:spPr bwMode="auto">
            <a:xfrm>
              <a:off x="7396163" y="1001713"/>
              <a:ext cx="736600" cy="214312"/>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latin typeface="Arial Black" pitchFamily="34" charset="0"/>
                </a:rPr>
                <a:t>CONTROL</a:t>
              </a:r>
            </a:p>
          </p:txBody>
        </p:sp>
        <p:sp>
          <p:nvSpPr>
            <p:cNvPr id="20520" name="Text Box 73"/>
            <p:cNvSpPr txBox="1">
              <a:spLocks noChangeArrowheads="1"/>
            </p:cNvSpPr>
            <p:nvPr/>
          </p:nvSpPr>
          <p:spPr bwMode="auto">
            <a:xfrm>
              <a:off x="8161338" y="998538"/>
              <a:ext cx="757237" cy="214312"/>
            </a:xfrm>
            <a:prstGeom prst="rect">
              <a:avLst/>
            </a:prstGeom>
            <a:noFill/>
            <a:ln w="9525" algn="ctr">
              <a:noFill/>
              <a:miter lim="800000"/>
              <a:headEnd/>
              <a:tailEnd/>
            </a:ln>
          </p:spPr>
          <p:txBody>
            <a:bodyPr wrap="none">
              <a:spAutoFit/>
            </a:bodyPr>
            <a:lstStyle/>
            <a:p>
              <a:pPr>
                <a:lnSpc>
                  <a:spcPct val="100000"/>
                </a:lnSpc>
                <a:spcBef>
                  <a:spcPct val="0"/>
                </a:spcBef>
              </a:pPr>
              <a:r>
                <a:rPr lang="en-US" sz="800" b="0">
                  <a:solidFill>
                    <a:schemeClr val="tx1"/>
                  </a:solidFill>
                </a:rPr>
                <a:t>EXPERTISE</a:t>
              </a:r>
            </a:p>
          </p:txBody>
        </p:sp>
      </p:grpSp>
      <p:grpSp>
        <p:nvGrpSpPr>
          <p:cNvPr id="6" name="Group 59"/>
          <p:cNvGrpSpPr>
            <a:grpSpLocks/>
          </p:cNvGrpSpPr>
          <p:nvPr/>
        </p:nvGrpSpPr>
        <p:grpSpPr bwMode="auto">
          <a:xfrm>
            <a:off x="703263" y="1668463"/>
            <a:ext cx="1430337" cy="1422400"/>
            <a:chOff x="703263" y="1668463"/>
            <a:chExt cx="1430337" cy="1422400"/>
          </a:xfrm>
        </p:grpSpPr>
        <p:grpSp>
          <p:nvGrpSpPr>
            <p:cNvPr id="7" name="Group 2"/>
            <p:cNvGrpSpPr>
              <a:grpSpLocks/>
            </p:cNvGrpSpPr>
            <p:nvPr/>
          </p:nvGrpSpPr>
          <p:grpSpPr bwMode="auto">
            <a:xfrm>
              <a:off x="703263" y="1668463"/>
              <a:ext cx="1430337" cy="1422400"/>
              <a:chOff x="2080" y="3280"/>
              <a:chExt cx="901" cy="896"/>
            </a:xfrm>
          </p:grpSpPr>
          <p:sp>
            <p:nvSpPr>
              <p:cNvPr id="20513" name="AutoShape 3"/>
              <p:cNvSpPr>
                <a:spLocks noChangeArrowheads="1"/>
              </p:cNvSpPr>
              <p:nvPr/>
            </p:nvSpPr>
            <p:spPr bwMode="auto">
              <a:xfrm>
                <a:off x="2080" y="3280"/>
                <a:ext cx="901" cy="896"/>
              </a:xfrm>
              <a:prstGeom prst="roundRect">
                <a:avLst>
                  <a:gd name="adj" fmla="val 10046"/>
                </a:avLst>
              </a:prstGeom>
              <a:solidFill>
                <a:schemeClr val="accent1"/>
              </a:solidFill>
              <a:ln w="19050" algn="ctr">
                <a:solidFill>
                  <a:srgbClr val="2E3C4C"/>
                </a:solid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20514" name="AutoShape 4"/>
              <p:cNvSpPr>
                <a:spLocks noChangeArrowheads="1"/>
              </p:cNvSpPr>
              <p:nvPr/>
            </p:nvSpPr>
            <p:spPr bwMode="auto">
              <a:xfrm flipV="1">
                <a:off x="2104" y="3312"/>
                <a:ext cx="853" cy="480"/>
              </a:xfrm>
              <a:prstGeom prst="roundRect">
                <a:avLst>
                  <a:gd name="adj" fmla="val 16667"/>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1800" b="0">
                  <a:solidFill>
                    <a:schemeClr val="tx1"/>
                  </a:solidFill>
                </a:endParaRPr>
              </a:p>
            </p:txBody>
          </p:sp>
        </p:grpSp>
        <p:sp>
          <p:nvSpPr>
            <p:cNvPr id="20512" name="Rectangle 60"/>
            <p:cNvSpPr>
              <a:spLocks noChangeArrowheads="1"/>
            </p:cNvSpPr>
            <p:nvPr/>
          </p:nvSpPr>
          <p:spPr bwMode="auto">
            <a:xfrm>
              <a:off x="771525" y="1898650"/>
              <a:ext cx="1279525" cy="942975"/>
            </a:xfrm>
            <a:prstGeom prst="rect">
              <a:avLst/>
            </a:prstGeom>
            <a:noFill/>
            <a:ln w="9525">
              <a:noFill/>
              <a:miter lim="800000"/>
              <a:headEnd/>
              <a:tailEnd/>
            </a:ln>
          </p:spPr>
          <p:txBody>
            <a:bodyPr>
              <a:spAutoFit/>
            </a:bodyPr>
            <a:lstStyle/>
            <a:p>
              <a:pPr algn="l">
                <a:lnSpc>
                  <a:spcPct val="100000"/>
                </a:lnSpc>
                <a:spcBef>
                  <a:spcPct val="0"/>
                </a:spcBef>
              </a:pPr>
              <a:r>
                <a:rPr lang="en-US" sz="1400"/>
                <a:t>Premium Publishers and Impressions</a:t>
              </a:r>
              <a:endParaRPr lang="en-US" sz="1800" b="0">
                <a:solidFill>
                  <a:schemeClr val="tx1"/>
                </a:solidFill>
              </a:endParaRPr>
            </a:p>
          </p:txBody>
        </p:sp>
      </p:grpSp>
      <p:grpSp>
        <p:nvGrpSpPr>
          <p:cNvPr id="8" name="Group 54"/>
          <p:cNvGrpSpPr>
            <a:grpSpLocks/>
          </p:cNvGrpSpPr>
          <p:nvPr/>
        </p:nvGrpSpPr>
        <p:grpSpPr bwMode="auto">
          <a:xfrm>
            <a:off x="2743200" y="2633663"/>
            <a:ext cx="1430338" cy="1422400"/>
            <a:chOff x="2743200" y="2633663"/>
            <a:chExt cx="1430338" cy="1422400"/>
          </a:xfrm>
        </p:grpSpPr>
        <p:grpSp>
          <p:nvGrpSpPr>
            <p:cNvPr id="9" name="Group 5"/>
            <p:cNvGrpSpPr>
              <a:grpSpLocks/>
            </p:cNvGrpSpPr>
            <p:nvPr/>
          </p:nvGrpSpPr>
          <p:grpSpPr bwMode="auto">
            <a:xfrm>
              <a:off x="2743200" y="2633663"/>
              <a:ext cx="1430338" cy="1422400"/>
              <a:chOff x="2080" y="3280"/>
              <a:chExt cx="901" cy="896"/>
            </a:xfrm>
          </p:grpSpPr>
          <p:sp>
            <p:nvSpPr>
              <p:cNvPr id="20509" name="AutoShape 6"/>
              <p:cNvSpPr>
                <a:spLocks noChangeArrowheads="1"/>
              </p:cNvSpPr>
              <p:nvPr/>
            </p:nvSpPr>
            <p:spPr bwMode="auto">
              <a:xfrm>
                <a:off x="2080" y="3280"/>
                <a:ext cx="901" cy="896"/>
              </a:xfrm>
              <a:prstGeom prst="roundRect">
                <a:avLst>
                  <a:gd name="adj" fmla="val 10046"/>
                </a:avLst>
              </a:prstGeom>
              <a:solidFill>
                <a:schemeClr val="accent1"/>
              </a:solidFill>
              <a:ln w="19050" algn="ctr">
                <a:solidFill>
                  <a:srgbClr val="2E3C4C"/>
                </a:solid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20510" name="AutoShape 7"/>
              <p:cNvSpPr>
                <a:spLocks noChangeArrowheads="1"/>
              </p:cNvSpPr>
              <p:nvPr/>
            </p:nvSpPr>
            <p:spPr bwMode="auto">
              <a:xfrm flipV="1">
                <a:off x="2104" y="3312"/>
                <a:ext cx="853" cy="480"/>
              </a:xfrm>
              <a:prstGeom prst="roundRect">
                <a:avLst>
                  <a:gd name="adj" fmla="val 16667"/>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1800" b="0">
                  <a:solidFill>
                    <a:schemeClr val="tx1"/>
                  </a:solidFill>
                </a:endParaRPr>
              </a:p>
            </p:txBody>
          </p:sp>
        </p:grpSp>
        <p:sp>
          <p:nvSpPr>
            <p:cNvPr id="20508" name="Rectangle 60"/>
            <p:cNvSpPr>
              <a:spLocks noChangeArrowheads="1"/>
            </p:cNvSpPr>
            <p:nvPr/>
          </p:nvSpPr>
          <p:spPr bwMode="auto">
            <a:xfrm>
              <a:off x="2803525" y="2873375"/>
              <a:ext cx="1279525" cy="942975"/>
            </a:xfrm>
            <a:prstGeom prst="rect">
              <a:avLst/>
            </a:prstGeom>
            <a:noFill/>
            <a:ln w="9525">
              <a:noFill/>
              <a:miter lim="800000"/>
              <a:headEnd/>
              <a:tailEnd/>
            </a:ln>
          </p:spPr>
          <p:txBody>
            <a:bodyPr>
              <a:spAutoFit/>
            </a:bodyPr>
            <a:lstStyle/>
            <a:p>
              <a:pPr algn="l">
                <a:lnSpc>
                  <a:spcPct val="100000"/>
                </a:lnSpc>
                <a:spcBef>
                  <a:spcPct val="0"/>
                </a:spcBef>
              </a:pPr>
              <a:r>
                <a:rPr lang="en-US" sz="1400"/>
                <a:t>No Impressions on other networks</a:t>
              </a:r>
              <a:endParaRPr lang="en-US" sz="1800" b="0">
                <a:solidFill>
                  <a:schemeClr val="tx1"/>
                </a:solidFill>
              </a:endParaRPr>
            </a:p>
          </p:txBody>
        </p:sp>
      </p:grpSp>
      <p:grpSp>
        <p:nvGrpSpPr>
          <p:cNvPr id="10" name="Group 55"/>
          <p:cNvGrpSpPr>
            <a:grpSpLocks/>
          </p:cNvGrpSpPr>
          <p:nvPr/>
        </p:nvGrpSpPr>
        <p:grpSpPr bwMode="auto">
          <a:xfrm>
            <a:off x="4783138" y="3563938"/>
            <a:ext cx="1430337" cy="1422400"/>
            <a:chOff x="4783138" y="3598863"/>
            <a:chExt cx="1430337" cy="1422400"/>
          </a:xfrm>
        </p:grpSpPr>
        <p:grpSp>
          <p:nvGrpSpPr>
            <p:cNvPr id="11" name="Group 8"/>
            <p:cNvGrpSpPr>
              <a:grpSpLocks/>
            </p:cNvGrpSpPr>
            <p:nvPr/>
          </p:nvGrpSpPr>
          <p:grpSpPr bwMode="auto">
            <a:xfrm>
              <a:off x="4783138" y="3598863"/>
              <a:ext cx="1430337" cy="1422400"/>
              <a:chOff x="2080" y="3280"/>
              <a:chExt cx="901" cy="896"/>
            </a:xfrm>
          </p:grpSpPr>
          <p:sp>
            <p:nvSpPr>
              <p:cNvPr id="20505" name="AutoShape 9"/>
              <p:cNvSpPr>
                <a:spLocks noChangeArrowheads="1"/>
              </p:cNvSpPr>
              <p:nvPr/>
            </p:nvSpPr>
            <p:spPr bwMode="auto">
              <a:xfrm>
                <a:off x="2080" y="3280"/>
                <a:ext cx="901" cy="896"/>
              </a:xfrm>
              <a:prstGeom prst="roundRect">
                <a:avLst>
                  <a:gd name="adj" fmla="val 10046"/>
                </a:avLst>
              </a:prstGeom>
              <a:solidFill>
                <a:schemeClr val="accent1"/>
              </a:solidFill>
              <a:ln w="19050" algn="ctr">
                <a:solidFill>
                  <a:srgbClr val="2E3C4C"/>
                </a:solid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20506" name="AutoShape 10"/>
              <p:cNvSpPr>
                <a:spLocks noChangeArrowheads="1"/>
              </p:cNvSpPr>
              <p:nvPr/>
            </p:nvSpPr>
            <p:spPr bwMode="auto">
              <a:xfrm flipV="1">
                <a:off x="2104" y="3312"/>
                <a:ext cx="853" cy="480"/>
              </a:xfrm>
              <a:prstGeom prst="roundRect">
                <a:avLst>
                  <a:gd name="adj" fmla="val 16667"/>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1800" b="0">
                  <a:solidFill>
                    <a:schemeClr val="tx1"/>
                  </a:solidFill>
                </a:endParaRPr>
              </a:p>
            </p:txBody>
          </p:sp>
        </p:grpSp>
        <p:sp>
          <p:nvSpPr>
            <p:cNvPr id="20504" name="Rectangle 60"/>
            <p:cNvSpPr>
              <a:spLocks noChangeArrowheads="1"/>
            </p:cNvSpPr>
            <p:nvPr/>
          </p:nvSpPr>
          <p:spPr bwMode="auto">
            <a:xfrm>
              <a:off x="4837113" y="4059238"/>
              <a:ext cx="1279525" cy="517525"/>
            </a:xfrm>
            <a:prstGeom prst="rect">
              <a:avLst/>
            </a:prstGeom>
            <a:noFill/>
            <a:ln w="9525">
              <a:noFill/>
              <a:miter lim="800000"/>
              <a:headEnd/>
              <a:tailEnd/>
            </a:ln>
          </p:spPr>
          <p:txBody>
            <a:bodyPr>
              <a:spAutoFit/>
            </a:bodyPr>
            <a:lstStyle/>
            <a:p>
              <a:pPr algn="l">
                <a:lnSpc>
                  <a:spcPct val="100000"/>
                </a:lnSpc>
                <a:spcBef>
                  <a:spcPct val="0"/>
                </a:spcBef>
              </a:pPr>
              <a:r>
                <a:rPr lang="en-US" sz="1400"/>
                <a:t>Opt Out Options</a:t>
              </a:r>
              <a:endParaRPr lang="en-US" sz="1800" b="0">
                <a:solidFill>
                  <a:schemeClr val="tx1"/>
                </a:solidFill>
              </a:endParaRPr>
            </a:p>
          </p:txBody>
        </p:sp>
      </p:grpSp>
      <p:grpSp>
        <p:nvGrpSpPr>
          <p:cNvPr id="12" name="Group 56"/>
          <p:cNvGrpSpPr>
            <a:grpSpLocks/>
          </p:cNvGrpSpPr>
          <p:nvPr/>
        </p:nvGrpSpPr>
        <p:grpSpPr bwMode="auto">
          <a:xfrm>
            <a:off x="6824663" y="4564063"/>
            <a:ext cx="1430337" cy="1422400"/>
            <a:chOff x="6824663" y="4564063"/>
            <a:chExt cx="1430337" cy="1422400"/>
          </a:xfrm>
        </p:grpSpPr>
        <p:grpSp>
          <p:nvGrpSpPr>
            <p:cNvPr id="13" name="Group 11"/>
            <p:cNvGrpSpPr>
              <a:grpSpLocks/>
            </p:cNvGrpSpPr>
            <p:nvPr/>
          </p:nvGrpSpPr>
          <p:grpSpPr bwMode="auto">
            <a:xfrm>
              <a:off x="6824663" y="4564063"/>
              <a:ext cx="1430337" cy="1422400"/>
              <a:chOff x="2080" y="3280"/>
              <a:chExt cx="901" cy="896"/>
            </a:xfrm>
          </p:grpSpPr>
          <p:sp>
            <p:nvSpPr>
              <p:cNvPr id="20501" name="AutoShape 12"/>
              <p:cNvSpPr>
                <a:spLocks noChangeArrowheads="1"/>
              </p:cNvSpPr>
              <p:nvPr/>
            </p:nvSpPr>
            <p:spPr bwMode="auto">
              <a:xfrm>
                <a:off x="2080" y="3280"/>
                <a:ext cx="901" cy="896"/>
              </a:xfrm>
              <a:prstGeom prst="roundRect">
                <a:avLst>
                  <a:gd name="adj" fmla="val 10046"/>
                </a:avLst>
              </a:prstGeom>
              <a:solidFill>
                <a:schemeClr val="accent1"/>
              </a:solidFill>
              <a:ln w="19050" algn="ctr">
                <a:solidFill>
                  <a:srgbClr val="2E3C4C"/>
                </a:solid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20502" name="AutoShape 13"/>
              <p:cNvSpPr>
                <a:spLocks noChangeArrowheads="1"/>
              </p:cNvSpPr>
              <p:nvPr/>
            </p:nvSpPr>
            <p:spPr bwMode="auto">
              <a:xfrm flipV="1">
                <a:off x="2104" y="3312"/>
                <a:ext cx="853" cy="480"/>
              </a:xfrm>
              <a:prstGeom prst="roundRect">
                <a:avLst>
                  <a:gd name="adj" fmla="val 16667"/>
                </a:avLst>
              </a:prstGeom>
              <a:gradFill rotWithShape="1">
                <a:gsLst>
                  <a:gs pos="0">
                    <a:srgbClr val="FFFFFF">
                      <a:alpha val="0"/>
                    </a:srgbClr>
                  </a:gs>
                  <a:gs pos="100000">
                    <a:schemeClr val="bg1">
                      <a:alpha val="50000"/>
                    </a:schemeClr>
                  </a:gs>
                </a:gsLst>
                <a:lin ang="5400000" scaled="1"/>
              </a:gradFill>
              <a:ln w="28575" algn="ctr">
                <a:noFill/>
                <a:round/>
                <a:headEnd/>
                <a:tailEnd/>
              </a:ln>
            </p:spPr>
            <p:txBody>
              <a:bodyPr rot="10800000" wrap="none" anchor="ctr"/>
              <a:lstStyle/>
              <a:p>
                <a:pPr algn="l">
                  <a:lnSpc>
                    <a:spcPct val="100000"/>
                  </a:lnSpc>
                  <a:spcBef>
                    <a:spcPct val="0"/>
                  </a:spcBef>
                </a:pPr>
                <a:endParaRPr lang="en-US" sz="1800" b="0">
                  <a:solidFill>
                    <a:schemeClr val="tx1"/>
                  </a:solidFill>
                </a:endParaRPr>
              </a:p>
            </p:txBody>
          </p:sp>
        </p:grpSp>
        <p:sp>
          <p:nvSpPr>
            <p:cNvPr id="20500" name="Rectangle 60"/>
            <p:cNvSpPr>
              <a:spLocks noChangeArrowheads="1"/>
            </p:cNvSpPr>
            <p:nvPr/>
          </p:nvSpPr>
          <p:spPr bwMode="auto">
            <a:xfrm>
              <a:off x="6910388" y="5022850"/>
              <a:ext cx="1279525" cy="517525"/>
            </a:xfrm>
            <a:prstGeom prst="rect">
              <a:avLst/>
            </a:prstGeom>
            <a:noFill/>
            <a:ln w="9525">
              <a:noFill/>
              <a:miter lim="800000"/>
              <a:headEnd/>
              <a:tailEnd/>
            </a:ln>
          </p:spPr>
          <p:txBody>
            <a:bodyPr>
              <a:spAutoFit/>
            </a:bodyPr>
            <a:lstStyle/>
            <a:p>
              <a:pPr algn="l">
                <a:lnSpc>
                  <a:spcPct val="100000"/>
                </a:lnSpc>
                <a:spcBef>
                  <a:spcPct val="0"/>
                </a:spcBef>
              </a:pPr>
              <a:r>
                <a:rPr lang="en-US" sz="1400"/>
                <a:t>Message Relevance…</a:t>
              </a:r>
              <a:endParaRPr lang="en-US" sz="1800" b="0">
                <a:solidFill>
                  <a:schemeClr val="tx1"/>
                </a:solidFill>
              </a:endParaRPr>
            </a:p>
          </p:txBody>
        </p:sp>
      </p:grpSp>
      <p:sp>
        <p:nvSpPr>
          <p:cNvPr id="20489" name="Footer Placeholder 56"/>
          <p:cNvSpPr>
            <a:spLocks noGrp="1"/>
          </p:cNvSpPr>
          <p:nvPr>
            <p:ph type="ftr" sz="quarter" idx="10"/>
          </p:nvPr>
        </p:nvSpPr>
        <p:spPr>
          <a:noFill/>
        </p:spPr>
        <p:txBody>
          <a:bodyPr/>
          <a:lstStyle/>
          <a:p>
            <a:r>
              <a:rPr lang="en-US" smtClean="0">
                <a:latin typeface="Arial" charset="0"/>
              </a:rPr>
              <a:t>.</a:t>
            </a:r>
          </a:p>
        </p:txBody>
      </p:sp>
      <p:grpSp>
        <p:nvGrpSpPr>
          <p:cNvPr id="14" name="Right Arrow 57"/>
          <p:cNvGrpSpPr>
            <a:grpSpLocks/>
          </p:cNvGrpSpPr>
          <p:nvPr/>
        </p:nvGrpSpPr>
        <p:grpSpPr bwMode="auto">
          <a:xfrm>
            <a:off x="2120900" y="2371725"/>
            <a:ext cx="688975" cy="438150"/>
            <a:chOff x="1336" y="1494"/>
            <a:chExt cx="434" cy="276"/>
          </a:xfrm>
        </p:grpSpPr>
        <p:pic>
          <p:nvPicPr>
            <p:cNvPr id="20497" name="Right Arrow 57"/>
            <p:cNvPicPr>
              <a:picLocks noChangeArrowheads="1"/>
            </p:cNvPicPr>
            <p:nvPr/>
          </p:nvPicPr>
          <p:blipFill>
            <a:blip r:embed="rId6"/>
            <a:srcRect/>
            <a:stretch>
              <a:fillRect/>
            </a:stretch>
          </p:blipFill>
          <p:spPr bwMode="auto">
            <a:xfrm>
              <a:off x="1336" y="1494"/>
              <a:ext cx="434" cy="276"/>
            </a:xfrm>
            <a:prstGeom prst="rect">
              <a:avLst/>
            </a:prstGeom>
            <a:noFill/>
            <a:ln w="9525">
              <a:noFill/>
              <a:miter lim="800000"/>
              <a:headEnd/>
              <a:tailEnd/>
            </a:ln>
          </p:spPr>
        </p:pic>
        <p:sp>
          <p:nvSpPr>
            <p:cNvPr id="20498" name="Text Box 11"/>
            <p:cNvSpPr txBox="1">
              <a:spLocks noChangeArrowheads="1"/>
            </p:cNvSpPr>
            <p:nvPr/>
          </p:nvSpPr>
          <p:spPr bwMode="auto">
            <a:xfrm>
              <a:off x="1339" y="1563"/>
              <a:ext cx="359" cy="135"/>
            </a:xfrm>
            <a:prstGeom prst="rect">
              <a:avLst/>
            </a:prstGeom>
            <a:noFill/>
            <a:ln w="9525">
              <a:noFill/>
              <a:miter lim="800000"/>
              <a:headEnd/>
              <a:tailEnd/>
            </a:ln>
          </p:spPr>
          <p:txBody>
            <a:bodyPr wrap="none" anchor="ctr"/>
            <a:lstStyle/>
            <a:p>
              <a:pPr algn="l">
                <a:lnSpc>
                  <a:spcPct val="100000"/>
                </a:lnSpc>
                <a:spcBef>
                  <a:spcPct val="0"/>
                </a:spcBef>
              </a:pPr>
              <a:endParaRPr lang="en-US" sz="1800" b="0">
                <a:solidFill>
                  <a:schemeClr val="tx1"/>
                </a:solidFill>
              </a:endParaRPr>
            </a:p>
          </p:txBody>
        </p:sp>
      </p:grpSp>
      <p:grpSp>
        <p:nvGrpSpPr>
          <p:cNvPr id="15" name="Right Arrow 60"/>
          <p:cNvGrpSpPr>
            <a:grpSpLocks/>
          </p:cNvGrpSpPr>
          <p:nvPr/>
        </p:nvGrpSpPr>
        <p:grpSpPr bwMode="auto">
          <a:xfrm>
            <a:off x="4144963" y="3267075"/>
            <a:ext cx="695325" cy="439738"/>
            <a:chOff x="2611" y="2058"/>
            <a:chExt cx="438" cy="277"/>
          </a:xfrm>
        </p:grpSpPr>
        <p:pic>
          <p:nvPicPr>
            <p:cNvPr id="20495" name="Right Arrow 60"/>
            <p:cNvPicPr>
              <a:picLocks noChangeArrowheads="1"/>
            </p:cNvPicPr>
            <p:nvPr/>
          </p:nvPicPr>
          <p:blipFill>
            <a:blip r:embed="rId7"/>
            <a:srcRect/>
            <a:stretch>
              <a:fillRect/>
            </a:stretch>
          </p:blipFill>
          <p:spPr bwMode="auto">
            <a:xfrm>
              <a:off x="2611" y="2058"/>
              <a:ext cx="438" cy="277"/>
            </a:xfrm>
            <a:prstGeom prst="rect">
              <a:avLst/>
            </a:prstGeom>
            <a:noFill/>
            <a:ln w="9525">
              <a:noFill/>
              <a:miter lim="800000"/>
              <a:headEnd/>
              <a:tailEnd/>
            </a:ln>
          </p:spPr>
        </p:pic>
        <p:sp>
          <p:nvSpPr>
            <p:cNvPr id="20496" name="Text Box 14"/>
            <p:cNvSpPr txBox="1">
              <a:spLocks noChangeArrowheads="1"/>
            </p:cNvSpPr>
            <p:nvPr/>
          </p:nvSpPr>
          <p:spPr bwMode="auto">
            <a:xfrm>
              <a:off x="2617" y="2131"/>
              <a:ext cx="359" cy="134"/>
            </a:xfrm>
            <a:prstGeom prst="rect">
              <a:avLst/>
            </a:prstGeom>
            <a:noFill/>
            <a:ln w="9525">
              <a:noFill/>
              <a:miter lim="800000"/>
              <a:headEnd/>
              <a:tailEnd/>
            </a:ln>
          </p:spPr>
          <p:txBody>
            <a:bodyPr wrap="none" anchor="ctr"/>
            <a:lstStyle/>
            <a:p>
              <a:pPr algn="l">
                <a:lnSpc>
                  <a:spcPct val="100000"/>
                </a:lnSpc>
                <a:spcBef>
                  <a:spcPct val="0"/>
                </a:spcBef>
              </a:pPr>
              <a:endParaRPr lang="en-US" sz="1800" b="0">
                <a:solidFill>
                  <a:schemeClr val="tx1"/>
                </a:solidFill>
              </a:endParaRPr>
            </a:p>
          </p:txBody>
        </p:sp>
      </p:grpSp>
      <p:grpSp>
        <p:nvGrpSpPr>
          <p:cNvPr id="16" name="Right Arrow 61"/>
          <p:cNvGrpSpPr>
            <a:grpSpLocks/>
          </p:cNvGrpSpPr>
          <p:nvPr/>
        </p:nvGrpSpPr>
        <p:grpSpPr bwMode="auto">
          <a:xfrm>
            <a:off x="6181725" y="4254500"/>
            <a:ext cx="688975" cy="439738"/>
            <a:chOff x="3894" y="2680"/>
            <a:chExt cx="434" cy="277"/>
          </a:xfrm>
        </p:grpSpPr>
        <p:pic>
          <p:nvPicPr>
            <p:cNvPr id="20493" name="Right Arrow 61"/>
            <p:cNvPicPr>
              <a:picLocks noChangeArrowheads="1"/>
            </p:cNvPicPr>
            <p:nvPr/>
          </p:nvPicPr>
          <p:blipFill>
            <a:blip r:embed="rId6"/>
            <a:srcRect/>
            <a:stretch>
              <a:fillRect/>
            </a:stretch>
          </p:blipFill>
          <p:spPr bwMode="auto">
            <a:xfrm>
              <a:off x="3894" y="2680"/>
              <a:ext cx="434" cy="277"/>
            </a:xfrm>
            <a:prstGeom prst="rect">
              <a:avLst/>
            </a:prstGeom>
            <a:noFill/>
            <a:ln w="9525">
              <a:noFill/>
              <a:miter lim="800000"/>
              <a:headEnd/>
              <a:tailEnd/>
            </a:ln>
          </p:spPr>
        </p:pic>
        <p:sp>
          <p:nvSpPr>
            <p:cNvPr id="20494" name="Text Box 17"/>
            <p:cNvSpPr txBox="1">
              <a:spLocks noChangeArrowheads="1"/>
            </p:cNvSpPr>
            <p:nvPr/>
          </p:nvSpPr>
          <p:spPr bwMode="auto">
            <a:xfrm>
              <a:off x="3896" y="2752"/>
              <a:ext cx="359" cy="134"/>
            </a:xfrm>
            <a:prstGeom prst="rect">
              <a:avLst/>
            </a:prstGeom>
            <a:noFill/>
            <a:ln w="9525">
              <a:noFill/>
              <a:miter lim="800000"/>
              <a:headEnd/>
              <a:tailEnd/>
            </a:ln>
          </p:spPr>
          <p:txBody>
            <a:bodyPr wrap="none" anchor="ctr"/>
            <a:lstStyle/>
            <a:p>
              <a:pPr algn="l">
                <a:lnSpc>
                  <a:spcPct val="100000"/>
                </a:lnSpc>
                <a:spcBef>
                  <a:spcPct val="0"/>
                </a:spcBef>
              </a:pPr>
              <a:endParaRPr lang="en-US" sz="1800" b="0">
                <a:solidFill>
                  <a:schemeClr val="tx1"/>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left)">
                                      <p:cBhvr>
                                        <p:cTn id="16" dur="500"/>
                                        <p:tgtEl>
                                          <p:spTgt spid="15"/>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2"/>
          <p:cNvSpPr txBox="1">
            <a:spLocks noGrp="1"/>
          </p:cNvSpPr>
          <p:nvPr/>
        </p:nvSpPr>
        <p:spPr bwMode="auto">
          <a:xfrm>
            <a:off x="5400675" y="6340475"/>
            <a:ext cx="2895600" cy="276225"/>
          </a:xfrm>
          <a:prstGeom prst="rect">
            <a:avLst/>
          </a:prstGeom>
          <a:noFill/>
          <a:ln w="9525">
            <a:noFill/>
            <a:miter lim="800000"/>
            <a:headEnd/>
            <a:tailEnd/>
          </a:ln>
        </p:spPr>
        <p:txBody>
          <a:bodyPr anchor="ctr"/>
          <a:lstStyle/>
          <a:p>
            <a:pPr algn="r"/>
            <a:r>
              <a:rPr lang="en-US" sz="900">
                <a:solidFill>
                  <a:srgbClr val="B2B2B2"/>
                </a:solidFill>
              </a:rPr>
              <a:t>(c) Microsoft. All Rights Reserved.</a:t>
            </a:r>
          </a:p>
        </p:txBody>
      </p:sp>
      <p:sp>
        <p:nvSpPr>
          <p:cNvPr id="21507" name="Slide Number Placeholder 3"/>
          <p:cNvSpPr txBox="1">
            <a:spLocks noGrp="1"/>
          </p:cNvSpPr>
          <p:nvPr/>
        </p:nvSpPr>
        <p:spPr bwMode="auto">
          <a:xfrm>
            <a:off x="8258175" y="6340475"/>
            <a:ext cx="542925" cy="276225"/>
          </a:xfrm>
          <a:prstGeom prst="rect">
            <a:avLst/>
          </a:prstGeom>
          <a:noFill/>
          <a:ln w="9525">
            <a:noFill/>
            <a:miter lim="800000"/>
            <a:headEnd/>
            <a:tailEnd/>
          </a:ln>
        </p:spPr>
        <p:txBody>
          <a:bodyPr anchor="ctr"/>
          <a:lstStyle/>
          <a:p>
            <a:r>
              <a:rPr lang="en-US" sz="900">
                <a:solidFill>
                  <a:srgbClr val="B2B2B2"/>
                </a:solidFill>
              </a:rPr>
              <a:t>|   </a:t>
            </a:r>
            <a:fld id="{2B3FC8DC-8714-4BF2-9C3F-C2FEB08200BF}" type="slidenum">
              <a:rPr lang="en-US" sz="900">
                <a:solidFill>
                  <a:srgbClr val="B2B2B2"/>
                </a:solidFill>
              </a:rPr>
              <a:pPr/>
              <a:t>19</a:t>
            </a:fld>
            <a:endParaRPr lang="en-US" sz="900">
              <a:solidFill>
                <a:srgbClr val="B2B2B2"/>
              </a:solidFill>
            </a:endParaRPr>
          </a:p>
        </p:txBody>
      </p:sp>
      <p:sp>
        <p:nvSpPr>
          <p:cNvPr id="532517" name="Oval 37"/>
          <p:cNvSpPr>
            <a:spLocks noChangeArrowheads="1"/>
          </p:cNvSpPr>
          <p:nvPr/>
        </p:nvSpPr>
        <p:spPr bwMode="auto">
          <a:xfrm>
            <a:off x="1590675" y="2143125"/>
            <a:ext cx="5886450" cy="3228975"/>
          </a:xfrm>
          <a:prstGeom prst="ellipse">
            <a:avLst/>
          </a:prstGeom>
          <a:noFill/>
          <a:ln w="76200" algn="ctr">
            <a:solidFill>
              <a:schemeClr val="accent2"/>
            </a:solidFill>
            <a:round/>
            <a:headEnd/>
            <a:tailEnd/>
          </a:ln>
        </p:spPr>
        <p:txBody>
          <a:bodyPr wrap="none" anchor="ctr"/>
          <a:lstStyle/>
          <a:p>
            <a:endParaRPr lang="en-US"/>
          </a:p>
        </p:txBody>
      </p:sp>
      <p:grpSp>
        <p:nvGrpSpPr>
          <p:cNvPr id="2" name="Group 11"/>
          <p:cNvGrpSpPr>
            <a:grpSpLocks/>
          </p:cNvGrpSpPr>
          <p:nvPr/>
        </p:nvGrpSpPr>
        <p:grpSpPr bwMode="auto">
          <a:xfrm>
            <a:off x="1981200" y="1420813"/>
            <a:ext cx="1400175" cy="1638300"/>
            <a:chOff x="456" y="1080"/>
            <a:chExt cx="882" cy="1032"/>
          </a:xfrm>
          <a:solidFill>
            <a:srgbClr val="808080"/>
          </a:solidFill>
        </p:grpSpPr>
        <p:sp>
          <p:nvSpPr>
            <p:cNvPr id="532492" name="AutoShape 12"/>
            <p:cNvSpPr>
              <a:spLocks noChangeArrowheads="1"/>
            </p:cNvSpPr>
            <p:nvPr/>
          </p:nvSpPr>
          <p:spPr bwMode="auto">
            <a:xfrm>
              <a:off x="456" y="1080"/>
              <a:ext cx="882" cy="1032"/>
            </a:xfrm>
            <a:prstGeom prst="roundRect">
              <a:avLst>
                <a:gd name="adj" fmla="val 16667"/>
              </a:avLst>
            </a:prstGeom>
            <a:grpFill/>
            <a:ln w="9525" algn="ctr">
              <a:noFill/>
              <a:round/>
              <a:headEnd/>
              <a:tailEnd/>
            </a:ln>
            <a:effectLst/>
          </p:spPr>
          <p:txBody>
            <a:bodyPr wrap="none" anchor="ctr"/>
            <a:lstStyle/>
            <a:p>
              <a:pPr>
                <a:defRPr/>
              </a:pPr>
              <a:endParaRPr lang="en-US">
                <a:latin typeface="Arial" pitchFamily="34" charset="0"/>
              </a:endParaRPr>
            </a:p>
          </p:txBody>
        </p:sp>
        <p:sp>
          <p:nvSpPr>
            <p:cNvPr id="532493" name="Text Box 13"/>
            <p:cNvSpPr txBox="1">
              <a:spLocks noChangeArrowheads="1"/>
            </p:cNvSpPr>
            <p:nvPr/>
          </p:nvSpPr>
          <p:spPr bwMode="auto">
            <a:xfrm>
              <a:off x="535" y="1121"/>
              <a:ext cx="726" cy="300"/>
            </a:xfrm>
            <a:prstGeom prst="rect">
              <a:avLst/>
            </a:prstGeom>
            <a:grpFill/>
            <a:ln w="9525" algn="ctr">
              <a:noFill/>
              <a:miter lim="800000"/>
              <a:headEnd/>
              <a:tailEnd/>
            </a:ln>
            <a:effectLst/>
          </p:spPr>
          <p:txBody>
            <a:bodyPr>
              <a:spAutoFit/>
            </a:bodyPr>
            <a:lstStyle/>
            <a:p>
              <a:pPr>
                <a:defRPr/>
              </a:pPr>
              <a:r>
                <a:rPr lang="en-US" sz="1400" dirty="0">
                  <a:latin typeface="Arial" pitchFamily="34" charset="0"/>
                </a:rPr>
                <a:t>Robust </a:t>
              </a:r>
            </a:p>
            <a:p>
              <a:pPr>
                <a:defRPr/>
              </a:pPr>
              <a:r>
                <a:rPr lang="en-US" sz="1400" dirty="0">
                  <a:latin typeface="Arial" pitchFamily="34" charset="0"/>
                </a:rPr>
                <a:t>technology</a:t>
              </a:r>
            </a:p>
          </p:txBody>
        </p:sp>
        <p:sp>
          <p:nvSpPr>
            <p:cNvPr id="532494" name="Text Box 14"/>
            <p:cNvSpPr txBox="1">
              <a:spLocks noChangeArrowheads="1"/>
            </p:cNvSpPr>
            <p:nvPr/>
          </p:nvSpPr>
          <p:spPr bwMode="auto">
            <a:xfrm>
              <a:off x="535" y="1461"/>
              <a:ext cx="789" cy="578"/>
            </a:xfrm>
            <a:prstGeom prst="rect">
              <a:avLst/>
            </a:prstGeom>
            <a:grpFill/>
            <a:ln w="9525" algn="ctr">
              <a:noFill/>
              <a:miter lim="800000"/>
              <a:headEnd/>
              <a:tailEnd/>
            </a:ln>
            <a:effectLst/>
          </p:spPr>
          <p:txBody>
            <a:bodyPr>
              <a:spAutoFit/>
            </a:bodyPr>
            <a:lstStyle/>
            <a:p>
              <a:pPr>
                <a:defRPr/>
              </a:pPr>
              <a:r>
                <a:rPr lang="en-US" dirty="0">
                  <a:latin typeface="Arial" pitchFamily="34" charset="0"/>
                </a:rPr>
                <a:t>For delivering targeted, sequenced ads across all channels</a:t>
              </a:r>
            </a:p>
          </p:txBody>
        </p:sp>
      </p:grpSp>
      <p:grpSp>
        <p:nvGrpSpPr>
          <p:cNvPr id="3" name="Group 15"/>
          <p:cNvGrpSpPr>
            <a:grpSpLocks/>
          </p:cNvGrpSpPr>
          <p:nvPr/>
        </p:nvGrpSpPr>
        <p:grpSpPr bwMode="auto">
          <a:xfrm>
            <a:off x="6800850" y="3706813"/>
            <a:ext cx="1400175" cy="1638300"/>
            <a:chOff x="1692" y="1080"/>
            <a:chExt cx="882" cy="1032"/>
          </a:xfrm>
          <a:solidFill>
            <a:srgbClr val="6492A4"/>
          </a:solidFill>
        </p:grpSpPr>
        <p:sp>
          <p:nvSpPr>
            <p:cNvPr id="532496" name="AutoShape 16"/>
            <p:cNvSpPr>
              <a:spLocks noChangeArrowheads="1"/>
            </p:cNvSpPr>
            <p:nvPr/>
          </p:nvSpPr>
          <p:spPr bwMode="auto">
            <a:xfrm>
              <a:off x="1692" y="1080"/>
              <a:ext cx="882" cy="1032"/>
            </a:xfrm>
            <a:prstGeom prst="roundRect">
              <a:avLst>
                <a:gd name="adj" fmla="val 16667"/>
              </a:avLst>
            </a:prstGeom>
            <a:grpFill/>
            <a:ln w="9525" algn="ctr">
              <a:noFill/>
              <a:round/>
              <a:headEnd/>
              <a:tailEnd/>
            </a:ln>
            <a:effectLst/>
          </p:spPr>
          <p:txBody>
            <a:bodyPr wrap="none" anchor="ctr"/>
            <a:lstStyle/>
            <a:p>
              <a:pPr>
                <a:defRPr/>
              </a:pPr>
              <a:endParaRPr lang="en-US">
                <a:latin typeface="Arial" pitchFamily="34" charset="0"/>
              </a:endParaRPr>
            </a:p>
          </p:txBody>
        </p:sp>
        <p:sp>
          <p:nvSpPr>
            <p:cNvPr id="532497" name="Text Box 17"/>
            <p:cNvSpPr txBox="1">
              <a:spLocks noChangeArrowheads="1"/>
            </p:cNvSpPr>
            <p:nvPr/>
          </p:nvSpPr>
          <p:spPr bwMode="auto">
            <a:xfrm>
              <a:off x="1771" y="1121"/>
              <a:ext cx="726" cy="542"/>
            </a:xfrm>
            <a:prstGeom prst="rect">
              <a:avLst/>
            </a:prstGeom>
            <a:grpFill/>
            <a:ln w="9525" algn="ctr">
              <a:noFill/>
              <a:miter lim="800000"/>
              <a:headEnd/>
              <a:tailEnd/>
            </a:ln>
            <a:effectLst/>
          </p:spPr>
          <p:txBody>
            <a:bodyPr>
              <a:spAutoFit/>
            </a:bodyPr>
            <a:lstStyle/>
            <a:p>
              <a:pPr>
                <a:defRPr/>
              </a:pPr>
              <a:r>
                <a:rPr lang="en-US" sz="1400" dirty="0">
                  <a:latin typeface="Arial" pitchFamily="34" charset="0"/>
                </a:rPr>
                <a:t>A vast warehouse of data</a:t>
              </a:r>
            </a:p>
            <a:p>
              <a:pPr>
                <a:defRPr/>
              </a:pPr>
              <a:endParaRPr lang="en-US" sz="1400" dirty="0">
                <a:latin typeface="Arial" pitchFamily="34" charset="0"/>
              </a:endParaRPr>
            </a:p>
          </p:txBody>
        </p:sp>
        <p:sp>
          <p:nvSpPr>
            <p:cNvPr id="532498" name="Text Box 18"/>
            <p:cNvSpPr txBox="1">
              <a:spLocks noChangeArrowheads="1"/>
            </p:cNvSpPr>
            <p:nvPr/>
          </p:nvSpPr>
          <p:spPr bwMode="auto">
            <a:xfrm>
              <a:off x="1771" y="1565"/>
              <a:ext cx="789" cy="474"/>
            </a:xfrm>
            <a:prstGeom prst="rect">
              <a:avLst/>
            </a:prstGeom>
            <a:grpFill/>
            <a:ln w="9525" algn="ctr">
              <a:noFill/>
              <a:miter lim="800000"/>
              <a:headEnd/>
              <a:tailEnd/>
            </a:ln>
            <a:effectLst/>
          </p:spPr>
          <p:txBody>
            <a:bodyPr>
              <a:spAutoFit/>
            </a:bodyPr>
            <a:lstStyle/>
            <a:p>
              <a:pPr>
                <a:defRPr/>
              </a:pPr>
              <a:r>
                <a:rPr lang="en-US" dirty="0">
                  <a:latin typeface="Arial" pitchFamily="34" charset="0"/>
                </a:rPr>
                <a:t>To inform which users should receive which ads</a:t>
              </a:r>
            </a:p>
          </p:txBody>
        </p:sp>
      </p:grpSp>
      <p:grpSp>
        <p:nvGrpSpPr>
          <p:cNvPr id="4" name="Group 23"/>
          <p:cNvGrpSpPr>
            <a:grpSpLocks/>
          </p:cNvGrpSpPr>
          <p:nvPr/>
        </p:nvGrpSpPr>
        <p:grpSpPr bwMode="auto">
          <a:xfrm>
            <a:off x="5888038" y="1420813"/>
            <a:ext cx="1400175" cy="1638300"/>
            <a:chOff x="659" y="2479"/>
            <a:chExt cx="882" cy="1032"/>
          </a:xfrm>
          <a:solidFill>
            <a:srgbClr val="808080"/>
          </a:solidFill>
        </p:grpSpPr>
        <p:sp>
          <p:nvSpPr>
            <p:cNvPr id="532504" name="AutoShape 24"/>
            <p:cNvSpPr>
              <a:spLocks noChangeArrowheads="1"/>
            </p:cNvSpPr>
            <p:nvPr/>
          </p:nvSpPr>
          <p:spPr bwMode="auto">
            <a:xfrm>
              <a:off x="659" y="2479"/>
              <a:ext cx="882" cy="1032"/>
            </a:xfrm>
            <a:prstGeom prst="roundRect">
              <a:avLst>
                <a:gd name="adj" fmla="val 16667"/>
              </a:avLst>
            </a:prstGeom>
            <a:grpFill/>
            <a:ln w="9525" algn="ctr">
              <a:noFill/>
              <a:round/>
              <a:headEnd/>
              <a:tailEnd/>
            </a:ln>
            <a:effectLst/>
          </p:spPr>
          <p:txBody>
            <a:bodyPr wrap="none" anchor="ctr"/>
            <a:lstStyle/>
            <a:p>
              <a:pPr>
                <a:defRPr/>
              </a:pPr>
              <a:endParaRPr lang="en-US">
                <a:latin typeface="Arial" pitchFamily="34" charset="0"/>
              </a:endParaRPr>
            </a:p>
          </p:txBody>
        </p:sp>
        <p:sp>
          <p:nvSpPr>
            <p:cNvPr id="532505" name="Text Box 25"/>
            <p:cNvSpPr txBox="1">
              <a:spLocks noChangeArrowheads="1"/>
            </p:cNvSpPr>
            <p:nvPr/>
          </p:nvSpPr>
          <p:spPr bwMode="auto">
            <a:xfrm>
              <a:off x="732" y="2490"/>
              <a:ext cx="726" cy="663"/>
            </a:xfrm>
            <a:prstGeom prst="rect">
              <a:avLst/>
            </a:prstGeom>
            <a:grpFill/>
            <a:ln w="9525" algn="ctr">
              <a:noFill/>
              <a:miter lim="800000"/>
              <a:headEnd/>
              <a:tailEnd/>
            </a:ln>
            <a:effectLst/>
          </p:spPr>
          <p:txBody>
            <a:bodyPr>
              <a:spAutoFit/>
            </a:bodyPr>
            <a:lstStyle/>
            <a:p>
              <a:pPr>
                <a:defRPr/>
              </a:pPr>
              <a:r>
                <a:rPr lang="en-US" sz="1400" dirty="0">
                  <a:latin typeface="Arial" pitchFamily="34" charset="0"/>
                </a:rPr>
                <a:t>Unique access to inventory</a:t>
              </a:r>
            </a:p>
            <a:p>
              <a:pPr>
                <a:defRPr/>
              </a:pPr>
              <a:endParaRPr lang="en-US" sz="1400" dirty="0">
                <a:latin typeface="Arial" pitchFamily="34" charset="0"/>
              </a:endParaRPr>
            </a:p>
            <a:p>
              <a:pPr>
                <a:defRPr/>
              </a:pPr>
              <a:endParaRPr lang="en-US" sz="1400" dirty="0">
                <a:latin typeface="Arial" pitchFamily="34" charset="0"/>
              </a:endParaRPr>
            </a:p>
          </p:txBody>
        </p:sp>
        <p:sp>
          <p:nvSpPr>
            <p:cNvPr id="532506" name="Text Box 26"/>
            <p:cNvSpPr txBox="1">
              <a:spLocks noChangeArrowheads="1"/>
            </p:cNvSpPr>
            <p:nvPr/>
          </p:nvSpPr>
          <p:spPr bwMode="auto">
            <a:xfrm>
              <a:off x="726" y="2868"/>
              <a:ext cx="789" cy="578"/>
            </a:xfrm>
            <a:prstGeom prst="rect">
              <a:avLst/>
            </a:prstGeom>
            <a:grpFill/>
            <a:ln w="9525" algn="ctr">
              <a:noFill/>
              <a:miter lim="800000"/>
              <a:headEnd/>
              <a:tailEnd/>
            </a:ln>
            <a:effectLst/>
          </p:spPr>
          <p:txBody>
            <a:bodyPr>
              <a:spAutoFit/>
            </a:bodyPr>
            <a:lstStyle/>
            <a:p>
              <a:pPr>
                <a:defRPr/>
              </a:pPr>
              <a:r>
                <a:rPr lang="en-US" dirty="0">
                  <a:latin typeface="Arial" pitchFamily="34" charset="0"/>
                </a:rPr>
                <a:t>So you can target your audience in appropriate places</a:t>
              </a:r>
            </a:p>
          </p:txBody>
        </p:sp>
      </p:grpSp>
      <p:grpSp>
        <p:nvGrpSpPr>
          <p:cNvPr id="5" name="Group 27"/>
          <p:cNvGrpSpPr>
            <a:grpSpLocks/>
          </p:cNvGrpSpPr>
          <p:nvPr/>
        </p:nvGrpSpPr>
        <p:grpSpPr bwMode="auto">
          <a:xfrm>
            <a:off x="3844925" y="4743450"/>
            <a:ext cx="1400175" cy="1638300"/>
            <a:chOff x="6066" y="3079"/>
            <a:chExt cx="882" cy="1032"/>
          </a:xfrm>
        </p:grpSpPr>
        <p:sp>
          <p:nvSpPr>
            <p:cNvPr id="21518" name="AutoShape 28"/>
            <p:cNvSpPr>
              <a:spLocks noChangeArrowheads="1"/>
            </p:cNvSpPr>
            <p:nvPr/>
          </p:nvSpPr>
          <p:spPr bwMode="auto">
            <a:xfrm>
              <a:off x="6066" y="3079"/>
              <a:ext cx="882" cy="1032"/>
            </a:xfrm>
            <a:prstGeom prst="roundRect">
              <a:avLst>
                <a:gd name="adj" fmla="val 16667"/>
              </a:avLst>
            </a:prstGeom>
            <a:solidFill>
              <a:schemeClr val="accent1"/>
            </a:solidFill>
            <a:ln w="9525" algn="ctr">
              <a:noFill/>
              <a:round/>
              <a:headEnd/>
              <a:tailEnd/>
            </a:ln>
          </p:spPr>
          <p:txBody>
            <a:bodyPr wrap="none" anchor="ctr"/>
            <a:lstStyle/>
            <a:p>
              <a:endParaRPr lang="en-US"/>
            </a:p>
          </p:txBody>
        </p:sp>
        <p:sp>
          <p:nvSpPr>
            <p:cNvPr id="21519" name="Text Box 29"/>
            <p:cNvSpPr txBox="1">
              <a:spLocks noChangeArrowheads="1"/>
            </p:cNvSpPr>
            <p:nvPr/>
          </p:nvSpPr>
          <p:spPr bwMode="auto">
            <a:xfrm>
              <a:off x="6115" y="3150"/>
              <a:ext cx="786" cy="542"/>
            </a:xfrm>
            <a:prstGeom prst="rect">
              <a:avLst/>
            </a:prstGeom>
            <a:noFill/>
            <a:ln w="9525" algn="ctr">
              <a:noFill/>
              <a:miter lim="800000"/>
              <a:headEnd/>
              <a:tailEnd/>
            </a:ln>
          </p:spPr>
          <p:txBody>
            <a:bodyPr>
              <a:spAutoFit/>
            </a:bodyPr>
            <a:lstStyle/>
            <a:p>
              <a:r>
                <a:rPr lang="en-US" sz="1400"/>
                <a:t>High touch, consultative advice</a:t>
              </a:r>
            </a:p>
            <a:p>
              <a:endParaRPr lang="en-US" sz="1400"/>
            </a:p>
          </p:txBody>
        </p:sp>
        <p:sp>
          <p:nvSpPr>
            <p:cNvPr id="21520" name="Text Box 30"/>
            <p:cNvSpPr txBox="1">
              <a:spLocks noChangeArrowheads="1"/>
            </p:cNvSpPr>
            <p:nvPr/>
          </p:nvSpPr>
          <p:spPr bwMode="auto">
            <a:xfrm>
              <a:off x="6145" y="3558"/>
              <a:ext cx="789" cy="474"/>
            </a:xfrm>
            <a:prstGeom prst="rect">
              <a:avLst/>
            </a:prstGeom>
            <a:noFill/>
            <a:ln w="9525" algn="ctr">
              <a:noFill/>
              <a:miter lim="800000"/>
              <a:headEnd/>
              <a:tailEnd/>
            </a:ln>
          </p:spPr>
          <p:txBody>
            <a:bodyPr>
              <a:spAutoFit/>
            </a:bodyPr>
            <a:lstStyle/>
            <a:p>
              <a:r>
                <a:rPr lang="en-US"/>
                <a:t>To help you figure out what </a:t>
              </a:r>
              <a:br>
                <a:rPr lang="en-US"/>
              </a:br>
              <a:r>
                <a:rPr lang="en-US"/>
                <a:t>changes are necessary</a:t>
              </a:r>
            </a:p>
          </p:txBody>
        </p:sp>
      </p:grpSp>
      <p:grpSp>
        <p:nvGrpSpPr>
          <p:cNvPr id="6" name="Group 31"/>
          <p:cNvGrpSpPr>
            <a:grpSpLocks/>
          </p:cNvGrpSpPr>
          <p:nvPr/>
        </p:nvGrpSpPr>
        <p:grpSpPr bwMode="auto">
          <a:xfrm>
            <a:off x="919163" y="3773488"/>
            <a:ext cx="1400175" cy="1638300"/>
            <a:chOff x="1067" y="1441"/>
            <a:chExt cx="882" cy="1032"/>
          </a:xfrm>
          <a:solidFill>
            <a:srgbClr val="6492A4"/>
          </a:solidFill>
        </p:grpSpPr>
        <p:sp>
          <p:nvSpPr>
            <p:cNvPr id="532512" name="AutoShape 32"/>
            <p:cNvSpPr>
              <a:spLocks noChangeArrowheads="1"/>
            </p:cNvSpPr>
            <p:nvPr/>
          </p:nvSpPr>
          <p:spPr bwMode="auto">
            <a:xfrm>
              <a:off x="1067" y="1441"/>
              <a:ext cx="882" cy="1032"/>
            </a:xfrm>
            <a:prstGeom prst="roundRect">
              <a:avLst>
                <a:gd name="adj" fmla="val 16667"/>
              </a:avLst>
            </a:prstGeom>
            <a:grpFill/>
            <a:ln w="9525" algn="ctr">
              <a:noFill/>
              <a:round/>
              <a:headEnd/>
              <a:tailEnd/>
            </a:ln>
            <a:effectLst/>
          </p:spPr>
          <p:txBody>
            <a:bodyPr wrap="none" anchor="ctr"/>
            <a:lstStyle/>
            <a:p>
              <a:pPr>
                <a:defRPr/>
              </a:pPr>
              <a:endParaRPr lang="en-US">
                <a:latin typeface="Arial" pitchFamily="34" charset="0"/>
              </a:endParaRPr>
            </a:p>
          </p:txBody>
        </p:sp>
        <p:sp>
          <p:nvSpPr>
            <p:cNvPr id="532513" name="Text Box 33"/>
            <p:cNvSpPr txBox="1">
              <a:spLocks noChangeArrowheads="1"/>
            </p:cNvSpPr>
            <p:nvPr/>
          </p:nvSpPr>
          <p:spPr bwMode="auto">
            <a:xfrm>
              <a:off x="1128" y="1506"/>
              <a:ext cx="750" cy="542"/>
            </a:xfrm>
            <a:prstGeom prst="rect">
              <a:avLst/>
            </a:prstGeom>
            <a:grpFill/>
            <a:ln w="9525" algn="ctr">
              <a:noFill/>
              <a:miter lim="800000"/>
              <a:headEnd/>
              <a:tailEnd/>
            </a:ln>
            <a:effectLst/>
          </p:spPr>
          <p:txBody>
            <a:bodyPr>
              <a:spAutoFit/>
            </a:bodyPr>
            <a:lstStyle/>
            <a:p>
              <a:pPr>
                <a:defRPr/>
              </a:pPr>
              <a:r>
                <a:rPr lang="en-US" sz="1400">
                  <a:latin typeface="Arial" pitchFamily="34" charset="0"/>
                </a:rPr>
                <a:t>World class analytics</a:t>
              </a:r>
            </a:p>
            <a:p>
              <a:pPr>
                <a:defRPr/>
              </a:pPr>
              <a:endParaRPr lang="en-US" sz="1400">
                <a:latin typeface="Arial" pitchFamily="34" charset="0"/>
              </a:endParaRPr>
            </a:p>
            <a:p>
              <a:pPr>
                <a:defRPr/>
              </a:pPr>
              <a:endParaRPr lang="en-US" sz="1400">
                <a:latin typeface="Arial" pitchFamily="34" charset="0"/>
              </a:endParaRPr>
            </a:p>
          </p:txBody>
        </p:sp>
        <p:sp>
          <p:nvSpPr>
            <p:cNvPr id="532514" name="Text Box 34"/>
            <p:cNvSpPr txBox="1">
              <a:spLocks noChangeArrowheads="1"/>
            </p:cNvSpPr>
            <p:nvPr/>
          </p:nvSpPr>
          <p:spPr bwMode="auto">
            <a:xfrm>
              <a:off x="1146" y="1920"/>
              <a:ext cx="747" cy="474"/>
            </a:xfrm>
            <a:prstGeom prst="rect">
              <a:avLst/>
            </a:prstGeom>
            <a:grpFill/>
            <a:ln w="9525" algn="ctr">
              <a:noFill/>
              <a:miter lim="800000"/>
              <a:headEnd/>
              <a:tailEnd/>
            </a:ln>
            <a:effectLst/>
          </p:spPr>
          <p:txBody>
            <a:bodyPr>
              <a:spAutoFit/>
            </a:bodyPr>
            <a:lstStyle/>
            <a:p>
              <a:pPr>
                <a:defRPr/>
              </a:pPr>
              <a:r>
                <a:rPr lang="en-US">
                  <a:latin typeface="Arial" pitchFamily="34" charset="0"/>
                </a:rPr>
                <a:t>To quickly assess results and optimize performance</a:t>
              </a:r>
            </a:p>
          </p:txBody>
        </p:sp>
      </p:grpSp>
      <p:grpSp>
        <p:nvGrpSpPr>
          <p:cNvPr id="7" name="Group 23"/>
          <p:cNvGrpSpPr>
            <a:grpSpLocks/>
          </p:cNvGrpSpPr>
          <p:nvPr/>
        </p:nvGrpSpPr>
        <p:grpSpPr bwMode="auto">
          <a:xfrm>
            <a:off x="2619908" y="2315593"/>
            <a:ext cx="4114681" cy="3008799"/>
            <a:chOff x="636" y="2463"/>
            <a:chExt cx="917" cy="1165"/>
          </a:xfrm>
          <a:solidFill>
            <a:srgbClr val="92D050"/>
          </a:solidFill>
        </p:grpSpPr>
        <p:sp>
          <p:nvSpPr>
            <p:cNvPr id="31" name="AutoShape 24"/>
            <p:cNvSpPr>
              <a:spLocks noChangeArrowheads="1"/>
            </p:cNvSpPr>
            <p:nvPr/>
          </p:nvSpPr>
          <p:spPr bwMode="auto">
            <a:xfrm>
              <a:off x="636" y="2463"/>
              <a:ext cx="917" cy="1165"/>
            </a:xfrm>
            <a:prstGeom prst="roundRect">
              <a:avLst>
                <a:gd name="adj" fmla="val 16667"/>
              </a:avLst>
            </a:prstGeom>
            <a:grpFill/>
            <a:ln w="9525" algn="ctr">
              <a:noFill/>
              <a:round/>
              <a:headEnd/>
              <a:tailEnd/>
            </a:ln>
            <a:effectLst/>
          </p:spPr>
          <p:txBody>
            <a:bodyPr wrap="none" anchor="ctr"/>
            <a:lstStyle/>
            <a:p>
              <a:pPr>
                <a:defRPr/>
              </a:pPr>
              <a:endParaRPr lang="en-US">
                <a:latin typeface="Arial" pitchFamily="34" charset="0"/>
              </a:endParaRPr>
            </a:p>
          </p:txBody>
        </p:sp>
        <p:sp>
          <p:nvSpPr>
            <p:cNvPr id="32" name="Text Box 25"/>
            <p:cNvSpPr txBox="1">
              <a:spLocks noChangeArrowheads="1"/>
            </p:cNvSpPr>
            <p:nvPr/>
          </p:nvSpPr>
          <p:spPr bwMode="auto">
            <a:xfrm>
              <a:off x="668" y="2548"/>
              <a:ext cx="862" cy="152"/>
            </a:xfrm>
            <a:prstGeom prst="rect">
              <a:avLst/>
            </a:prstGeom>
            <a:grpFill/>
            <a:ln w="9525" algn="ctr">
              <a:noFill/>
              <a:miter lim="800000"/>
              <a:headEnd/>
              <a:tailEnd/>
            </a:ln>
            <a:effectLst/>
          </p:spPr>
          <p:txBody>
            <a:bodyPr>
              <a:spAutoFit/>
            </a:bodyPr>
            <a:lstStyle/>
            <a:p>
              <a:pPr>
                <a:defRPr/>
              </a:pPr>
              <a:r>
                <a:rPr lang="en-US" dirty="0">
                  <a:latin typeface="Arial" pitchFamily="34" charset="0"/>
                </a:rPr>
                <a:t>Transformational Marketing Results</a:t>
              </a:r>
            </a:p>
          </p:txBody>
        </p:sp>
        <p:sp>
          <p:nvSpPr>
            <p:cNvPr id="33" name="Text Box 26"/>
            <p:cNvSpPr txBox="1">
              <a:spLocks noChangeArrowheads="1"/>
            </p:cNvSpPr>
            <p:nvPr/>
          </p:nvSpPr>
          <p:spPr bwMode="auto">
            <a:xfrm>
              <a:off x="671" y="2705"/>
              <a:ext cx="820" cy="688"/>
            </a:xfrm>
            <a:prstGeom prst="rect">
              <a:avLst/>
            </a:prstGeom>
            <a:grpFill/>
            <a:ln w="9525" algn="ctr">
              <a:noFill/>
              <a:miter lim="800000"/>
              <a:headEnd/>
              <a:tailEnd/>
            </a:ln>
            <a:effectLst/>
          </p:spPr>
          <p:txBody>
            <a:bodyPr>
              <a:spAutoFit/>
            </a:bodyPr>
            <a:lstStyle/>
            <a:p>
              <a:pPr marL="171450" indent="-171450">
                <a:spcBef>
                  <a:spcPts val="600"/>
                </a:spcBef>
                <a:buClr>
                  <a:schemeClr val="folHlink"/>
                </a:buClr>
                <a:buFontTx/>
                <a:buChar char="•"/>
                <a:defRPr/>
              </a:pPr>
              <a:r>
                <a:rPr lang="en-US" dirty="0">
                  <a:latin typeface="Arial" pitchFamily="34" charset="0"/>
                </a:rPr>
                <a:t>Greater audience insight</a:t>
              </a:r>
            </a:p>
            <a:p>
              <a:pPr marL="171450" indent="-171450">
                <a:spcBef>
                  <a:spcPts val="600"/>
                </a:spcBef>
                <a:buClr>
                  <a:schemeClr val="folHlink"/>
                </a:buClr>
                <a:buFontTx/>
                <a:buChar char="•"/>
                <a:defRPr/>
              </a:pPr>
              <a:r>
                <a:rPr lang="en-US" dirty="0">
                  <a:latin typeface="Arial" pitchFamily="34" charset="0"/>
                </a:rPr>
                <a:t>Greater control of your audience </a:t>
              </a:r>
              <a:r>
                <a:rPr lang="en-US" i="1" dirty="0">
                  <a:latin typeface="Arial" pitchFamily="34" charset="0"/>
                </a:rPr>
                <a:t>and</a:t>
              </a:r>
              <a:r>
                <a:rPr lang="en-US" dirty="0">
                  <a:latin typeface="Arial" pitchFamily="34" charset="0"/>
                </a:rPr>
                <a:t> your brand</a:t>
              </a:r>
            </a:p>
            <a:p>
              <a:pPr marL="171450" indent="-171450">
                <a:spcBef>
                  <a:spcPts val="600"/>
                </a:spcBef>
                <a:buClr>
                  <a:schemeClr val="folHlink"/>
                </a:buClr>
                <a:buFontTx/>
                <a:buChar char="•"/>
                <a:defRPr/>
              </a:pPr>
              <a:r>
                <a:rPr lang="en-US" dirty="0">
                  <a:latin typeface="Arial" pitchFamily="34" charset="0"/>
                </a:rPr>
                <a:t>A partner with unparalleled industry expertise and opportunities</a:t>
              </a:r>
            </a:p>
          </p:txBody>
        </p:sp>
      </p:grpSp>
      <p:cxnSp>
        <p:nvCxnSpPr>
          <p:cNvPr id="21515" name="Straight Connector 48"/>
          <p:cNvCxnSpPr>
            <a:cxnSpLocks noChangeShapeType="1"/>
          </p:cNvCxnSpPr>
          <p:nvPr/>
        </p:nvCxnSpPr>
        <p:spPr bwMode="auto">
          <a:xfrm>
            <a:off x="438150" y="6743700"/>
            <a:ext cx="2190750" cy="1588"/>
          </a:xfrm>
          <a:prstGeom prst="line">
            <a:avLst/>
          </a:prstGeom>
          <a:noFill/>
          <a:ln w="12700" algn="ctr">
            <a:solidFill>
              <a:schemeClr val="tx2"/>
            </a:solidFill>
            <a:round/>
            <a:headEnd/>
            <a:tailEnd/>
          </a:ln>
        </p:spPr>
      </p:cxnSp>
      <p:sp>
        <p:nvSpPr>
          <p:cNvPr id="21516" name="Rectangle 7"/>
          <p:cNvSpPr>
            <a:spLocks noGrp="1" noChangeArrowheads="1"/>
          </p:cNvSpPr>
          <p:nvPr>
            <p:ph type="title" idx="4294967295"/>
          </p:nvPr>
        </p:nvSpPr>
        <p:spPr>
          <a:xfrm>
            <a:off x="238125" y="369888"/>
            <a:ext cx="8572500" cy="439737"/>
          </a:xfrm>
        </p:spPr>
        <p:txBody>
          <a:bodyPr/>
          <a:lstStyle/>
          <a:p>
            <a:pPr eaLnBrk="1" hangingPunct="1"/>
            <a:r>
              <a:rPr lang="en-US" smtClean="0"/>
              <a:t>Ingredients For Success</a:t>
            </a:r>
            <a:br>
              <a:rPr lang="en-US" smtClean="0"/>
            </a:br>
            <a:r>
              <a:rPr lang="en-US" sz="2400" smtClean="0"/>
              <a:t/>
            </a:r>
            <a:br>
              <a:rPr lang="en-US" sz="2400" smtClean="0"/>
            </a:br>
            <a:endParaRPr lang="en-US" sz="2400" smtClean="0"/>
          </a:p>
        </p:txBody>
      </p:sp>
      <p:sp>
        <p:nvSpPr>
          <p:cNvPr id="21517" name="Rectangle 28"/>
          <p:cNvSpPr>
            <a:spLocks noChangeArrowheads="1"/>
          </p:cNvSpPr>
          <p:nvPr/>
        </p:nvSpPr>
        <p:spPr bwMode="auto">
          <a:xfrm>
            <a:off x="238125" y="790575"/>
            <a:ext cx="9144000" cy="728663"/>
          </a:xfrm>
          <a:prstGeom prst="rect">
            <a:avLst/>
          </a:prstGeom>
          <a:noFill/>
          <a:ln w="9525">
            <a:noFill/>
            <a:miter lim="800000"/>
            <a:headEnd/>
            <a:tailEnd/>
          </a:ln>
        </p:spPr>
        <p:txBody>
          <a:bodyPr>
            <a:spAutoFit/>
          </a:bodyPr>
          <a:lstStyle/>
          <a:p>
            <a:pPr algn="l"/>
            <a:r>
              <a:rPr lang="en-US" sz="2200" b="0">
                <a:solidFill>
                  <a:schemeClr val="tx2"/>
                </a:solidFill>
              </a:rPr>
              <a:t>Essential components for taking digital marketing to a new level</a:t>
            </a:r>
            <a:r>
              <a:rPr lang="en-US" sz="2400" b="0">
                <a:solidFill>
                  <a:schemeClr val="tx2"/>
                </a:solidFill>
              </a:rPr>
              <a:t> </a:t>
            </a:r>
            <a:br>
              <a:rPr lang="en-US" sz="2400" b="0">
                <a:solidFill>
                  <a:schemeClr val="tx2"/>
                </a:solidFill>
              </a:rPr>
            </a:br>
            <a:endParaRPr lang="en-US" sz="2200" b="0">
              <a:solidFill>
                <a:schemeClr val="tx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32517"/>
                                        </p:tgtEl>
                                        <p:attrNameLst>
                                          <p:attrName>style.visibility</p:attrName>
                                        </p:attrNameLst>
                                      </p:cBhvr>
                                      <p:to>
                                        <p:strVal val="visible"/>
                                      </p:to>
                                    </p:set>
                                    <p:animEffect transition="in" filter="wipe(down)">
                                      <p:cBhvr>
                                        <p:cTn id="7" dur="1000"/>
                                        <p:tgtEl>
                                          <p:spTgt spid="532517"/>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childTnLst>
                                </p:cTn>
                              </p:par>
                              <p:par>
                                <p:cTn id="15" presetID="10"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childTnLst>
                                </p:cTn>
                              </p:par>
                              <p:par>
                                <p:cTn id="21" presetID="10"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nodeType="clickEffect">
                                  <p:stCondLst>
                                    <p:cond delay="0"/>
                                  </p:stCondLst>
                                  <p:childTnLst>
                                    <p:animMotion origin="layout" path="M 8.33333E-7 -3.7037E-7 L 0.20417 0.20278 " pathEditMode="relative" rAng="0" ptsTypes="AA">
                                      <p:cBhvr>
                                        <p:cTn id="27" dur="2000" fill="hold"/>
                                        <p:tgtEl>
                                          <p:spTgt spid="2"/>
                                        </p:tgtEl>
                                        <p:attrNameLst>
                                          <p:attrName>ppt_x</p:attrName>
                                          <p:attrName>ppt_y</p:attrName>
                                        </p:attrNameLst>
                                      </p:cBhvr>
                                      <p:rCtr x="10200" y="10100"/>
                                    </p:animMotion>
                                  </p:childTnLst>
                                </p:cTn>
                              </p:par>
                              <p:par>
                                <p:cTn id="28" presetID="0" presetClass="path" presetSubtype="0" accel="50000" decel="50000" fill="hold" nodeType="withEffect">
                                  <p:stCondLst>
                                    <p:cond delay="0"/>
                                  </p:stCondLst>
                                  <p:childTnLst>
                                    <p:animMotion origin="layout" path="M 1.11111E-6 3.7037E-7 L -0.21875 0.19861 " pathEditMode="relative" ptsTypes="AA">
                                      <p:cBhvr>
                                        <p:cTn id="29" dur="2000" fill="hold"/>
                                        <p:tgtEl>
                                          <p:spTgt spid="4"/>
                                        </p:tgtEl>
                                        <p:attrNameLst>
                                          <p:attrName>ppt_x</p:attrName>
                                          <p:attrName>ppt_y</p:attrName>
                                        </p:attrNameLst>
                                      </p:cBhvr>
                                    </p:animMotion>
                                  </p:childTnLst>
                                </p:cTn>
                              </p:par>
                              <p:par>
                                <p:cTn id="30" presetID="0" presetClass="path" presetSubtype="0" accel="50000" decel="50000" fill="hold" nodeType="withEffect">
                                  <p:stCondLst>
                                    <p:cond delay="0"/>
                                  </p:stCondLst>
                                  <p:childTnLst>
                                    <p:animMotion origin="layout" path="M 3.33333E-6 -5.18519E-6 L 0.31875 -0.14862 " pathEditMode="relative" ptsTypes="AA">
                                      <p:cBhvr>
                                        <p:cTn id="31" dur="2000" fill="hold"/>
                                        <p:tgtEl>
                                          <p:spTgt spid="6"/>
                                        </p:tgtEl>
                                        <p:attrNameLst>
                                          <p:attrName>ppt_x</p:attrName>
                                          <p:attrName>ppt_y</p:attrName>
                                        </p:attrNameLst>
                                      </p:cBhvr>
                                    </p:animMotion>
                                  </p:childTnLst>
                                </p:cTn>
                              </p:par>
                              <p:par>
                                <p:cTn id="32" presetID="0" presetClass="path" presetSubtype="0" accel="50000" decel="50000" fill="hold" nodeType="withEffect">
                                  <p:stCondLst>
                                    <p:cond delay="0"/>
                                  </p:stCondLst>
                                  <p:childTnLst>
                                    <p:animMotion origin="layout" path="M -4.72222E-6 -3.33333E-6 L 0.00209 -0.28472 " pathEditMode="relative" ptsTypes="AA">
                                      <p:cBhvr>
                                        <p:cTn id="33" dur="2000" fill="hold"/>
                                        <p:tgtEl>
                                          <p:spTgt spid="5"/>
                                        </p:tgtEl>
                                        <p:attrNameLst>
                                          <p:attrName>ppt_x</p:attrName>
                                          <p:attrName>ppt_y</p:attrName>
                                        </p:attrNameLst>
                                      </p:cBhvr>
                                    </p:animMotion>
                                  </p:childTnLst>
                                </p:cTn>
                              </p:par>
                              <p:par>
                                <p:cTn id="34" presetID="0" presetClass="path" presetSubtype="0" accel="50000" decel="50000" fill="hold" nodeType="withEffect">
                                  <p:stCondLst>
                                    <p:cond delay="0"/>
                                  </p:stCondLst>
                                  <p:childTnLst>
                                    <p:animMotion origin="layout" path="M 4.16667E-6 3.7037E-7 L -0.32604 -0.13194 " pathEditMode="relative" ptsTypes="AA">
                                      <p:cBhvr>
                                        <p:cTn id="35" dur="2000" fill="hold"/>
                                        <p:tgtEl>
                                          <p:spTgt spid="3"/>
                                        </p:tgtEl>
                                        <p:attrNameLst>
                                          <p:attrName>ppt_x</p:attrName>
                                          <p:attrName>ppt_y</p:attrName>
                                        </p:attrNameLst>
                                      </p:cBhvr>
                                    </p:animMotion>
                                  </p:childTnLst>
                                </p:cTn>
                              </p:par>
                            </p:childTnLst>
                          </p:cTn>
                        </p:par>
                        <p:par>
                          <p:cTn id="36" fill="hold">
                            <p:stCondLst>
                              <p:cond delay="2000"/>
                            </p:stCondLst>
                            <p:childTnLst>
                              <p:par>
                                <p:cTn id="37" presetID="10" presetClass="exit" presetSubtype="0" fill="hold" nodeType="afterEffect">
                                  <p:stCondLst>
                                    <p:cond delay="0"/>
                                  </p:stCondLst>
                                  <p:childTnLst>
                                    <p:animEffect transition="out" filter="fade">
                                      <p:cBhvr>
                                        <p:cTn id="38" dur="2000"/>
                                        <p:tgtEl>
                                          <p:spTgt spid="3"/>
                                        </p:tgtEl>
                                      </p:cBhvr>
                                    </p:animEffect>
                                    <p:set>
                                      <p:cBhvr>
                                        <p:cTn id="39" dur="1" fill="hold">
                                          <p:stCondLst>
                                            <p:cond delay="1999"/>
                                          </p:stCondLst>
                                        </p:cTn>
                                        <p:tgtEl>
                                          <p:spTgt spid="3"/>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2000"/>
                                        <p:tgtEl>
                                          <p:spTgt spid="4"/>
                                        </p:tgtEl>
                                      </p:cBhvr>
                                    </p:animEffect>
                                    <p:set>
                                      <p:cBhvr>
                                        <p:cTn id="42" dur="1" fill="hold">
                                          <p:stCondLst>
                                            <p:cond delay="1999"/>
                                          </p:stCondLst>
                                        </p:cTn>
                                        <p:tgtEl>
                                          <p:spTgt spid="4"/>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2000"/>
                                        <p:tgtEl>
                                          <p:spTgt spid="2"/>
                                        </p:tgtEl>
                                      </p:cBhvr>
                                    </p:animEffect>
                                    <p:set>
                                      <p:cBhvr>
                                        <p:cTn id="45" dur="1" fill="hold">
                                          <p:stCondLst>
                                            <p:cond delay="1999"/>
                                          </p:stCondLst>
                                        </p:cTn>
                                        <p:tgtEl>
                                          <p:spTgt spid="2"/>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2000"/>
                                        <p:tgtEl>
                                          <p:spTgt spid="6"/>
                                        </p:tgtEl>
                                      </p:cBhvr>
                                    </p:animEffect>
                                    <p:set>
                                      <p:cBhvr>
                                        <p:cTn id="48" dur="1" fill="hold">
                                          <p:stCondLst>
                                            <p:cond delay="1999"/>
                                          </p:stCondLst>
                                        </p:cTn>
                                        <p:tgtEl>
                                          <p:spTgt spid="6"/>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2000"/>
                                        <p:tgtEl>
                                          <p:spTgt spid="5"/>
                                        </p:tgtEl>
                                      </p:cBhvr>
                                    </p:animEffect>
                                    <p:set>
                                      <p:cBhvr>
                                        <p:cTn id="51" dur="1" fill="hold">
                                          <p:stCondLst>
                                            <p:cond delay="1999"/>
                                          </p:stCondLst>
                                        </p:cTn>
                                        <p:tgtEl>
                                          <p:spTgt spid="5"/>
                                        </p:tgtEl>
                                        <p:attrNameLst>
                                          <p:attrName>style.visibility</p:attrName>
                                        </p:attrNameLst>
                                      </p:cBhvr>
                                      <p:to>
                                        <p:strVal val="hidden"/>
                                      </p:to>
                                    </p:set>
                                  </p:childTnLst>
                                </p:cTn>
                              </p:par>
                              <p:par>
                                <p:cTn id="52" presetID="53" presetClass="exit" presetSubtype="0" fill="hold" grpId="1" nodeType="withEffect">
                                  <p:stCondLst>
                                    <p:cond delay="0"/>
                                  </p:stCondLst>
                                  <p:childTnLst>
                                    <p:anim calcmode="lin" valueType="num">
                                      <p:cBhvr>
                                        <p:cTn id="53" dur="500"/>
                                        <p:tgtEl>
                                          <p:spTgt spid="532517"/>
                                        </p:tgtEl>
                                        <p:attrNameLst>
                                          <p:attrName>ppt_w</p:attrName>
                                        </p:attrNameLst>
                                      </p:cBhvr>
                                      <p:tavLst>
                                        <p:tav tm="0">
                                          <p:val>
                                            <p:strVal val="ppt_w"/>
                                          </p:val>
                                        </p:tav>
                                        <p:tav tm="100000">
                                          <p:val>
                                            <p:fltVal val="0"/>
                                          </p:val>
                                        </p:tav>
                                      </p:tavLst>
                                    </p:anim>
                                    <p:anim calcmode="lin" valueType="num">
                                      <p:cBhvr>
                                        <p:cTn id="54" dur="500"/>
                                        <p:tgtEl>
                                          <p:spTgt spid="532517"/>
                                        </p:tgtEl>
                                        <p:attrNameLst>
                                          <p:attrName>ppt_h</p:attrName>
                                        </p:attrNameLst>
                                      </p:cBhvr>
                                      <p:tavLst>
                                        <p:tav tm="0">
                                          <p:val>
                                            <p:strVal val="ppt_h"/>
                                          </p:val>
                                        </p:tav>
                                        <p:tav tm="100000">
                                          <p:val>
                                            <p:fltVal val="0"/>
                                          </p:val>
                                        </p:tav>
                                      </p:tavLst>
                                    </p:anim>
                                    <p:animEffect transition="out" filter="fade">
                                      <p:cBhvr>
                                        <p:cTn id="55" dur="500"/>
                                        <p:tgtEl>
                                          <p:spTgt spid="532517"/>
                                        </p:tgtEl>
                                      </p:cBhvr>
                                    </p:animEffect>
                                    <p:set>
                                      <p:cBhvr>
                                        <p:cTn id="56" dur="1" fill="hold">
                                          <p:stCondLst>
                                            <p:cond delay="499"/>
                                          </p:stCondLst>
                                        </p:cTn>
                                        <p:tgtEl>
                                          <p:spTgt spid="532517"/>
                                        </p:tgtEl>
                                        <p:attrNameLst>
                                          <p:attrName>style.visibility</p:attrName>
                                        </p:attrNameLst>
                                      </p:cBhvr>
                                      <p:to>
                                        <p:strVal val="hidden"/>
                                      </p:to>
                                    </p:set>
                                  </p:childTnLst>
                                </p:cTn>
                              </p:par>
                              <p:par>
                                <p:cTn id="57" presetID="53" presetClass="entr" presetSubtype="0" fill="hold" nodeType="with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p:cTn id="59" dur="500" fill="hold"/>
                                        <p:tgtEl>
                                          <p:spTgt spid="7"/>
                                        </p:tgtEl>
                                        <p:attrNameLst>
                                          <p:attrName>ppt_w</p:attrName>
                                        </p:attrNameLst>
                                      </p:cBhvr>
                                      <p:tavLst>
                                        <p:tav tm="0">
                                          <p:val>
                                            <p:fltVal val="0"/>
                                          </p:val>
                                        </p:tav>
                                        <p:tav tm="100000">
                                          <p:val>
                                            <p:strVal val="#ppt_w"/>
                                          </p:val>
                                        </p:tav>
                                      </p:tavLst>
                                    </p:anim>
                                    <p:anim calcmode="lin" valueType="num">
                                      <p:cBhvr>
                                        <p:cTn id="60" dur="500" fill="hold"/>
                                        <p:tgtEl>
                                          <p:spTgt spid="7"/>
                                        </p:tgtEl>
                                        <p:attrNameLst>
                                          <p:attrName>ppt_h</p:attrName>
                                        </p:attrNameLst>
                                      </p:cBhvr>
                                      <p:tavLst>
                                        <p:tav tm="0">
                                          <p:val>
                                            <p:fltVal val="0"/>
                                          </p:val>
                                        </p:tav>
                                        <p:tav tm="100000">
                                          <p:val>
                                            <p:strVal val="#ppt_h"/>
                                          </p:val>
                                        </p:tav>
                                      </p:tavLst>
                                    </p:anim>
                                    <p:animEffect transition="in" filter="fade">
                                      <p:cBhvr>
                                        <p:cTn id="6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7" grpId="0" animBg="1"/>
      <p:bldP spid="53251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idx="4294967295"/>
          </p:nvPr>
        </p:nvSpPr>
        <p:spPr>
          <a:xfrm>
            <a:off x="723899" y="369888"/>
            <a:ext cx="8086725" cy="823912"/>
          </a:xfrm>
        </p:spPr>
        <p:txBody>
          <a:bodyPr/>
          <a:lstStyle/>
          <a:p>
            <a:r>
              <a:rPr lang="en-US" dirty="0" smtClean="0">
                <a:solidFill>
                  <a:schemeClr val="tx1">
                    <a:lumMod val="50000"/>
                  </a:schemeClr>
                </a:solidFill>
                <a:ea typeface="PMingLiU"/>
                <a:cs typeface="PMingLiU"/>
              </a:rPr>
              <a:t>Let us address the elephant in the room:</a:t>
            </a:r>
            <a:endParaRPr lang="en-US" sz="2400" dirty="0" smtClean="0">
              <a:solidFill>
                <a:schemeClr val="tx1">
                  <a:lumMod val="50000"/>
                </a:schemeClr>
              </a:solidFill>
            </a:endParaRPr>
          </a:p>
        </p:txBody>
      </p:sp>
      <p:sp>
        <p:nvSpPr>
          <p:cNvPr id="30" name="Rectangle 29"/>
          <p:cNvSpPr/>
          <p:nvPr/>
        </p:nvSpPr>
        <p:spPr>
          <a:xfrm>
            <a:off x="314325" y="1562100"/>
            <a:ext cx="8524875" cy="646331"/>
          </a:xfrm>
          <a:prstGeom prst="rect">
            <a:avLst/>
          </a:prstGeom>
        </p:spPr>
        <p:txBody>
          <a:bodyPr wrap="square">
            <a:spAutoFit/>
          </a:bodyPr>
          <a:lstStyle/>
          <a:p>
            <a:endParaRPr lang="en-US" b="1" dirty="0" smtClean="0">
              <a:solidFill>
                <a:schemeClr val="tx1">
                  <a:lumMod val="50000"/>
                </a:schemeClr>
              </a:solidFill>
            </a:endParaRPr>
          </a:p>
          <a:p>
            <a:endParaRPr lang="en-US" dirty="0">
              <a:solidFill>
                <a:schemeClr val="tx1">
                  <a:lumMod val="50000"/>
                </a:schemeClr>
              </a:solidFill>
            </a:endParaRPr>
          </a:p>
        </p:txBody>
      </p:sp>
      <p:sp>
        <p:nvSpPr>
          <p:cNvPr id="14" name="Footer Placeholder 2"/>
          <p:cNvSpPr txBox="1">
            <a:spLocks noGrp="1"/>
          </p:cNvSpPr>
          <p:nvPr/>
        </p:nvSpPr>
        <p:spPr bwMode="auto">
          <a:xfrm>
            <a:off x="4562475" y="6378575"/>
            <a:ext cx="2895600" cy="276225"/>
          </a:xfrm>
          <a:prstGeom prst="rect">
            <a:avLst/>
          </a:prstGeom>
          <a:noFill/>
          <a:ln w="9525">
            <a:noFill/>
            <a:miter lim="800000"/>
            <a:headEnd/>
            <a:tailEnd/>
          </a:ln>
        </p:spPr>
        <p:txBody>
          <a:bodyPr anchor="ctr"/>
          <a:lstStyle/>
          <a:p>
            <a:pPr algn="r"/>
            <a:r>
              <a:rPr lang="en-US" sz="900" dirty="0">
                <a:solidFill>
                  <a:schemeClr val="tx1">
                    <a:lumMod val="50000"/>
                  </a:schemeClr>
                </a:solidFill>
              </a:rPr>
              <a:t>(c) Microsoft. All Rights Reserved.</a:t>
            </a:r>
          </a:p>
        </p:txBody>
      </p:sp>
      <p:sp>
        <p:nvSpPr>
          <p:cNvPr id="15" name="Slide Number Placeholder 3"/>
          <p:cNvSpPr txBox="1">
            <a:spLocks noGrp="1"/>
          </p:cNvSpPr>
          <p:nvPr/>
        </p:nvSpPr>
        <p:spPr bwMode="auto">
          <a:xfrm>
            <a:off x="7419975" y="6378575"/>
            <a:ext cx="542925" cy="276225"/>
          </a:xfrm>
          <a:prstGeom prst="rect">
            <a:avLst/>
          </a:prstGeom>
          <a:noFill/>
          <a:ln w="9525">
            <a:noFill/>
            <a:miter lim="800000"/>
            <a:headEnd/>
            <a:tailEnd/>
          </a:ln>
        </p:spPr>
        <p:txBody>
          <a:bodyPr anchor="ctr"/>
          <a:lstStyle/>
          <a:p>
            <a:r>
              <a:rPr lang="en-US" sz="900" dirty="0">
                <a:solidFill>
                  <a:schemeClr val="tx1">
                    <a:lumMod val="50000"/>
                  </a:schemeClr>
                </a:solidFill>
              </a:rPr>
              <a:t>|   </a:t>
            </a:r>
            <a:fld id="{9618ABED-8F47-4DA9-8EFC-38D7E7C40E26}" type="slidenum">
              <a:rPr lang="en-US" sz="900">
                <a:solidFill>
                  <a:schemeClr val="tx1">
                    <a:lumMod val="50000"/>
                  </a:schemeClr>
                </a:solidFill>
              </a:rPr>
              <a:pPr/>
              <a:t>2</a:t>
            </a:fld>
            <a:endParaRPr lang="en-US" sz="900" dirty="0">
              <a:solidFill>
                <a:schemeClr val="tx1">
                  <a:lumMod val="50000"/>
                </a:schemeClr>
              </a:solidFill>
            </a:endParaRPr>
          </a:p>
        </p:txBody>
      </p:sp>
      <p:pic>
        <p:nvPicPr>
          <p:cNvPr id="19457" name="Picture 1" descr="C:\Users\anfox\AppData\Local\Microsoft\Windows\Temporary Internet Files\Content.IE5\0VXIQ4TY\MPj04308360000[1].jpg"/>
          <p:cNvPicPr>
            <a:picLocks noChangeAspect="1" noChangeArrowheads="1"/>
          </p:cNvPicPr>
          <p:nvPr/>
        </p:nvPicPr>
        <p:blipFill>
          <a:blip r:embed="rId3"/>
          <a:srcRect l="24011" t="12712" r="14689" b="12436"/>
          <a:stretch>
            <a:fillRect/>
          </a:stretch>
        </p:blipFill>
        <p:spPr bwMode="auto">
          <a:xfrm>
            <a:off x="299356" y="1103086"/>
            <a:ext cx="3687751" cy="4503057"/>
          </a:xfrm>
          <a:prstGeom prst="rect">
            <a:avLst/>
          </a:prstGeom>
          <a:noFill/>
        </p:spPr>
      </p:pic>
      <p:grpSp>
        <p:nvGrpSpPr>
          <p:cNvPr id="19" name="Group 18"/>
          <p:cNvGrpSpPr/>
          <p:nvPr/>
        </p:nvGrpSpPr>
        <p:grpSpPr>
          <a:xfrm>
            <a:off x="3873500" y="1409700"/>
            <a:ext cx="4902200" cy="850900"/>
            <a:chOff x="3873500" y="1409700"/>
            <a:chExt cx="4902200" cy="850900"/>
          </a:xfrm>
        </p:grpSpPr>
        <p:sp>
          <p:nvSpPr>
            <p:cNvPr id="16" name="Rectangle 15"/>
            <p:cNvSpPr/>
            <p:nvPr/>
          </p:nvSpPr>
          <p:spPr>
            <a:xfrm>
              <a:off x="4038599" y="1512411"/>
              <a:ext cx="4737101" cy="646331"/>
            </a:xfrm>
            <a:prstGeom prst="rect">
              <a:avLst/>
            </a:prstGeom>
          </p:spPr>
          <p:txBody>
            <a:bodyPr wrap="square">
              <a:spAutoFit/>
            </a:bodyPr>
            <a:lstStyle/>
            <a:p>
              <a:r>
                <a:rPr lang="en-US" dirty="0" smtClean="0">
                  <a:solidFill>
                    <a:schemeClr val="tx1">
                      <a:lumMod val="50000"/>
                    </a:schemeClr>
                  </a:solidFill>
                </a:rPr>
                <a:t>"What is the merger of Microsoft and DRIVEpm going to do to the their products?”</a:t>
              </a:r>
              <a:endParaRPr lang="en-US" sz="1100" dirty="0">
                <a:solidFill>
                  <a:schemeClr val="tx1">
                    <a:lumMod val="50000"/>
                  </a:schemeClr>
                </a:solidFill>
              </a:endParaRPr>
            </a:p>
          </p:txBody>
        </p:sp>
        <p:sp>
          <p:nvSpPr>
            <p:cNvPr id="17" name="Rounded Rectangular Callout 16"/>
            <p:cNvSpPr/>
            <p:nvPr/>
          </p:nvSpPr>
          <p:spPr bwMode="auto">
            <a:xfrm>
              <a:off x="3873500" y="1409700"/>
              <a:ext cx="4902200" cy="850900"/>
            </a:xfrm>
            <a:prstGeom prst="wedgeRoundRectCallout">
              <a:avLst>
                <a:gd name="adj1" fmla="val -57404"/>
                <a:gd name="adj2" fmla="val 42112"/>
                <a:gd name="adj3" fmla="val 16667"/>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lumMod val="50000"/>
                  </a:schemeClr>
                </a:solidFill>
                <a:effectLst/>
                <a:latin typeface="Arial" pitchFamily="34" charset="0"/>
              </a:endParaRPr>
            </a:p>
          </p:txBody>
        </p:sp>
      </p:grpSp>
      <p:grpSp>
        <p:nvGrpSpPr>
          <p:cNvPr id="20" name="Group 19"/>
          <p:cNvGrpSpPr/>
          <p:nvPr/>
        </p:nvGrpSpPr>
        <p:grpSpPr>
          <a:xfrm>
            <a:off x="4025900" y="3117850"/>
            <a:ext cx="4779963" cy="2046249"/>
            <a:chOff x="4025900" y="3117850"/>
            <a:chExt cx="4779963" cy="2046249"/>
          </a:xfrm>
        </p:grpSpPr>
        <p:sp>
          <p:nvSpPr>
            <p:cNvPr id="18" name="Rectangle 17"/>
            <p:cNvSpPr/>
            <p:nvPr/>
          </p:nvSpPr>
          <p:spPr>
            <a:xfrm>
              <a:off x="4025900" y="3195935"/>
              <a:ext cx="3606800" cy="1200329"/>
            </a:xfrm>
            <a:prstGeom prst="rect">
              <a:avLst/>
            </a:prstGeom>
          </p:spPr>
          <p:txBody>
            <a:bodyPr wrap="square">
              <a:spAutoFit/>
            </a:bodyPr>
            <a:lstStyle/>
            <a:p>
              <a:pPr algn="r"/>
              <a:r>
                <a:rPr lang="en-US" dirty="0" smtClean="0">
                  <a:solidFill>
                    <a:schemeClr val="tx1">
                      <a:lumMod val="50000"/>
                    </a:schemeClr>
                  </a:solidFill>
                </a:rPr>
                <a:t>“We've been at this about 12 months as a combined entity and we feel like we've accomplished a lot in that time." </a:t>
              </a:r>
              <a:endParaRPr lang="en-US" dirty="0">
                <a:solidFill>
                  <a:schemeClr val="tx1">
                    <a:lumMod val="50000"/>
                  </a:schemeClr>
                </a:solidFill>
              </a:endParaRPr>
            </a:p>
          </p:txBody>
        </p:sp>
        <p:pic>
          <p:nvPicPr>
            <p:cNvPr id="19459" name="Picture 3" descr="http://seattletimes.nwsource.com/ABPub/2008/05/16/2004162140.jpg"/>
            <p:cNvPicPr>
              <a:picLocks noChangeAspect="1" noChangeArrowheads="1"/>
            </p:cNvPicPr>
            <p:nvPr/>
          </p:nvPicPr>
          <p:blipFill>
            <a:blip r:embed="rId4"/>
            <a:srcRect/>
            <a:stretch>
              <a:fillRect/>
            </a:stretch>
          </p:blipFill>
          <p:spPr bwMode="auto">
            <a:xfrm>
              <a:off x="7853363" y="3117850"/>
              <a:ext cx="952500" cy="13239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1" name="Rectangle 20"/>
            <p:cNvSpPr/>
            <p:nvPr/>
          </p:nvSpPr>
          <p:spPr>
            <a:xfrm>
              <a:off x="5181600" y="4610101"/>
              <a:ext cx="3594100" cy="553998"/>
            </a:xfrm>
            <a:prstGeom prst="rect">
              <a:avLst/>
            </a:prstGeom>
          </p:spPr>
          <p:txBody>
            <a:bodyPr wrap="square">
              <a:spAutoFit/>
            </a:bodyPr>
            <a:lstStyle/>
            <a:p>
              <a:pPr algn="r"/>
              <a:r>
                <a:rPr lang="en-US" sz="1000" dirty="0" smtClean="0">
                  <a:solidFill>
                    <a:schemeClr val="tx1">
                      <a:lumMod val="50000"/>
                    </a:schemeClr>
                  </a:solidFill>
                </a:rPr>
                <a:t>Brian </a:t>
              </a:r>
              <a:r>
                <a:rPr lang="en-US" sz="1000" dirty="0" err="1" smtClean="0">
                  <a:solidFill>
                    <a:schemeClr val="tx1">
                      <a:lumMod val="50000"/>
                    </a:schemeClr>
                  </a:solidFill>
                </a:rPr>
                <a:t>McAndrews</a:t>
              </a:r>
              <a:r>
                <a:rPr lang="en-US" sz="1000" dirty="0" smtClean="0">
                  <a:solidFill>
                    <a:schemeClr val="tx1">
                      <a:lumMod val="50000"/>
                    </a:schemeClr>
                  </a:solidFill>
                </a:rPr>
                <a:t/>
              </a:r>
              <a:br>
                <a:rPr lang="en-US" sz="1000" dirty="0" smtClean="0">
                  <a:solidFill>
                    <a:schemeClr val="tx1">
                      <a:lumMod val="50000"/>
                    </a:schemeClr>
                  </a:solidFill>
                </a:rPr>
              </a:br>
              <a:r>
                <a:rPr lang="en-US" sz="1000" dirty="0" smtClean="0">
                  <a:solidFill>
                    <a:schemeClr val="tx1">
                      <a:lumMod val="50000"/>
                    </a:schemeClr>
                  </a:solidFill>
                </a:rPr>
                <a:t>Senior Vice President, </a:t>
              </a:r>
            </a:p>
            <a:p>
              <a:pPr algn="r"/>
              <a:r>
                <a:rPr lang="en-US" sz="1000" dirty="0" smtClean="0">
                  <a:solidFill>
                    <a:schemeClr val="tx1">
                      <a:lumMod val="50000"/>
                    </a:schemeClr>
                  </a:solidFill>
                </a:rPr>
                <a:t>Microsoft's Advertiser and Publisher Solutions Group</a:t>
              </a:r>
              <a:endParaRPr lang="en-US" sz="1000" dirty="0">
                <a:solidFill>
                  <a:schemeClr val="tx1">
                    <a:lumMod val="50000"/>
                  </a:schemeClr>
                </a:solidFill>
              </a:endParaRPr>
            </a:p>
          </p:txBody>
        </p:sp>
      </p:grpSp>
      <p:sp>
        <p:nvSpPr>
          <p:cNvPr id="22" name="TextBox 21"/>
          <p:cNvSpPr txBox="1"/>
          <p:nvPr/>
        </p:nvSpPr>
        <p:spPr>
          <a:xfrm>
            <a:off x="2082800" y="5816600"/>
            <a:ext cx="6743700" cy="523220"/>
          </a:xfrm>
          <a:prstGeom prst="rect">
            <a:avLst/>
          </a:prstGeom>
          <a:noFill/>
        </p:spPr>
        <p:txBody>
          <a:bodyPr wrap="square" rtlCol="0">
            <a:spAutoFit/>
          </a:bodyPr>
          <a:lstStyle/>
          <a:p>
            <a:pPr algn="r"/>
            <a:r>
              <a:rPr lang="en-US" sz="2800" i="1" dirty="0" smtClean="0">
                <a:solidFill>
                  <a:schemeClr val="tx1">
                    <a:lumMod val="50000"/>
                  </a:schemeClr>
                </a:solidFill>
              </a:rPr>
              <a:t>… but stay tuned, there’s more to come!</a:t>
            </a:r>
            <a:endParaRPr lang="en-US" sz="2800" i="1" dirty="0">
              <a:solidFill>
                <a:schemeClr val="tx1">
                  <a:lumMod val="50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19457"/>
                                        </p:tgtEl>
                                        <p:attrNameLst>
                                          <p:attrName>style.visibility</p:attrName>
                                        </p:attrNameLst>
                                      </p:cBhvr>
                                      <p:to>
                                        <p:strVal val="visible"/>
                                      </p:to>
                                    </p:set>
                                    <p:anim calcmode="lin" valueType="num">
                                      <p:cBhvr additive="base">
                                        <p:cTn id="7" dur="1000" fill="hold"/>
                                        <p:tgtEl>
                                          <p:spTgt spid="19457"/>
                                        </p:tgtEl>
                                        <p:attrNameLst>
                                          <p:attrName>ppt_x</p:attrName>
                                        </p:attrNameLst>
                                      </p:cBhvr>
                                      <p:tavLst>
                                        <p:tav tm="0">
                                          <p:val>
                                            <p:strVal val="0-#ppt_w/2"/>
                                          </p:val>
                                        </p:tav>
                                        <p:tav tm="100000">
                                          <p:val>
                                            <p:strVal val="#ppt_x"/>
                                          </p:val>
                                        </p:tav>
                                      </p:tavLst>
                                    </p:anim>
                                    <p:anim calcmode="lin" valueType="num">
                                      <p:cBhvr additive="base">
                                        <p:cTn id="8" dur="1000" fill="hold"/>
                                        <p:tgtEl>
                                          <p:spTgt spid="19457"/>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2" presetClass="entr" presetSubtype="8"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wipe(left)">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2"/>
          <p:cNvSpPr txBox="1">
            <a:spLocks noGrp="1"/>
          </p:cNvSpPr>
          <p:nvPr/>
        </p:nvSpPr>
        <p:spPr bwMode="auto">
          <a:xfrm>
            <a:off x="8258175" y="6340475"/>
            <a:ext cx="542925" cy="276225"/>
          </a:xfrm>
          <a:prstGeom prst="rect">
            <a:avLst/>
          </a:prstGeom>
          <a:noFill/>
          <a:ln w="9525">
            <a:noFill/>
            <a:miter lim="800000"/>
            <a:headEnd/>
            <a:tailEnd/>
          </a:ln>
        </p:spPr>
        <p:txBody>
          <a:bodyPr anchor="ctr"/>
          <a:lstStyle/>
          <a:p>
            <a:pPr algn="l">
              <a:lnSpc>
                <a:spcPct val="100000"/>
              </a:lnSpc>
              <a:spcBef>
                <a:spcPct val="0"/>
              </a:spcBef>
            </a:pPr>
            <a:endParaRPr lang="en-US" sz="900" b="0">
              <a:solidFill>
                <a:srgbClr val="B2B2B2"/>
              </a:solidFill>
            </a:endParaRPr>
          </a:p>
        </p:txBody>
      </p:sp>
      <p:sp>
        <p:nvSpPr>
          <p:cNvPr id="22531" name="AutoShape 2"/>
          <p:cNvSpPr>
            <a:spLocks noChangeArrowheads="1"/>
          </p:cNvSpPr>
          <p:nvPr/>
        </p:nvSpPr>
        <p:spPr bwMode="gray">
          <a:xfrm>
            <a:off x="838200" y="5008563"/>
            <a:ext cx="7366000" cy="285750"/>
          </a:xfrm>
          <a:prstGeom prst="roundRect">
            <a:avLst>
              <a:gd name="adj" fmla="val 16667"/>
            </a:avLst>
          </a:prstGeom>
          <a:gradFill rotWithShape="1">
            <a:gsLst>
              <a:gs pos="0">
                <a:schemeClr val="tx1">
                  <a:alpha val="60001"/>
                </a:schemeClr>
              </a:gs>
              <a:gs pos="100000">
                <a:srgbClr val="FFFFFF">
                  <a:alpha val="0"/>
                </a:srgbClr>
              </a:gs>
            </a:gsLst>
            <a:path path="shape">
              <a:fillToRect l="50000" t="50000" r="50000" b="50000"/>
            </a:path>
          </a:gradFill>
          <a:ln w="25400"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22532" name="AutoShape 72"/>
          <p:cNvSpPr>
            <a:spLocks noChangeArrowheads="1"/>
          </p:cNvSpPr>
          <p:nvPr/>
        </p:nvSpPr>
        <p:spPr bwMode="auto">
          <a:xfrm>
            <a:off x="884238" y="3033713"/>
            <a:ext cx="7350125" cy="2127250"/>
          </a:xfrm>
          <a:prstGeom prst="roundRect">
            <a:avLst>
              <a:gd name="adj" fmla="val 3181"/>
            </a:avLst>
          </a:prstGeom>
          <a:gradFill rotWithShape="1">
            <a:gsLst>
              <a:gs pos="0">
                <a:schemeClr val="bg1"/>
              </a:gs>
              <a:gs pos="100000">
                <a:srgbClr val="F5F5F5"/>
              </a:gs>
            </a:gsLst>
            <a:lin ang="5400000" scaled="1"/>
          </a:gradFill>
          <a:ln w="28575" algn="ctr">
            <a:solidFill>
              <a:srgbClr val="CACAC8"/>
            </a:solidFill>
            <a:round/>
            <a:headEnd/>
            <a:tailEnd/>
          </a:ln>
        </p:spPr>
        <p:txBody>
          <a:bodyPr wrap="none" anchor="ctr"/>
          <a:lstStyle/>
          <a:p>
            <a:pPr algn="l">
              <a:lnSpc>
                <a:spcPct val="100000"/>
              </a:lnSpc>
              <a:spcBef>
                <a:spcPct val="0"/>
              </a:spcBef>
            </a:pPr>
            <a:endParaRPr lang="en-US" sz="2000" b="0">
              <a:solidFill>
                <a:schemeClr val="tx1"/>
              </a:solidFill>
            </a:endParaRPr>
          </a:p>
        </p:txBody>
      </p:sp>
      <p:sp>
        <p:nvSpPr>
          <p:cNvPr id="22533" name="Text Box 3"/>
          <p:cNvSpPr txBox="1">
            <a:spLocks noChangeArrowheads="1"/>
          </p:cNvSpPr>
          <p:nvPr/>
        </p:nvSpPr>
        <p:spPr bwMode="auto">
          <a:xfrm>
            <a:off x="1119188" y="3746500"/>
            <a:ext cx="6280150" cy="984250"/>
          </a:xfrm>
          <a:prstGeom prst="rect">
            <a:avLst/>
          </a:prstGeom>
          <a:noFill/>
          <a:ln w="9525">
            <a:noFill/>
            <a:miter lim="800000"/>
            <a:headEnd/>
            <a:tailEnd/>
          </a:ln>
        </p:spPr>
        <p:txBody>
          <a:bodyPr>
            <a:spAutoFit/>
          </a:bodyPr>
          <a:lstStyle/>
          <a:p>
            <a:pPr algn="l">
              <a:lnSpc>
                <a:spcPct val="100000"/>
              </a:lnSpc>
              <a:spcBef>
                <a:spcPct val="0"/>
              </a:spcBef>
            </a:pPr>
            <a:r>
              <a:rPr lang="en-US" sz="1600">
                <a:solidFill>
                  <a:schemeClr val="tx2"/>
                </a:solidFill>
              </a:rPr>
              <a:t>Jason Runge</a:t>
            </a:r>
          </a:p>
          <a:p>
            <a:pPr algn="l">
              <a:lnSpc>
                <a:spcPct val="100000"/>
              </a:lnSpc>
              <a:spcBef>
                <a:spcPct val="0"/>
              </a:spcBef>
            </a:pPr>
            <a:r>
              <a:rPr lang="en-US" sz="1400" b="0">
                <a:solidFill>
                  <a:schemeClr val="tx1"/>
                </a:solidFill>
              </a:rPr>
              <a:t>Director of Sales, Western Region </a:t>
            </a:r>
          </a:p>
          <a:p>
            <a:pPr algn="l">
              <a:lnSpc>
                <a:spcPct val="100000"/>
              </a:lnSpc>
              <a:spcBef>
                <a:spcPct val="0"/>
              </a:spcBef>
            </a:pPr>
            <a:r>
              <a:rPr lang="en-US" sz="1400" b="0">
                <a:solidFill>
                  <a:schemeClr val="tx1"/>
                </a:solidFill>
              </a:rPr>
              <a:t>206-816-8179</a:t>
            </a:r>
          </a:p>
          <a:p>
            <a:pPr algn="l">
              <a:lnSpc>
                <a:spcPct val="100000"/>
              </a:lnSpc>
              <a:spcBef>
                <a:spcPct val="0"/>
              </a:spcBef>
            </a:pPr>
            <a:r>
              <a:rPr lang="en-US" sz="1400" b="0">
                <a:solidFill>
                  <a:schemeClr val="tx1"/>
                </a:solidFill>
              </a:rPr>
              <a:t>jrung@microsoft.com</a:t>
            </a:r>
          </a:p>
        </p:txBody>
      </p:sp>
      <p:sp>
        <p:nvSpPr>
          <p:cNvPr id="22534" name="AutoShape 2"/>
          <p:cNvSpPr>
            <a:spLocks noChangeArrowheads="1"/>
          </p:cNvSpPr>
          <p:nvPr/>
        </p:nvSpPr>
        <p:spPr bwMode="gray">
          <a:xfrm>
            <a:off x="1095375" y="3379788"/>
            <a:ext cx="6927850" cy="314325"/>
          </a:xfrm>
          <a:prstGeom prst="roundRect">
            <a:avLst>
              <a:gd name="adj" fmla="val 16667"/>
            </a:avLst>
          </a:prstGeom>
          <a:gradFill rotWithShape="1">
            <a:gsLst>
              <a:gs pos="0">
                <a:schemeClr val="tx1">
                  <a:alpha val="60001"/>
                </a:schemeClr>
              </a:gs>
              <a:gs pos="100000">
                <a:srgbClr val="FFFFFF">
                  <a:alpha val="0"/>
                </a:srgbClr>
              </a:gs>
            </a:gsLst>
            <a:path path="shape">
              <a:fillToRect l="50000" t="50000" r="50000" b="50000"/>
            </a:path>
          </a:gradFill>
          <a:ln w="25400" algn="ctr">
            <a:noFill/>
            <a:round/>
            <a:headEnd/>
            <a:tailEnd/>
          </a:ln>
        </p:spPr>
        <p:txBody>
          <a:bodyPr wrap="none" anchor="ctr"/>
          <a:lstStyle/>
          <a:p>
            <a:pPr algn="l">
              <a:lnSpc>
                <a:spcPct val="100000"/>
              </a:lnSpc>
              <a:spcBef>
                <a:spcPct val="0"/>
              </a:spcBef>
            </a:pPr>
            <a:endParaRPr lang="en-US" sz="1800" b="0">
              <a:solidFill>
                <a:schemeClr val="tx1"/>
              </a:solidFill>
            </a:endParaRPr>
          </a:p>
        </p:txBody>
      </p:sp>
      <p:sp>
        <p:nvSpPr>
          <p:cNvPr id="22535" name="AutoShape 64"/>
          <p:cNvSpPr>
            <a:spLocks noChangeArrowheads="1"/>
          </p:cNvSpPr>
          <p:nvPr/>
        </p:nvSpPr>
        <p:spPr bwMode="gray">
          <a:xfrm>
            <a:off x="995363" y="3092450"/>
            <a:ext cx="7127875" cy="444500"/>
          </a:xfrm>
          <a:prstGeom prst="roundRect">
            <a:avLst>
              <a:gd name="adj" fmla="val 14361"/>
            </a:avLst>
          </a:prstGeom>
          <a:gradFill rotWithShape="1">
            <a:gsLst>
              <a:gs pos="0">
                <a:srgbClr val="616E7E"/>
              </a:gs>
              <a:gs pos="100000">
                <a:srgbClr val="3F5269"/>
              </a:gs>
            </a:gsLst>
            <a:lin ang="5400000" scaled="1"/>
          </a:gradFill>
          <a:ln w="25400" algn="ctr">
            <a:solidFill>
              <a:schemeClr val="bg1"/>
            </a:solidFill>
            <a:round/>
            <a:headEnd/>
            <a:tailEnd/>
          </a:ln>
        </p:spPr>
        <p:txBody>
          <a:bodyPr wrap="none" anchor="ctr"/>
          <a:lstStyle/>
          <a:p>
            <a:pPr algn="l">
              <a:lnSpc>
                <a:spcPct val="100000"/>
              </a:lnSpc>
              <a:spcBef>
                <a:spcPct val="0"/>
              </a:spcBef>
            </a:pPr>
            <a:endParaRPr lang="en-US" sz="2000" b="0">
              <a:solidFill>
                <a:schemeClr val="tx1"/>
              </a:solidFill>
            </a:endParaRPr>
          </a:p>
        </p:txBody>
      </p:sp>
      <p:sp>
        <p:nvSpPr>
          <p:cNvPr id="22536" name="Rectangle 65">
            <a:hlinkClick r:id="rId3"/>
          </p:cNvPr>
          <p:cNvSpPr>
            <a:spLocks noChangeArrowheads="1"/>
          </p:cNvSpPr>
          <p:nvPr/>
        </p:nvSpPr>
        <p:spPr bwMode="auto">
          <a:xfrm>
            <a:off x="925513" y="3176588"/>
            <a:ext cx="3827462" cy="284162"/>
          </a:xfrm>
          <a:prstGeom prst="rect">
            <a:avLst/>
          </a:prstGeom>
          <a:noFill/>
          <a:ln w="9525">
            <a:noFill/>
            <a:miter lim="800000"/>
            <a:headEnd/>
            <a:tailEnd/>
          </a:ln>
        </p:spPr>
        <p:txBody>
          <a:bodyPr anchor="ctr">
            <a:spAutoFit/>
          </a:bodyPr>
          <a:lstStyle/>
          <a:p>
            <a:pPr marL="177800" algn="l" eaLnBrk="0" hangingPunct="0">
              <a:spcBef>
                <a:spcPct val="35000"/>
              </a:spcBef>
              <a:buClr>
                <a:srgbClr val="747273"/>
              </a:buClr>
            </a:pPr>
            <a:r>
              <a:rPr lang="en-US" altLang="en-US" sz="1400" b="0"/>
              <a:t>DRIVEpm</a:t>
            </a:r>
          </a:p>
        </p:txBody>
      </p:sp>
      <p:pic>
        <p:nvPicPr>
          <p:cNvPr id="22537" name="Picture 14" descr="atlas_PS"/>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62438" y="2497138"/>
            <a:ext cx="1546225" cy="304800"/>
          </a:xfrm>
          <a:prstGeom prst="rect">
            <a:avLst/>
          </a:prstGeom>
          <a:noFill/>
          <a:ln w="9525">
            <a:noFill/>
            <a:miter lim="800000"/>
            <a:headEnd/>
            <a:tailEnd/>
          </a:ln>
        </p:spPr>
      </p:pic>
      <p:pic>
        <p:nvPicPr>
          <p:cNvPr id="22538" name="Picture 15" descr="atlas_AS"/>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941388" y="2482850"/>
            <a:ext cx="1539875" cy="290513"/>
          </a:xfrm>
          <a:prstGeom prst="rect">
            <a:avLst/>
          </a:prstGeom>
          <a:noFill/>
          <a:ln w="9525">
            <a:noFill/>
            <a:miter lim="800000"/>
            <a:headEnd/>
            <a:tailEnd/>
          </a:ln>
        </p:spPr>
      </p:pic>
      <p:pic>
        <p:nvPicPr>
          <p:cNvPr id="22539" name="Picture 26" descr="massive_logo_notag"/>
          <p:cNvPicPr>
            <a:picLocks noChangeAspect="1" noChangeArrowheads="1"/>
          </p:cNvPicPr>
          <p:nvPr/>
        </p:nvPicPr>
        <p:blipFill>
          <a:blip r:embed="rId6"/>
          <a:srcRect t="1044" b="159"/>
          <a:stretch>
            <a:fillRect/>
          </a:stretch>
        </p:blipFill>
        <p:spPr bwMode="auto">
          <a:xfrm>
            <a:off x="5997575" y="2633663"/>
            <a:ext cx="727075" cy="211137"/>
          </a:xfrm>
          <a:prstGeom prst="rect">
            <a:avLst/>
          </a:prstGeom>
          <a:noFill/>
          <a:ln w="9525">
            <a:noFill/>
            <a:miter lim="800000"/>
            <a:headEnd/>
            <a:tailEnd/>
          </a:ln>
        </p:spPr>
      </p:pic>
      <p:pic>
        <p:nvPicPr>
          <p:cNvPr id="22540" name="Picture 28" descr="screentonic"/>
          <p:cNvPicPr>
            <a:picLocks noChangeAspect="1" noChangeArrowheads="1"/>
          </p:cNvPicPr>
          <p:nvPr/>
        </p:nvPicPr>
        <p:blipFill>
          <a:blip r:embed="rId7"/>
          <a:srcRect/>
          <a:stretch>
            <a:fillRect/>
          </a:stretch>
        </p:blipFill>
        <p:spPr bwMode="auto">
          <a:xfrm>
            <a:off x="6950075" y="2616200"/>
            <a:ext cx="1120775" cy="177800"/>
          </a:xfrm>
          <a:prstGeom prst="rect">
            <a:avLst/>
          </a:prstGeom>
          <a:solidFill>
            <a:schemeClr val="bg1">
              <a:alpha val="0"/>
            </a:schemeClr>
          </a:solidFill>
          <a:ln w="9525">
            <a:noFill/>
            <a:miter lim="800000"/>
            <a:headEnd/>
            <a:tailEnd/>
          </a:ln>
        </p:spPr>
      </p:pic>
      <p:pic>
        <p:nvPicPr>
          <p:cNvPr id="22541" name="Picture 34"/>
          <p:cNvPicPr>
            <a:picLocks noChangeAspect="1" noChangeArrowheads="1"/>
          </p:cNvPicPr>
          <p:nvPr/>
        </p:nvPicPr>
        <p:blipFill>
          <a:blip r:embed="rId8"/>
          <a:srcRect/>
          <a:stretch>
            <a:fillRect/>
          </a:stretch>
        </p:blipFill>
        <p:spPr bwMode="auto">
          <a:xfrm>
            <a:off x="2713038" y="2633663"/>
            <a:ext cx="1284287" cy="211137"/>
          </a:xfrm>
          <a:prstGeom prst="rect">
            <a:avLst/>
          </a:prstGeom>
          <a:noFill/>
          <a:ln w="9525" algn="ctr">
            <a:noFill/>
            <a:miter lim="800000"/>
            <a:headEnd/>
            <a:tailEnd/>
          </a:ln>
        </p:spPr>
      </p:pic>
      <p:pic>
        <p:nvPicPr>
          <p:cNvPr id="22542" name="Picture 35"/>
          <p:cNvPicPr>
            <a:picLocks noChangeAspect="1" noChangeArrowheads="1"/>
          </p:cNvPicPr>
          <p:nvPr/>
        </p:nvPicPr>
        <p:blipFill>
          <a:blip r:embed="rId8"/>
          <a:srcRect/>
          <a:stretch>
            <a:fillRect/>
          </a:stretch>
        </p:blipFill>
        <p:spPr bwMode="auto">
          <a:xfrm>
            <a:off x="231775" y="6311900"/>
            <a:ext cx="1825625" cy="300038"/>
          </a:xfrm>
          <a:prstGeom prst="rect">
            <a:avLst/>
          </a:prstGeom>
          <a:noFill/>
          <a:ln w="9525" algn="ctr">
            <a:noFill/>
            <a:miter lim="800000"/>
            <a:headEnd/>
            <a:tailEnd/>
          </a:ln>
        </p:spPr>
      </p:pic>
      <p:sp>
        <p:nvSpPr>
          <p:cNvPr id="22543" name="Rectangle 37"/>
          <p:cNvSpPr>
            <a:spLocks noChangeArrowheads="1"/>
          </p:cNvSpPr>
          <p:nvPr/>
        </p:nvSpPr>
        <p:spPr bwMode="auto">
          <a:xfrm>
            <a:off x="285750" y="1838325"/>
            <a:ext cx="8572500" cy="431800"/>
          </a:xfrm>
          <a:prstGeom prst="rect">
            <a:avLst/>
          </a:prstGeom>
          <a:noFill/>
          <a:ln w="9525" algn="ctr">
            <a:noFill/>
            <a:miter lim="800000"/>
            <a:headEnd/>
            <a:tailEnd/>
          </a:ln>
        </p:spPr>
        <p:txBody>
          <a:bodyPr/>
          <a:lstStyle/>
          <a:p>
            <a:pPr>
              <a:spcBef>
                <a:spcPct val="0"/>
              </a:spcBef>
            </a:pPr>
            <a:r>
              <a:rPr lang="en-US" sz="2800" b="0">
                <a:solidFill>
                  <a:schemeClr val="tx1"/>
                </a:solidFill>
              </a:rPr>
              <a:t>Microsoft Advertiser &amp; Publisher Solutions</a:t>
            </a:r>
          </a:p>
        </p:txBody>
      </p:sp>
      <p:sp>
        <p:nvSpPr>
          <p:cNvPr id="22544" name="Footer Placeholder 17"/>
          <p:cNvSpPr txBox="1">
            <a:spLocks noGrp="1"/>
          </p:cNvSpPr>
          <p:nvPr/>
        </p:nvSpPr>
        <p:spPr bwMode="auto">
          <a:xfrm>
            <a:off x="5400675" y="6340475"/>
            <a:ext cx="2895600" cy="276225"/>
          </a:xfrm>
          <a:prstGeom prst="rect">
            <a:avLst/>
          </a:prstGeom>
          <a:noFill/>
          <a:ln w="9525">
            <a:noFill/>
            <a:miter lim="800000"/>
            <a:headEnd/>
            <a:tailEnd/>
          </a:ln>
        </p:spPr>
        <p:txBody>
          <a:bodyPr anchor="ctr"/>
          <a:lstStyle/>
          <a:p>
            <a:pPr algn="r">
              <a:lnSpc>
                <a:spcPct val="100000"/>
              </a:lnSpc>
              <a:spcBef>
                <a:spcPct val="0"/>
              </a:spcBef>
            </a:pPr>
            <a:endParaRPr lang="en-US" sz="900" b="0">
              <a:solidFill>
                <a:srgbClr val="B2B2B2"/>
              </a:solidFill>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2"/>
          <p:cNvSpPr txBox="1">
            <a:spLocks noGrp="1"/>
          </p:cNvSpPr>
          <p:nvPr/>
        </p:nvSpPr>
        <p:spPr bwMode="auto">
          <a:xfrm>
            <a:off x="4562475" y="6378575"/>
            <a:ext cx="2895600" cy="276225"/>
          </a:xfrm>
          <a:prstGeom prst="rect">
            <a:avLst/>
          </a:prstGeom>
          <a:noFill/>
          <a:ln w="9525">
            <a:noFill/>
            <a:miter lim="800000"/>
            <a:headEnd/>
            <a:tailEnd/>
          </a:ln>
        </p:spPr>
        <p:txBody>
          <a:bodyPr anchor="ctr"/>
          <a:lstStyle/>
          <a:p>
            <a:pPr algn="r"/>
            <a:r>
              <a:rPr lang="en-US" sz="900" dirty="0">
                <a:solidFill>
                  <a:schemeClr val="tx1">
                    <a:lumMod val="50000"/>
                  </a:schemeClr>
                </a:solidFill>
              </a:rPr>
              <a:t>(c) Microsoft. All Rights Reserved.</a:t>
            </a:r>
          </a:p>
        </p:txBody>
      </p:sp>
      <p:sp>
        <p:nvSpPr>
          <p:cNvPr id="27650" name="Slide Number Placeholder 3"/>
          <p:cNvSpPr txBox="1">
            <a:spLocks noGrp="1"/>
          </p:cNvSpPr>
          <p:nvPr/>
        </p:nvSpPr>
        <p:spPr bwMode="auto">
          <a:xfrm>
            <a:off x="7419975" y="6378575"/>
            <a:ext cx="542925" cy="276225"/>
          </a:xfrm>
          <a:prstGeom prst="rect">
            <a:avLst/>
          </a:prstGeom>
          <a:noFill/>
          <a:ln w="9525">
            <a:noFill/>
            <a:miter lim="800000"/>
            <a:headEnd/>
            <a:tailEnd/>
          </a:ln>
        </p:spPr>
        <p:txBody>
          <a:bodyPr anchor="ctr"/>
          <a:lstStyle/>
          <a:p>
            <a:r>
              <a:rPr lang="en-US" sz="900" dirty="0">
                <a:solidFill>
                  <a:schemeClr val="tx1">
                    <a:lumMod val="50000"/>
                  </a:schemeClr>
                </a:solidFill>
              </a:rPr>
              <a:t>|   </a:t>
            </a:r>
            <a:fld id="{9618ABED-8F47-4DA9-8EFC-38D7E7C40E26}" type="slidenum">
              <a:rPr lang="en-US" sz="900">
                <a:solidFill>
                  <a:schemeClr val="tx1">
                    <a:lumMod val="50000"/>
                  </a:schemeClr>
                </a:solidFill>
              </a:rPr>
              <a:pPr/>
              <a:t>3</a:t>
            </a:fld>
            <a:endParaRPr lang="en-US" sz="900" dirty="0">
              <a:solidFill>
                <a:schemeClr val="tx1">
                  <a:lumMod val="50000"/>
                </a:schemeClr>
              </a:solidFill>
            </a:endParaRPr>
          </a:p>
        </p:txBody>
      </p:sp>
      <p:sp>
        <p:nvSpPr>
          <p:cNvPr id="27651" name="Rectangle 3"/>
          <p:cNvSpPr>
            <a:spLocks noGrp="1" noChangeArrowheads="1"/>
          </p:cNvSpPr>
          <p:nvPr>
            <p:ph type="title" idx="4294967295"/>
          </p:nvPr>
        </p:nvSpPr>
        <p:spPr>
          <a:xfrm>
            <a:off x="723899" y="369888"/>
            <a:ext cx="8086725" cy="823912"/>
          </a:xfrm>
        </p:spPr>
        <p:txBody>
          <a:bodyPr/>
          <a:lstStyle/>
          <a:p>
            <a:r>
              <a:rPr lang="en-US" dirty="0" smtClean="0">
                <a:solidFill>
                  <a:schemeClr val="tx1">
                    <a:lumMod val="50000"/>
                  </a:schemeClr>
                </a:solidFill>
                <a:ea typeface="PMingLiU"/>
                <a:cs typeface="PMingLiU"/>
              </a:rPr>
              <a:t>eBay and DRIVEpm share the same value:</a:t>
            </a:r>
            <a:br>
              <a:rPr lang="en-US" dirty="0" smtClean="0">
                <a:solidFill>
                  <a:schemeClr val="tx1">
                    <a:lumMod val="50000"/>
                  </a:schemeClr>
                </a:solidFill>
                <a:ea typeface="PMingLiU"/>
                <a:cs typeface="PMingLiU"/>
              </a:rPr>
            </a:br>
            <a:r>
              <a:rPr lang="en-US" dirty="0" smtClean="0">
                <a:solidFill>
                  <a:schemeClr val="tx1">
                    <a:lumMod val="50000"/>
                  </a:schemeClr>
                </a:solidFill>
                <a:ea typeface="PMingLiU"/>
                <a:cs typeface="PMingLiU"/>
              </a:rPr>
              <a:t>Our clients come first</a:t>
            </a:r>
            <a:endParaRPr lang="en-US" sz="2400" dirty="0" smtClean="0">
              <a:solidFill>
                <a:schemeClr val="tx1">
                  <a:lumMod val="50000"/>
                </a:schemeClr>
              </a:solidFill>
            </a:endParaRPr>
          </a:p>
        </p:txBody>
      </p:sp>
      <p:sp>
        <p:nvSpPr>
          <p:cNvPr id="30" name="Rectangle 29"/>
          <p:cNvSpPr/>
          <p:nvPr/>
        </p:nvSpPr>
        <p:spPr>
          <a:xfrm>
            <a:off x="314325" y="1562100"/>
            <a:ext cx="8524875" cy="646331"/>
          </a:xfrm>
          <a:prstGeom prst="rect">
            <a:avLst/>
          </a:prstGeom>
        </p:spPr>
        <p:txBody>
          <a:bodyPr wrap="square">
            <a:spAutoFit/>
          </a:bodyPr>
          <a:lstStyle/>
          <a:p>
            <a:endParaRPr lang="en-US" b="1" dirty="0" smtClean="0">
              <a:solidFill>
                <a:schemeClr val="tx1">
                  <a:lumMod val="50000"/>
                </a:schemeClr>
              </a:solidFill>
            </a:endParaRPr>
          </a:p>
          <a:p>
            <a:endParaRPr lang="en-US" dirty="0">
              <a:solidFill>
                <a:schemeClr val="tx1">
                  <a:lumMod val="50000"/>
                </a:schemeClr>
              </a:solidFill>
            </a:endParaRPr>
          </a:p>
        </p:txBody>
      </p:sp>
      <p:grpSp>
        <p:nvGrpSpPr>
          <p:cNvPr id="12" name="Group 11"/>
          <p:cNvGrpSpPr/>
          <p:nvPr/>
        </p:nvGrpSpPr>
        <p:grpSpPr>
          <a:xfrm>
            <a:off x="625475" y="1690211"/>
            <a:ext cx="7880350" cy="1369606"/>
            <a:chOff x="625475" y="1690211"/>
            <a:chExt cx="7880350" cy="1369606"/>
          </a:xfrm>
        </p:grpSpPr>
        <p:sp>
          <p:nvSpPr>
            <p:cNvPr id="10" name="Rectangle 9"/>
            <p:cNvSpPr/>
            <p:nvPr/>
          </p:nvSpPr>
          <p:spPr>
            <a:xfrm>
              <a:off x="1809749" y="1690211"/>
              <a:ext cx="6696076" cy="1369606"/>
            </a:xfrm>
            <a:prstGeom prst="rect">
              <a:avLst/>
            </a:prstGeom>
          </p:spPr>
          <p:txBody>
            <a:bodyPr wrap="square">
              <a:spAutoFit/>
            </a:bodyPr>
            <a:lstStyle/>
            <a:p>
              <a:r>
                <a:rPr lang="en-US" dirty="0" smtClean="0">
                  <a:solidFill>
                    <a:schemeClr val="tx1">
                      <a:lumMod val="50000"/>
                    </a:schemeClr>
                  </a:solidFill>
                </a:rPr>
                <a:t>"What is good </a:t>
              </a:r>
              <a:r>
                <a:rPr lang="en-US" b="1" dirty="0" smtClean="0">
                  <a:solidFill>
                    <a:schemeClr val="tx1">
                      <a:lumMod val="50000"/>
                    </a:schemeClr>
                  </a:solidFill>
                </a:rPr>
                <a:t>for buyers is ultimately good for sellers </a:t>
              </a:r>
              <a:r>
                <a:rPr lang="en-US" dirty="0" smtClean="0">
                  <a:solidFill>
                    <a:schemeClr val="tx1">
                      <a:lumMod val="50000"/>
                    </a:schemeClr>
                  </a:solidFill>
                </a:rPr>
                <a:t>…This successful balancing of the ecosystem is what makes for a healthy ... marketplace." </a:t>
              </a:r>
            </a:p>
            <a:p>
              <a:endParaRPr lang="en-US" dirty="0" smtClean="0">
                <a:solidFill>
                  <a:schemeClr val="tx1">
                    <a:lumMod val="50000"/>
                  </a:schemeClr>
                </a:solidFill>
              </a:endParaRPr>
            </a:p>
            <a:p>
              <a:r>
                <a:rPr lang="en-US" sz="1100" dirty="0" smtClean="0">
                  <a:solidFill>
                    <a:schemeClr val="tx1">
                      <a:lumMod val="50000"/>
                    </a:schemeClr>
                  </a:solidFill>
                </a:rPr>
                <a:t>John </a:t>
              </a:r>
              <a:r>
                <a:rPr lang="en-US" sz="1100" dirty="0" err="1" smtClean="0">
                  <a:solidFill>
                    <a:schemeClr val="tx1">
                      <a:lumMod val="50000"/>
                    </a:schemeClr>
                  </a:solidFill>
                </a:rPr>
                <a:t>Donahoe</a:t>
              </a:r>
              <a:r>
                <a:rPr lang="en-US" sz="1100" dirty="0" smtClean="0">
                  <a:solidFill>
                    <a:schemeClr val="tx1">
                      <a:lumMod val="50000"/>
                    </a:schemeClr>
                  </a:solidFill>
                </a:rPr>
                <a:t>, President and CEO of eBay, Internetnews.com, April 16, 2008</a:t>
              </a:r>
              <a:endParaRPr lang="en-US" sz="1100" dirty="0">
                <a:solidFill>
                  <a:schemeClr val="tx1">
                    <a:lumMod val="50000"/>
                  </a:schemeClr>
                </a:solidFill>
              </a:endParaRPr>
            </a:p>
          </p:txBody>
        </p:sp>
        <p:pic>
          <p:nvPicPr>
            <p:cNvPr id="19458" name="Picture 2" descr="http://www.buildaskill.com/blog/wp-content/2008/01/john-donahoe.jpg"/>
            <p:cNvPicPr>
              <a:picLocks noChangeAspect="1" noChangeArrowheads="1"/>
            </p:cNvPicPr>
            <p:nvPr/>
          </p:nvPicPr>
          <p:blipFill>
            <a:blip r:embed="rId3"/>
            <a:srcRect/>
            <a:stretch>
              <a:fillRect/>
            </a:stretch>
          </p:blipFill>
          <p:spPr bwMode="auto">
            <a:xfrm>
              <a:off x="625475" y="1768475"/>
              <a:ext cx="952500" cy="1238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37" name="Rectangle 36"/>
          <p:cNvSpPr/>
          <p:nvPr/>
        </p:nvSpPr>
        <p:spPr>
          <a:xfrm>
            <a:off x="628649" y="3851613"/>
            <a:ext cx="7953376" cy="830997"/>
          </a:xfrm>
          <a:prstGeom prst="rect">
            <a:avLst/>
          </a:prstGeom>
        </p:spPr>
        <p:txBody>
          <a:bodyPr wrap="square">
            <a:spAutoFit/>
          </a:bodyPr>
          <a:lstStyle/>
          <a:p>
            <a:pPr algn="r"/>
            <a:r>
              <a:rPr lang="en-US" i="1" dirty="0" smtClean="0">
                <a:solidFill>
                  <a:schemeClr val="tx1">
                    <a:lumMod val="50000"/>
                  </a:schemeClr>
                </a:solidFill>
              </a:rPr>
              <a:t>“DRIVEpm is ranked in the top five across four categories, and </a:t>
            </a:r>
            <a:r>
              <a:rPr lang="en-US" b="1" i="1" dirty="0" smtClean="0">
                <a:solidFill>
                  <a:schemeClr val="tx1">
                    <a:lumMod val="50000"/>
                  </a:schemeClr>
                </a:solidFill>
              </a:rPr>
              <a:t>is ranked first for ‘keeps promises’ </a:t>
            </a:r>
            <a:r>
              <a:rPr lang="en-US" i="1" dirty="0" smtClean="0">
                <a:solidFill>
                  <a:schemeClr val="tx1">
                    <a:lumMod val="50000"/>
                  </a:schemeClr>
                </a:solidFill>
              </a:rPr>
              <a:t>and overall value.”</a:t>
            </a:r>
          </a:p>
          <a:p>
            <a:pPr algn="r"/>
            <a:r>
              <a:rPr lang="en-US" sz="1200" i="1" dirty="0" smtClean="0">
                <a:solidFill>
                  <a:schemeClr val="tx1">
                    <a:lumMod val="50000"/>
                  </a:schemeClr>
                </a:solidFill>
              </a:rPr>
              <a:t>Jack Myers, Survey of Advertising Executives, 2007</a:t>
            </a:r>
            <a:endParaRPr lang="en-US" sz="1200" dirty="0">
              <a:solidFill>
                <a:schemeClr val="tx1">
                  <a:lumMod val="50000"/>
                </a:schemeClr>
              </a:solidFill>
            </a:endParaRPr>
          </a:p>
        </p:txBody>
      </p:sp>
      <p:pic>
        <p:nvPicPr>
          <p:cNvPr id="11" name="Picture 10" descr="PPTC4E5.png">
            <a:hlinkClick r:id="rId4"/>
          </p:cNvPr>
          <p:cNvPicPr>
            <a:picLocks noChangeAspect="1"/>
          </p:cNvPicPr>
          <p:nvPr/>
        </p:nvPicPr>
        <p:blipFill>
          <a:blip r:embed="rId5"/>
          <a:stretch>
            <a:fillRect/>
          </a:stretch>
        </p:blipFill>
        <p:spPr>
          <a:xfrm>
            <a:off x="5633297" y="4891127"/>
            <a:ext cx="2866667" cy="638095"/>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left)">
                                      <p:cBhvr>
                                        <p:cTn id="12" dur="500"/>
                                        <p:tgtEl>
                                          <p:spTgt spid="37"/>
                                        </p:tgtEl>
                                      </p:cBhvr>
                                    </p:animEffect>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1"/>
          <p:cNvSpPr>
            <a:spLocks noGrp="1"/>
          </p:cNvSpPr>
          <p:nvPr>
            <p:ph type="ftr" sz="quarter" idx="10"/>
          </p:nvPr>
        </p:nvSpPr>
        <p:spPr>
          <a:noFill/>
        </p:spPr>
        <p:txBody>
          <a:bodyPr/>
          <a:lstStyle/>
          <a:p>
            <a:r>
              <a:rPr lang="en-US" smtClean="0">
                <a:solidFill>
                  <a:schemeClr val="tx1">
                    <a:lumMod val="50000"/>
                  </a:schemeClr>
                </a:solidFill>
              </a:rPr>
              <a:t>(c) Microsoft. All Rights reserved</a:t>
            </a:r>
          </a:p>
        </p:txBody>
      </p:sp>
      <p:sp>
        <p:nvSpPr>
          <p:cNvPr id="14340" name="Slide Number Placeholder 2"/>
          <p:cNvSpPr>
            <a:spLocks noGrp="1"/>
          </p:cNvSpPr>
          <p:nvPr>
            <p:ph type="sldNum" sz="quarter" idx="11"/>
          </p:nvPr>
        </p:nvSpPr>
        <p:spPr>
          <a:noFill/>
        </p:spPr>
        <p:txBody>
          <a:bodyPr/>
          <a:lstStyle/>
          <a:p>
            <a:r>
              <a:rPr lang="en-US" smtClean="0">
                <a:solidFill>
                  <a:schemeClr val="tx1">
                    <a:lumMod val="50000"/>
                  </a:schemeClr>
                </a:solidFill>
              </a:rPr>
              <a:t>|   </a:t>
            </a:r>
            <a:fld id="{AFBB2DCE-3D5A-43C7-AEA6-7E09316C7C2E}" type="slidenum">
              <a:rPr lang="en-US" smtClean="0">
                <a:solidFill>
                  <a:schemeClr val="tx1">
                    <a:lumMod val="50000"/>
                  </a:schemeClr>
                </a:solidFill>
              </a:rPr>
              <a:pPr/>
              <a:t>4</a:t>
            </a:fld>
            <a:endParaRPr lang="en-US" smtClean="0">
              <a:solidFill>
                <a:schemeClr val="tx1">
                  <a:lumMod val="50000"/>
                </a:schemeClr>
              </a:solidFill>
            </a:endParaRPr>
          </a:p>
        </p:txBody>
      </p:sp>
      <p:sp>
        <p:nvSpPr>
          <p:cNvPr id="14342" name="Slide Number Placeholder 3"/>
          <p:cNvSpPr txBox="1">
            <a:spLocks noGrp="1"/>
          </p:cNvSpPr>
          <p:nvPr/>
        </p:nvSpPr>
        <p:spPr bwMode="auto">
          <a:xfrm>
            <a:off x="8258175" y="6340475"/>
            <a:ext cx="542925" cy="276225"/>
          </a:xfrm>
          <a:prstGeom prst="rect">
            <a:avLst/>
          </a:prstGeom>
          <a:noFill/>
          <a:ln w="9525">
            <a:noFill/>
            <a:miter lim="800000"/>
            <a:headEnd/>
            <a:tailEnd/>
          </a:ln>
        </p:spPr>
        <p:txBody>
          <a:bodyPr anchor="ctr"/>
          <a:lstStyle/>
          <a:p>
            <a:r>
              <a:rPr lang="en-US" sz="900">
                <a:solidFill>
                  <a:schemeClr val="tx1">
                    <a:lumMod val="50000"/>
                  </a:schemeClr>
                </a:solidFill>
              </a:rPr>
              <a:t>|   </a:t>
            </a:r>
            <a:fld id="{CB6BA768-C84B-42E7-B1EE-A3E03B5B9EC1}" type="slidenum">
              <a:rPr lang="en-US" sz="900">
                <a:solidFill>
                  <a:schemeClr val="tx1">
                    <a:lumMod val="50000"/>
                  </a:schemeClr>
                </a:solidFill>
              </a:rPr>
              <a:pPr/>
              <a:t>4</a:t>
            </a:fld>
            <a:endParaRPr lang="en-US" sz="900">
              <a:solidFill>
                <a:schemeClr val="tx1">
                  <a:lumMod val="50000"/>
                </a:schemeClr>
              </a:solidFill>
            </a:endParaRPr>
          </a:p>
        </p:txBody>
      </p:sp>
      <p:sp>
        <p:nvSpPr>
          <p:cNvPr id="14343" name="Slide Number Placeholder 3"/>
          <p:cNvSpPr txBox="1">
            <a:spLocks noGrp="1"/>
          </p:cNvSpPr>
          <p:nvPr/>
        </p:nvSpPr>
        <p:spPr bwMode="auto">
          <a:xfrm>
            <a:off x="8258175" y="6340475"/>
            <a:ext cx="542925" cy="276225"/>
          </a:xfrm>
          <a:prstGeom prst="rect">
            <a:avLst/>
          </a:prstGeom>
          <a:noFill/>
          <a:ln w="9525">
            <a:noFill/>
            <a:miter lim="800000"/>
            <a:headEnd/>
            <a:tailEnd/>
          </a:ln>
        </p:spPr>
        <p:txBody>
          <a:bodyPr anchor="ctr"/>
          <a:lstStyle/>
          <a:p>
            <a:r>
              <a:rPr lang="en-US" sz="900">
                <a:solidFill>
                  <a:schemeClr val="tx1">
                    <a:lumMod val="50000"/>
                  </a:schemeClr>
                </a:solidFill>
              </a:rPr>
              <a:t>|   </a:t>
            </a:r>
            <a:fld id="{80A6650B-AF22-4DA3-B481-3510DFF6BE8F}" type="slidenum">
              <a:rPr lang="en-US" sz="900">
                <a:solidFill>
                  <a:schemeClr val="tx1">
                    <a:lumMod val="50000"/>
                  </a:schemeClr>
                </a:solidFill>
              </a:rPr>
              <a:pPr/>
              <a:t>4</a:t>
            </a:fld>
            <a:endParaRPr lang="en-US" sz="900">
              <a:solidFill>
                <a:schemeClr val="tx1">
                  <a:lumMod val="50000"/>
                </a:schemeClr>
              </a:solidFill>
            </a:endParaRPr>
          </a:p>
        </p:txBody>
      </p:sp>
      <p:grpSp>
        <p:nvGrpSpPr>
          <p:cNvPr id="30" name="Group 29"/>
          <p:cNvGrpSpPr/>
          <p:nvPr/>
        </p:nvGrpSpPr>
        <p:grpSpPr>
          <a:xfrm>
            <a:off x="504825" y="1506538"/>
            <a:ext cx="4635500" cy="4354512"/>
            <a:chOff x="504825" y="1506538"/>
            <a:chExt cx="4635500" cy="4354512"/>
          </a:xfrm>
        </p:grpSpPr>
        <p:sp>
          <p:nvSpPr>
            <p:cNvPr id="14338" name="Oval 3"/>
            <p:cNvSpPr>
              <a:spLocks noChangeArrowheads="1"/>
            </p:cNvSpPr>
            <p:nvPr/>
          </p:nvSpPr>
          <p:spPr bwMode="auto">
            <a:xfrm>
              <a:off x="1319213" y="2397125"/>
              <a:ext cx="2924175" cy="2874963"/>
            </a:xfrm>
            <a:prstGeom prst="ellipse">
              <a:avLst/>
            </a:prstGeom>
            <a:solidFill>
              <a:schemeClr val="bg1"/>
            </a:solidFill>
            <a:ln w="76200">
              <a:solidFill>
                <a:schemeClr val="tx2"/>
              </a:solidFill>
              <a:round/>
              <a:headEnd/>
              <a:tailEnd/>
            </a:ln>
          </p:spPr>
          <p:txBody>
            <a:bodyPr wrap="none" anchor="ctr"/>
            <a:lstStyle/>
            <a:p>
              <a:endParaRPr lang="en-US">
                <a:solidFill>
                  <a:schemeClr val="tx1">
                    <a:lumMod val="50000"/>
                  </a:schemeClr>
                </a:solidFill>
              </a:endParaRPr>
            </a:p>
          </p:txBody>
        </p:sp>
        <p:grpSp>
          <p:nvGrpSpPr>
            <p:cNvPr id="3" name="Group 57"/>
            <p:cNvGrpSpPr>
              <a:grpSpLocks/>
            </p:cNvGrpSpPr>
            <p:nvPr/>
          </p:nvGrpSpPr>
          <p:grpSpPr bwMode="auto">
            <a:xfrm>
              <a:off x="3611563" y="4011613"/>
              <a:ext cx="1528762" cy="1849437"/>
              <a:chOff x="2203" y="2383"/>
              <a:chExt cx="963" cy="1165"/>
            </a:xfrm>
          </p:grpSpPr>
          <p:sp>
            <p:nvSpPr>
              <p:cNvPr id="14381" name="Oval 9"/>
              <p:cNvSpPr>
                <a:spLocks noChangeArrowheads="1"/>
              </p:cNvSpPr>
              <p:nvPr/>
            </p:nvSpPr>
            <p:spPr bwMode="auto">
              <a:xfrm>
                <a:off x="2208" y="3365"/>
                <a:ext cx="958" cy="183"/>
              </a:xfrm>
              <a:prstGeom prst="ellipse">
                <a:avLst/>
              </a:prstGeom>
              <a:gradFill rotWithShape="1">
                <a:gsLst>
                  <a:gs pos="0">
                    <a:schemeClr val="tx1">
                      <a:alpha val="39998"/>
                    </a:schemeClr>
                  </a:gs>
                  <a:gs pos="100000">
                    <a:schemeClr val="bg1">
                      <a:alpha val="0"/>
                    </a:schemeClr>
                  </a:gs>
                </a:gsLst>
                <a:path path="shape">
                  <a:fillToRect l="50000" t="50000" r="50000" b="50000"/>
                </a:path>
              </a:gradFill>
              <a:ln w="9525" algn="ctr">
                <a:noFill/>
                <a:round/>
                <a:headEnd/>
                <a:tailEnd/>
              </a:ln>
            </p:spPr>
            <p:txBody>
              <a:bodyPr wrap="none" anchor="ctr"/>
              <a:lstStyle/>
              <a:p>
                <a:endParaRPr lang="en-US">
                  <a:solidFill>
                    <a:schemeClr val="tx1">
                      <a:lumMod val="50000"/>
                    </a:schemeClr>
                  </a:solidFill>
                </a:endParaRPr>
              </a:p>
            </p:txBody>
          </p:sp>
          <p:grpSp>
            <p:nvGrpSpPr>
              <p:cNvPr id="4" name="Group 110"/>
              <p:cNvGrpSpPr>
                <a:grpSpLocks/>
              </p:cNvGrpSpPr>
              <p:nvPr/>
            </p:nvGrpSpPr>
            <p:grpSpPr bwMode="auto">
              <a:xfrm>
                <a:off x="2203" y="2383"/>
                <a:ext cx="951" cy="938"/>
                <a:chOff x="313" y="1743"/>
                <a:chExt cx="951" cy="938"/>
              </a:xfrm>
            </p:grpSpPr>
            <p:sp>
              <p:nvSpPr>
                <p:cNvPr id="14383" name="AutoShape 30"/>
                <p:cNvSpPr>
                  <a:spLocks noChangeArrowheads="1"/>
                </p:cNvSpPr>
                <p:nvPr/>
              </p:nvSpPr>
              <p:spPr bwMode="gray">
                <a:xfrm>
                  <a:off x="322" y="1743"/>
                  <a:ext cx="934" cy="938"/>
                </a:xfrm>
                <a:prstGeom prst="ellipse">
                  <a:avLst/>
                </a:prstGeom>
                <a:gradFill rotWithShape="1">
                  <a:gsLst>
                    <a:gs pos="0">
                      <a:srgbClr val="FFFFFF"/>
                    </a:gs>
                    <a:gs pos="100000">
                      <a:srgbClr val="A5C9D9"/>
                    </a:gs>
                  </a:gsLst>
                  <a:path path="shape">
                    <a:fillToRect l="50000" t="50000" r="50000" b="50000"/>
                  </a:path>
                </a:gradFill>
                <a:ln w="25400" algn="ctr">
                  <a:solidFill>
                    <a:schemeClr val="tx2"/>
                  </a:solidFill>
                  <a:round/>
                  <a:headEnd/>
                  <a:tailEnd/>
                </a:ln>
              </p:spPr>
              <p:txBody>
                <a:bodyPr wrap="none" anchor="ctr"/>
                <a:lstStyle/>
                <a:p>
                  <a:endParaRPr lang="en-US">
                    <a:solidFill>
                      <a:schemeClr val="tx1">
                        <a:lumMod val="50000"/>
                      </a:schemeClr>
                    </a:solidFill>
                  </a:endParaRPr>
                </a:p>
              </p:txBody>
            </p:sp>
            <p:sp>
              <p:nvSpPr>
                <p:cNvPr id="14384" name="AutoShape 30"/>
                <p:cNvSpPr>
                  <a:spLocks noChangeArrowheads="1"/>
                </p:cNvSpPr>
                <p:nvPr/>
              </p:nvSpPr>
              <p:spPr bwMode="gray">
                <a:xfrm>
                  <a:off x="433" y="1802"/>
                  <a:ext cx="712" cy="569"/>
                </a:xfrm>
                <a:prstGeom prst="ellipse">
                  <a:avLst/>
                </a:prstGeom>
                <a:gradFill rotWithShape="1">
                  <a:gsLst>
                    <a:gs pos="0">
                      <a:schemeClr val="bg1">
                        <a:alpha val="50000"/>
                      </a:schemeClr>
                    </a:gs>
                    <a:gs pos="100000">
                      <a:srgbClr val="FFFFFF">
                        <a:alpha val="0"/>
                      </a:srgbClr>
                    </a:gs>
                  </a:gsLst>
                  <a:lin ang="5400000" scaled="1"/>
                </a:gradFill>
                <a:ln w="25400" algn="ctr">
                  <a:noFill/>
                  <a:round/>
                  <a:headEnd/>
                  <a:tailEnd/>
                </a:ln>
              </p:spPr>
              <p:txBody>
                <a:bodyPr wrap="none" anchor="ctr"/>
                <a:lstStyle/>
                <a:p>
                  <a:endParaRPr lang="en-US">
                    <a:solidFill>
                      <a:schemeClr val="tx1">
                        <a:lumMod val="50000"/>
                      </a:schemeClr>
                    </a:solidFill>
                  </a:endParaRPr>
                </a:p>
              </p:txBody>
            </p:sp>
            <p:sp>
              <p:nvSpPr>
                <p:cNvPr id="14385" name="TextBox 8"/>
                <p:cNvSpPr txBox="1">
                  <a:spLocks noChangeArrowheads="1"/>
                </p:cNvSpPr>
                <p:nvPr/>
              </p:nvSpPr>
              <p:spPr bwMode="auto">
                <a:xfrm>
                  <a:off x="313" y="1972"/>
                  <a:ext cx="951" cy="503"/>
                </a:xfrm>
                <a:prstGeom prst="rect">
                  <a:avLst/>
                </a:prstGeom>
                <a:noFill/>
                <a:ln w="9525">
                  <a:noFill/>
                  <a:miter lim="800000"/>
                  <a:headEnd/>
                  <a:tailEnd/>
                </a:ln>
              </p:spPr>
              <p:txBody>
                <a:bodyPr anchor="ctr">
                  <a:spAutoFit/>
                </a:bodyPr>
                <a:lstStyle/>
                <a:p>
                  <a:pPr algn="ctr">
                    <a:lnSpc>
                      <a:spcPct val="90000"/>
                    </a:lnSpc>
                  </a:pPr>
                  <a:r>
                    <a:rPr lang="en-US" sz="1700" b="1" dirty="0" smtClean="0">
                      <a:solidFill>
                        <a:schemeClr val="tx1">
                          <a:lumMod val="50000"/>
                        </a:schemeClr>
                      </a:solidFill>
                    </a:rPr>
                    <a:t>Client</a:t>
                  </a:r>
                  <a:r>
                    <a:rPr lang="en-US" sz="1700" b="1" dirty="0">
                      <a:solidFill>
                        <a:schemeClr val="tx1">
                          <a:lumMod val="50000"/>
                        </a:schemeClr>
                      </a:solidFill>
                    </a:rPr>
                    <a:t/>
                  </a:r>
                  <a:br>
                    <a:rPr lang="en-US" sz="1700" b="1" dirty="0">
                      <a:solidFill>
                        <a:schemeClr val="tx1">
                          <a:lumMod val="50000"/>
                        </a:schemeClr>
                      </a:solidFill>
                    </a:rPr>
                  </a:br>
                  <a:r>
                    <a:rPr lang="en-US" sz="1700" b="1" dirty="0">
                      <a:solidFill>
                        <a:schemeClr val="tx1">
                          <a:lumMod val="50000"/>
                        </a:schemeClr>
                      </a:solidFill>
                    </a:rPr>
                    <a:t>Relationship</a:t>
                  </a:r>
                  <a:br>
                    <a:rPr lang="en-US" sz="1700" b="1" dirty="0">
                      <a:solidFill>
                        <a:schemeClr val="tx1">
                          <a:lumMod val="50000"/>
                        </a:schemeClr>
                      </a:solidFill>
                    </a:rPr>
                  </a:br>
                  <a:r>
                    <a:rPr lang="en-US" sz="1700" b="1" dirty="0">
                      <a:solidFill>
                        <a:schemeClr val="tx1">
                          <a:lumMod val="50000"/>
                        </a:schemeClr>
                      </a:solidFill>
                    </a:rPr>
                    <a:t>Manager</a:t>
                  </a:r>
                </a:p>
              </p:txBody>
            </p:sp>
          </p:grpSp>
        </p:grpSp>
        <p:grpSp>
          <p:nvGrpSpPr>
            <p:cNvPr id="5" name="Group 111"/>
            <p:cNvGrpSpPr>
              <a:grpSpLocks/>
            </p:cNvGrpSpPr>
            <p:nvPr/>
          </p:nvGrpSpPr>
          <p:grpSpPr bwMode="auto">
            <a:xfrm>
              <a:off x="504825" y="4011613"/>
              <a:ext cx="1520825" cy="1785937"/>
              <a:chOff x="2440" y="1774"/>
              <a:chExt cx="958" cy="1125"/>
            </a:xfrm>
          </p:grpSpPr>
          <p:sp>
            <p:nvSpPr>
              <p:cNvPr id="14377" name="Oval 14"/>
              <p:cNvSpPr>
                <a:spLocks noChangeArrowheads="1"/>
              </p:cNvSpPr>
              <p:nvPr/>
            </p:nvSpPr>
            <p:spPr bwMode="auto">
              <a:xfrm>
                <a:off x="2440" y="2716"/>
                <a:ext cx="958" cy="183"/>
              </a:xfrm>
              <a:prstGeom prst="ellipse">
                <a:avLst/>
              </a:prstGeom>
              <a:gradFill rotWithShape="1">
                <a:gsLst>
                  <a:gs pos="0">
                    <a:schemeClr val="tx1">
                      <a:alpha val="39998"/>
                    </a:schemeClr>
                  </a:gs>
                  <a:gs pos="100000">
                    <a:schemeClr val="bg1">
                      <a:alpha val="0"/>
                    </a:schemeClr>
                  </a:gs>
                </a:gsLst>
                <a:path path="shape">
                  <a:fillToRect l="50000" t="50000" r="50000" b="50000"/>
                </a:path>
              </a:gradFill>
              <a:ln w="9525">
                <a:noFill/>
                <a:round/>
                <a:headEnd/>
                <a:tailEnd/>
              </a:ln>
            </p:spPr>
            <p:txBody>
              <a:bodyPr wrap="none" anchor="ctr"/>
              <a:lstStyle/>
              <a:p>
                <a:endParaRPr lang="en-US">
                  <a:solidFill>
                    <a:schemeClr val="tx1">
                      <a:lumMod val="50000"/>
                    </a:schemeClr>
                  </a:solidFill>
                </a:endParaRPr>
              </a:p>
            </p:txBody>
          </p:sp>
          <p:sp>
            <p:nvSpPr>
              <p:cNvPr id="14378" name="AutoShape 30"/>
              <p:cNvSpPr>
                <a:spLocks noChangeArrowheads="1"/>
              </p:cNvSpPr>
              <p:nvPr/>
            </p:nvSpPr>
            <p:spPr bwMode="gray">
              <a:xfrm>
                <a:off x="2451" y="1774"/>
                <a:ext cx="934" cy="939"/>
              </a:xfrm>
              <a:prstGeom prst="ellipse">
                <a:avLst/>
              </a:prstGeom>
              <a:gradFill rotWithShape="1">
                <a:gsLst>
                  <a:gs pos="0">
                    <a:srgbClr val="FFFFFF"/>
                  </a:gs>
                  <a:gs pos="100000">
                    <a:srgbClr val="A5C9D9"/>
                  </a:gs>
                </a:gsLst>
                <a:path path="shape">
                  <a:fillToRect l="50000" t="50000" r="50000" b="50000"/>
                </a:path>
              </a:gradFill>
              <a:ln w="25400" algn="ctr">
                <a:solidFill>
                  <a:schemeClr val="tx2"/>
                </a:solidFill>
                <a:round/>
                <a:headEnd/>
                <a:tailEnd/>
              </a:ln>
            </p:spPr>
            <p:txBody>
              <a:bodyPr wrap="none" anchor="ctr"/>
              <a:lstStyle/>
              <a:p>
                <a:endParaRPr lang="en-US">
                  <a:solidFill>
                    <a:schemeClr val="tx1">
                      <a:lumMod val="50000"/>
                    </a:schemeClr>
                  </a:solidFill>
                </a:endParaRPr>
              </a:p>
            </p:txBody>
          </p:sp>
          <p:sp>
            <p:nvSpPr>
              <p:cNvPr id="14379" name="AutoShape 30"/>
              <p:cNvSpPr>
                <a:spLocks noChangeArrowheads="1"/>
              </p:cNvSpPr>
              <p:nvPr/>
            </p:nvSpPr>
            <p:spPr bwMode="gray">
              <a:xfrm>
                <a:off x="2562" y="1833"/>
                <a:ext cx="712" cy="569"/>
              </a:xfrm>
              <a:prstGeom prst="ellipse">
                <a:avLst/>
              </a:prstGeom>
              <a:gradFill rotWithShape="1">
                <a:gsLst>
                  <a:gs pos="0">
                    <a:schemeClr val="bg1">
                      <a:alpha val="50000"/>
                    </a:schemeClr>
                  </a:gs>
                  <a:gs pos="100000">
                    <a:srgbClr val="FFFFFF">
                      <a:alpha val="0"/>
                    </a:srgbClr>
                  </a:gs>
                </a:gsLst>
                <a:lin ang="5400000" scaled="1"/>
              </a:gradFill>
              <a:ln w="25400" algn="ctr">
                <a:noFill/>
                <a:round/>
                <a:headEnd/>
                <a:tailEnd/>
              </a:ln>
            </p:spPr>
            <p:txBody>
              <a:bodyPr wrap="none" anchor="ctr"/>
              <a:lstStyle/>
              <a:p>
                <a:endParaRPr lang="en-US">
                  <a:solidFill>
                    <a:schemeClr val="tx1">
                      <a:lumMod val="50000"/>
                    </a:schemeClr>
                  </a:solidFill>
                </a:endParaRPr>
              </a:p>
            </p:txBody>
          </p:sp>
          <p:sp>
            <p:nvSpPr>
              <p:cNvPr id="14380" name="TextBox 8"/>
              <p:cNvSpPr txBox="1">
                <a:spLocks noChangeArrowheads="1"/>
              </p:cNvSpPr>
              <p:nvPr/>
            </p:nvSpPr>
            <p:spPr bwMode="auto">
              <a:xfrm>
                <a:off x="2442" y="2017"/>
                <a:ext cx="952" cy="503"/>
              </a:xfrm>
              <a:prstGeom prst="rect">
                <a:avLst/>
              </a:prstGeom>
              <a:noFill/>
              <a:ln w="9525">
                <a:noFill/>
                <a:miter lim="800000"/>
                <a:headEnd/>
                <a:tailEnd/>
              </a:ln>
            </p:spPr>
            <p:txBody>
              <a:bodyPr anchor="ctr">
                <a:spAutoFit/>
              </a:bodyPr>
              <a:lstStyle/>
              <a:p>
                <a:pPr algn="ctr">
                  <a:lnSpc>
                    <a:spcPct val="90000"/>
                  </a:lnSpc>
                </a:pPr>
                <a:r>
                  <a:rPr lang="en-US" sz="1700" b="1" dirty="0" smtClean="0">
                    <a:solidFill>
                      <a:schemeClr val="tx1">
                        <a:lumMod val="50000"/>
                      </a:schemeClr>
                    </a:solidFill>
                  </a:rPr>
                  <a:t>Advertising</a:t>
                </a:r>
                <a:r>
                  <a:rPr lang="en-US" sz="1700" b="1" dirty="0">
                    <a:solidFill>
                      <a:schemeClr val="tx1">
                        <a:lumMod val="50000"/>
                      </a:schemeClr>
                    </a:solidFill>
                  </a:rPr>
                  <a:t/>
                </a:r>
                <a:br>
                  <a:rPr lang="en-US" sz="1700" b="1" dirty="0">
                    <a:solidFill>
                      <a:schemeClr val="tx1">
                        <a:lumMod val="50000"/>
                      </a:schemeClr>
                    </a:solidFill>
                  </a:rPr>
                </a:br>
                <a:r>
                  <a:rPr lang="en-US" sz="1700" b="1" dirty="0">
                    <a:solidFill>
                      <a:schemeClr val="tx1">
                        <a:lumMod val="50000"/>
                      </a:schemeClr>
                    </a:solidFill>
                  </a:rPr>
                  <a:t>Operations</a:t>
                </a:r>
                <a:br>
                  <a:rPr lang="en-US" sz="1700" b="1" dirty="0">
                    <a:solidFill>
                      <a:schemeClr val="tx1">
                        <a:lumMod val="50000"/>
                      </a:schemeClr>
                    </a:solidFill>
                  </a:rPr>
                </a:br>
                <a:r>
                  <a:rPr lang="en-US" sz="1700" b="1" dirty="0">
                    <a:solidFill>
                      <a:schemeClr val="tx1">
                        <a:lumMod val="50000"/>
                      </a:schemeClr>
                    </a:solidFill>
                  </a:rPr>
                  <a:t>Manager</a:t>
                </a:r>
              </a:p>
            </p:txBody>
          </p:sp>
        </p:grpSp>
        <p:grpSp>
          <p:nvGrpSpPr>
            <p:cNvPr id="6" name="Group 56"/>
            <p:cNvGrpSpPr>
              <a:grpSpLocks/>
            </p:cNvGrpSpPr>
            <p:nvPr/>
          </p:nvGrpSpPr>
          <p:grpSpPr bwMode="auto">
            <a:xfrm>
              <a:off x="2030413" y="1506538"/>
              <a:ext cx="1509712" cy="1498600"/>
              <a:chOff x="1375" y="925"/>
              <a:chExt cx="951" cy="944"/>
            </a:xfrm>
          </p:grpSpPr>
          <p:sp>
            <p:nvSpPr>
              <p:cNvPr id="14372" name="AutoShape 30"/>
              <p:cNvSpPr>
                <a:spLocks noChangeArrowheads="1"/>
              </p:cNvSpPr>
              <p:nvPr/>
            </p:nvSpPr>
            <p:spPr bwMode="gray">
              <a:xfrm>
                <a:off x="1384" y="930"/>
                <a:ext cx="933" cy="939"/>
              </a:xfrm>
              <a:prstGeom prst="ellipse">
                <a:avLst/>
              </a:prstGeom>
              <a:gradFill rotWithShape="1">
                <a:gsLst>
                  <a:gs pos="0">
                    <a:srgbClr val="FFFFFF">
                      <a:alpha val="60001"/>
                    </a:srgbClr>
                  </a:gs>
                  <a:gs pos="100000">
                    <a:srgbClr val="78AEC6"/>
                  </a:gs>
                </a:gsLst>
                <a:path path="shape">
                  <a:fillToRect l="50000" t="50000" r="50000" b="50000"/>
                </a:path>
              </a:gradFill>
              <a:ln w="25400" algn="ctr">
                <a:solidFill>
                  <a:schemeClr val="tx2"/>
                </a:solidFill>
                <a:round/>
                <a:headEnd/>
                <a:tailEnd/>
              </a:ln>
            </p:spPr>
            <p:txBody>
              <a:bodyPr wrap="none" anchor="ctr"/>
              <a:lstStyle/>
              <a:p>
                <a:endParaRPr lang="en-US">
                  <a:solidFill>
                    <a:schemeClr val="tx1">
                      <a:lumMod val="50000"/>
                    </a:schemeClr>
                  </a:solidFill>
                </a:endParaRPr>
              </a:p>
            </p:txBody>
          </p:sp>
          <p:sp>
            <p:nvSpPr>
              <p:cNvPr id="14373" name="AutoShape 30"/>
              <p:cNvSpPr>
                <a:spLocks noChangeArrowheads="1"/>
              </p:cNvSpPr>
              <p:nvPr/>
            </p:nvSpPr>
            <p:spPr bwMode="gray">
              <a:xfrm>
                <a:off x="1495" y="990"/>
                <a:ext cx="711" cy="568"/>
              </a:xfrm>
              <a:prstGeom prst="ellipse">
                <a:avLst/>
              </a:prstGeom>
              <a:gradFill rotWithShape="1">
                <a:gsLst>
                  <a:gs pos="0">
                    <a:schemeClr val="bg1">
                      <a:alpha val="50000"/>
                    </a:schemeClr>
                  </a:gs>
                  <a:gs pos="100000">
                    <a:srgbClr val="FFFFFF">
                      <a:alpha val="0"/>
                    </a:srgbClr>
                  </a:gs>
                </a:gsLst>
                <a:lin ang="5400000" scaled="1"/>
              </a:gradFill>
              <a:ln w="25400" algn="ctr">
                <a:noFill/>
                <a:round/>
                <a:headEnd/>
                <a:tailEnd/>
              </a:ln>
            </p:spPr>
            <p:txBody>
              <a:bodyPr wrap="none" anchor="ctr"/>
              <a:lstStyle/>
              <a:p>
                <a:endParaRPr lang="en-US">
                  <a:solidFill>
                    <a:schemeClr val="tx1">
                      <a:lumMod val="50000"/>
                    </a:schemeClr>
                  </a:solidFill>
                </a:endParaRPr>
              </a:p>
            </p:txBody>
          </p:sp>
          <p:sp>
            <p:nvSpPr>
              <p:cNvPr id="14374" name="AutoShape 30"/>
              <p:cNvSpPr>
                <a:spLocks noChangeArrowheads="1"/>
              </p:cNvSpPr>
              <p:nvPr/>
            </p:nvSpPr>
            <p:spPr bwMode="gray">
              <a:xfrm>
                <a:off x="1384" y="925"/>
                <a:ext cx="933" cy="938"/>
              </a:xfrm>
              <a:prstGeom prst="ellipse">
                <a:avLst/>
              </a:prstGeom>
              <a:gradFill rotWithShape="1">
                <a:gsLst>
                  <a:gs pos="0">
                    <a:srgbClr val="FFFFFF"/>
                  </a:gs>
                  <a:gs pos="100000">
                    <a:srgbClr val="A5C9D9"/>
                  </a:gs>
                </a:gsLst>
                <a:path path="shape">
                  <a:fillToRect l="50000" t="50000" r="50000" b="50000"/>
                </a:path>
              </a:gradFill>
              <a:ln w="25400" algn="ctr">
                <a:solidFill>
                  <a:schemeClr val="tx2"/>
                </a:solidFill>
                <a:round/>
                <a:headEnd/>
                <a:tailEnd/>
              </a:ln>
            </p:spPr>
            <p:txBody>
              <a:bodyPr wrap="none" anchor="ctr"/>
              <a:lstStyle/>
              <a:p>
                <a:endParaRPr lang="en-US">
                  <a:solidFill>
                    <a:schemeClr val="tx1">
                      <a:lumMod val="50000"/>
                    </a:schemeClr>
                  </a:solidFill>
                </a:endParaRPr>
              </a:p>
            </p:txBody>
          </p:sp>
          <p:sp>
            <p:nvSpPr>
              <p:cNvPr id="14375" name="AutoShape 30"/>
              <p:cNvSpPr>
                <a:spLocks noChangeArrowheads="1"/>
              </p:cNvSpPr>
              <p:nvPr/>
            </p:nvSpPr>
            <p:spPr bwMode="gray">
              <a:xfrm>
                <a:off x="1495" y="984"/>
                <a:ext cx="711" cy="569"/>
              </a:xfrm>
              <a:prstGeom prst="ellipse">
                <a:avLst/>
              </a:prstGeom>
              <a:gradFill rotWithShape="1">
                <a:gsLst>
                  <a:gs pos="0">
                    <a:schemeClr val="bg1">
                      <a:alpha val="50000"/>
                    </a:schemeClr>
                  </a:gs>
                  <a:gs pos="100000">
                    <a:srgbClr val="FFFFFF">
                      <a:alpha val="0"/>
                    </a:srgbClr>
                  </a:gs>
                </a:gsLst>
                <a:lin ang="5400000" scaled="1"/>
              </a:gradFill>
              <a:ln w="25400" algn="ctr">
                <a:noFill/>
                <a:round/>
                <a:headEnd/>
                <a:tailEnd/>
              </a:ln>
            </p:spPr>
            <p:txBody>
              <a:bodyPr wrap="none" anchor="ctr"/>
              <a:lstStyle/>
              <a:p>
                <a:endParaRPr lang="en-US">
                  <a:solidFill>
                    <a:schemeClr val="tx1">
                      <a:lumMod val="50000"/>
                    </a:schemeClr>
                  </a:solidFill>
                </a:endParaRPr>
              </a:p>
            </p:txBody>
          </p:sp>
          <p:sp>
            <p:nvSpPr>
              <p:cNvPr id="14376" name="TextBox 8"/>
              <p:cNvSpPr txBox="1">
                <a:spLocks noChangeArrowheads="1"/>
              </p:cNvSpPr>
              <p:nvPr/>
            </p:nvSpPr>
            <p:spPr bwMode="auto">
              <a:xfrm>
                <a:off x="1375" y="1203"/>
                <a:ext cx="951" cy="355"/>
              </a:xfrm>
              <a:prstGeom prst="rect">
                <a:avLst/>
              </a:prstGeom>
              <a:noFill/>
              <a:ln w="9525">
                <a:noFill/>
                <a:miter lim="800000"/>
                <a:headEnd/>
                <a:tailEnd/>
              </a:ln>
            </p:spPr>
            <p:txBody>
              <a:bodyPr anchor="ctr">
                <a:spAutoFit/>
              </a:bodyPr>
              <a:lstStyle/>
              <a:p>
                <a:pPr algn="ctr">
                  <a:lnSpc>
                    <a:spcPct val="90000"/>
                  </a:lnSpc>
                </a:pPr>
                <a:r>
                  <a:rPr lang="en-US" sz="1700" b="1" dirty="0" smtClean="0">
                    <a:solidFill>
                      <a:schemeClr val="tx1">
                        <a:lumMod val="50000"/>
                      </a:schemeClr>
                    </a:solidFill>
                  </a:rPr>
                  <a:t>Sales </a:t>
                </a:r>
                <a:r>
                  <a:rPr lang="en-US" sz="1700" b="1" dirty="0">
                    <a:solidFill>
                      <a:schemeClr val="tx1">
                        <a:lumMod val="50000"/>
                      </a:schemeClr>
                    </a:solidFill>
                  </a:rPr>
                  <a:t>Manager</a:t>
                </a:r>
              </a:p>
            </p:txBody>
          </p:sp>
        </p:grpSp>
      </p:grpSp>
      <p:sp>
        <p:nvSpPr>
          <p:cNvPr id="52" name="Rectangle 3"/>
          <p:cNvSpPr txBox="1">
            <a:spLocks noChangeArrowheads="1"/>
          </p:cNvSpPr>
          <p:nvPr/>
        </p:nvSpPr>
        <p:spPr bwMode="auto">
          <a:xfrm>
            <a:off x="713013" y="446090"/>
            <a:ext cx="8086725" cy="823912"/>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1">
                    <a:lumMod val="50000"/>
                  </a:schemeClr>
                </a:solidFill>
                <a:effectLst/>
                <a:uLnTx/>
                <a:uFillTx/>
                <a:latin typeface="+mj-lt"/>
                <a:ea typeface="PMingLiU"/>
                <a:cs typeface="PMingLiU"/>
              </a:rPr>
              <a:t>We put you at</a:t>
            </a:r>
            <a:r>
              <a:rPr kumimoji="0" lang="en-US" sz="2800" b="0" i="0" u="none" strike="noStrike" kern="0" cap="none" spc="0" normalizeH="0" noProof="0" dirty="0" smtClean="0">
                <a:ln>
                  <a:noFill/>
                </a:ln>
                <a:solidFill>
                  <a:schemeClr val="tx1">
                    <a:lumMod val="50000"/>
                  </a:schemeClr>
                </a:solidFill>
                <a:effectLst/>
                <a:uLnTx/>
                <a:uFillTx/>
                <a:latin typeface="+mj-lt"/>
                <a:ea typeface="PMingLiU"/>
                <a:cs typeface="PMingLiU"/>
              </a:rPr>
              <a:t> the center of our business</a:t>
            </a:r>
            <a:endParaRPr kumimoji="0" lang="en-US" sz="2400" b="0" i="0" u="none" strike="noStrike" kern="0" cap="none" spc="0" normalizeH="0" baseline="0" noProof="0" dirty="0" smtClean="0">
              <a:ln>
                <a:noFill/>
              </a:ln>
              <a:solidFill>
                <a:schemeClr val="tx1">
                  <a:lumMod val="50000"/>
                </a:schemeClr>
              </a:solidFill>
              <a:effectLst/>
              <a:uLnTx/>
              <a:uFillTx/>
              <a:latin typeface="+mj-lt"/>
              <a:ea typeface="+mj-ea"/>
              <a:cs typeface="+mj-cs"/>
            </a:endParaRPr>
          </a:p>
        </p:txBody>
      </p:sp>
      <p:grpSp>
        <p:nvGrpSpPr>
          <p:cNvPr id="31" name="Group 30"/>
          <p:cNvGrpSpPr/>
          <p:nvPr/>
        </p:nvGrpSpPr>
        <p:grpSpPr>
          <a:xfrm>
            <a:off x="5372100" y="1577975"/>
            <a:ext cx="3302000" cy="4441825"/>
            <a:chOff x="5372100" y="1577975"/>
            <a:chExt cx="3302000" cy="4441825"/>
          </a:xfrm>
        </p:grpSpPr>
        <p:grpSp>
          <p:nvGrpSpPr>
            <p:cNvPr id="2" name="Group 64"/>
            <p:cNvGrpSpPr>
              <a:grpSpLocks/>
            </p:cNvGrpSpPr>
            <p:nvPr/>
          </p:nvGrpSpPr>
          <p:grpSpPr bwMode="auto">
            <a:xfrm>
              <a:off x="5372100" y="1577975"/>
              <a:ext cx="3302000" cy="4441825"/>
              <a:chOff x="3617" y="1007"/>
              <a:chExt cx="1932" cy="2447"/>
            </a:xfrm>
          </p:grpSpPr>
          <p:sp>
            <p:nvSpPr>
              <p:cNvPr id="14386" name="AutoShape 18"/>
              <p:cNvSpPr>
                <a:spLocks noChangeArrowheads="1"/>
              </p:cNvSpPr>
              <p:nvPr/>
            </p:nvSpPr>
            <p:spPr bwMode="auto">
              <a:xfrm>
                <a:off x="3617" y="1007"/>
                <a:ext cx="1932" cy="2447"/>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pPr algn="ctr"/>
                <a:endParaRPr lang="en-US" sz="2000">
                  <a:solidFill>
                    <a:schemeClr val="tx1">
                      <a:lumMod val="50000"/>
                    </a:schemeClr>
                  </a:solidFill>
                </a:endParaRPr>
              </a:p>
            </p:txBody>
          </p:sp>
          <p:sp>
            <p:nvSpPr>
              <p:cNvPr id="14387" name="Rectangle 25"/>
              <p:cNvSpPr>
                <a:spLocks noChangeArrowheads="1"/>
              </p:cNvSpPr>
              <p:nvPr/>
            </p:nvSpPr>
            <p:spPr bwMode="auto">
              <a:xfrm>
                <a:off x="3695" y="1041"/>
                <a:ext cx="1784" cy="1425"/>
              </a:xfrm>
              <a:prstGeom prst="rect">
                <a:avLst/>
              </a:prstGeom>
              <a:noFill/>
              <a:ln w="9525">
                <a:noFill/>
                <a:miter lim="800000"/>
                <a:headEnd/>
                <a:tailEnd/>
              </a:ln>
            </p:spPr>
            <p:txBody>
              <a:bodyPr wrap="square" anchor="ctr">
                <a:spAutoFit/>
              </a:bodyPr>
              <a:lstStyle/>
              <a:p>
                <a:pPr marL="177800" indent="-109538" algn="ctr">
                  <a:lnSpc>
                    <a:spcPct val="105000"/>
                  </a:lnSpc>
                </a:pPr>
                <a:r>
                  <a:rPr lang="en-US" dirty="0" smtClean="0">
                    <a:solidFill>
                      <a:schemeClr val="tx1">
                        <a:lumMod val="50000"/>
                      </a:schemeClr>
                    </a:solidFill>
                  </a:rPr>
                  <a:t>We train, structure, target and build the best teams possible – our focus and actions revolve around one thing:</a:t>
                </a:r>
              </a:p>
              <a:p>
                <a:pPr marL="177800" indent="-109538" algn="ctr">
                  <a:lnSpc>
                    <a:spcPct val="105000"/>
                  </a:lnSpc>
                </a:pPr>
                <a:endParaRPr lang="en-US" b="1" i="1" dirty="0" smtClean="0">
                  <a:solidFill>
                    <a:schemeClr val="tx1">
                      <a:lumMod val="50000"/>
                    </a:schemeClr>
                  </a:solidFill>
                </a:endParaRPr>
              </a:p>
              <a:p>
                <a:pPr marL="177800" indent="-109538" algn="ctr">
                  <a:lnSpc>
                    <a:spcPct val="105000"/>
                  </a:lnSpc>
                </a:pPr>
                <a:r>
                  <a:rPr lang="en-US" sz="2400" b="1" i="1" dirty="0" smtClean="0">
                    <a:solidFill>
                      <a:schemeClr val="tx1">
                        <a:lumMod val="50000"/>
                      </a:schemeClr>
                    </a:solidFill>
                  </a:rPr>
                  <a:t>Your campaign’s success</a:t>
                </a:r>
                <a:endParaRPr lang="en-US" sz="2400" b="1" i="1" dirty="0">
                  <a:solidFill>
                    <a:schemeClr val="tx1">
                      <a:lumMod val="50000"/>
                    </a:schemeClr>
                  </a:solidFill>
                </a:endParaRPr>
              </a:p>
            </p:txBody>
          </p:sp>
        </p:grpSp>
        <p:sp>
          <p:nvSpPr>
            <p:cNvPr id="55" name="Rectangle 54"/>
            <p:cNvSpPr/>
            <p:nvPr/>
          </p:nvSpPr>
          <p:spPr>
            <a:xfrm>
              <a:off x="5715000" y="4577834"/>
              <a:ext cx="2730500" cy="923330"/>
            </a:xfrm>
            <a:prstGeom prst="rect">
              <a:avLst/>
            </a:prstGeom>
          </p:spPr>
          <p:txBody>
            <a:bodyPr wrap="square">
              <a:spAutoFit/>
            </a:bodyPr>
            <a:lstStyle/>
            <a:p>
              <a:pPr algn="ctr"/>
              <a:r>
                <a:rPr lang="en-US" dirty="0" smtClean="0">
                  <a:solidFill>
                    <a:schemeClr val="tx1">
                      <a:lumMod val="50000"/>
                    </a:schemeClr>
                  </a:solidFill>
                </a:rPr>
                <a:t>That is why there are </a:t>
              </a:r>
              <a:r>
                <a:rPr lang="en-US" u="sng" dirty="0" smtClean="0">
                  <a:solidFill>
                    <a:schemeClr val="tx1">
                      <a:lumMod val="50000"/>
                    </a:schemeClr>
                  </a:solidFill>
                </a:rPr>
                <a:t>six sets of eyes</a:t>
              </a:r>
              <a:r>
                <a:rPr lang="en-US" dirty="0" smtClean="0">
                  <a:solidFill>
                    <a:schemeClr val="tx1">
                      <a:lumMod val="50000"/>
                    </a:schemeClr>
                  </a:solidFill>
                </a:rPr>
                <a:t> on every eBay campaign</a:t>
              </a:r>
              <a:endParaRPr lang="en-US" dirty="0">
                <a:solidFill>
                  <a:schemeClr val="tx1">
                    <a:lumMod val="50000"/>
                  </a:schemeClr>
                </a:solidFill>
              </a:endParaRPr>
            </a:p>
          </p:txBody>
        </p:sp>
      </p:grpSp>
      <p:pic>
        <p:nvPicPr>
          <p:cNvPr id="16386" name="Picture 2" descr="http://www.x19spares.co.uk/images/800px-EBay_Logo_svg.png"/>
          <p:cNvPicPr>
            <a:picLocks noChangeAspect="1" noChangeArrowheads="1"/>
          </p:cNvPicPr>
          <p:nvPr/>
        </p:nvPicPr>
        <p:blipFill>
          <a:blip r:embed="rId3"/>
          <a:srcRect/>
          <a:stretch>
            <a:fillRect/>
          </a:stretch>
        </p:blipFill>
        <p:spPr bwMode="auto">
          <a:xfrm>
            <a:off x="1688433" y="3313211"/>
            <a:ext cx="2384967" cy="992743"/>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1000" fill="hold"/>
                                        <p:tgtEl>
                                          <p:spTgt spid="30"/>
                                        </p:tgtEl>
                                        <p:attrNameLst>
                                          <p:attrName>ppt_w</p:attrName>
                                        </p:attrNameLst>
                                      </p:cBhvr>
                                      <p:tavLst>
                                        <p:tav tm="0">
                                          <p:val>
                                            <p:fltVal val="0"/>
                                          </p:val>
                                        </p:tav>
                                        <p:tav tm="100000">
                                          <p:val>
                                            <p:strVal val="#ppt_w"/>
                                          </p:val>
                                        </p:tav>
                                      </p:tavLst>
                                    </p:anim>
                                    <p:anim calcmode="lin" valueType="num">
                                      <p:cBhvr>
                                        <p:cTn id="8" dur="1000" fill="hold"/>
                                        <p:tgtEl>
                                          <p:spTgt spid="30"/>
                                        </p:tgtEl>
                                        <p:attrNameLst>
                                          <p:attrName>ppt_h</p:attrName>
                                        </p:attrNameLst>
                                      </p:cBhvr>
                                      <p:tavLst>
                                        <p:tav tm="0">
                                          <p:val>
                                            <p:fltVal val="0"/>
                                          </p:val>
                                        </p:tav>
                                        <p:tav tm="100000">
                                          <p:val>
                                            <p:strVal val="#ppt_h"/>
                                          </p:val>
                                        </p:tav>
                                      </p:tavLst>
                                    </p:anim>
                                    <p:anim calcmode="lin" valueType="num">
                                      <p:cBhvr>
                                        <p:cTn id="9" dur="1000" fill="hold"/>
                                        <p:tgtEl>
                                          <p:spTgt spid="30"/>
                                        </p:tgtEl>
                                        <p:attrNameLst>
                                          <p:attrName>style.rotation</p:attrName>
                                        </p:attrNameLst>
                                      </p:cBhvr>
                                      <p:tavLst>
                                        <p:tav tm="0">
                                          <p:val>
                                            <p:fltVal val="360"/>
                                          </p:val>
                                        </p:tav>
                                        <p:tav tm="100000">
                                          <p:val>
                                            <p:fltVal val="0"/>
                                          </p:val>
                                        </p:tav>
                                      </p:tavLst>
                                    </p:anim>
                                    <p:animEffect transition="in" filter="fade">
                                      <p:cBhvr>
                                        <p:cTn id="10" dur="1000"/>
                                        <p:tgtEl>
                                          <p:spTgt spid="30"/>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6386"/>
                                        </p:tgtEl>
                                        <p:attrNameLst>
                                          <p:attrName>style.visibility</p:attrName>
                                        </p:attrNameLst>
                                      </p:cBhvr>
                                      <p:to>
                                        <p:strVal val="visible"/>
                                      </p:to>
                                    </p:set>
                                    <p:anim calcmode="lin" valueType="num">
                                      <p:cBhvr>
                                        <p:cTn id="14" dur="500" fill="hold"/>
                                        <p:tgtEl>
                                          <p:spTgt spid="16386"/>
                                        </p:tgtEl>
                                        <p:attrNameLst>
                                          <p:attrName>ppt_w</p:attrName>
                                        </p:attrNameLst>
                                      </p:cBhvr>
                                      <p:tavLst>
                                        <p:tav tm="0">
                                          <p:val>
                                            <p:fltVal val="0"/>
                                          </p:val>
                                        </p:tav>
                                        <p:tav tm="100000">
                                          <p:val>
                                            <p:strVal val="#ppt_w"/>
                                          </p:val>
                                        </p:tav>
                                      </p:tavLst>
                                    </p:anim>
                                    <p:anim calcmode="lin" valueType="num">
                                      <p:cBhvr>
                                        <p:cTn id="15" dur="500" fill="hold"/>
                                        <p:tgtEl>
                                          <p:spTgt spid="16386"/>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2"/>
          <p:cNvSpPr txBox="1">
            <a:spLocks noGrp="1"/>
          </p:cNvSpPr>
          <p:nvPr/>
        </p:nvSpPr>
        <p:spPr bwMode="auto">
          <a:xfrm>
            <a:off x="4562475" y="6378575"/>
            <a:ext cx="2895600" cy="276225"/>
          </a:xfrm>
          <a:prstGeom prst="rect">
            <a:avLst/>
          </a:prstGeom>
          <a:noFill/>
          <a:ln w="9525">
            <a:noFill/>
            <a:miter lim="800000"/>
            <a:headEnd/>
            <a:tailEnd/>
          </a:ln>
        </p:spPr>
        <p:txBody>
          <a:bodyPr anchor="ctr"/>
          <a:lstStyle/>
          <a:p>
            <a:pPr algn="r"/>
            <a:r>
              <a:rPr lang="en-US" sz="900" dirty="0">
                <a:solidFill>
                  <a:srgbClr val="B2B2B2"/>
                </a:solidFill>
              </a:rPr>
              <a:t>(c) Microsoft. All Rights Reserved.</a:t>
            </a:r>
          </a:p>
        </p:txBody>
      </p:sp>
      <p:sp>
        <p:nvSpPr>
          <p:cNvPr id="29698" name="Slide Number Placeholder 3"/>
          <p:cNvSpPr txBox="1">
            <a:spLocks noGrp="1"/>
          </p:cNvSpPr>
          <p:nvPr/>
        </p:nvSpPr>
        <p:spPr bwMode="auto">
          <a:xfrm>
            <a:off x="7419975" y="6378575"/>
            <a:ext cx="542925" cy="276225"/>
          </a:xfrm>
          <a:prstGeom prst="rect">
            <a:avLst/>
          </a:prstGeom>
          <a:noFill/>
          <a:ln w="9525">
            <a:noFill/>
            <a:miter lim="800000"/>
            <a:headEnd/>
            <a:tailEnd/>
          </a:ln>
        </p:spPr>
        <p:txBody>
          <a:bodyPr anchor="ctr"/>
          <a:lstStyle/>
          <a:p>
            <a:r>
              <a:rPr lang="en-US" sz="900">
                <a:solidFill>
                  <a:srgbClr val="B2B2B2"/>
                </a:solidFill>
              </a:rPr>
              <a:t>|   </a:t>
            </a:r>
            <a:fld id="{55D3F20B-49A5-464C-A93F-8E40AE63D72D}" type="slidenum">
              <a:rPr lang="en-US" sz="900">
                <a:solidFill>
                  <a:srgbClr val="B2B2B2"/>
                </a:solidFill>
              </a:rPr>
              <a:pPr/>
              <a:t>5</a:t>
            </a:fld>
            <a:endParaRPr lang="en-US" sz="900">
              <a:solidFill>
                <a:srgbClr val="B2B2B2"/>
              </a:solidFill>
            </a:endParaRPr>
          </a:p>
        </p:txBody>
      </p:sp>
      <p:sp>
        <p:nvSpPr>
          <p:cNvPr id="29699" name="Rectangle 3"/>
          <p:cNvSpPr>
            <a:spLocks noGrp="1" noChangeArrowheads="1"/>
          </p:cNvSpPr>
          <p:nvPr>
            <p:ph type="title" idx="4294967295"/>
          </p:nvPr>
        </p:nvSpPr>
        <p:spPr>
          <a:xfrm>
            <a:off x="695325" y="369888"/>
            <a:ext cx="8115300" cy="525462"/>
          </a:xfrm>
        </p:spPr>
        <p:txBody>
          <a:bodyPr/>
          <a:lstStyle/>
          <a:p>
            <a:r>
              <a:rPr lang="en-US" dirty="0" smtClean="0">
                <a:solidFill>
                  <a:schemeClr val="tx1">
                    <a:lumMod val="50000"/>
                  </a:schemeClr>
                </a:solidFill>
                <a:ea typeface="PMingLiU"/>
                <a:cs typeface="PMingLiU"/>
              </a:rPr>
              <a:t>The DRIVE Difference for eBay:</a:t>
            </a:r>
            <a:endParaRPr lang="en-US" sz="2400" dirty="0" smtClean="0">
              <a:solidFill>
                <a:schemeClr val="tx1">
                  <a:lumMod val="50000"/>
                </a:schemeClr>
              </a:solidFill>
            </a:endParaRPr>
          </a:p>
        </p:txBody>
      </p:sp>
      <p:sp>
        <p:nvSpPr>
          <p:cNvPr id="29701" name="Rectangle 60"/>
          <p:cNvSpPr>
            <a:spLocks noChangeArrowheads="1"/>
          </p:cNvSpPr>
          <p:nvPr/>
        </p:nvSpPr>
        <p:spPr bwMode="auto">
          <a:xfrm>
            <a:off x="685799" y="781050"/>
            <a:ext cx="5095875" cy="461665"/>
          </a:xfrm>
          <a:prstGeom prst="rect">
            <a:avLst/>
          </a:prstGeom>
          <a:noFill/>
          <a:ln w="9525">
            <a:noFill/>
            <a:miter lim="800000"/>
            <a:headEnd/>
            <a:tailEnd/>
          </a:ln>
        </p:spPr>
        <p:txBody>
          <a:bodyPr wrap="square">
            <a:spAutoFit/>
          </a:bodyPr>
          <a:lstStyle/>
          <a:p>
            <a:r>
              <a:rPr lang="en-US" sz="2400" dirty="0">
                <a:solidFill>
                  <a:schemeClr val="tx1">
                    <a:lumMod val="50000"/>
                  </a:schemeClr>
                </a:solidFill>
              </a:rPr>
              <a:t>Better results from a better </a:t>
            </a:r>
            <a:r>
              <a:rPr lang="en-US" sz="2400" dirty="0" smtClean="0">
                <a:solidFill>
                  <a:schemeClr val="tx1">
                    <a:lumMod val="50000"/>
                  </a:schemeClr>
                </a:solidFill>
              </a:rPr>
              <a:t>idea</a:t>
            </a:r>
            <a:endParaRPr lang="en-US" sz="2400" dirty="0">
              <a:solidFill>
                <a:schemeClr val="tx1">
                  <a:lumMod val="50000"/>
                </a:schemeClr>
              </a:solidFill>
            </a:endParaRPr>
          </a:p>
        </p:txBody>
      </p:sp>
      <p:grpSp>
        <p:nvGrpSpPr>
          <p:cNvPr id="68" name="Group 56"/>
          <p:cNvGrpSpPr>
            <a:grpSpLocks/>
          </p:cNvGrpSpPr>
          <p:nvPr/>
        </p:nvGrpSpPr>
        <p:grpSpPr bwMode="auto">
          <a:xfrm>
            <a:off x="5938838" y="2457450"/>
            <a:ext cx="2362200" cy="2047875"/>
            <a:chOff x="4620254" y="2124075"/>
            <a:chExt cx="3742696" cy="2660650"/>
          </a:xfrm>
        </p:grpSpPr>
        <p:sp>
          <p:nvSpPr>
            <p:cNvPr id="69" name="AutoShape 15"/>
            <p:cNvSpPr>
              <a:spLocks noChangeArrowheads="1"/>
            </p:cNvSpPr>
            <p:nvPr/>
          </p:nvSpPr>
          <p:spPr bwMode="gray">
            <a:xfrm>
              <a:off x="4803867" y="4597036"/>
              <a:ext cx="3377985" cy="187689"/>
            </a:xfrm>
            <a:prstGeom prst="roundRect">
              <a:avLst>
                <a:gd name="adj" fmla="val 50000"/>
              </a:avLst>
            </a:prstGeom>
            <a:gradFill rotWithShape="1">
              <a:gsLst>
                <a:gs pos="0">
                  <a:schemeClr val="tx1">
                    <a:alpha val="60001"/>
                  </a:schemeClr>
                </a:gs>
                <a:gs pos="100000">
                  <a:schemeClr val="tx1">
                    <a:gamma/>
                    <a:tint val="0"/>
                    <a:invGamma/>
                    <a:alpha val="0"/>
                  </a:schemeClr>
                </a:gs>
              </a:gsLst>
              <a:path path="shape">
                <a:fillToRect l="50000" t="50000" r="50000" b="50000"/>
              </a:path>
            </a:gradFill>
            <a:ln w="25400">
              <a:noFill/>
              <a:round/>
              <a:headEnd/>
              <a:tailEnd/>
            </a:ln>
            <a:effectLst/>
          </p:spPr>
          <p:txBody>
            <a:bodyPr wrap="none" anchor="ctr"/>
            <a:lstStyle/>
            <a:p>
              <a:pPr>
                <a:defRPr/>
              </a:pPr>
              <a:endParaRPr lang="en-US" sz="2000">
                <a:latin typeface="Arial" pitchFamily="34" charset="0"/>
              </a:endParaRPr>
            </a:p>
          </p:txBody>
        </p:sp>
        <p:sp>
          <p:nvSpPr>
            <p:cNvPr id="29714" name="AutoShape 57"/>
            <p:cNvSpPr>
              <a:spLocks noChangeArrowheads="1"/>
            </p:cNvSpPr>
            <p:nvPr/>
          </p:nvSpPr>
          <p:spPr bwMode="auto">
            <a:xfrm>
              <a:off x="4733925" y="2124075"/>
              <a:ext cx="3629025" cy="2562225"/>
            </a:xfrm>
            <a:prstGeom prst="roundRect">
              <a:avLst>
                <a:gd name="adj" fmla="val 16667"/>
              </a:avLst>
            </a:prstGeom>
            <a:solidFill>
              <a:schemeClr val="tx2"/>
            </a:solidFill>
            <a:ln w="9525" algn="ctr">
              <a:noFill/>
              <a:round/>
              <a:headEnd/>
              <a:tailEnd/>
            </a:ln>
          </p:spPr>
          <p:txBody>
            <a:bodyPr wrap="none" anchor="ctr"/>
            <a:lstStyle/>
            <a:p>
              <a:endParaRPr lang="en-US"/>
            </a:p>
          </p:txBody>
        </p:sp>
        <p:sp>
          <p:nvSpPr>
            <p:cNvPr id="29715" name="Rectangle 58"/>
            <p:cNvSpPr>
              <a:spLocks noChangeArrowheads="1"/>
            </p:cNvSpPr>
            <p:nvPr/>
          </p:nvSpPr>
          <p:spPr bwMode="auto">
            <a:xfrm>
              <a:off x="4620254" y="3012425"/>
              <a:ext cx="3524250" cy="1079652"/>
            </a:xfrm>
            <a:prstGeom prst="rect">
              <a:avLst/>
            </a:prstGeom>
            <a:noFill/>
            <a:ln w="9525" algn="ctr">
              <a:noFill/>
              <a:miter lim="800000"/>
              <a:headEnd/>
              <a:tailEnd/>
            </a:ln>
          </p:spPr>
          <p:txBody>
            <a:bodyPr>
              <a:spAutoFit/>
            </a:bodyPr>
            <a:lstStyle/>
            <a:p>
              <a:pPr marL="57150" indent="171450" algn="ctr"/>
              <a:r>
                <a:rPr lang="en-US" sz="1600">
                  <a:solidFill>
                    <a:schemeClr val="bg1"/>
                  </a:solidFill>
                </a:rPr>
                <a:t>DRIVE only includes the top 250 publishers</a:t>
              </a:r>
            </a:p>
          </p:txBody>
        </p:sp>
        <p:sp>
          <p:nvSpPr>
            <p:cNvPr id="29716" name="Rectangle 72"/>
            <p:cNvSpPr>
              <a:spLocks noChangeArrowheads="1"/>
            </p:cNvSpPr>
            <p:nvPr/>
          </p:nvSpPr>
          <p:spPr bwMode="auto">
            <a:xfrm>
              <a:off x="5552587" y="2441864"/>
              <a:ext cx="1890262" cy="369332"/>
            </a:xfrm>
            <a:prstGeom prst="rect">
              <a:avLst/>
            </a:prstGeom>
            <a:noFill/>
            <a:ln w="9525" algn="ctr">
              <a:noFill/>
              <a:miter lim="800000"/>
              <a:headEnd/>
              <a:tailEnd/>
            </a:ln>
          </p:spPr>
          <p:txBody>
            <a:bodyPr wrap="none">
              <a:spAutoFit/>
            </a:bodyPr>
            <a:lstStyle/>
            <a:p>
              <a:pPr algn="ctr"/>
              <a:r>
                <a:rPr lang="en-US" b="1">
                  <a:solidFill>
                    <a:schemeClr val="bg1"/>
                  </a:solidFill>
                </a:rPr>
                <a:t>Premium Media</a:t>
              </a:r>
            </a:p>
          </p:txBody>
        </p:sp>
      </p:grpSp>
      <p:grpSp>
        <p:nvGrpSpPr>
          <p:cNvPr id="74" name="Group 56"/>
          <p:cNvGrpSpPr>
            <a:grpSpLocks/>
          </p:cNvGrpSpPr>
          <p:nvPr/>
        </p:nvGrpSpPr>
        <p:grpSpPr bwMode="auto">
          <a:xfrm>
            <a:off x="1095375" y="2476500"/>
            <a:ext cx="2338388" cy="2047875"/>
            <a:chOff x="4477378" y="2124075"/>
            <a:chExt cx="3704597" cy="2660650"/>
          </a:xfrm>
        </p:grpSpPr>
        <p:sp>
          <p:nvSpPr>
            <p:cNvPr id="75" name="AutoShape 15"/>
            <p:cNvSpPr>
              <a:spLocks noChangeArrowheads="1"/>
            </p:cNvSpPr>
            <p:nvPr/>
          </p:nvSpPr>
          <p:spPr bwMode="gray">
            <a:xfrm>
              <a:off x="4804328" y="4597036"/>
              <a:ext cx="3377647" cy="187689"/>
            </a:xfrm>
            <a:prstGeom prst="roundRect">
              <a:avLst>
                <a:gd name="adj" fmla="val 50000"/>
              </a:avLst>
            </a:prstGeom>
            <a:gradFill rotWithShape="1">
              <a:gsLst>
                <a:gs pos="0">
                  <a:schemeClr val="tx1">
                    <a:alpha val="60001"/>
                  </a:schemeClr>
                </a:gs>
                <a:gs pos="100000">
                  <a:schemeClr val="tx1">
                    <a:gamma/>
                    <a:tint val="0"/>
                    <a:invGamma/>
                    <a:alpha val="0"/>
                  </a:schemeClr>
                </a:gs>
              </a:gsLst>
              <a:path path="shape">
                <a:fillToRect l="50000" t="50000" r="50000" b="50000"/>
              </a:path>
            </a:gradFill>
            <a:ln w="25400">
              <a:noFill/>
              <a:round/>
              <a:headEnd/>
              <a:tailEnd/>
            </a:ln>
            <a:effectLst/>
          </p:spPr>
          <p:txBody>
            <a:bodyPr wrap="none" anchor="ctr"/>
            <a:lstStyle/>
            <a:p>
              <a:pPr>
                <a:defRPr/>
              </a:pPr>
              <a:endParaRPr lang="en-US" sz="2000">
                <a:latin typeface="Arial" pitchFamily="34" charset="0"/>
              </a:endParaRPr>
            </a:p>
          </p:txBody>
        </p:sp>
        <p:sp>
          <p:nvSpPr>
            <p:cNvPr id="29710" name="AutoShape 57"/>
            <p:cNvSpPr>
              <a:spLocks noChangeArrowheads="1"/>
            </p:cNvSpPr>
            <p:nvPr/>
          </p:nvSpPr>
          <p:spPr bwMode="auto">
            <a:xfrm>
              <a:off x="4477378" y="2124075"/>
              <a:ext cx="3629025" cy="2562225"/>
            </a:xfrm>
            <a:prstGeom prst="roundRect">
              <a:avLst>
                <a:gd name="adj" fmla="val 16667"/>
              </a:avLst>
            </a:prstGeom>
            <a:solidFill>
              <a:schemeClr val="tx2"/>
            </a:solidFill>
            <a:ln w="9525" algn="ctr">
              <a:noFill/>
              <a:round/>
              <a:headEnd/>
              <a:tailEnd/>
            </a:ln>
          </p:spPr>
          <p:txBody>
            <a:bodyPr wrap="none" anchor="ctr"/>
            <a:lstStyle/>
            <a:p>
              <a:endParaRPr lang="en-US"/>
            </a:p>
          </p:txBody>
        </p:sp>
        <p:sp>
          <p:nvSpPr>
            <p:cNvPr id="29711" name="Rectangle 58"/>
            <p:cNvSpPr>
              <a:spLocks noChangeArrowheads="1"/>
            </p:cNvSpPr>
            <p:nvPr/>
          </p:nvSpPr>
          <p:spPr bwMode="auto">
            <a:xfrm>
              <a:off x="4590072" y="3136176"/>
              <a:ext cx="3524249" cy="1399548"/>
            </a:xfrm>
            <a:prstGeom prst="rect">
              <a:avLst/>
            </a:prstGeom>
            <a:noFill/>
            <a:ln w="9525" algn="ctr">
              <a:noFill/>
              <a:miter lim="800000"/>
              <a:headEnd/>
              <a:tailEnd/>
            </a:ln>
          </p:spPr>
          <p:txBody>
            <a:bodyPr>
              <a:spAutoFit/>
            </a:bodyPr>
            <a:lstStyle/>
            <a:p>
              <a:pPr marL="57150" indent="171450" algn="ctr"/>
              <a:r>
                <a:rPr lang="en-US" sz="1600">
                  <a:solidFill>
                    <a:schemeClr val="bg1"/>
                  </a:solidFill>
                </a:rPr>
                <a:t>Atlas tracking, measurement and reporting technologies.</a:t>
              </a:r>
            </a:p>
          </p:txBody>
        </p:sp>
        <p:sp>
          <p:nvSpPr>
            <p:cNvPr id="29712" name="Rectangle 72"/>
            <p:cNvSpPr>
              <a:spLocks noChangeArrowheads="1"/>
            </p:cNvSpPr>
            <p:nvPr/>
          </p:nvSpPr>
          <p:spPr bwMode="auto">
            <a:xfrm>
              <a:off x="5356401" y="2318113"/>
              <a:ext cx="2317561" cy="839729"/>
            </a:xfrm>
            <a:prstGeom prst="rect">
              <a:avLst/>
            </a:prstGeom>
            <a:noFill/>
            <a:ln w="9525" algn="ctr">
              <a:noFill/>
              <a:miter lim="800000"/>
              <a:headEnd/>
              <a:tailEnd/>
            </a:ln>
          </p:spPr>
          <p:txBody>
            <a:bodyPr wrap="none">
              <a:spAutoFit/>
            </a:bodyPr>
            <a:lstStyle/>
            <a:p>
              <a:pPr algn="ctr"/>
              <a:r>
                <a:rPr lang="en-US" b="1">
                  <a:solidFill>
                    <a:schemeClr val="bg1"/>
                  </a:solidFill>
                </a:rPr>
                <a:t>Advanced </a:t>
              </a:r>
            </a:p>
            <a:p>
              <a:pPr algn="ctr"/>
              <a:r>
                <a:rPr lang="en-US" b="1">
                  <a:solidFill>
                    <a:schemeClr val="bg1"/>
                  </a:solidFill>
                </a:rPr>
                <a:t>Technology</a:t>
              </a:r>
            </a:p>
          </p:txBody>
        </p:sp>
      </p:grpSp>
      <p:grpSp>
        <p:nvGrpSpPr>
          <p:cNvPr id="79" name="Group 56"/>
          <p:cNvGrpSpPr>
            <a:grpSpLocks/>
          </p:cNvGrpSpPr>
          <p:nvPr/>
        </p:nvGrpSpPr>
        <p:grpSpPr bwMode="auto">
          <a:xfrm>
            <a:off x="3171825" y="2314575"/>
            <a:ext cx="2986088" cy="2354263"/>
            <a:chOff x="4590072" y="2124075"/>
            <a:chExt cx="3772878" cy="2660650"/>
          </a:xfrm>
        </p:grpSpPr>
        <p:sp>
          <p:nvSpPr>
            <p:cNvPr id="80" name="AutoShape 15"/>
            <p:cNvSpPr>
              <a:spLocks noChangeArrowheads="1"/>
            </p:cNvSpPr>
            <p:nvPr/>
          </p:nvSpPr>
          <p:spPr bwMode="gray">
            <a:xfrm>
              <a:off x="4804691" y="4598139"/>
              <a:ext cx="3377738" cy="186586"/>
            </a:xfrm>
            <a:prstGeom prst="roundRect">
              <a:avLst>
                <a:gd name="adj" fmla="val 50000"/>
              </a:avLst>
            </a:prstGeom>
            <a:gradFill rotWithShape="1">
              <a:gsLst>
                <a:gs pos="0">
                  <a:schemeClr val="tx1">
                    <a:alpha val="60001"/>
                  </a:schemeClr>
                </a:gs>
                <a:gs pos="100000">
                  <a:schemeClr val="tx1">
                    <a:gamma/>
                    <a:tint val="0"/>
                    <a:invGamma/>
                    <a:alpha val="0"/>
                  </a:schemeClr>
                </a:gs>
              </a:gsLst>
              <a:path path="shape">
                <a:fillToRect l="50000" t="50000" r="50000" b="50000"/>
              </a:path>
            </a:gradFill>
            <a:ln w="25400">
              <a:noFill/>
              <a:round/>
              <a:headEnd/>
              <a:tailEnd/>
            </a:ln>
            <a:effectLst/>
          </p:spPr>
          <p:txBody>
            <a:bodyPr wrap="none" anchor="ctr"/>
            <a:lstStyle/>
            <a:p>
              <a:pPr>
                <a:defRPr/>
              </a:pPr>
              <a:endParaRPr lang="en-US" sz="2000">
                <a:latin typeface="Arial" pitchFamily="34" charset="0"/>
              </a:endParaRPr>
            </a:p>
          </p:txBody>
        </p:sp>
        <p:sp>
          <p:nvSpPr>
            <p:cNvPr id="29706" name="AutoShape 57"/>
            <p:cNvSpPr>
              <a:spLocks noChangeArrowheads="1"/>
            </p:cNvSpPr>
            <p:nvPr/>
          </p:nvSpPr>
          <p:spPr bwMode="auto">
            <a:xfrm>
              <a:off x="4733925" y="2124075"/>
              <a:ext cx="3629025" cy="2562225"/>
            </a:xfrm>
            <a:prstGeom prst="roundRect">
              <a:avLst>
                <a:gd name="adj" fmla="val 16667"/>
              </a:avLst>
            </a:prstGeom>
            <a:solidFill>
              <a:schemeClr val="accent1"/>
            </a:solidFill>
            <a:ln w="9525" algn="ctr">
              <a:noFill/>
              <a:round/>
              <a:headEnd/>
              <a:tailEnd/>
            </a:ln>
          </p:spPr>
          <p:txBody>
            <a:bodyPr wrap="none" anchor="ctr"/>
            <a:lstStyle/>
            <a:p>
              <a:endParaRPr lang="en-US"/>
            </a:p>
          </p:txBody>
        </p:sp>
        <p:sp>
          <p:nvSpPr>
            <p:cNvPr id="29707" name="Rectangle 58"/>
            <p:cNvSpPr>
              <a:spLocks noChangeArrowheads="1"/>
            </p:cNvSpPr>
            <p:nvPr/>
          </p:nvSpPr>
          <p:spPr bwMode="auto">
            <a:xfrm>
              <a:off x="4590072" y="2839174"/>
              <a:ext cx="3524249" cy="1485925"/>
            </a:xfrm>
            <a:prstGeom prst="rect">
              <a:avLst/>
            </a:prstGeom>
            <a:noFill/>
            <a:ln w="9525" algn="ctr">
              <a:noFill/>
              <a:miter lim="800000"/>
              <a:headEnd/>
              <a:tailEnd/>
            </a:ln>
          </p:spPr>
          <p:txBody>
            <a:bodyPr>
              <a:spAutoFit/>
            </a:bodyPr>
            <a:lstStyle/>
            <a:p>
              <a:pPr marL="57150" indent="171450" algn="ctr"/>
              <a:r>
                <a:rPr lang="en-US" sz="1600">
                  <a:solidFill>
                    <a:schemeClr val="bg1"/>
                  </a:solidFill>
                </a:rPr>
                <a:t>Greater Audience Insight</a:t>
              </a:r>
            </a:p>
            <a:p>
              <a:pPr marL="57150" indent="171450" algn="ctr"/>
              <a:endParaRPr lang="en-US" sz="500">
                <a:solidFill>
                  <a:schemeClr val="bg1"/>
                </a:solidFill>
              </a:endParaRPr>
            </a:p>
            <a:p>
              <a:pPr marL="57150" indent="171450" algn="ctr"/>
              <a:r>
                <a:rPr lang="en-US" sz="1600">
                  <a:solidFill>
                    <a:schemeClr val="bg1"/>
                  </a:solidFill>
                </a:rPr>
                <a:t>Better Targeting Control</a:t>
              </a:r>
            </a:p>
            <a:p>
              <a:pPr marL="57150" indent="171450" algn="ctr"/>
              <a:endParaRPr lang="en-US" sz="500">
                <a:solidFill>
                  <a:schemeClr val="bg1"/>
                </a:solidFill>
              </a:endParaRPr>
            </a:p>
            <a:p>
              <a:pPr marL="57150" indent="171450" algn="ctr"/>
              <a:r>
                <a:rPr lang="en-US" sz="1600">
                  <a:solidFill>
                    <a:schemeClr val="bg1"/>
                  </a:solidFill>
                </a:rPr>
                <a:t>Complete Control of your Brand</a:t>
              </a:r>
            </a:p>
          </p:txBody>
        </p:sp>
        <p:sp>
          <p:nvSpPr>
            <p:cNvPr id="29708" name="Rectangle 72"/>
            <p:cNvSpPr>
              <a:spLocks noChangeArrowheads="1"/>
            </p:cNvSpPr>
            <p:nvPr/>
          </p:nvSpPr>
          <p:spPr bwMode="auto">
            <a:xfrm>
              <a:off x="5205490" y="2318113"/>
              <a:ext cx="2771362" cy="479845"/>
            </a:xfrm>
            <a:prstGeom prst="rect">
              <a:avLst/>
            </a:prstGeom>
            <a:noFill/>
            <a:ln w="9525" algn="ctr">
              <a:noFill/>
              <a:miter lim="800000"/>
              <a:headEnd/>
              <a:tailEnd/>
            </a:ln>
          </p:spPr>
          <p:txBody>
            <a:bodyPr wrap="none">
              <a:spAutoFit/>
            </a:bodyPr>
            <a:lstStyle/>
            <a:p>
              <a:pPr algn="ctr"/>
              <a:r>
                <a:rPr lang="en-US" b="1">
                  <a:solidFill>
                    <a:schemeClr val="bg1"/>
                  </a:solidFill>
                </a:rPr>
                <a:t>Better Results</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4.16667E-6 1.11111E-6 L -0.26667 0.00278 " pathEditMode="relative" rAng="0" ptsTypes="AA">
                                      <p:cBhvr>
                                        <p:cTn id="6" dur="2000" fill="hold"/>
                                        <p:tgtEl>
                                          <p:spTgt spid="68"/>
                                        </p:tgtEl>
                                        <p:attrNameLst>
                                          <p:attrName>ppt_x</p:attrName>
                                          <p:attrName>ppt_y</p:attrName>
                                        </p:attrNameLst>
                                      </p:cBhvr>
                                      <p:rCtr x="-13300" y="100"/>
                                    </p:animMotion>
                                  </p:childTnLst>
                                </p:cTn>
                              </p:par>
                              <p:par>
                                <p:cTn id="7" presetID="63" presetClass="path" presetSubtype="0" accel="50000" decel="50000" fill="hold" nodeType="withEffect">
                                  <p:stCondLst>
                                    <p:cond delay="0"/>
                                  </p:stCondLst>
                                  <p:childTnLst>
                                    <p:animMotion origin="layout" path="M 5.55556E-7 3.33333E-6 L 0.2625 -0.00417 " pathEditMode="relative" rAng="0" ptsTypes="AA">
                                      <p:cBhvr>
                                        <p:cTn id="8" dur="2000" fill="hold"/>
                                        <p:tgtEl>
                                          <p:spTgt spid="74"/>
                                        </p:tgtEl>
                                        <p:attrNameLst>
                                          <p:attrName>ppt_x</p:attrName>
                                          <p:attrName>ppt_y</p:attrName>
                                        </p:attrNameLst>
                                      </p:cBhvr>
                                      <p:rCtr x="13100" y="-200"/>
                                    </p:animMotion>
                                  </p:childTnLst>
                                </p:cTn>
                              </p:par>
                            </p:childTnLst>
                          </p:cTn>
                        </p:par>
                        <p:par>
                          <p:cTn id="9" fill="hold">
                            <p:stCondLst>
                              <p:cond delay="2000"/>
                            </p:stCondLst>
                            <p:childTnLst>
                              <p:par>
                                <p:cTn id="10" presetID="10" presetClass="entr" presetSubtype="0" fill="hold" nodeType="afterEffect">
                                  <p:stCondLst>
                                    <p:cond delay="0"/>
                                  </p:stCondLst>
                                  <p:childTnLst>
                                    <p:set>
                                      <p:cBhvr>
                                        <p:cTn id="11" dur="1" fill="hold">
                                          <p:stCondLst>
                                            <p:cond delay="0"/>
                                          </p:stCondLst>
                                        </p:cTn>
                                        <p:tgtEl>
                                          <p:spTgt spid="79"/>
                                        </p:tgtEl>
                                        <p:attrNameLst>
                                          <p:attrName>style.visibility</p:attrName>
                                        </p:attrNameLst>
                                      </p:cBhvr>
                                      <p:to>
                                        <p:strVal val="visible"/>
                                      </p:to>
                                    </p:set>
                                    <p:animEffect transition="in" filter="fade">
                                      <p:cBhvr>
                                        <p:cTn id="12"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 22"/>
          <p:cNvGraphicFramePr/>
          <p:nvPr/>
        </p:nvGraphicFramePr>
        <p:xfrm>
          <a:off x="-22034" y="1266824"/>
          <a:ext cx="5461000" cy="4537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Rectangle 3"/>
          <p:cNvSpPr txBox="1">
            <a:spLocks noChangeArrowheads="1"/>
          </p:cNvSpPr>
          <p:nvPr/>
        </p:nvSpPr>
        <p:spPr bwMode="auto">
          <a:xfrm>
            <a:off x="714375" y="304572"/>
            <a:ext cx="8096249" cy="787958"/>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chemeClr val="tx1">
                    <a:lumMod val="50000"/>
                  </a:schemeClr>
                </a:solidFill>
                <a:effectLst/>
                <a:uLnTx/>
                <a:uFillTx/>
                <a:latin typeface="+mj-lt"/>
                <a:ea typeface="PMingLiU"/>
                <a:cs typeface="PMingLiU"/>
              </a:rPr>
              <a:t>Our unique buying strategies </a:t>
            </a:r>
            <a:r>
              <a:rPr kumimoji="0" lang="en-US" sz="2400" b="0" i="0" u="none" strike="noStrike" kern="0" cap="none" spc="0" normalizeH="0" noProof="0" dirty="0" smtClean="0">
                <a:ln>
                  <a:noFill/>
                </a:ln>
                <a:solidFill>
                  <a:schemeClr val="tx1">
                    <a:lumMod val="50000"/>
                  </a:schemeClr>
                </a:solidFill>
                <a:effectLst/>
                <a:uLnTx/>
                <a:uFillTx/>
                <a:latin typeface="+mj-lt"/>
                <a:ea typeface="PMingLiU"/>
                <a:cs typeface="PMingLiU"/>
              </a:rPr>
              <a:t>means </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2400" b="0" i="0" u="none" strike="noStrike" kern="0" cap="none" spc="0" normalizeH="0" noProof="0" dirty="0" smtClean="0">
                <a:ln>
                  <a:noFill/>
                </a:ln>
                <a:solidFill>
                  <a:schemeClr val="tx1">
                    <a:lumMod val="50000"/>
                  </a:schemeClr>
                </a:solidFill>
                <a:effectLst/>
                <a:uLnTx/>
                <a:uFillTx/>
                <a:latin typeface="+mj-lt"/>
                <a:ea typeface="PMingLiU"/>
                <a:cs typeface="PMingLiU"/>
              </a:rPr>
              <a:t>better impressions for eBay</a:t>
            </a:r>
            <a:endParaRPr kumimoji="0" lang="en-US" sz="2400" b="0" i="1" u="none" strike="noStrike" kern="0" cap="none" spc="0" normalizeH="0" baseline="0" noProof="0" dirty="0" smtClean="0">
              <a:ln>
                <a:noFill/>
              </a:ln>
              <a:solidFill>
                <a:schemeClr val="tx1">
                  <a:lumMod val="50000"/>
                </a:schemeClr>
              </a:solidFill>
              <a:effectLst/>
              <a:uLnTx/>
              <a:uFillTx/>
              <a:latin typeface="+mj-lt"/>
              <a:ea typeface="+mj-ea"/>
              <a:cs typeface="+mj-cs"/>
            </a:endParaRPr>
          </a:p>
        </p:txBody>
      </p:sp>
      <p:grpSp>
        <p:nvGrpSpPr>
          <p:cNvPr id="52" name="Group 51"/>
          <p:cNvGrpSpPr/>
          <p:nvPr/>
        </p:nvGrpSpPr>
        <p:grpSpPr>
          <a:xfrm>
            <a:off x="4359311" y="2255565"/>
            <a:ext cx="4175089" cy="400110"/>
            <a:chOff x="4359311" y="2255565"/>
            <a:chExt cx="4175089" cy="400110"/>
          </a:xfrm>
        </p:grpSpPr>
        <p:sp>
          <p:nvSpPr>
            <p:cNvPr id="3081" name="Text Box 18"/>
            <p:cNvSpPr txBox="1">
              <a:spLocks noChangeArrowheads="1"/>
            </p:cNvSpPr>
            <p:nvPr/>
          </p:nvSpPr>
          <p:spPr bwMode="auto">
            <a:xfrm>
              <a:off x="5810250" y="2255565"/>
              <a:ext cx="2724150" cy="400110"/>
            </a:xfrm>
            <a:prstGeom prst="rect">
              <a:avLst/>
            </a:prstGeom>
            <a:noFill/>
            <a:ln w="9525">
              <a:noFill/>
              <a:miter lim="800000"/>
              <a:headEnd/>
              <a:tailEnd/>
            </a:ln>
          </p:spPr>
          <p:txBody>
            <a:bodyPr wrap="square">
              <a:spAutoFit/>
            </a:bodyPr>
            <a:lstStyle/>
            <a:p>
              <a:pPr>
                <a:spcBef>
                  <a:spcPct val="50000"/>
                </a:spcBef>
              </a:pPr>
              <a:r>
                <a:rPr lang="en-US" sz="2000" dirty="0">
                  <a:solidFill>
                    <a:srgbClr val="000000"/>
                  </a:solidFill>
                </a:rPr>
                <a:t>Single </a:t>
              </a:r>
              <a:r>
                <a:rPr lang="en-US" sz="2000" dirty="0" smtClean="0">
                  <a:solidFill>
                    <a:srgbClr val="000000"/>
                  </a:solidFill>
                </a:rPr>
                <a:t>Sites</a:t>
              </a:r>
              <a:endParaRPr lang="en-US" sz="1400" dirty="0" smtClean="0">
                <a:solidFill>
                  <a:srgbClr val="000000"/>
                </a:solidFill>
              </a:endParaRPr>
            </a:p>
          </p:txBody>
        </p:sp>
        <p:cxnSp>
          <p:nvCxnSpPr>
            <p:cNvPr id="25" name="Elbow Connector 24"/>
            <p:cNvCxnSpPr>
              <a:stCxn id="32" idx="3"/>
              <a:endCxn id="3081" idx="1"/>
            </p:cNvCxnSpPr>
            <p:nvPr/>
          </p:nvCxnSpPr>
          <p:spPr bwMode="auto">
            <a:xfrm>
              <a:off x="4359311" y="2452401"/>
              <a:ext cx="1450939" cy="3219"/>
            </a:xfrm>
            <a:prstGeom prst="bentConnector3">
              <a:avLst>
                <a:gd name="adj1" fmla="val 50000"/>
              </a:avLst>
            </a:prstGeom>
            <a:solidFill>
              <a:schemeClr val="tx2"/>
            </a:solidFill>
            <a:ln w="9525" cap="flat" cmpd="sng" algn="ctr">
              <a:solidFill>
                <a:schemeClr val="tx1"/>
              </a:solidFill>
              <a:prstDash val="solid"/>
              <a:round/>
              <a:headEnd type="none" w="med" len="med"/>
              <a:tailEnd type="arrow"/>
            </a:ln>
            <a:effectLst/>
          </p:spPr>
        </p:cxnSp>
      </p:grpSp>
      <p:grpSp>
        <p:nvGrpSpPr>
          <p:cNvPr id="54" name="Group 53"/>
          <p:cNvGrpSpPr/>
          <p:nvPr/>
        </p:nvGrpSpPr>
        <p:grpSpPr>
          <a:xfrm>
            <a:off x="4720270" y="2754992"/>
            <a:ext cx="4069945" cy="1015663"/>
            <a:chOff x="4720270" y="2754992"/>
            <a:chExt cx="4069945" cy="1015663"/>
          </a:xfrm>
        </p:grpSpPr>
        <p:sp>
          <p:nvSpPr>
            <p:cNvPr id="3082" name="Text Box 19"/>
            <p:cNvSpPr txBox="1">
              <a:spLocks noChangeArrowheads="1"/>
            </p:cNvSpPr>
            <p:nvPr/>
          </p:nvSpPr>
          <p:spPr bwMode="auto">
            <a:xfrm>
              <a:off x="5808890" y="2754992"/>
              <a:ext cx="2981325" cy="1015663"/>
            </a:xfrm>
            <a:prstGeom prst="rect">
              <a:avLst/>
            </a:prstGeom>
            <a:noFill/>
            <a:ln w="9525">
              <a:noFill/>
              <a:miter lim="800000"/>
              <a:headEnd/>
              <a:tailEnd/>
            </a:ln>
          </p:spPr>
          <p:txBody>
            <a:bodyPr wrap="square">
              <a:spAutoFit/>
            </a:bodyPr>
            <a:lstStyle/>
            <a:p>
              <a:pPr>
                <a:spcBef>
                  <a:spcPct val="50000"/>
                </a:spcBef>
              </a:pPr>
              <a:r>
                <a:rPr lang="en-US" sz="2000" b="1" dirty="0" smtClean="0">
                  <a:solidFill>
                    <a:srgbClr val="000000"/>
                  </a:solidFill>
                </a:rPr>
                <a:t>Buy based on </a:t>
              </a:r>
              <a:r>
                <a:rPr lang="en-US" sz="2000" b="1" dirty="0" err="1" smtClean="0">
                  <a:solidFill>
                    <a:srgbClr val="000000"/>
                  </a:solidFill>
                </a:rPr>
                <a:t>Comscore’s</a:t>
              </a:r>
              <a:r>
                <a:rPr lang="en-US" sz="2000" b="1" dirty="0" smtClean="0">
                  <a:solidFill>
                    <a:srgbClr val="000000"/>
                  </a:solidFill>
                </a:rPr>
                <a:t>  Media </a:t>
              </a:r>
              <a:r>
                <a:rPr lang="en-US" sz="2000" b="1" dirty="0" err="1" smtClean="0">
                  <a:solidFill>
                    <a:srgbClr val="000000"/>
                  </a:solidFill>
                </a:rPr>
                <a:t>Metrix</a:t>
              </a:r>
              <a:r>
                <a:rPr lang="en-US" sz="2000" b="1" dirty="0" smtClean="0">
                  <a:solidFill>
                    <a:srgbClr val="000000"/>
                  </a:solidFill>
                </a:rPr>
                <a:t> </a:t>
              </a:r>
              <a:r>
                <a:rPr lang="en-US" sz="2000" b="1" dirty="0">
                  <a:solidFill>
                    <a:srgbClr val="000000"/>
                  </a:solidFill>
                </a:rPr>
                <a:t>Top </a:t>
              </a:r>
              <a:r>
                <a:rPr lang="en-US" sz="2000" b="1" dirty="0" smtClean="0">
                  <a:solidFill>
                    <a:srgbClr val="000000"/>
                  </a:solidFill>
                </a:rPr>
                <a:t>250 </a:t>
              </a:r>
              <a:endParaRPr lang="en-US" sz="1400" b="1" dirty="0">
                <a:solidFill>
                  <a:srgbClr val="000000"/>
                </a:solidFill>
              </a:endParaRPr>
            </a:p>
          </p:txBody>
        </p:sp>
        <p:cxnSp>
          <p:nvCxnSpPr>
            <p:cNvPr id="27" name="Elbow Connector 26"/>
            <p:cNvCxnSpPr>
              <a:stCxn id="33" idx="3"/>
              <a:endCxn id="3082" idx="1"/>
            </p:cNvCxnSpPr>
            <p:nvPr/>
          </p:nvCxnSpPr>
          <p:spPr bwMode="auto">
            <a:xfrm>
              <a:off x="4720270" y="3105150"/>
              <a:ext cx="1088620" cy="157674"/>
            </a:xfrm>
            <a:prstGeom prst="bentConnector3">
              <a:avLst>
                <a:gd name="adj1" fmla="val 50000"/>
              </a:avLst>
            </a:prstGeom>
            <a:solidFill>
              <a:schemeClr val="tx2"/>
            </a:solidFill>
            <a:ln w="25400" cap="flat" cmpd="sng" algn="ctr">
              <a:solidFill>
                <a:srgbClr val="7DBD33"/>
              </a:solidFill>
              <a:prstDash val="solid"/>
              <a:round/>
              <a:headEnd type="none" w="med" len="med"/>
              <a:tailEnd type="arrow"/>
            </a:ln>
            <a:effectLst/>
          </p:spPr>
        </p:cxnSp>
      </p:grpSp>
      <p:sp>
        <p:nvSpPr>
          <p:cNvPr id="32" name="Rectangle 31"/>
          <p:cNvSpPr/>
          <p:nvPr/>
        </p:nvSpPr>
        <p:spPr bwMode="auto">
          <a:xfrm>
            <a:off x="3914811" y="2204751"/>
            <a:ext cx="444500" cy="4953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3" name="Rectangle 32"/>
          <p:cNvSpPr/>
          <p:nvPr/>
        </p:nvSpPr>
        <p:spPr bwMode="auto">
          <a:xfrm>
            <a:off x="4275770" y="2857500"/>
            <a:ext cx="444500" cy="4953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4" name="Rectangle 33"/>
          <p:cNvSpPr/>
          <p:nvPr/>
        </p:nvSpPr>
        <p:spPr bwMode="auto">
          <a:xfrm>
            <a:off x="3950309" y="3543300"/>
            <a:ext cx="444500" cy="4953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5" name="Rectangle 34"/>
          <p:cNvSpPr/>
          <p:nvPr/>
        </p:nvSpPr>
        <p:spPr bwMode="auto">
          <a:xfrm>
            <a:off x="4026509" y="4216400"/>
            <a:ext cx="444500" cy="4953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48" name="Rectangle 47"/>
          <p:cNvSpPr/>
          <p:nvPr/>
        </p:nvSpPr>
        <p:spPr bwMode="auto">
          <a:xfrm>
            <a:off x="4965700" y="3937000"/>
            <a:ext cx="444500" cy="4953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8" name="Left-Right Arrow 57"/>
          <p:cNvSpPr/>
          <p:nvPr/>
        </p:nvSpPr>
        <p:spPr bwMode="auto">
          <a:xfrm rot="17689924">
            <a:off x="-339228" y="3790932"/>
            <a:ext cx="3238500" cy="525905"/>
          </a:xfrm>
          <a:prstGeom prst="leftRightArrow">
            <a:avLst/>
          </a:prstGeom>
          <a:solidFill>
            <a:schemeClr val="accent1">
              <a:lumMod val="75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rPr>
              <a:t>Control</a:t>
            </a:r>
          </a:p>
        </p:txBody>
      </p:sp>
      <p:sp>
        <p:nvSpPr>
          <p:cNvPr id="59" name="Left-Right Arrow 58"/>
          <p:cNvSpPr/>
          <p:nvPr/>
        </p:nvSpPr>
        <p:spPr bwMode="auto">
          <a:xfrm rot="21094150">
            <a:off x="1057772" y="5569386"/>
            <a:ext cx="3238500" cy="525905"/>
          </a:xfrm>
          <a:prstGeom prst="leftRightArrow">
            <a:avLst/>
          </a:prstGeom>
          <a:solidFill>
            <a:schemeClr val="accent1">
              <a:lumMod val="5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pitchFamily="34" charset="0"/>
              </a:rPr>
              <a:t># of impressions</a:t>
            </a:r>
          </a:p>
        </p:txBody>
      </p:sp>
      <p:sp>
        <p:nvSpPr>
          <p:cNvPr id="64" name="Footer Placeholder 2"/>
          <p:cNvSpPr txBox="1">
            <a:spLocks noGrp="1"/>
          </p:cNvSpPr>
          <p:nvPr/>
        </p:nvSpPr>
        <p:spPr bwMode="auto">
          <a:xfrm>
            <a:off x="4551589" y="6433003"/>
            <a:ext cx="2895600" cy="276225"/>
          </a:xfrm>
          <a:prstGeom prst="rect">
            <a:avLst/>
          </a:prstGeom>
          <a:noFill/>
          <a:ln w="9525">
            <a:noFill/>
            <a:miter lim="800000"/>
            <a:headEnd/>
            <a:tailEnd/>
          </a:ln>
        </p:spPr>
        <p:txBody>
          <a:bodyPr anchor="ctr"/>
          <a:lstStyle/>
          <a:p>
            <a:pPr algn="r"/>
            <a:r>
              <a:rPr lang="en-US" sz="900" dirty="0">
                <a:solidFill>
                  <a:srgbClr val="B2B2B2"/>
                </a:solidFill>
              </a:rPr>
              <a:t>(c) Microsoft. All Rights Reserved.</a:t>
            </a:r>
          </a:p>
        </p:txBody>
      </p:sp>
      <p:sp>
        <p:nvSpPr>
          <p:cNvPr id="65" name="Slide Number Placeholder 3"/>
          <p:cNvSpPr txBox="1">
            <a:spLocks noGrp="1"/>
          </p:cNvSpPr>
          <p:nvPr/>
        </p:nvSpPr>
        <p:spPr bwMode="auto">
          <a:xfrm>
            <a:off x="7419975" y="6378575"/>
            <a:ext cx="542925" cy="276225"/>
          </a:xfrm>
          <a:prstGeom prst="rect">
            <a:avLst/>
          </a:prstGeom>
          <a:noFill/>
          <a:ln w="9525">
            <a:noFill/>
            <a:miter lim="800000"/>
            <a:headEnd/>
            <a:tailEnd/>
          </a:ln>
        </p:spPr>
        <p:txBody>
          <a:bodyPr anchor="ctr"/>
          <a:lstStyle/>
          <a:p>
            <a:r>
              <a:rPr lang="en-US" sz="900" dirty="0">
                <a:solidFill>
                  <a:srgbClr val="B2B2B2"/>
                </a:solidFill>
              </a:rPr>
              <a:t>|   </a:t>
            </a:r>
            <a:fld id="{9618ABED-8F47-4DA9-8EFC-38D7E7C40E26}" type="slidenum">
              <a:rPr lang="en-US" sz="900">
                <a:solidFill>
                  <a:srgbClr val="B2B2B2"/>
                </a:solidFill>
              </a:rPr>
              <a:pPr/>
              <a:t>6</a:t>
            </a:fld>
            <a:endParaRPr lang="en-US" sz="900" dirty="0">
              <a:solidFill>
                <a:srgbClr val="B2B2B2"/>
              </a:solidFill>
            </a:endParaRPr>
          </a:p>
        </p:txBody>
      </p:sp>
      <p:grpSp>
        <p:nvGrpSpPr>
          <p:cNvPr id="55" name="Group 54"/>
          <p:cNvGrpSpPr/>
          <p:nvPr/>
        </p:nvGrpSpPr>
        <p:grpSpPr>
          <a:xfrm>
            <a:off x="4394809" y="3790950"/>
            <a:ext cx="4342791" cy="673100"/>
            <a:chOff x="4394809" y="3790950"/>
            <a:chExt cx="4342791" cy="673100"/>
          </a:xfrm>
        </p:grpSpPr>
        <p:sp>
          <p:nvSpPr>
            <p:cNvPr id="3083" name="Text Box 20"/>
            <p:cNvSpPr txBox="1">
              <a:spLocks noChangeArrowheads="1"/>
            </p:cNvSpPr>
            <p:nvPr/>
          </p:nvSpPr>
          <p:spPr bwMode="auto">
            <a:xfrm>
              <a:off x="5765800" y="3970336"/>
              <a:ext cx="2971800" cy="400110"/>
            </a:xfrm>
            <a:prstGeom prst="rect">
              <a:avLst/>
            </a:prstGeom>
            <a:noFill/>
            <a:ln w="9525">
              <a:noFill/>
              <a:miter lim="800000"/>
              <a:headEnd/>
              <a:tailEnd/>
            </a:ln>
          </p:spPr>
          <p:txBody>
            <a:bodyPr wrap="square">
              <a:spAutoFit/>
            </a:bodyPr>
            <a:lstStyle/>
            <a:p>
              <a:pPr>
                <a:spcBef>
                  <a:spcPct val="50000"/>
                </a:spcBef>
              </a:pPr>
              <a:r>
                <a:rPr lang="en-US" sz="2000" dirty="0">
                  <a:solidFill>
                    <a:srgbClr val="000000"/>
                  </a:solidFill>
                </a:rPr>
                <a:t>Industry </a:t>
              </a:r>
              <a:r>
                <a:rPr lang="en-US" sz="2000" dirty="0" smtClean="0">
                  <a:solidFill>
                    <a:srgbClr val="000000"/>
                  </a:solidFill>
                </a:rPr>
                <a:t>Overage</a:t>
              </a:r>
              <a:endParaRPr lang="en-US" sz="1400" dirty="0" smtClean="0">
                <a:solidFill>
                  <a:srgbClr val="000000"/>
                </a:solidFill>
              </a:endParaRPr>
            </a:p>
          </p:txBody>
        </p:sp>
        <p:cxnSp>
          <p:nvCxnSpPr>
            <p:cNvPr id="50" name="Straight Connector 49"/>
            <p:cNvCxnSpPr>
              <a:stCxn id="34" idx="3"/>
              <a:endCxn id="48" idx="1"/>
            </p:cNvCxnSpPr>
            <p:nvPr/>
          </p:nvCxnSpPr>
          <p:spPr bwMode="auto">
            <a:xfrm>
              <a:off x="4394809" y="3790950"/>
              <a:ext cx="570891" cy="393700"/>
            </a:xfrm>
            <a:prstGeom prst="line">
              <a:avLst/>
            </a:prstGeom>
            <a:solidFill>
              <a:schemeClr val="tx2"/>
            </a:solidFill>
            <a:ln w="9525" cap="flat" cmpd="sng" algn="ctr">
              <a:solidFill>
                <a:schemeClr val="tx1"/>
              </a:solidFill>
              <a:prstDash val="solid"/>
              <a:round/>
              <a:headEnd type="none" w="med" len="med"/>
              <a:tailEnd type="none" w="med" len="med"/>
            </a:ln>
            <a:effectLst/>
          </p:spPr>
        </p:cxnSp>
        <p:cxnSp>
          <p:nvCxnSpPr>
            <p:cNvPr id="53" name="Straight Connector 52"/>
            <p:cNvCxnSpPr>
              <a:stCxn id="35" idx="3"/>
              <a:endCxn id="48" idx="1"/>
            </p:cNvCxnSpPr>
            <p:nvPr/>
          </p:nvCxnSpPr>
          <p:spPr bwMode="auto">
            <a:xfrm flipV="1">
              <a:off x="4471009" y="4184650"/>
              <a:ext cx="494691" cy="279400"/>
            </a:xfrm>
            <a:prstGeom prst="line">
              <a:avLst/>
            </a:prstGeom>
            <a:solidFill>
              <a:schemeClr val="tx2"/>
            </a:solidFill>
            <a:ln w="9525" cap="flat" cmpd="sng" algn="ctr">
              <a:solidFill>
                <a:schemeClr val="tx1"/>
              </a:solidFill>
              <a:prstDash val="solid"/>
              <a:round/>
              <a:headEnd type="none" w="med" len="med"/>
              <a:tailEnd type="none" w="med" len="med"/>
            </a:ln>
            <a:effectLst/>
          </p:spPr>
        </p:cxnSp>
        <p:cxnSp>
          <p:nvCxnSpPr>
            <p:cNvPr id="49" name="Straight Arrow Connector 48"/>
            <p:cNvCxnSpPr>
              <a:stCxn id="48" idx="1"/>
              <a:endCxn id="3083" idx="1"/>
            </p:cNvCxnSpPr>
            <p:nvPr/>
          </p:nvCxnSpPr>
          <p:spPr bwMode="auto">
            <a:xfrm rot="10800000" flipH="1">
              <a:off x="4965700" y="4170392"/>
              <a:ext cx="800100" cy="14259"/>
            </a:xfrm>
            <a:prstGeom prst="straightConnector1">
              <a:avLst/>
            </a:prstGeom>
            <a:solidFill>
              <a:schemeClr val="tx2"/>
            </a:solidFill>
            <a:ln w="9525" cap="flat" cmpd="sng" algn="ctr">
              <a:solidFill>
                <a:schemeClr val="tx1"/>
              </a:solidFill>
              <a:prstDash val="solid"/>
              <a:round/>
              <a:headEnd type="none" w="med" len="med"/>
              <a:tailEnd type="arrow"/>
            </a:ln>
            <a:effectLst/>
          </p:spPr>
        </p:cxn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down)">
                                      <p:cBhvr>
                                        <p:cTn id="7" dur="500"/>
                                        <p:tgtEl>
                                          <p:spTgt spid="5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wipe(left)">
                                      <p:cBhvr>
                                        <p:cTn id="10" dur="500"/>
                                        <p:tgtEl>
                                          <p:spTgt spid="59"/>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2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52"/>
                                        </p:tgtEl>
                                        <p:attrNameLst>
                                          <p:attrName>style.visibility</p:attrName>
                                        </p:attrNameLst>
                                      </p:cBhvr>
                                      <p:to>
                                        <p:strVal val="visible"/>
                                      </p:to>
                                    </p:set>
                                    <p:animEffect transition="in" filter="wipe(left)">
                                      <p:cBhvr>
                                        <p:cTn id="18" dur="500"/>
                                        <p:tgtEl>
                                          <p:spTgt spid="52"/>
                                        </p:tgtEl>
                                      </p:cBhvr>
                                    </p:animEffect>
                                  </p:childTnLst>
                                </p:cTn>
                              </p:par>
                            </p:childTnLst>
                          </p:cTn>
                        </p:par>
                        <p:par>
                          <p:cTn id="19" fill="hold">
                            <p:stCondLst>
                              <p:cond delay="500"/>
                            </p:stCondLst>
                            <p:childTnLst>
                              <p:par>
                                <p:cTn id="20" presetID="22" presetClass="entr" presetSubtype="8" fill="hold" nodeType="after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wipe(left)">
                                      <p:cBhvr>
                                        <p:cTn id="22" dur="500"/>
                                        <p:tgtEl>
                                          <p:spTgt spid="54"/>
                                        </p:tgtEl>
                                      </p:cBhvr>
                                    </p:animEffect>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55"/>
                                        </p:tgtEl>
                                        <p:attrNameLst>
                                          <p:attrName>style.visibility</p:attrName>
                                        </p:attrNameLst>
                                      </p:cBhvr>
                                      <p:to>
                                        <p:strVal val="visible"/>
                                      </p:to>
                                    </p:set>
                                    <p:animEffect transition="in" filter="wipe(left)">
                                      <p:cBhvr>
                                        <p:cTn id="26"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AsOne/>
      </p:bldGraphic>
      <p:bldP spid="58" grpId="0" animBg="1"/>
      <p:bldP spid="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2"/>
          <p:cNvSpPr txBox="1">
            <a:spLocks noGrp="1"/>
          </p:cNvSpPr>
          <p:nvPr/>
        </p:nvSpPr>
        <p:spPr bwMode="auto">
          <a:xfrm>
            <a:off x="4562475" y="6378575"/>
            <a:ext cx="2895600" cy="276225"/>
          </a:xfrm>
          <a:prstGeom prst="rect">
            <a:avLst/>
          </a:prstGeom>
          <a:noFill/>
          <a:ln w="9525">
            <a:noFill/>
            <a:miter lim="800000"/>
            <a:headEnd/>
            <a:tailEnd/>
          </a:ln>
        </p:spPr>
        <p:txBody>
          <a:bodyPr anchor="ctr"/>
          <a:lstStyle/>
          <a:p>
            <a:pPr algn="r"/>
            <a:r>
              <a:rPr lang="en-US" sz="900" dirty="0">
                <a:solidFill>
                  <a:schemeClr val="tx1">
                    <a:lumMod val="50000"/>
                  </a:schemeClr>
                </a:solidFill>
              </a:rPr>
              <a:t>(c) Microsoft. All Rights Reserved.</a:t>
            </a:r>
          </a:p>
        </p:txBody>
      </p:sp>
      <p:sp>
        <p:nvSpPr>
          <p:cNvPr id="27650" name="Slide Number Placeholder 3"/>
          <p:cNvSpPr txBox="1">
            <a:spLocks noGrp="1"/>
          </p:cNvSpPr>
          <p:nvPr/>
        </p:nvSpPr>
        <p:spPr bwMode="auto">
          <a:xfrm>
            <a:off x="7419975" y="6378575"/>
            <a:ext cx="542925" cy="276225"/>
          </a:xfrm>
          <a:prstGeom prst="rect">
            <a:avLst/>
          </a:prstGeom>
          <a:noFill/>
          <a:ln w="9525">
            <a:noFill/>
            <a:miter lim="800000"/>
            <a:headEnd/>
            <a:tailEnd/>
          </a:ln>
        </p:spPr>
        <p:txBody>
          <a:bodyPr anchor="ctr"/>
          <a:lstStyle/>
          <a:p>
            <a:r>
              <a:rPr lang="en-US" sz="900">
                <a:solidFill>
                  <a:schemeClr val="tx1">
                    <a:lumMod val="50000"/>
                  </a:schemeClr>
                </a:solidFill>
              </a:rPr>
              <a:t>|   </a:t>
            </a:r>
            <a:fld id="{9618ABED-8F47-4DA9-8EFC-38D7E7C40E26}" type="slidenum">
              <a:rPr lang="en-US" sz="900">
                <a:solidFill>
                  <a:schemeClr val="tx1">
                    <a:lumMod val="50000"/>
                  </a:schemeClr>
                </a:solidFill>
              </a:rPr>
              <a:pPr/>
              <a:t>7</a:t>
            </a:fld>
            <a:endParaRPr lang="en-US" sz="900">
              <a:solidFill>
                <a:schemeClr val="tx1">
                  <a:lumMod val="50000"/>
                </a:schemeClr>
              </a:solidFill>
            </a:endParaRPr>
          </a:p>
        </p:txBody>
      </p:sp>
      <p:sp>
        <p:nvSpPr>
          <p:cNvPr id="27651" name="Rectangle 3"/>
          <p:cNvSpPr>
            <a:spLocks noGrp="1" noChangeArrowheads="1"/>
          </p:cNvSpPr>
          <p:nvPr>
            <p:ph type="title" idx="4294967295"/>
          </p:nvPr>
        </p:nvSpPr>
        <p:spPr>
          <a:xfrm>
            <a:off x="714375" y="456976"/>
            <a:ext cx="8298996" cy="525462"/>
          </a:xfrm>
        </p:spPr>
        <p:txBody>
          <a:bodyPr/>
          <a:lstStyle/>
          <a:p>
            <a:r>
              <a:rPr lang="en-US" sz="2500" dirty="0" smtClean="0">
                <a:solidFill>
                  <a:schemeClr val="tx1">
                    <a:lumMod val="50000"/>
                  </a:schemeClr>
                </a:solidFill>
                <a:ea typeface="PMingLiU"/>
                <a:cs typeface="PMingLiU"/>
              </a:rPr>
              <a:t>We can deliver a large audience for eBay’s campaigns …</a:t>
            </a:r>
            <a:endParaRPr lang="en-US" sz="2500" i="1" dirty="0" smtClean="0">
              <a:solidFill>
                <a:schemeClr val="tx1">
                  <a:lumMod val="50000"/>
                </a:schemeClr>
              </a:solidFill>
            </a:endParaRPr>
          </a:p>
        </p:txBody>
      </p:sp>
      <p:graphicFrame>
        <p:nvGraphicFramePr>
          <p:cNvPr id="8" name="Chart 7"/>
          <p:cNvGraphicFramePr/>
          <p:nvPr/>
        </p:nvGraphicFramePr>
        <p:xfrm>
          <a:off x="4164374" y="1476261"/>
          <a:ext cx="4380697" cy="3204034"/>
        </p:xfrm>
        <a:graphic>
          <a:graphicData uri="http://schemas.openxmlformats.org/drawingml/2006/chart">
            <c:chart xmlns:c="http://schemas.openxmlformats.org/drawingml/2006/chart" xmlns:r="http://schemas.openxmlformats.org/officeDocument/2006/relationships" r:id="rId3"/>
          </a:graphicData>
        </a:graphic>
      </p:graphicFrame>
      <p:grpSp>
        <p:nvGrpSpPr>
          <p:cNvPr id="10" name="Group 64"/>
          <p:cNvGrpSpPr>
            <a:grpSpLocks/>
          </p:cNvGrpSpPr>
          <p:nvPr/>
        </p:nvGrpSpPr>
        <p:grpSpPr bwMode="auto">
          <a:xfrm>
            <a:off x="538449" y="1532531"/>
            <a:ext cx="3302000" cy="3133725"/>
            <a:chOff x="3617" y="1007"/>
            <a:chExt cx="1932" cy="2447"/>
          </a:xfrm>
        </p:grpSpPr>
        <p:sp>
          <p:nvSpPr>
            <p:cNvPr id="12" name="AutoShape 18"/>
            <p:cNvSpPr>
              <a:spLocks noChangeArrowheads="1"/>
            </p:cNvSpPr>
            <p:nvPr/>
          </p:nvSpPr>
          <p:spPr bwMode="auto">
            <a:xfrm>
              <a:off x="3617" y="1007"/>
              <a:ext cx="1932" cy="2447"/>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pPr algn="ctr"/>
              <a:endParaRPr lang="en-US" sz="2000">
                <a:solidFill>
                  <a:schemeClr val="tx1">
                    <a:lumMod val="50000"/>
                  </a:schemeClr>
                </a:solidFill>
              </a:endParaRPr>
            </a:p>
          </p:txBody>
        </p:sp>
        <p:sp>
          <p:nvSpPr>
            <p:cNvPr id="13" name="Rectangle 25"/>
            <p:cNvSpPr>
              <a:spLocks noChangeArrowheads="1"/>
            </p:cNvSpPr>
            <p:nvPr/>
          </p:nvSpPr>
          <p:spPr bwMode="auto">
            <a:xfrm>
              <a:off x="3695" y="1041"/>
              <a:ext cx="1784" cy="2235"/>
            </a:xfrm>
            <a:prstGeom prst="rect">
              <a:avLst/>
            </a:prstGeom>
            <a:noFill/>
            <a:ln w="9525">
              <a:noFill/>
              <a:miter lim="800000"/>
              <a:headEnd/>
              <a:tailEnd/>
            </a:ln>
          </p:spPr>
          <p:txBody>
            <a:bodyPr wrap="square" anchor="ctr">
              <a:spAutoFit/>
            </a:bodyPr>
            <a:lstStyle/>
            <a:p>
              <a:pPr algn="ctr"/>
              <a:r>
                <a:rPr lang="en-US" dirty="0" smtClean="0">
                  <a:solidFill>
                    <a:schemeClr val="tx1">
                      <a:lumMod val="50000"/>
                    </a:schemeClr>
                  </a:solidFill>
                  <a:ea typeface="PMingLiU"/>
                  <a:cs typeface="PMingLiU"/>
                </a:rPr>
                <a:t>We deliver an audience of over 48 million unique visitors.</a:t>
              </a:r>
            </a:p>
            <a:p>
              <a:pPr algn="ctr"/>
              <a:endParaRPr lang="en-US" dirty="0" smtClean="0">
                <a:solidFill>
                  <a:schemeClr val="tx1">
                    <a:lumMod val="50000"/>
                  </a:schemeClr>
                </a:solidFill>
                <a:ea typeface="PMingLiU"/>
                <a:cs typeface="PMingLiU"/>
              </a:endParaRPr>
            </a:p>
            <a:p>
              <a:pPr algn="ctr"/>
              <a:r>
                <a:rPr lang="en-US" dirty="0" smtClean="0">
                  <a:solidFill>
                    <a:schemeClr val="tx1">
                      <a:lumMod val="50000"/>
                    </a:schemeClr>
                  </a:solidFill>
                  <a:ea typeface="PMingLiU"/>
                  <a:cs typeface="PMingLiU"/>
                </a:rPr>
                <a:t>This is enough to fill The San Francisco Giant’s AT&amp;T Field more than a 1,000 times.* </a:t>
              </a:r>
            </a:p>
            <a:p>
              <a:pPr algn="ctr"/>
              <a:endParaRPr lang="en-US" b="1" i="1" dirty="0" smtClean="0">
                <a:solidFill>
                  <a:schemeClr val="tx1">
                    <a:lumMod val="50000"/>
                  </a:schemeClr>
                </a:solidFill>
                <a:ea typeface="PMingLiU"/>
              </a:endParaRPr>
            </a:p>
            <a:p>
              <a:pPr algn="ctr"/>
              <a:r>
                <a:rPr lang="en-US" b="1" i="1" dirty="0" smtClean="0">
                  <a:solidFill>
                    <a:schemeClr val="tx1">
                      <a:lumMod val="50000"/>
                    </a:schemeClr>
                  </a:solidFill>
                  <a:ea typeface="PMingLiU"/>
                </a:rPr>
                <a:t>And we do it every month</a:t>
              </a:r>
              <a:endParaRPr lang="en-US" b="1" i="1" dirty="0">
                <a:solidFill>
                  <a:schemeClr val="tx1">
                    <a:lumMod val="50000"/>
                  </a:schemeClr>
                </a:solidFill>
              </a:endParaRPr>
            </a:p>
          </p:txBody>
        </p:sp>
      </p:grpSp>
      <p:sp>
        <p:nvSpPr>
          <p:cNvPr id="11" name="TextBox 10"/>
          <p:cNvSpPr txBox="1"/>
          <p:nvPr/>
        </p:nvSpPr>
        <p:spPr>
          <a:xfrm>
            <a:off x="2566930" y="6096004"/>
            <a:ext cx="5923926" cy="338554"/>
          </a:xfrm>
          <a:prstGeom prst="rect">
            <a:avLst/>
          </a:prstGeom>
          <a:noFill/>
        </p:spPr>
        <p:txBody>
          <a:bodyPr wrap="square" rtlCol="0">
            <a:spAutoFit/>
          </a:bodyPr>
          <a:lstStyle/>
          <a:p>
            <a:pPr algn="r"/>
            <a:r>
              <a:rPr lang="en-US" sz="800" dirty="0" smtClean="0">
                <a:solidFill>
                  <a:schemeClr val="tx1">
                    <a:lumMod val="50000"/>
                  </a:schemeClr>
                </a:solidFill>
              </a:rPr>
              <a:t>*Note: San Francisco’s Giant’s AT&amp;T stadium can seat 43,000, including standing room; Sources: sanfrancisco.giants.mlb.com; </a:t>
            </a:r>
            <a:r>
              <a:rPr lang="en-US" sz="800" dirty="0" err="1" smtClean="0">
                <a:solidFill>
                  <a:schemeClr val="tx1">
                    <a:lumMod val="50000"/>
                  </a:schemeClr>
                </a:solidFill>
              </a:rPr>
              <a:t>comScore</a:t>
            </a:r>
            <a:r>
              <a:rPr lang="en-US" sz="800" dirty="0" smtClean="0">
                <a:solidFill>
                  <a:schemeClr val="tx1">
                    <a:lumMod val="50000"/>
                  </a:schemeClr>
                </a:solidFill>
              </a:rPr>
              <a:t> cross visiting report, June 2008</a:t>
            </a:r>
            <a:endParaRPr lang="en-US" sz="800" dirty="0">
              <a:solidFill>
                <a:schemeClr val="tx1">
                  <a:lumMod val="50000"/>
                </a:schemeClr>
              </a:solidFill>
            </a:endParaRPr>
          </a:p>
        </p:txBody>
      </p:sp>
      <p:grpSp>
        <p:nvGrpSpPr>
          <p:cNvPr id="17" name="Group 16"/>
          <p:cNvGrpSpPr/>
          <p:nvPr/>
        </p:nvGrpSpPr>
        <p:grpSpPr>
          <a:xfrm>
            <a:off x="528811" y="5056746"/>
            <a:ext cx="8196548" cy="561860"/>
            <a:chOff x="528811" y="5056746"/>
            <a:chExt cx="8196548" cy="561860"/>
          </a:xfrm>
        </p:grpSpPr>
        <p:sp>
          <p:nvSpPr>
            <p:cNvPr id="15" name="AutoShape 18"/>
            <p:cNvSpPr>
              <a:spLocks noChangeArrowheads="1"/>
            </p:cNvSpPr>
            <p:nvPr/>
          </p:nvSpPr>
          <p:spPr bwMode="auto">
            <a:xfrm>
              <a:off x="528811" y="5056746"/>
              <a:ext cx="8196548" cy="561860"/>
            </a:xfrm>
            <a:prstGeom prst="roundRect">
              <a:avLst>
                <a:gd name="adj" fmla="val 4852"/>
              </a:avLst>
            </a:prstGeom>
            <a:gradFill rotWithShape="1">
              <a:gsLst>
                <a:gs pos="0">
                  <a:schemeClr val="bg1"/>
                </a:gs>
                <a:gs pos="100000">
                  <a:srgbClr val="EDEDED"/>
                </a:gs>
              </a:gsLst>
              <a:lin ang="5400000" scaled="1"/>
            </a:gradFill>
            <a:ln w="28575" algn="ctr">
              <a:solidFill>
                <a:schemeClr val="accent2">
                  <a:lumMod val="50000"/>
                </a:schemeClr>
              </a:solidFill>
              <a:round/>
              <a:headEnd/>
              <a:tailEnd/>
            </a:ln>
          </p:spPr>
          <p:txBody>
            <a:bodyPr wrap="none" anchor="ctr"/>
            <a:lstStyle/>
            <a:p>
              <a:pPr algn="ctr"/>
              <a:endParaRPr lang="en-US" sz="2000">
                <a:solidFill>
                  <a:schemeClr val="tx1">
                    <a:lumMod val="50000"/>
                  </a:schemeClr>
                </a:solidFill>
              </a:endParaRPr>
            </a:p>
          </p:txBody>
        </p:sp>
        <p:sp>
          <p:nvSpPr>
            <p:cNvPr id="16" name="Rectangle 25"/>
            <p:cNvSpPr>
              <a:spLocks noChangeArrowheads="1"/>
            </p:cNvSpPr>
            <p:nvPr/>
          </p:nvSpPr>
          <p:spPr bwMode="auto">
            <a:xfrm>
              <a:off x="859728" y="5152689"/>
              <a:ext cx="7568655" cy="369332"/>
            </a:xfrm>
            <a:prstGeom prst="rect">
              <a:avLst/>
            </a:prstGeom>
            <a:noFill/>
            <a:ln w="9525">
              <a:noFill/>
              <a:miter lim="800000"/>
              <a:headEnd/>
              <a:tailEnd/>
            </a:ln>
          </p:spPr>
          <p:txBody>
            <a:bodyPr wrap="square" anchor="ctr">
              <a:spAutoFit/>
            </a:bodyPr>
            <a:lstStyle/>
            <a:p>
              <a:pPr algn="ctr"/>
              <a:r>
                <a:rPr lang="en-US" dirty="0" smtClean="0">
                  <a:solidFill>
                    <a:schemeClr val="tx1">
                      <a:lumMod val="50000"/>
                    </a:schemeClr>
                  </a:solidFill>
                  <a:ea typeface="PMingLiU"/>
                  <a:cs typeface="PMingLiU"/>
                </a:rPr>
                <a:t>In fact, </a:t>
              </a:r>
              <a:r>
                <a:rPr lang="en-US" b="1" i="1" dirty="0" smtClean="0">
                  <a:solidFill>
                    <a:schemeClr val="tx1">
                      <a:lumMod val="50000"/>
                    </a:schemeClr>
                  </a:solidFill>
                  <a:ea typeface="PMingLiU"/>
                  <a:cs typeface="PMingLiU"/>
                </a:rPr>
                <a:t>nearly half </a:t>
              </a:r>
              <a:r>
                <a:rPr lang="en-US" dirty="0" smtClean="0">
                  <a:solidFill>
                    <a:schemeClr val="tx1">
                      <a:lumMod val="50000"/>
                    </a:schemeClr>
                  </a:solidFill>
                  <a:ea typeface="PMingLiU"/>
                  <a:cs typeface="PMingLiU"/>
                </a:rPr>
                <a:t>of </a:t>
              </a:r>
              <a:r>
                <a:rPr lang="en-US" dirty="0" err="1" smtClean="0">
                  <a:solidFill>
                    <a:schemeClr val="tx1">
                      <a:lumMod val="50000"/>
                    </a:schemeClr>
                  </a:solidFill>
                  <a:ea typeface="PMingLiU"/>
                  <a:cs typeface="PMingLiU"/>
                </a:rPr>
                <a:t>DRIVEpm’s</a:t>
              </a:r>
              <a:r>
                <a:rPr lang="en-US" dirty="0" smtClean="0">
                  <a:solidFill>
                    <a:schemeClr val="tx1">
                      <a:lumMod val="50000"/>
                    </a:schemeClr>
                  </a:solidFill>
                  <a:ea typeface="PMingLiU"/>
                  <a:cs typeface="PMingLiU"/>
                </a:rPr>
                <a:t> audience </a:t>
              </a:r>
              <a:r>
                <a:rPr lang="en-US" b="1" i="1" dirty="0" smtClean="0">
                  <a:solidFill>
                    <a:schemeClr val="tx1">
                      <a:lumMod val="50000"/>
                    </a:schemeClr>
                  </a:solidFill>
                  <a:ea typeface="PMingLiU"/>
                  <a:cs typeface="PMingLiU"/>
                </a:rPr>
                <a:t>visited eBay </a:t>
              </a:r>
              <a:r>
                <a:rPr lang="en-US" dirty="0" smtClean="0">
                  <a:solidFill>
                    <a:schemeClr val="tx1">
                      <a:lumMod val="50000"/>
                    </a:schemeClr>
                  </a:solidFill>
                  <a:ea typeface="PMingLiU"/>
                  <a:cs typeface="PMingLiU"/>
                </a:rPr>
                <a:t>in May, 2008.  </a:t>
              </a:r>
              <a:endParaRPr lang="en-US" b="1" i="1" dirty="0">
                <a:solidFill>
                  <a:schemeClr val="tx1">
                    <a:lumMod val="50000"/>
                  </a:schemeClr>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p:cNvGrpSpPr/>
          <p:nvPr/>
        </p:nvGrpSpPr>
        <p:grpSpPr>
          <a:xfrm>
            <a:off x="1158875" y="2209800"/>
            <a:ext cx="2206625" cy="3841750"/>
            <a:chOff x="1158875" y="2209800"/>
            <a:chExt cx="2206625" cy="3841750"/>
          </a:xfrm>
        </p:grpSpPr>
        <p:grpSp>
          <p:nvGrpSpPr>
            <p:cNvPr id="2" name="Group 9"/>
            <p:cNvGrpSpPr>
              <a:grpSpLocks/>
            </p:cNvGrpSpPr>
            <p:nvPr/>
          </p:nvGrpSpPr>
          <p:grpSpPr bwMode="auto">
            <a:xfrm>
              <a:off x="1158875" y="3908425"/>
              <a:ext cx="2206625" cy="2143125"/>
              <a:chOff x="730" y="2517"/>
              <a:chExt cx="1390" cy="1295"/>
            </a:xfrm>
          </p:grpSpPr>
          <p:sp>
            <p:nvSpPr>
              <p:cNvPr id="10267" name="AutoShape 18"/>
              <p:cNvSpPr>
                <a:spLocks noChangeArrowheads="1"/>
              </p:cNvSpPr>
              <p:nvPr/>
            </p:nvSpPr>
            <p:spPr bwMode="auto">
              <a:xfrm>
                <a:off x="730" y="2517"/>
                <a:ext cx="1322" cy="1295"/>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lumMod val="50000"/>
                    </a:schemeClr>
                  </a:solidFill>
                </a:endParaRPr>
              </a:p>
            </p:txBody>
          </p:sp>
          <p:sp>
            <p:nvSpPr>
              <p:cNvPr id="10268" name="Text Box 7"/>
              <p:cNvSpPr txBox="1">
                <a:spLocks noChangeArrowheads="1"/>
              </p:cNvSpPr>
              <p:nvPr/>
            </p:nvSpPr>
            <p:spPr bwMode="auto">
              <a:xfrm>
                <a:off x="856" y="2588"/>
                <a:ext cx="1264" cy="1071"/>
              </a:xfrm>
              <a:prstGeom prst="rect">
                <a:avLst/>
              </a:prstGeom>
              <a:noFill/>
              <a:ln w="6350" algn="ctr">
                <a:noFill/>
                <a:miter lim="800000"/>
                <a:headEnd/>
                <a:tailEnd/>
              </a:ln>
            </p:spPr>
            <p:txBody>
              <a:bodyPr>
                <a:spAutoFit/>
              </a:bodyPr>
              <a:lstStyle/>
              <a:p>
                <a:pPr>
                  <a:spcBef>
                    <a:spcPct val="45000"/>
                  </a:spcBef>
                </a:pPr>
                <a:r>
                  <a:rPr lang="en-US" sz="1400" b="1" dirty="0">
                    <a:solidFill>
                      <a:schemeClr val="tx1">
                        <a:lumMod val="50000"/>
                      </a:schemeClr>
                    </a:solidFill>
                  </a:rPr>
                  <a:t>Client Site Visits</a:t>
                </a:r>
              </a:p>
              <a:p>
                <a:pPr>
                  <a:spcBef>
                    <a:spcPct val="45000"/>
                  </a:spcBef>
                </a:pPr>
                <a:r>
                  <a:rPr lang="en-US" sz="1400" b="1" dirty="0">
                    <a:solidFill>
                      <a:schemeClr val="tx1">
                        <a:lumMod val="50000"/>
                      </a:schemeClr>
                    </a:solidFill>
                  </a:rPr>
                  <a:t>House/Rental </a:t>
                </a:r>
                <a:br>
                  <a:rPr lang="en-US" sz="1400" b="1" dirty="0">
                    <a:solidFill>
                      <a:schemeClr val="tx1">
                        <a:lumMod val="50000"/>
                      </a:schemeClr>
                    </a:solidFill>
                  </a:rPr>
                </a:br>
                <a:r>
                  <a:rPr lang="en-US" sz="1400" b="1" dirty="0">
                    <a:solidFill>
                      <a:schemeClr val="tx1">
                        <a:lumMod val="50000"/>
                      </a:schemeClr>
                    </a:solidFill>
                  </a:rPr>
                  <a:t>Email List</a:t>
                </a:r>
              </a:p>
              <a:p>
                <a:pPr>
                  <a:spcBef>
                    <a:spcPct val="45000"/>
                  </a:spcBef>
                </a:pPr>
                <a:r>
                  <a:rPr lang="en-US" sz="1400" b="1" dirty="0">
                    <a:solidFill>
                      <a:schemeClr val="tx1">
                        <a:lumMod val="50000"/>
                      </a:schemeClr>
                    </a:solidFill>
                  </a:rPr>
                  <a:t>Purchase Behavior</a:t>
                </a:r>
              </a:p>
              <a:p>
                <a:pPr>
                  <a:spcBef>
                    <a:spcPct val="45000"/>
                  </a:spcBef>
                </a:pPr>
                <a:r>
                  <a:rPr lang="en-US" sz="1400" b="1" dirty="0">
                    <a:solidFill>
                      <a:schemeClr val="tx1">
                        <a:lumMod val="50000"/>
                      </a:schemeClr>
                    </a:solidFill>
                  </a:rPr>
                  <a:t>Product Portfolio</a:t>
                </a:r>
              </a:p>
              <a:p>
                <a:pPr>
                  <a:spcBef>
                    <a:spcPct val="45000"/>
                  </a:spcBef>
                </a:pPr>
                <a:r>
                  <a:rPr lang="en-US" sz="1400" b="1" dirty="0">
                    <a:solidFill>
                      <a:schemeClr val="tx1">
                        <a:lumMod val="50000"/>
                      </a:schemeClr>
                    </a:solidFill>
                  </a:rPr>
                  <a:t>Loyalty Marketing</a:t>
                </a:r>
              </a:p>
            </p:txBody>
          </p:sp>
        </p:grpSp>
        <p:grpSp>
          <p:nvGrpSpPr>
            <p:cNvPr id="40" name="Group 39"/>
            <p:cNvGrpSpPr/>
            <p:nvPr/>
          </p:nvGrpSpPr>
          <p:grpSpPr>
            <a:xfrm>
              <a:off x="1495425" y="2209800"/>
              <a:ext cx="1476375" cy="1495425"/>
              <a:chOff x="1495425" y="2209800"/>
              <a:chExt cx="1476375" cy="1495425"/>
            </a:xfrm>
          </p:grpSpPr>
          <p:pic>
            <p:nvPicPr>
              <p:cNvPr id="10257" name="Picture 2"/>
              <p:cNvPicPr>
                <a:picLocks noChangeAspect="1" noChangeArrowheads="1"/>
              </p:cNvPicPr>
              <p:nvPr/>
            </p:nvPicPr>
            <p:blipFill>
              <a:blip r:embed="rId3"/>
              <a:srcRect/>
              <a:stretch>
                <a:fillRect/>
              </a:stretch>
            </p:blipFill>
            <p:spPr bwMode="auto">
              <a:xfrm>
                <a:off x="1495425" y="2209800"/>
                <a:ext cx="1476375" cy="1495425"/>
              </a:xfrm>
              <a:prstGeom prst="rect">
                <a:avLst/>
              </a:prstGeom>
              <a:noFill/>
              <a:ln w="9525">
                <a:noFill/>
                <a:miter lim="800000"/>
                <a:headEnd/>
                <a:tailEnd/>
              </a:ln>
            </p:spPr>
          </p:pic>
          <p:sp>
            <p:nvSpPr>
              <p:cNvPr id="53" name="Rectangle 20"/>
              <p:cNvSpPr>
                <a:spLocks noChangeArrowheads="1"/>
              </p:cNvSpPr>
              <p:nvPr/>
            </p:nvSpPr>
            <p:spPr bwMode="auto">
              <a:xfrm>
                <a:off x="1564945" y="2760022"/>
                <a:ext cx="1364476" cy="355482"/>
              </a:xfrm>
              <a:prstGeom prst="rect">
                <a:avLst/>
              </a:prstGeom>
              <a:noFill/>
              <a:ln w="9525">
                <a:noFill/>
                <a:miter lim="800000"/>
                <a:headEnd/>
                <a:tailEnd/>
              </a:ln>
            </p:spPr>
            <p:txBody>
              <a:bodyPr wrap="none" anchor="ctr">
                <a:spAutoFit/>
              </a:bodyPr>
              <a:lstStyle/>
              <a:p>
                <a:pPr>
                  <a:lnSpc>
                    <a:spcPct val="95000"/>
                  </a:lnSpc>
                </a:pPr>
                <a:r>
                  <a:rPr lang="en-US" b="1" dirty="0">
                    <a:solidFill>
                      <a:schemeClr val="tx1">
                        <a:lumMod val="50000"/>
                      </a:schemeClr>
                    </a:solidFill>
                  </a:rPr>
                  <a:t>Behavioral</a:t>
                </a:r>
              </a:p>
            </p:txBody>
          </p:sp>
        </p:grpSp>
      </p:grpSp>
      <p:sp>
        <p:nvSpPr>
          <p:cNvPr id="10246" name="Rectangle 5"/>
          <p:cNvSpPr>
            <a:spLocks noGrp="1" noChangeArrowheads="1"/>
          </p:cNvSpPr>
          <p:nvPr>
            <p:ph type="body" idx="4294967295"/>
          </p:nvPr>
        </p:nvSpPr>
        <p:spPr>
          <a:xfrm>
            <a:off x="1184275" y="1247088"/>
            <a:ext cx="6483350" cy="1071562"/>
          </a:xfrm>
        </p:spPr>
        <p:txBody>
          <a:bodyPr/>
          <a:lstStyle/>
          <a:p>
            <a:pPr marL="0" indent="0" algn="ctr">
              <a:lnSpc>
                <a:spcPct val="80000"/>
              </a:lnSpc>
              <a:spcBef>
                <a:spcPct val="50000"/>
              </a:spcBef>
              <a:buFontTx/>
              <a:buNone/>
              <a:tabLst>
                <a:tab pos="347663" algn="l"/>
              </a:tabLst>
            </a:pPr>
            <a:r>
              <a:rPr lang="en-US" sz="2200" dirty="0" smtClean="0">
                <a:solidFill>
                  <a:srgbClr val="000000"/>
                </a:solidFill>
              </a:rPr>
              <a:t>eBay can connect with a target audience through one or a combination of variables.</a:t>
            </a:r>
          </a:p>
          <a:p>
            <a:pPr marL="0" indent="0" algn="ctr" eaLnBrk="1" hangingPunct="1">
              <a:tabLst>
                <a:tab pos="347663" algn="l"/>
              </a:tabLst>
            </a:pPr>
            <a:endParaRPr lang="en-US" sz="1500" b="1" i="1" dirty="0" smtClean="0"/>
          </a:p>
        </p:txBody>
      </p:sp>
      <p:grpSp>
        <p:nvGrpSpPr>
          <p:cNvPr id="38" name="Group 37"/>
          <p:cNvGrpSpPr/>
          <p:nvPr/>
        </p:nvGrpSpPr>
        <p:grpSpPr>
          <a:xfrm>
            <a:off x="3511550" y="2227263"/>
            <a:ext cx="2098675" cy="3824287"/>
            <a:chOff x="3511550" y="2227263"/>
            <a:chExt cx="2098675" cy="3824287"/>
          </a:xfrm>
        </p:grpSpPr>
        <p:sp>
          <p:nvSpPr>
            <p:cNvPr id="40962" name="Oval 2"/>
            <p:cNvSpPr>
              <a:spLocks noChangeArrowheads="1"/>
            </p:cNvSpPr>
            <p:nvPr/>
          </p:nvSpPr>
          <p:spPr bwMode="auto">
            <a:xfrm>
              <a:off x="3700463" y="3541713"/>
              <a:ext cx="1714500" cy="333375"/>
            </a:xfrm>
            <a:prstGeom prst="ellipse">
              <a:avLst/>
            </a:prstGeom>
            <a:gradFill rotWithShape="1">
              <a:gsLst>
                <a:gs pos="0">
                  <a:schemeClr val="tx1">
                    <a:alpha val="39998"/>
                  </a:schemeClr>
                </a:gs>
                <a:gs pos="100000">
                  <a:schemeClr val="bg1">
                    <a:alpha val="0"/>
                  </a:schemeClr>
                </a:gs>
              </a:gsLst>
              <a:path path="shape">
                <a:fillToRect l="50000" t="50000" r="50000" b="50000"/>
              </a:path>
            </a:gradFill>
            <a:ln w="9525" algn="ctr">
              <a:noFill/>
              <a:round/>
              <a:headEnd/>
              <a:tailEnd/>
            </a:ln>
          </p:spPr>
          <p:txBody>
            <a:bodyPr wrap="none" anchor="ctr"/>
            <a:lstStyle/>
            <a:p>
              <a:endParaRPr lang="en-US">
                <a:solidFill>
                  <a:schemeClr val="tx1">
                    <a:lumMod val="50000"/>
                  </a:schemeClr>
                </a:solidFill>
              </a:endParaRPr>
            </a:p>
          </p:txBody>
        </p:sp>
        <p:grpSp>
          <p:nvGrpSpPr>
            <p:cNvPr id="34" name="Group 33"/>
            <p:cNvGrpSpPr/>
            <p:nvPr/>
          </p:nvGrpSpPr>
          <p:grpSpPr>
            <a:xfrm>
              <a:off x="3511550" y="2227263"/>
              <a:ext cx="2098675" cy="3824287"/>
              <a:chOff x="3511550" y="2227263"/>
              <a:chExt cx="2098675" cy="3824287"/>
            </a:xfrm>
          </p:grpSpPr>
          <p:grpSp>
            <p:nvGrpSpPr>
              <p:cNvPr id="3" name="Group 12"/>
              <p:cNvGrpSpPr>
                <a:grpSpLocks/>
              </p:cNvGrpSpPr>
              <p:nvPr/>
            </p:nvGrpSpPr>
            <p:grpSpPr bwMode="auto">
              <a:xfrm>
                <a:off x="3511550" y="3908425"/>
                <a:ext cx="2098675" cy="2143125"/>
                <a:chOff x="2212" y="2517"/>
                <a:chExt cx="1322" cy="1295"/>
              </a:xfrm>
            </p:grpSpPr>
            <p:sp>
              <p:nvSpPr>
                <p:cNvPr id="10265" name="AutoShape 18"/>
                <p:cNvSpPr>
                  <a:spLocks noChangeArrowheads="1"/>
                </p:cNvSpPr>
                <p:nvPr/>
              </p:nvSpPr>
              <p:spPr bwMode="auto">
                <a:xfrm>
                  <a:off x="2212" y="2517"/>
                  <a:ext cx="1322" cy="1295"/>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lumMod val="50000"/>
                      </a:schemeClr>
                    </a:solidFill>
                  </a:endParaRPr>
                </a:p>
              </p:txBody>
            </p:sp>
            <p:sp>
              <p:nvSpPr>
                <p:cNvPr id="10266" name="Text Box 8"/>
                <p:cNvSpPr txBox="1">
                  <a:spLocks noChangeArrowheads="1"/>
                </p:cNvSpPr>
                <p:nvPr/>
              </p:nvSpPr>
              <p:spPr bwMode="auto">
                <a:xfrm>
                  <a:off x="2316" y="2587"/>
                  <a:ext cx="1200" cy="1130"/>
                </a:xfrm>
                <a:prstGeom prst="rect">
                  <a:avLst/>
                </a:prstGeom>
                <a:noFill/>
                <a:ln w="6350" algn="ctr">
                  <a:noFill/>
                  <a:miter lim="800000"/>
                  <a:headEnd/>
                  <a:tailEnd/>
                </a:ln>
              </p:spPr>
              <p:txBody>
                <a:bodyPr>
                  <a:spAutoFit/>
                </a:bodyPr>
                <a:lstStyle/>
                <a:p>
                  <a:pPr>
                    <a:spcBef>
                      <a:spcPct val="45000"/>
                    </a:spcBef>
                  </a:pPr>
                  <a:r>
                    <a:rPr lang="en-US" sz="1400" b="1" dirty="0" err="1">
                      <a:solidFill>
                        <a:schemeClr val="tx1">
                          <a:lumMod val="50000"/>
                        </a:schemeClr>
                      </a:solidFill>
                    </a:rPr>
                    <a:t>PRIZMne</a:t>
                  </a:r>
                  <a:r>
                    <a:rPr lang="en-US" sz="1400" b="1" dirty="0">
                      <a:solidFill>
                        <a:schemeClr val="tx1">
                          <a:lumMod val="50000"/>
                        </a:schemeClr>
                      </a:solidFill>
                    </a:rPr>
                    <a:t> clusters</a:t>
                  </a:r>
                </a:p>
                <a:p>
                  <a:pPr>
                    <a:spcBef>
                      <a:spcPct val="45000"/>
                    </a:spcBef>
                  </a:pPr>
                  <a:r>
                    <a:rPr lang="en-US" sz="1400" b="1" dirty="0">
                      <a:solidFill>
                        <a:schemeClr val="tx1">
                          <a:lumMod val="50000"/>
                        </a:schemeClr>
                      </a:solidFill>
                    </a:rPr>
                    <a:t>Geographic location </a:t>
                  </a:r>
                </a:p>
                <a:p>
                  <a:pPr>
                    <a:spcBef>
                      <a:spcPct val="45000"/>
                    </a:spcBef>
                  </a:pPr>
                  <a:r>
                    <a:rPr lang="en-US" sz="1400" b="1" dirty="0">
                      <a:solidFill>
                        <a:schemeClr val="tx1">
                          <a:lumMod val="50000"/>
                        </a:schemeClr>
                      </a:solidFill>
                    </a:rPr>
                    <a:t>Inferred Gender</a:t>
                  </a:r>
                </a:p>
                <a:p>
                  <a:pPr>
                    <a:spcBef>
                      <a:spcPct val="45000"/>
                    </a:spcBef>
                  </a:pPr>
                  <a:r>
                    <a:rPr lang="en-US" sz="1400" b="1" dirty="0">
                      <a:solidFill>
                        <a:schemeClr val="tx1">
                          <a:lumMod val="50000"/>
                        </a:schemeClr>
                      </a:solidFill>
                    </a:rPr>
                    <a:t>SIC code</a:t>
                  </a:r>
                </a:p>
                <a:p>
                  <a:pPr>
                    <a:spcBef>
                      <a:spcPct val="45000"/>
                    </a:spcBef>
                  </a:pPr>
                  <a:r>
                    <a:rPr lang="en-US" sz="1400" b="1" dirty="0">
                      <a:solidFill>
                        <a:schemeClr val="tx1">
                          <a:lumMod val="50000"/>
                        </a:schemeClr>
                      </a:solidFill>
                    </a:rPr>
                    <a:t>Category</a:t>
                  </a:r>
                </a:p>
                <a:p>
                  <a:pPr>
                    <a:spcBef>
                      <a:spcPct val="45000"/>
                    </a:spcBef>
                    <a:buFontTx/>
                    <a:buChar char="•"/>
                  </a:pPr>
                  <a:endParaRPr lang="en-US" sz="1400" b="1" dirty="0">
                    <a:solidFill>
                      <a:schemeClr val="tx1">
                        <a:lumMod val="50000"/>
                      </a:schemeClr>
                    </a:solidFill>
                  </a:endParaRPr>
                </a:p>
              </p:txBody>
            </p:sp>
          </p:grpSp>
          <p:grpSp>
            <p:nvGrpSpPr>
              <p:cNvPr id="33" name="Group 32"/>
              <p:cNvGrpSpPr/>
              <p:nvPr/>
            </p:nvGrpSpPr>
            <p:grpSpPr>
              <a:xfrm>
                <a:off x="3833813" y="2227263"/>
                <a:ext cx="1447800" cy="1455737"/>
                <a:chOff x="3833813" y="2227263"/>
                <a:chExt cx="1447800" cy="1455737"/>
              </a:xfrm>
            </p:grpSpPr>
            <p:grpSp>
              <p:nvGrpSpPr>
                <p:cNvPr id="5" name="Group 10"/>
                <p:cNvGrpSpPr>
                  <a:grpSpLocks/>
                </p:cNvGrpSpPr>
                <p:nvPr/>
              </p:nvGrpSpPr>
              <p:grpSpPr bwMode="auto">
                <a:xfrm>
                  <a:off x="3833813" y="2227263"/>
                  <a:ext cx="1447800" cy="1455737"/>
                  <a:chOff x="4682" y="2632"/>
                  <a:chExt cx="613" cy="613"/>
                </a:xfrm>
              </p:grpSpPr>
              <p:sp>
                <p:nvSpPr>
                  <p:cNvPr id="10261" name="Oval 11"/>
                  <p:cNvSpPr>
                    <a:spLocks noChangeArrowheads="1"/>
                  </p:cNvSpPr>
                  <p:nvPr/>
                </p:nvSpPr>
                <p:spPr bwMode="auto">
                  <a:xfrm>
                    <a:off x="4682" y="2632"/>
                    <a:ext cx="613" cy="613"/>
                  </a:xfrm>
                  <a:prstGeom prst="ellipse">
                    <a:avLst/>
                  </a:prstGeom>
                  <a:gradFill rotWithShape="1">
                    <a:gsLst>
                      <a:gs pos="0">
                        <a:srgbClr val="CCE1EA"/>
                      </a:gs>
                      <a:gs pos="100000">
                        <a:srgbClr val="A5C9D9"/>
                      </a:gs>
                    </a:gsLst>
                    <a:lin ang="5400000" scaled="1"/>
                  </a:gradFill>
                  <a:ln w="19050">
                    <a:solidFill>
                      <a:srgbClr val="A5C9D9"/>
                    </a:solidFill>
                    <a:round/>
                    <a:headEnd/>
                    <a:tailEnd/>
                  </a:ln>
                </p:spPr>
                <p:txBody>
                  <a:bodyPr wrap="none" anchor="ctr"/>
                  <a:lstStyle/>
                  <a:p>
                    <a:endParaRPr lang="en-US">
                      <a:solidFill>
                        <a:schemeClr val="tx1">
                          <a:lumMod val="50000"/>
                        </a:schemeClr>
                      </a:solidFill>
                    </a:endParaRPr>
                  </a:p>
                </p:txBody>
              </p:sp>
              <p:sp>
                <p:nvSpPr>
                  <p:cNvPr id="40972" name="Oval 12"/>
                  <p:cNvSpPr>
                    <a:spLocks noChangeArrowheads="1"/>
                  </p:cNvSpPr>
                  <p:nvPr/>
                </p:nvSpPr>
                <p:spPr bwMode="auto">
                  <a:xfrm>
                    <a:off x="4749" y="2664"/>
                    <a:ext cx="478" cy="382"/>
                  </a:xfrm>
                  <a:prstGeom prst="ellipse">
                    <a:avLst/>
                  </a:prstGeom>
                  <a:gradFill rotWithShape="1">
                    <a:gsLst>
                      <a:gs pos="0">
                        <a:schemeClr val="bg1">
                          <a:alpha val="50000"/>
                        </a:schemeClr>
                      </a:gs>
                      <a:gs pos="100000">
                        <a:schemeClr val="bg1">
                          <a:gamma/>
                          <a:shade val="46275"/>
                          <a:invGamma/>
                          <a:alpha val="0"/>
                        </a:schemeClr>
                      </a:gs>
                    </a:gsLst>
                    <a:lin ang="5400000" scaled="1"/>
                  </a:gradFill>
                  <a:ln w="9525">
                    <a:noFill/>
                    <a:round/>
                    <a:headEnd/>
                    <a:tailEnd/>
                  </a:ln>
                  <a:effectLst/>
                </p:spPr>
                <p:txBody>
                  <a:bodyPr wrap="none" anchor="ctr"/>
                  <a:lstStyle/>
                  <a:p>
                    <a:pPr>
                      <a:defRPr/>
                    </a:pPr>
                    <a:endParaRPr lang="en-US" dirty="0">
                      <a:solidFill>
                        <a:schemeClr val="tx1">
                          <a:lumMod val="50000"/>
                        </a:schemeClr>
                      </a:solidFill>
                    </a:endParaRPr>
                  </a:p>
                </p:txBody>
              </p:sp>
            </p:grpSp>
            <p:sp>
              <p:nvSpPr>
                <p:cNvPr id="40979" name="Rectangle 19"/>
                <p:cNvSpPr>
                  <a:spLocks noChangeArrowheads="1"/>
                </p:cNvSpPr>
                <p:nvPr/>
              </p:nvSpPr>
              <p:spPr bwMode="auto">
                <a:xfrm>
                  <a:off x="3871913" y="2617788"/>
                  <a:ext cx="1371600" cy="658812"/>
                </a:xfrm>
                <a:prstGeom prst="rect">
                  <a:avLst/>
                </a:prstGeom>
                <a:noFill/>
                <a:ln w="9525">
                  <a:noFill/>
                  <a:miter lim="800000"/>
                  <a:headEnd/>
                  <a:tailEnd/>
                </a:ln>
              </p:spPr>
              <p:txBody>
                <a:bodyPr wrap="none" anchor="ctr">
                  <a:spAutoFit/>
                </a:bodyPr>
                <a:lstStyle/>
                <a:p>
                  <a:pPr algn="ctr">
                    <a:lnSpc>
                      <a:spcPct val="95000"/>
                    </a:lnSpc>
                  </a:pPr>
                  <a:r>
                    <a:rPr lang="en-US" sz="1300" b="1" dirty="0">
                      <a:solidFill>
                        <a:schemeClr val="tx1">
                          <a:lumMod val="50000"/>
                        </a:schemeClr>
                      </a:solidFill>
                    </a:rPr>
                    <a:t>Demographic</a:t>
                  </a:r>
                </a:p>
                <a:p>
                  <a:pPr algn="ctr">
                    <a:lnSpc>
                      <a:spcPct val="95000"/>
                    </a:lnSpc>
                  </a:pPr>
                  <a:r>
                    <a:rPr lang="en-US" sz="1300" b="1" dirty="0">
                      <a:solidFill>
                        <a:schemeClr val="tx1">
                          <a:lumMod val="50000"/>
                        </a:schemeClr>
                      </a:solidFill>
                    </a:rPr>
                    <a:t>and</a:t>
                  </a:r>
                </a:p>
                <a:p>
                  <a:pPr algn="ctr">
                    <a:lnSpc>
                      <a:spcPct val="95000"/>
                    </a:lnSpc>
                  </a:pPr>
                  <a:r>
                    <a:rPr lang="en-US" sz="1300" b="1" dirty="0">
                      <a:solidFill>
                        <a:schemeClr val="tx1">
                          <a:lumMod val="50000"/>
                        </a:schemeClr>
                      </a:solidFill>
                    </a:rPr>
                    <a:t>Psychographic</a:t>
                  </a:r>
                </a:p>
              </p:txBody>
            </p:sp>
          </p:grpSp>
        </p:grpSp>
      </p:grpSp>
      <p:grpSp>
        <p:nvGrpSpPr>
          <p:cNvPr id="44" name="Group 43"/>
          <p:cNvGrpSpPr/>
          <p:nvPr/>
        </p:nvGrpSpPr>
        <p:grpSpPr>
          <a:xfrm>
            <a:off x="5864225" y="2227263"/>
            <a:ext cx="2098675" cy="3822700"/>
            <a:chOff x="5864225" y="2227263"/>
            <a:chExt cx="2098675" cy="3822700"/>
          </a:xfrm>
        </p:grpSpPr>
        <p:grpSp>
          <p:nvGrpSpPr>
            <p:cNvPr id="43" name="Group 42"/>
            <p:cNvGrpSpPr/>
            <p:nvPr/>
          </p:nvGrpSpPr>
          <p:grpSpPr>
            <a:xfrm>
              <a:off x="5864225" y="3541713"/>
              <a:ext cx="2098675" cy="2508250"/>
              <a:chOff x="5864225" y="3541713"/>
              <a:chExt cx="2098675" cy="2508250"/>
            </a:xfrm>
          </p:grpSpPr>
          <p:sp>
            <p:nvSpPr>
              <p:cNvPr id="40963" name="Oval 3"/>
              <p:cNvSpPr>
                <a:spLocks noChangeArrowheads="1"/>
              </p:cNvSpPr>
              <p:nvPr/>
            </p:nvSpPr>
            <p:spPr bwMode="auto">
              <a:xfrm>
                <a:off x="6056313" y="3541713"/>
                <a:ext cx="1714500" cy="333375"/>
              </a:xfrm>
              <a:prstGeom prst="ellipse">
                <a:avLst/>
              </a:prstGeom>
              <a:gradFill rotWithShape="1">
                <a:gsLst>
                  <a:gs pos="0">
                    <a:schemeClr val="tx1">
                      <a:alpha val="39998"/>
                    </a:schemeClr>
                  </a:gs>
                  <a:gs pos="100000">
                    <a:schemeClr val="bg1">
                      <a:alpha val="0"/>
                    </a:schemeClr>
                  </a:gs>
                </a:gsLst>
                <a:path path="shape">
                  <a:fillToRect l="50000" t="50000" r="50000" b="50000"/>
                </a:path>
              </a:gradFill>
              <a:ln w="9525" algn="ctr">
                <a:noFill/>
                <a:round/>
                <a:headEnd/>
                <a:tailEnd/>
              </a:ln>
            </p:spPr>
            <p:txBody>
              <a:bodyPr wrap="none" anchor="ctr"/>
              <a:lstStyle/>
              <a:p>
                <a:endParaRPr lang="en-US">
                  <a:solidFill>
                    <a:schemeClr val="tx1">
                      <a:lumMod val="50000"/>
                    </a:schemeClr>
                  </a:solidFill>
                </a:endParaRPr>
              </a:p>
            </p:txBody>
          </p:sp>
          <p:grpSp>
            <p:nvGrpSpPr>
              <p:cNvPr id="4" name="Group 15"/>
              <p:cNvGrpSpPr>
                <a:grpSpLocks/>
              </p:cNvGrpSpPr>
              <p:nvPr/>
            </p:nvGrpSpPr>
            <p:grpSpPr bwMode="auto">
              <a:xfrm>
                <a:off x="5864225" y="3906838"/>
                <a:ext cx="2098675" cy="2143125"/>
                <a:chOff x="3694" y="2517"/>
                <a:chExt cx="1322" cy="1295"/>
              </a:xfrm>
            </p:grpSpPr>
            <p:sp>
              <p:nvSpPr>
                <p:cNvPr id="10263" name="AutoShape 18"/>
                <p:cNvSpPr>
                  <a:spLocks noChangeArrowheads="1"/>
                </p:cNvSpPr>
                <p:nvPr/>
              </p:nvSpPr>
              <p:spPr bwMode="auto">
                <a:xfrm>
                  <a:off x="3694" y="2517"/>
                  <a:ext cx="1322" cy="1295"/>
                </a:xfrm>
                <a:prstGeom prst="roundRect">
                  <a:avLst>
                    <a:gd name="adj" fmla="val 4852"/>
                  </a:avLst>
                </a:prstGeom>
                <a:gradFill rotWithShape="1">
                  <a:gsLst>
                    <a:gs pos="0">
                      <a:schemeClr val="bg1"/>
                    </a:gs>
                    <a:gs pos="100000">
                      <a:srgbClr val="EDEDED"/>
                    </a:gs>
                  </a:gsLst>
                  <a:lin ang="5400000" scaled="1"/>
                </a:gradFill>
                <a:ln w="28575" algn="ctr">
                  <a:solidFill>
                    <a:srgbClr val="CACAC8"/>
                  </a:solidFill>
                  <a:round/>
                  <a:headEnd/>
                  <a:tailEnd/>
                </a:ln>
              </p:spPr>
              <p:txBody>
                <a:bodyPr wrap="none" anchor="ctr"/>
                <a:lstStyle/>
                <a:p>
                  <a:endParaRPr lang="en-US" sz="2000">
                    <a:solidFill>
                      <a:schemeClr val="tx1">
                        <a:lumMod val="50000"/>
                      </a:schemeClr>
                    </a:solidFill>
                  </a:endParaRPr>
                </a:p>
              </p:txBody>
            </p:sp>
            <p:sp>
              <p:nvSpPr>
                <p:cNvPr id="10264" name="Text Box 9"/>
                <p:cNvSpPr txBox="1">
                  <a:spLocks noChangeArrowheads="1"/>
                </p:cNvSpPr>
                <p:nvPr/>
              </p:nvSpPr>
              <p:spPr bwMode="auto">
                <a:xfrm>
                  <a:off x="3857" y="2588"/>
                  <a:ext cx="1086" cy="1201"/>
                </a:xfrm>
                <a:prstGeom prst="rect">
                  <a:avLst/>
                </a:prstGeom>
                <a:noFill/>
                <a:ln w="6350" algn="ctr">
                  <a:noFill/>
                  <a:miter lim="800000"/>
                  <a:headEnd/>
                  <a:tailEnd/>
                </a:ln>
              </p:spPr>
              <p:txBody>
                <a:bodyPr>
                  <a:spAutoFit/>
                </a:bodyPr>
                <a:lstStyle/>
                <a:p>
                  <a:pPr>
                    <a:spcBef>
                      <a:spcPct val="45000"/>
                    </a:spcBef>
                  </a:pPr>
                  <a:r>
                    <a:rPr lang="en-US" sz="1400" b="1" dirty="0">
                      <a:solidFill>
                        <a:schemeClr val="tx1">
                          <a:lumMod val="50000"/>
                        </a:schemeClr>
                      </a:solidFill>
                    </a:rPr>
                    <a:t>Day Part/Day </a:t>
                  </a:r>
                  <a:br>
                    <a:rPr lang="en-US" sz="1400" b="1" dirty="0">
                      <a:solidFill>
                        <a:schemeClr val="tx1">
                          <a:lumMod val="50000"/>
                        </a:schemeClr>
                      </a:solidFill>
                    </a:rPr>
                  </a:br>
                  <a:r>
                    <a:rPr lang="en-US" sz="1400" b="1" dirty="0">
                      <a:solidFill>
                        <a:schemeClr val="tx1">
                          <a:lumMod val="50000"/>
                        </a:schemeClr>
                      </a:solidFill>
                    </a:rPr>
                    <a:t>of Week</a:t>
                  </a:r>
                </a:p>
                <a:p>
                  <a:pPr>
                    <a:spcBef>
                      <a:spcPct val="45000"/>
                    </a:spcBef>
                  </a:pPr>
                  <a:r>
                    <a:rPr lang="en-US" sz="1400" b="1" dirty="0">
                      <a:solidFill>
                        <a:schemeClr val="tx1">
                          <a:lumMod val="50000"/>
                        </a:schemeClr>
                      </a:solidFill>
                    </a:rPr>
                    <a:t>Broad/Narrow Band</a:t>
                  </a:r>
                </a:p>
                <a:p>
                  <a:pPr>
                    <a:spcBef>
                      <a:spcPct val="45000"/>
                    </a:spcBef>
                  </a:pPr>
                  <a:r>
                    <a:rPr lang="en-US" sz="1400" b="1" dirty="0">
                      <a:solidFill>
                        <a:schemeClr val="tx1">
                          <a:lumMod val="50000"/>
                        </a:schemeClr>
                      </a:solidFill>
                    </a:rPr>
                    <a:t>ISP/Domain</a:t>
                  </a:r>
                </a:p>
                <a:p>
                  <a:pPr>
                    <a:spcBef>
                      <a:spcPct val="45000"/>
                    </a:spcBef>
                  </a:pPr>
                  <a:r>
                    <a:rPr lang="en-US" sz="1400" b="1" dirty="0">
                      <a:solidFill>
                        <a:schemeClr val="tx1">
                          <a:lumMod val="50000"/>
                        </a:schemeClr>
                      </a:solidFill>
                    </a:rPr>
                    <a:t>At Home/At Work</a:t>
                  </a:r>
                </a:p>
                <a:p>
                  <a:pPr>
                    <a:spcBef>
                      <a:spcPct val="45000"/>
                    </a:spcBef>
                    <a:buFontTx/>
                    <a:buChar char="•"/>
                  </a:pPr>
                  <a:endParaRPr lang="en-US" sz="1400" b="1" dirty="0">
                    <a:solidFill>
                      <a:schemeClr val="tx1">
                        <a:lumMod val="50000"/>
                      </a:schemeClr>
                    </a:solidFill>
                  </a:endParaRPr>
                </a:p>
              </p:txBody>
            </p:sp>
          </p:grpSp>
        </p:grpSp>
        <p:grpSp>
          <p:nvGrpSpPr>
            <p:cNvPr id="42" name="Group 41"/>
            <p:cNvGrpSpPr/>
            <p:nvPr/>
          </p:nvGrpSpPr>
          <p:grpSpPr>
            <a:xfrm>
              <a:off x="6199188" y="2227263"/>
              <a:ext cx="1427162" cy="1447800"/>
              <a:chOff x="6199188" y="2227263"/>
              <a:chExt cx="1427162" cy="1447800"/>
            </a:xfrm>
          </p:grpSpPr>
          <p:grpSp>
            <p:nvGrpSpPr>
              <p:cNvPr id="6" name="Group 13"/>
              <p:cNvGrpSpPr>
                <a:grpSpLocks/>
              </p:cNvGrpSpPr>
              <p:nvPr/>
            </p:nvGrpSpPr>
            <p:grpSpPr bwMode="auto">
              <a:xfrm>
                <a:off x="6199188" y="2227263"/>
                <a:ext cx="1427162" cy="1447800"/>
                <a:chOff x="4682" y="1018"/>
                <a:chExt cx="613" cy="613"/>
              </a:xfrm>
            </p:grpSpPr>
            <p:sp>
              <p:nvSpPr>
                <p:cNvPr id="10259" name="Oval 14"/>
                <p:cNvSpPr>
                  <a:spLocks noChangeArrowheads="1"/>
                </p:cNvSpPr>
                <p:nvPr/>
              </p:nvSpPr>
              <p:spPr bwMode="auto">
                <a:xfrm>
                  <a:off x="4682" y="1018"/>
                  <a:ext cx="613" cy="613"/>
                </a:xfrm>
                <a:prstGeom prst="ellipse">
                  <a:avLst/>
                </a:prstGeom>
                <a:gradFill rotWithShape="1">
                  <a:gsLst>
                    <a:gs pos="0">
                      <a:srgbClr val="526A88"/>
                    </a:gs>
                    <a:gs pos="100000">
                      <a:srgbClr val="37485C"/>
                    </a:gs>
                  </a:gsLst>
                  <a:lin ang="5400000" scaled="1"/>
                </a:gradFill>
                <a:ln w="19050" algn="ctr">
                  <a:solidFill>
                    <a:srgbClr val="42566E"/>
                  </a:solidFill>
                  <a:round/>
                  <a:headEnd/>
                  <a:tailEnd/>
                </a:ln>
              </p:spPr>
              <p:txBody>
                <a:bodyPr wrap="none" anchor="ctr"/>
                <a:lstStyle/>
                <a:p>
                  <a:endParaRPr lang="en-US">
                    <a:solidFill>
                      <a:schemeClr val="tx1">
                        <a:lumMod val="50000"/>
                      </a:schemeClr>
                    </a:solidFill>
                  </a:endParaRPr>
                </a:p>
              </p:txBody>
            </p:sp>
            <p:sp>
              <p:nvSpPr>
                <p:cNvPr id="40975" name="Oval 15"/>
                <p:cNvSpPr>
                  <a:spLocks noChangeArrowheads="1"/>
                </p:cNvSpPr>
                <p:nvPr/>
              </p:nvSpPr>
              <p:spPr bwMode="auto">
                <a:xfrm>
                  <a:off x="4749" y="1050"/>
                  <a:ext cx="478" cy="382"/>
                </a:xfrm>
                <a:prstGeom prst="ellipse">
                  <a:avLst/>
                </a:prstGeom>
                <a:gradFill rotWithShape="1">
                  <a:gsLst>
                    <a:gs pos="0">
                      <a:schemeClr val="bg1">
                        <a:alpha val="50000"/>
                      </a:schemeClr>
                    </a:gs>
                    <a:gs pos="100000">
                      <a:schemeClr val="bg1">
                        <a:gamma/>
                        <a:shade val="46275"/>
                        <a:invGamma/>
                        <a:alpha val="0"/>
                      </a:schemeClr>
                    </a:gs>
                  </a:gsLst>
                  <a:lin ang="5400000" scaled="1"/>
                </a:gradFill>
                <a:ln w="9525">
                  <a:noFill/>
                  <a:round/>
                  <a:headEnd/>
                  <a:tailEnd/>
                </a:ln>
                <a:effectLst/>
              </p:spPr>
              <p:txBody>
                <a:bodyPr wrap="none" anchor="ctr"/>
                <a:lstStyle/>
                <a:p>
                  <a:pPr>
                    <a:defRPr/>
                  </a:pPr>
                  <a:endParaRPr lang="en-US" dirty="0">
                    <a:solidFill>
                      <a:schemeClr val="tx1">
                        <a:lumMod val="50000"/>
                      </a:schemeClr>
                    </a:solidFill>
                  </a:endParaRPr>
                </a:p>
              </p:txBody>
            </p:sp>
          </p:grpSp>
          <p:sp>
            <p:nvSpPr>
              <p:cNvPr id="40981" name="Rectangle 21"/>
              <p:cNvSpPr>
                <a:spLocks noChangeArrowheads="1"/>
              </p:cNvSpPr>
              <p:nvPr/>
            </p:nvSpPr>
            <p:spPr bwMode="auto">
              <a:xfrm>
                <a:off x="6251513" y="2606161"/>
                <a:ext cx="1371600" cy="677108"/>
              </a:xfrm>
              <a:prstGeom prst="rect">
                <a:avLst/>
              </a:prstGeom>
              <a:noFill/>
              <a:ln w="9525">
                <a:noFill/>
                <a:miter lim="800000"/>
                <a:headEnd/>
                <a:tailEnd/>
              </a:ln>
            </p:spPr>
            <p:txBody>
              <a:bodyPr anchor="ctr">
                <a:spAutoFit/>
              </a:bodyPr>
              <a:lstStyle/>
              <a:p>
                <a:pPr algn="ctr">
                  <a:lnSpc>
                    <a:spcPct val="95000"/>
                  </a:lnSpc>
                </a:pPr>
                <a:r>
                  <a:rPr lang="en-US" sz="2000" b="1" dirty="0">
                    <a:solidFill>
                      <a:schemeClr val="bg1"/>
                    </a:solidFill>
                  </a:rPr>
                  <a:t>Fine</a:t>
                </a:r>
              </a:p>
              <a:p>
                <a:pPr algn="ctr">
                  <a:lnSpc>
                    <a:spcPct val="95000"/>
                  </a:lnSpc>
                </a:pPr>
                <a:r>
                  <a:rPr lang="en-US" sz="2000" b="1" dirty="0">
                    <a:solidFill>
                      <a:schemeClr val="bg1"/>
                    </a:solidFill>
                  </a:rPr>
                  <a:t>Tune</a:t>
                </a:r>
              </a:p>
            </p:txBody>
          </p:sp>
        </p:grpSp>
      </p:grpSp>
      <p:sp>
        <p:nvSpPr>
          <p:cNvPr id="29" name="Rectangle 3"/>
          <p:cNvSpPr txBox="1">
            <a:spLocks noChangeArrowheads="1"/>
          </p:cNvSpPr>
          <p:nvPr/>
        </p:nvSpPr>
        <p:spPr bwMode="auto">
          <a:xfrm>
            <a:off x="752475" y="446090"/>
            <a:ext cx="8058150" cy="525462"/>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1">
                    <a:lumMod val="50000"/>
                  </a:schemeClr>
                </a:solidFill>
                <a:effectLst/>
                <a:uLnTx/>
                <a:uFillTx/>
                <a:latin typeface="+mj-lt"/>
                <a:ea typeface="PMingLiU"/>
                <a:cs typeface="PMingLiU"/>
              </a:rPr>
              <a:t>…or</a:t>
            </a:r>
            <a:r>
              <a:rPr kumimoji="0" lang="en-US" sz="2800" b="0" i="0" u="none" strike="noStrike" kern="0" cap="none" spc="0" normalizeH="0" noProof="0" dirty="0" smtClean="0">
                <a:ln>
                  <a:noFill/>
                </a:ln>
                <a:solidFill>
                  <a:schemeClr val="tx1">
                    <a:lumMod val="50000"/>
                  </a:schemeClr>
                </a:solidFill>
                <a:effectLst/>
                <a:uLnTx/>
                <a:uFillTx/>
                <a:latin typeface="+mj-lt"/>
                <a:ea typeface="PMingLiU"/>
                <a:cs typeface="PMingLiU"/>
              </a:rPr>
              <a:t> we can zero in on eBay’s target audiences</a:t>
            </a:r>
            <a:endParaRPr kumimoji="0" lang="en-US" sz="2400" b="0" i="1" u="none" strike="noStrike" kern="0" cap="none" spc="0" normalizeH="0" baseline="0" noProof="0" dirty="0" smtClean="0">
              <a:ln>
                <a:noFill/>
              </a:ln>
              <a:solidFill>
                <a:schemeClr val="tx1">
                  <a:lumMod val="50000"/>
                </a:schemeClr>
              </a:solidFill>
              <a:effectLst/>
              <a:uLnTx/>
              <a:uFillTx/>
              <a:latin typeface="+mj-lt"/>
              <a:ea typeface="+mj-ea"/>
              <a:cs typeface="+mj-cs"/>
            </a:endParaRPr>
          </a:p>
        </p:txBody>
      </p:sp>
      <p:sp>
        <p:nvSpPr>
          <p:cNvPr id="30" name="Footer Placeholder 2"/>
          <p:cNvSpPr txBox="1">
            <a:spLocks noGrp="1"/>
          </p:cNvSpPr>
          <p:nvPr/>
        </p:nvSpPr>
        <p:spPr bwMode="auto">
          <a:xfrm>
            <a:off x="4562475" y="6378575"/>
            <a:ext cx="2895600" cy="276225"/>
          </a:xfrm>
          <a:prstGeom prst="rect">
            <a:avLst/>
          </a:prstGeom>
          <a:noFill/>
          <a:ln w="9525">
            <a:noFill/>
            <a:miter lim="800000"/>
            <a:headEnd/>
            <a:tailEnd/>
          </a:ln>
        </p:spPr>
        <p:txBody>
          <a:bodyPr anchor="ctr"/>
          <a:lstStyle/>
          <a:p>
            <a:pPr algn="r"/>
            <a:r>
              <a:rPr lang="en-US" sz="900" dirty="0">
                <a:solidFill>
                  <a:srgbClr val="B2B2B2"/>
                </a:solidFill>
              </a:rPr>
              <a:t>(c) Microsoft. All Rights Reserved.</a:t>
            </a:r>
          </a:p>
        </p:txBody>
      </p:sp>
      <p:sp>
        <p:nvSpPr>
          <p:cNvPr id="31" name="Slide Number Placeholder 3"/>
          <p:cNvSpPr txBox="1">
            <a:spLocks noGrp="1"/>
          </p:cNvSpPr>
          <p:nvPr/>
        </p:nvSpPr>
        <p:spPr bwMode="auto">
          <a:xfrm>
            <a:off x="7419975" y="6378575"/>
            <a:ext cx="542925" cy="276225"/>
          </a:xfrm>
          <a:prstGeom prst="rect">
            <a:avLst/>
          </a:prstGeom>
          <a:noFill/>
          <a:ln w="9525">
            <a:noFill/>
            <a:miter lim="800000"/>
            <a:headEnd/>
            <a:tailEnd/>
          </a:ln>
        </p:spPr>
        <p:txBody>
          <a:bodyPr anchor="ctr"/>
          <a:lstStyle/>
          <a:p>
            <a:r>
              <a:rPr lang="en-US" sz="900" dirty="0">
                <a:solidFill>
                  <a:srgbClr val="B2B2B2"/>
                </a:solidFill>
              </a:rPr>
              <a:t>|   </a:t>
            </a:r>
            <a:fld id="{9618ABED-8F47-4DA9-8EFC-38D7E7C40E26}" type="slidenum">
              <a:rPr lang="en-US" sz="900">
                <a:solidFill>
                  <a:srgbClr val="B2B2B2"/>
                </a:solidFill>
              </a:rPr>
              <a:pPr/>
              <a:t>8</a:t>
            </a:fld>
            <a:endParaRPr lang="en-US" sz="900" dirty="0">
              <a:solidFill>
                <a:srgbClr val="B2B2B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ipe(up)">
                                      <p:cBhvr>
                                        <p:cTn id="11" dur="1000"/>
                                        <p:tgtEl>
                                          <p:spTgt spid="41"/>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up)">
                                      <p:cBhvr>
                                        <p:cTn id="15" dur="1000"/>
                                        <p:tgtEl>
                                          <p:spTgt spid="38"/>
                                        </p:tgtEl>
                                      </p:cBhvr>
                                    </p:animEffect>
                                  </p:childTnLst>
                                </p:cTn>
                              </p:par>
                            </p:childTnLst>
                          </p:cTn>
                        </p:par>
                        <p:par>
                          <p:cTn id="16" fill="hold">
                            <p:stCondLst>
                              <p:cond delay="2000"/>
                            </p:stCondLst>
                            <p:childTnLst>
                              <p:par>
                                <p:cTn id="17" presetID="22" presetClass="entr" presetSubtype="1" fill="hold" nodeType="after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wipe(up)">
                                      <p:cBhvr>
                                        <p:cTn id="19"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(c) Microsoft. All Rights Reserved.</a:t>
            </a:r>
            <a:endParaRPr lang="en-US"/>
          </a:p>
        </p:txBody>
      </p:sp>
      <p:sp>
        <p:nvSpPr>
          <p:cNvPr id="3" name="Slide Number Placeholder 2"/>
          <p:cNvSpPr>
            <a:spLocks noGrp="1"/>
          </p:cNvSpPr>
          <p:nvPr>
            <p:ph type="sldNum" sz="quarter" idx="11"/>
          </p:nvPr>
        </p:nvSpPr>
        <p:spPr/>
        <p:txBody>
          <a:bodyPr/>
          <a:lstStyle/>
          <a:p>
            <a:pPr>
              <a:defRPr/>
            </a:pPr>
            <a:r>
              <a:rPr lang="en-US" smtClean="0"/>
              <a:t>|   </a:t>
            </a:r>
            <a:fld id="{78980BB2-0556-4E9A-ACBD-4BFBB1FAF941}" type="slidenum">
              <a:rPr lang="en-US" smtClean="0"/>
              <a:pPr>
                <a:defRPr/>
              </a:pPr>
              <a:t>9</a:t>
            </a:fld>
            <a:endParaRPr lang="en-US"/>
          </a:p>
        </p:txBody>
      </p:sp>
      <p:sp>
        <p:nvSpPr>
          <p:cNvPr id="5" name="TextBox 4"/>
          <p:cNvSpPr txBox="1"/>
          <p:nvPr/>
        </p:nvSpPr>
        <p:spPr>
          <a:xfrm>
            <a:off x="914400" y="358345"/>
            <a:ext cx="4658498" cy="523220"/>
          </a:xfrm>
          <a:prstGeom prst="rect">
            <a:avLst/>
          </a:prstGeom>
          <a:noFill/>
        </p:spPr>
        <p:txBody>
          <a:bodyPr wrap="square" rtlCol="0">
            <a:spAutoFit/>
          </a:bodyPr>
          <a:lstStyle/>
          <a:p>
            <a:r>
              <a:rPr lang="en-US" sz="2800" dirty="0" err="1" smtClean="0">
                <a:solidFill>
                  <a:schemeClr val="tx1">
                    <a:lumMod val="50000"/>
                  </a:schemeClr>
                </a:solidFill>
              </a:rPr>
              <a:t>Remessaging</a:t>
            </a:r>
            <a:endParaRPr lang="en-US" sz="2800" dirty="0">
              <a:solidFill>
                <a:schemeClr val="tx1">
                  <a:lumMod val="50000"/>
                </a:schemeClr>
              </a:solidFill>
            </a:endParaRPr>
          </a:p>
        </p:txBody>
      </p:sp>
      <p:sp>
        <p:nvSpPr>
          <p:cNvPr id="6" name="TextBox 5"/>
          <p:cNvSpPr txBox="1"/>
          <p:nvPr/>
        </p:nvSpPr>
        <p:spPr>
          <a:xfrm>
            <a:off x="2090044" y="1112107"/>
            <a:ext cx="6801833" cy="2554545"/>
          </a:xfrm>
          <a:prstGeom prst="rect">
            <a:avLst/>
          </a:prstGeom>
          <a:noFill/>
        </p:spPr>
        <p:txBody>
          <a:bodyPr wrap="square" rtlCol="0">
            <a:spAutoFit/>
          </a:bodyPr>
          <a:lstStyle/>
          <a:p>
            <a:r>
              <a:rPr lang="en-US" sz="1600" b="1" u="sng" dirty="0" smtClean="0">
                <a:solidFill>
                  <a:schemeClr val="tx1">
                    <a:lumMod val="50000"/>
                  </a:schemeClr>
                </a:solidFill>
              </a:rPr>
              <a:t>eBay “Door Openers”</a:t>
            </a:r>
          </a:p>
          <a:p>
            <a:pPr>
              <a:buFont typeface="Arial" pitchFamily="34" charset="0"/>
              <a:buChar char="•"/>
            </a:pPr>
            <a:r>
              <a:rPr lang="en-US" sz="1600" dirty="0" smtClean="0">
                <a:solidFill>
                  <a:schemeClr val="tx1">
                    <a:lumMod val="50000"/>
                  </a:schemeClr>
                </a:solidFill>
              </a:rPr>
              <a:t>Find only consumers within the DRIVEpm network who </a:t>
            </a:r>
            <a:br>
              <a:rPr lang="en-US" sz="1600" dirty="0" smtClean="0">
                <a:solidFill>
                  <a:schemeClr val="tx1">
                    <a:lumMod val="50000"/>
                  </a:schemeClr>
                </a:solidFill>
              </a:rPr>
            </a:br>
            <a:r>
              <a:rPr lang="en-US" sz="1600" dirty="0" smtClean="0">
                <a:solidFill>
                  <a:schemeClr val="tx1">
                    <a:lumMod val="50000"/>
                  </a:schemeClr>
                </a:solidFill>
              </a:rPr>
              <a:t>have visited the WL Hotmail, WL Messenger, MSNBC, FOX Sports </a:t>
            </a:r>
            <a:br>
              <a:rPr lang="en-US" sz="1600" dirty="0" smtClean="0">
                <a:solidFill>
                  <a:schemeClr val="tx1">
                    <a:lumMod val="50000"/>
                  </a:schemeClr>
                </a:solidFill>
              </a:rPr>
            </a:br>
            <a:r>
              <a:rPr lang="en-US" sz="1600" dirty="0" smtClean="0">
                <a:solidFill>
                  <a:schemeClr val="tx1">
                    <a:lumMod val="50000"/>
                  </a:schemeClr>
                </a:solidFill>
              </a:rPr>
              <a:t>and any other Microsoft Channels Where eBay is running display advertising campaigns across</a:t>
            </a:r>
          </a:p>
          <a:p>
            <a:pPr>
              <a:buFont typeface="Arial" pitchFamily="34" charset="0"/>
              <a:buChar char="•"/>
            </a:pPr>
            <a:r>
              <a:rPr lang="en-US" sz="1600" dirty="0" smtClean="0">
                <a:solidFill>
                  <a:schemeClr val="tx1">
                    <a:lumMod val="50000"/>
                  </a:schemeClr>
                </a:solidFill>
              </a:rPr>
              <a:t>Use broad based branding creative to bring them back to shop at eBay</a:t>
            </a:r>
          </a:p>
          <a:p>
            <a:pPr>
              <a:buFont typeface="Arial" pitchFamily="34" charset="0"/>
              <a:buChar char="•"/>
            </a:pPr>
            <a:r>
              <a:rPr lang="en-US" sz="1600" dirty="0" smtClean="0">
                <a:solidFill>
                  <a:schemeClr val="tx1">
                    <a:lumMod val="50000"/>
                  </a:schemeClr>
                </a:solidFill>
              </a:rPr>
              <a:t>Use “If/Then” Logic</a:t>
            </a:r>
          </a:p>
          <a:p>
            <a:pPr lvl="1">
              <a:buFont typeface="Arial" pitchFamily="34" charset="0"/>
              <a:buChar char="•"/>
            </a:pPr>
            <a:r>
              <a:rPr lang="en-US" sz="1600" dirty="0" smtClean="0">
                <a:solidFill>
                  <a:schemeClr val="tx1">
                    <a:lumMod val="50000"/>
                  </a:schemeClr>
                </a:solidFill>
              </a:rPr>
              <a:t>If visited less than 3X in six months then show branding </a:t>
            </a:r>
            <a:r>
              <a:rPr lang="en-US" sz="1600" dirty="0" err="1" smtClean="0">
                <a:solidFill>
                  <a:schemeClr val="tx1">
                    <a:lumMod val="50000"/>
                  </a:schemeClr>
                </a:solidFill>
              </a:rPr>
              <a:t>creatives</a:t>
            </a:r>
            <a:endParaRPr lang="en-US" sz="1600" dirty="0" smtClean="0">
              <a:solidFill>
                <a:schemeClr val="tx1">
                  <a:lumMod val="50000"/>
                </a:schemeClr>
              </a:solidFill>
            </a:endParaRPr>
          </a:p>
          <a:p>
            <a:pPr lvl="1">
              <a:buFont typeface="Arial" pitchFamily="34" charset="0"/>
              <a:buChar char="•"/>
            </a:pPr>
            <a:r>
              <a:rPr lang="en-US" sz="1600" dirty="0" smtClean="0">
                <a:solidFill>
                  <a:schemeClr val="tx1">
                    <a:lumMod val="50000"/>
                  </a:schemeClr>
                </a:solidFill>
              </a:rPr>
              <a:t>If visited more than 3X in 6 months then show In-</a:t>
            </a:r>
            <a:r>
              <a:rPr lang="en-US" sz="1600" dirty="0" err="1" smtClean="0">
                <a:solidFill>
                  <a:schemeClr val="tx1">
                    <a:lumMod val="50000"/>
                  </a:schemeClr>
                </a:solidFill>
              </a:rPr>
              <a:t>Mkt</a:t>
            </a:r>
            <a:r>
              <a:rPr lang="en-US" sz="1600" dirty="0" smtClean="0">
                <a:solidFill>
                  <a:schemeClr val="tx1">
                    <a:lumMod val="50000"/>
                  </a:schemeClr>
                </a:solidFill>
              </a:rPr>
              <a:t> incentive based creative</a:t>
            </a:r>
          </a:p>
        </p:txBody>
      </p:sp>
      <p:sp>
        <p:nvSpPr>
          <p:cNvPr id="7" name="TextBox 6"/>
          <p:cNvSpPr txBox="1"/>
          <p:nvPr/>
        </p:nvSpPr>
        <p:spPr>
          <a:xfrm>
            <a:off x="2143590" y="3958285"/>
            <a:ext cx="6801833" cy="1815882"/>
          </a:xfrm>
          <a:prstGeom prst="rect">
            <a:avLst/>
          </a:prstGeom>
          <a:noFill/>
        </p:spPr>
        <p:txBody>
          <a:bodyPr wrap="square" rtlCol="0">
            <a:spAutoFit/>
          </a:bodyPr>
          <a:lstStyle/>
          <a:p>
            <a:r>
              <a:rPr lang="en-US" sz="1600" b="1" u="sng" dirty="0" smtClean="0">
                <a:solidFill>
                  <a:schemeClr val="tx1">
                    <a:lumMod val="50000"/>
                  </a:schemeClr>
                </a:solidFill>
              </a:rPr>
              <a:t>eBay “Hand Raisers”</a:t>
            </a:r>
          </a:p>
          <a:p>
            <a:pPr>
              <a:buFont typeface="Arial" pitchFamily="34" charset="0"/>
              <a:buChar char="•"/>
            </a:pPr>
            <a:r>
              <a:rPr lang="en-US" sz="1600" dirty="0" err="1" smtClean="0">
                <a:solidFill>
                  <a:schemeClr val="tx1">
                    <a:lumMod val="50000"/>
                  </a:schemeClr>
                </a:solidFill>
              </a:rPr>
              <a:t>Remessage</a:t>
            </a:r>
            <a:r>
              <a:rPr lang="en-US" sz="1600" dirty="0" smtClean="0">
                <a:solidFill>
                  <a:schemeClr val="tx1">
                    <a:lumMod val="50000"/>
                  </a:schemeClr>
                </a:solidFill>
              </a:rPr>
              <a:t> to consumers who have recently been to the </a:t>
            </a:r>
            <a:br>
              <a:rPr lang="en-US" sz="1600" dirty="0" smtClean="0">
                <a:solidFill>
                  <a:schemeClr val="tx1">
                    <a:lumMod val="50000"/>
                  </a:schemeClr>
                </a:solidFill>
              </a:rPr>
            </a:br>
            <a:r>
              <a:rPr lang="en-US" sz="1600" dirty="0" smtClean="0">
                <a:solidFill>
                  <a:schemeClr val="tx1">
                    <a:lumMod val="50000"/>
                  </a:schemeClr>
                </a:solidFill>
              </a:rPr>
              <a:t>MSN Home Page</a:t>
            </a:r>
          </a:p>
          <a:p>
            <a:pPr>
              <a:buFont typeface="Arial" pitchFamily="34" charset="0"/>
              <a:buChar char="•"/>
            </a:pPr>
            <a:r>
              <a:rPr lang="en-US" sz="1600" dirty="0" smtClean="0">
                <a:solidFill>
                  <a:schemeClr val="tx1">
                    <a:lumMod val="50000"/>
                  </a:schemeClr>
                </a:solidFill>
              </a:rPr>
              <a:t>Target this audience with a specific message to push </a:t>
            </a:r>
            <a:br>
              <a:rPr lang="en-US" sz="1600" dirty="0" smtClean="0">
                <a:solidFill>
                  <a:schemeClr val="tx1">
                    <a:lumMod val="50000"/>
                  </a:schemeClr>
                </a:solidFill>
              </a:rPr>
            </a:br>
            <a:r>
              <a:rPr lang="en-US" sz="1600" dirty="0" smtClean="0">
                <a:solidFill>
                  <a:schemeClr val="tx1">
                    <a:lumMod val="50000"/>
                  </a:schemeClr>
                </a:solidFill>
              </a:rPr>
              <a:t>them further down the funnel</a:t>
            </a:r>
          </a:p>
          <a:p>
            <a:pPr>
              <a:buFont typeface="Arial" pitchFamily="34" charset="0"/>
              <a:buChar char="•"/>
            </a:pPr>
            <a:r>
              <a:rPr lang="en-US" sz="1600" dirty="0" smtClean="0">
                <a:solidFill>
                  <a:schemeClr val="tx1">
                    <a:lumMod val="50000"/>
                  </a:schemeClr>
                </a:solidFill>
              </a:rPr>
              <a:t>Draw user back in and place them as far down the </a:t>
            </a:r>
            <a:br>
              <a:rPr lang="en-US" sz="1600" dirty="0" smtClean="0">
                <a:solidFill>
                  <a:schemeClr val="tx1">
                    <a:lumMod val="50000"/>
                  </a:schemeClr>
                </a:solidFill>
              </a:rPr>
            </a:br>
            <a:r>
              <a:rPr lang="en-US" sz="1600" dirty="0" smtClean="0">
                <a:solidFill>
                  <a:schemeClr val="tx1">
                    <a:lumMod val="50000"/>
                  </a:schemeClr>
                </a:solidFill>
              </a:rPr>
              <a:t>funnel as possible</a:t>
            </a:r>
          </a:p>
        </p:txBody>
      </p:sp>
      <p:pic>
        <p:nvPicPr>
          <p:cNvPr id="2050" name="Picture 2" descr="C:\Users\anfox\AppData\Local\Microsoft\Windows\Temporary Internet Files\Content.IE5\0VXIQ4TY\MPj04385480000[1].jpg"/>
          <p:cNvPicPr>
            <a:picLocks noChangeAspect="1" noChangeArrowheads="1"/>
          </p:cNvPicPr>
          <p:nvPr/>
        </p:nvPicPr>
        <p:blipFill>
          <a:blip r:embed="rId3" cstate="print"/>
          <a:srcRect l="14193" t="15515" r="46475" b="12578"/>
          <a:stretch>
            <a:fillRect/>
          </a:stretch>
        </p:blipFill>
        <p:spPr bwMode="auto">
          <a:xfrm>
            <a:off x="510634" y="3709024"/>
            <a:ext cx="1270659" cy="18340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1" name="Picture 3" descr="C:\Users\anfox\AppData\Local\Microsoft\Windows\Temporary Internet Files\Content.IE5\8VMWHI90\MPj04225340000[1].jpg"/>
          <p:cNvPicPr>
            <a:picLocks noChangeAspect="1" noChangeArrowheads="1"/>
          </p:cNvPicPr>
          <p:nvPr/>
        </p:nvPicPr>
        <p:blipFill>
          <a:blip r:embed="rId4" cstate="print"/>
          <a:srcRect l="47909"/>
          <a:stretch>
            <a:fillRect/>
          </a:stretch>
        </p:blipFill>
        <p:spPr bwMode="auto">
          <a:xfrm>
            <a:off x="516615" y="1258784"/>
            <a:ext cx="1237147" cy="19119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sld>
</file>

<file path=ppt/theme/theme1.xml><?xml version="1.0" encoding="utf-8"?>
<a:theme xmlns:a="http://schemas.openxmlformats.org/drawingml/2006/main" name="Atlas Template Design">
  <a:themeElements>
    <a:clrScheme name="Atlas Template Design 1">
      <a:dk1>
        <a:srgbClr val="4D4D4D"/>
      </a:dk1>
      <a:lt1>
        <a:srgbClr val="FFFFFF"/>
      </a:lt1>
      <a:dk2>
        <a:srgbClr val="516B68"/>
      </a:dk2>
      <a:lt2>
        <a:srgbClr val="B2B2B2"/>
      </a:lt2>
      <a:accent1>
        <a:srgbClr val="3F5269"/>
      </a:accent1>
      <a:accent2>
        <a:srgbClr val="A5C9D9"/>
      </a:accent2>
      <a:accent3>
        <a:srgbClr val="FFFFFF"/>
      </a:accent3>
      <a:accent4>
        <a:srgbClr val="404040"/>
      </a:accent4>
      <a:accent5>
        <a:srgbClr val="AFB3B9"/>
      </a:accent5>
      <a:accent6>
        <a:srgbClr val="95B6C4"/>
      </a:accent6>
      <a:hlink>
        <a:srgbClr val="E5A21C"/>
      </a:hlink>
      <a:folHlink>
        <a:srgbClr val="7DBD33"/>
      </a:folHlink>
    </a:clrScheme>
    <a:fontScheme name="Atlas Template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Atlas Template Design 1">
        <a:dk1>
          <a:srgbClr val="4D4D4D"/>
        </a:dk1>
        <a:lt1>
          <a:srgbClr val="FFFFFF"/>
        </a:lt1>
        <a:dk2>
          <a:srgbClr val="516B68"/>
        </a:dk2>
        <a:lt2>
          <a:srgbClr val="B2B2B2"/>
        </a:lt2>
        <a:accent1>
          <a:srgbClr val="3F5269"/>
        </a:accent1>
        <a:accent2>
          <a:srgbClr val="A5C9D9"/>
        </a:accent2>
        <a:accent3>
          <a:srgbClr val="FFFFFF"/>
        </a:accent3>
        <a:accent4>
          <a:srgbClr val="404040"/>
        </a:accent4>
        <a:accent5>
          <a:srgbClr val="AFB3B9"/>
        </a:accent5>
        <a:accent6>
          <a:srgbClr val="95B6C4"/>
        </a:accent6>
        <a:hlink>
          <a:srgbClr val="E5A21C"/>
        </a:hlink>
        <a:folHlink>
          <a:srgbClr val="7DBD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icrosoft Advertiser &amp; Publisher Solutions">
  <a:themeElements>
    <a:clrScheme name="">
      <a:dk1>
        <a:srgbClr val="4D4D4D"/>
      </a:dk1>
      <a:lt1>
        <a:srgbClr val="FFFFFF"/>
      </a:lt1>
      <a:dk2>
        <a:srgbClr val="4C6360"/>
      </a:dk2>
      <a:lt2>
        <a:srgbClr val="B2B2B2"/>
      </a:lt2>
      <a:accent1>
        <a:srgbClr val="37485C"/>
      </a:accent1>
      <a:accent2>
        <a:srgbClr val="7DBD33"/>
      </a:accent2>
      <a:accent3>
        <a:srgbClr val="FFFFFF"/>
      </a:accent3>
      <a:accent4>
        <a:srgbClr val="404040"/>
      </a:accent4>
      <a:accent5>
        <a:srgbClr val="AEB1B5"/>
      </a:accent5>
      <a:accent6>
        <a:srgbClr val="71AB2D"/>
      </a:accent6>
      <a:hlink>
        <a:srgbClr val="E5A21C"/>
      </a:hlink>
      <a:folHlink>
        <a:srgbClr val="A5C9D9"/>
      </a:folHlink>
    </a:clrScheme>
    <a:fontScheme name="Microsoft Advertiser &amp; Publisher Solutio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Microsoft Advertiser &amp; Publisher Solu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icrosoft Advertiser &amp; Publisher Solu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icrosoft Advertiser &amp; Publisher Solu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icrosoft Advertiser &amp; Publisher Solu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icrosoft Advertiser &amp; Publisher Solu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icrosoft Advertiser &amp; Publisher Solu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icrosoft Advertiser &amp; Publisher Solution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icrosoft Advertiser &amp; Publisher Solu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icrosoft Advertiser &amp; Publisher Solu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icrosoft Advertiser &amp; Publisher Solu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icrosoft Advertiser &amp; Publisher Solu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icrosoft Advertiser &amp; Publisher Solu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icrosoft Advertiser &amp; Publisher Solutions 13">
        <a:dk1>
          <a:srgbClr val="000000"/>
        </a:dk1>
        <a:lt1>
          <a:srgbClr val="FFFFFF"/>
        </a:lt1>
        <a:dk2>
          <a:srgbClr val="000000"/>
        </a:dk2>
        <a:lt2>
          <a:srgbClr val="D0DBE2"/>
        </a:lt2>
        <a:accent1>
          <a:srgbClr val="4C6360"/>
        </a:accent1>
        <a:accent2>
          <a:srgbClr val="7DBD33"/>
        </a:accent2>
        <a:accent3>
          <a:srgbClr val="FFFFFF"/>
        </a:accent3>
        <a:accent4>
          <a:srgbClr val="000000"/>
        </a:accent4>
        <a:accent5>
          <a:srgbClr val="B2B7B6"/>
        </a:accent5>
        <a:accent6>
          <a:srgbClr val="71AB2D"/>
        </a:accent6>
        <a:hlink>
          <a:srgbClr val="37485C"/>
        </a:hlink>
        <a:folHlink>
          <a:srgbClr val="E5A21C"/>
        </a:folHlink>
      </a:clrScheme>
      <a:clrMap bg1="lt1" tx1="dk1" bg2="lt2" tx2="dk2" accent1="accent1" accent2="accent2" accent3="accent3" accent4="accent4" accent5="accent5" accent6="accent6" hlink="hlink" folHlink="folHlink"/>
    </a:extraClrScheme>
    <a:extraClrScheme>
      <a:clrScheme name="Microsoft Advertiser &amp; Publisher Solutions 14">
        <a:dk1>
          <a:srgbClr val="4D4D4D"/>
        </a:dk1>
        <a:lt1>
          <a:srgbClr val="FFFFFF"/>
        </a:lt1>
        <a:dk2>
          <a:srgbClr val="4D4D4D"/>
        </a:dk2>
        <a:lt2>
          <a:srgbClr val="D0DBE2"/>
        </a:lt2>
        <a:accent1>
          <a:srgbClr val="4C6360"/>
        </a:accent1>
        <a:accent2>
          <a:srgbClr val="7DBD33"/>
        </a:accent2>
        <a:accent3>
          <a:srgbClr val="FFFFFF"/>
        </a:accent3>
        <a:accent4>
          <a:srgbClr val="404040"/>
        </a:accent4>
        <a:accent5>
          <a:srgbClr val="B2B7B6"/>
        </a:accent5>
        <a:accent6>
          <a:srgbClr val="71AB2D"/>
        </a:accent6>
        <a:hlink>
          <a:srgbClr val="37485C"/>
        </a:hlink>
        <a:folHlink>
          <a:srgbClr val="E5A21C"/>
        </a:folHlink>
      </a:clrScheme>
      <a:clrMap bg1="lt1" tx1="dk1" bg2="lt2" tx2="dk2" accent1="accent1" accent2="accent2" accent3="accent3" accent4="accent4" accent5="accent5" accent6="accent6" hlink="hlink" folHlink="folHlink"/>
    </a:extraClrScheme>
    <a:extraClrScheme>
      <a:clrScheme name="Microsoft Advertiser &amp; Publisher Solutions 15">
        <a:dk1>
          <a:srgbClr val="4D4D4D"/>
        </a:dk1>
        <a:lt1>
          <a:srgbClr val="FFFFFF"/>
        </a:lt1>
        <a:dk2>
          <a:srgbClr val="37485C"/>
        </a:dk2>
        <a:lt2>
          <a:srgbClr val="B2B2B2"/>
        </a:lt2>
        <a:accent1>
          <a:srgbClr val="4C6360"/>
        </a:accent1>
        <a:accent2>
          <a:srgbClr val="7DBD33"/>
        </a:accent2>
        <a:accent3>
          <a:srgbClr val="FFFFFF"/>
        </a:accent3>
        <a:accent4>
          <a:srgbClr val="404040"/>
        </a:accent4>
        <a:accent5>
          <a:srgbClr val="B2B7B6"/>
        </a:accent5>
        <a:accent6>
          <a:srgbClr val="71AB2D"/>
        </a:accent6>
        <a:hlink>
          <a:srgbClr val="A5C9D9"/>
        </a:hlink>
        <a:folHlink>
          <a:srgbClr val="E5A21C"/>
        </a:folHlink>
      </a:clrScheme>
      <a:clrMap bg1="lt1" tx1="dk1" bg2="lt2" tx2="dk2" accent1="accent1" accent2="accent2" accent3="accent3" accent4="accent4" accent5="accent5" accent6="accent6" hlink="hlink" folHlink="folHlink"/>
    </a:extraClrScheme>
    <a:extraClrScheme>
      <a:clrScheme name="Microsoft Advertiser &amp; Publisher Solutions 16">
        <a:dk1>
          <a:srgbClr val="4D4D4D"/>
        </a:dk1>
        <a:lt1>
          <a:srgbClr val="FFFFFF"/>
        </a:lt1>
        <a:dk2>
          <a:srgbClr val="37485C"/>
        </a:dk2>
        <a:lt2>
          <a:srgbClr val="B2B2B2"/>
        </a:lt2>
        <a:accent1>
          <a:srgbClr val="4C6360"/>
        </a:accent1>
        <a:accent2>
          <a:srgbClr val="7DBD33"/>
        </a:accent2>
        <a:accent3>
          <a:srgbClr val="FFFFFF"/>
        </a:accent3>
        <a:accent4>
          <a:srgbClr val="404040"/>
        </a:accent4>
        <a:accent5>
          <a:srgbClr val="B2B7B6"/>
        </a:accent5>
        <a:accent6>
          <a:srgbClr val="71AB2D"/>
        </a:accent6>
        <a:hlink>
          <a:srgbClr val="E5A21C"/>
        </a:hlink>
        <a:folHlink>
          <a:srgbClr val="A5C9D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tlas Template Design">
  <a:themeElements>
    <a:clrScheme name="2_Atlas Template Design 1">
      <a:dk1>
        <a:srgbClr val="4D4D4D"/>
      </a:dk1>
      <a:lt1>
        <a:srgbClr val="FFFFFF"/>
      </a:lt1>
      <a:dk2>
        <a:srgbClr val="516B68"/>
      </a:dk2>
      <a:lt2>
        <a:srgbClr val="B2B2B2"/>
      </a:lt2>
      <a:accent1>
        <a:srgbClr val="3F5269"/>
      </a:accent1>
      <a:accent2>
        <a:srgbClr val="A5C9D9"/>
      </a:accent2>
      <a:accent3>
        <a:srgbClr val="FFFFFF"/>
      </a:accent3>
      <a:accent4>
        <a:srgbClr val="404040"/>
      </a:accent4>
      <a:accent5>
        <a:srgbClr val="AFB3B9"/>
      </a:accent5>
      <a:accent6>
        <a:srgbClr val="95B6C4"/>
      </a:accent6>
      <a:hlink>
        <a:srgbClr val="E5A21C"/>
      </a:hlink>
      <a:folHlink>
        <a:srgbClr val="7DBD33"/>
      </a:folHlink>
    </a:clrScheme>
    <a:fontScheme name="2_Atlas Template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tlas Template Design 1">
        <a:dk1>
          <a:srgbClr val="4D4D4D"/>
        </a:dk1>
        <a:lt1>
          <a:srgbClr val="FFFFFF"/>
        </a:lt1>
        <a:dk2>
          <a:srgbClr val="516B68"/>
        </a:dk2>
        <a:lt2>
          <a:srgbClr val="B2B2B2"/>
        </a:lt2>
        <a:accent1>
          <a:srgbClr val="3F5269"/>
        </a:accent1>
        <a:accent2>
          <a:srgbClr val="A5C9D9"/>
        </a:accent2>
        <a:accent3>
          <a:srgbClr val="FFFFFF"/>
        </a:accent3>
        <a:accent4>
          <a:srgbClr val="404040"/>
        </a:accent4>
        <a:accent5>
          <a:srgbClr val="AFB3B9"/>
        </a:accent5>
        <a:accent6>
          <a:srgbClr val="95B6C4"/>
        </a:accent6>
        <a:hlink>
          <a:srgbClr val="E5A21C"/>
        </a:hlink>
        <a:folHlink>
          <a:srgbClr val="7DBD3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2247</Words>
  <Application>Microsoft Office PowerPoint</Application>
  <PresentationFormat>On-screen Show (4:3)</PresentationFormat>
  <Paragraphs>345</Paragraphs>
  <Slides>20</Slides>
  <Notes>16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20</vt:i4>
      </vt:variant>
    </vt:vector>
  </HeadingPairs>
  <TitlesOfParts>
    <vt:vector size="28" baseType="lpstr">
      <vt:lpstr>Arial</vt:lpstr>
      <vt:lpstr>Arial Black</vt:lpstr>
      <vt:lpstr>Arial Rounded MT Bold</vt:lpstr>
      <vt:lpstr>Myriad Pro</vt:lpstr>
      <vt:lpstr>PMingLiU</vt:lpstr>
      <vt:lpstr>Atlas Template Design</vt:lpstr>
      <vt:lpstr>Microsoft Advertiser &amp; Publisher Solutions</vt:lpstr>
      <vt:lpstr>2_Atlas Template Design</vt:lpstr>
      <vt:lpstr>PowerPoint Presentation</vt:lpstr>
      <vt:lpstr>Let us address the elephant in the room:</vt:lpstr>
      <vt:lpstr>eBay and DRIVEpm share the same value: Our clients come first</vt:lpstr>
      <vt:lpstr>PowerPoint Presentation</vt:lpstr>
      <vt:lpstr>The DRIVE Difference for eBay:</vt:lpstr>
      <vt:lpstr>PowerPoint Presentation</vt:lpstr>
      <vt:lpstr>We can deliver a large audience for eBay’s campaigns …</vt:lpstr>
      <vt:lpstr>PowerPoint Presentation</vt:lpstr>
      <vt:lpstr>PowerPoint Presentation</vt:lpstr>
      <vt:lpstr>DRIVEpm can target specific segments of eBay’s buyers depending upon needs and goals </vt:lpstr>
      <vt:lpstr>Essential components for taking eBay’s digital marketing to a new level </vt:lpstr>
      <vt:lpstr>PowerPoint Presentation</vt:lpstr>
      <vt:lpstr>PowerPoint Presentation</vt:lpstr>
      <vt:lpstr>Who Adidas is Today  </vt:lpstr>
      <vt:lpstr>Who Adidas is Today  </vt:lpstr>
      <vt:lpstr>Strategy for Success:   Make every marketing dollar count…</vt:lpstr>
      <vt:lpstr>Performance By Targeting Variable</vt:lpstr>
      <vt:lpstr>Control Over Your Brand Four ways DRIVE helps you control your brand</vt:lpstr>
      <vt:lpstr>Ingredients For Success  </vt:lpstr>
      <vt:lpstr>PowerPoint Presentation</vt:lpstr>
    </vt:vector>
  </TitlesOfParts>
  <Company>Duarte Design,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robhas</dc:creator>
  <cp:lastModifiedBy>Tony Fox (Insight Global)</cp:lastModifiedBy>
  <cp:revision>364</cp:revision>
  <dcterms:created xsi:type="dcterms:W3CDTF">2007-10-19T22:49:56Z</dcterms:created>
  <dcterms:modified xsi:type="dcterms:W3CDTF">2017-09-20T23:20:17Z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5076579</vt:lpwstr>
  </property>
  <property fmtid="{D5CDD505-2E9C-101B-9397-08002B2CF9AE}" pid="3" name="NXPowerLiteVersion">
    <vt:lpwstr>D3.6.1</vt:lpwstr>
  </property>
</Properties>
</file>