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29" r:id="rId5"/>
  </p:sldMasterIdLst>
  <p:notesMasterIdLst>
    <p:notesMasterId r:id="rId48"/>
  </p:notesMasterIdLst>
  <p:handoutMasterIdLst>
    <p:handoutMasterId r:id="rId49"/>
  </p:handoutMasterIdLst>
  <p:sldIdLst>
    <p:sldId id="1308" r:id="rId6"/>
    <p:sldId id="1383" r:id="rId7"/>
    <p:sldId id="1384" r:id="rId8"/>
    <p:sldId id="1385" r:id="rId9"/>
    <p:sldId id="1386" r:id="rId10"/>
    <p:sldId id="1387" r:id="rId11"/>
    <p:sldId id="1388" r:id="rId12"/>
    <p:sldId id="1391" r:id="rId13"/>
    <p:sldId id="1393" r:id="rId14"/>
    <p:sldId id="1395" r:id="rId15"/>
    <p:sldId id="1396" r:id="rId16"/>
    <p:sldId id="1397" r:id="rId17"/>
    <p:sldId id="1399" r:id="rId18"/>
    <p:sldId id="1401" r:id="rId19"/>
    <p:sldId id="1402" r:id="rId20"/>
    <p:sldId id="1403" r:id="rId21"/>
    <p:sldId id="1404" r:id="rId22"/>
    <p:sldId id="1405" r:id="rId23"/>
    <p:sldId id="1406" r:id="rId24"/>
    <p:sldId id="1407" r:id="rId25"/>
    <p:sldId id="1408" r:id="rId26"/>
    <p:sldId id="1409" r:id="rId27"/>
    <p:sldId id="1365" r:id="rId28"/>
    <p:sldId id="1411" r:id="rId29"/>
    <p:sldId id="1412" r:id="rId30"/>
    <p:sldId id="1413" r:id="rId31"/>
    <p:sldId id="1414" r:id="rId32"/>
    <p:sldId id="1415" r:id="rId33"/>
    <p:sldId id="1416" r:id="rId34"/>
    <p:sldId id="1417" r:id="rId35"/>
    <p:sldId id="1418" r:id="rId36"/>
    <p:sldId id="1419" r:id="rId37"/>
    <p:sldId id="1373" r:id="rId38"/>
    <p:sldId id="1374" r:id="rId39"/>
    <p:sldId id="1375" r:id="rId40"/>
    <p:sldId id="1376" r:id="rId41"/>
    <p:sldId id="1377" r:id="rId42"/>
    <p:sldId id="1378" r:id="rId43"/>
    <p:sldId id="1379" r:id="rId44"/>
    <p:sldId id="1380" r:id="rId45"/>
    <p:sldId id="1381" r:id="rId46"/>
    <p:sldId id="1382" r:id="rId4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0C8682EF-709C-4DD2-B11B-19E2D910C2A9}">
          <p14:sldIdLst/>
        </p14:section>
        <p14:section name="White Template" id="{5B0B8DFF-57E5-4D4B-BA72-542DF84B8E2F}">
          <p14:sldIdLst>
            <p14:sldId id="1308"/>
            <p14:sldId id="1383"/>
            <p14:sldId id="1384"/>
            <p14:sldId id="1385"/>
            <p14:sldId id="1386"/>
            <p14:sldId id="1387"/>
            <p14:sldId id="1388"/>
            <p14:sldId id="1391"/>
            <p14:sldId id="1393"/>
            <p14:sldId id="1395"/>
            <p14:sldId id="1396"/>
            <p14:sldId id="1397"/>
            <p14:sldId id="1399"/>
            <p14:sldId id="1401"/>
            <p14:sldId id="1402"/>
            <p14:sldId id="1403"/>
            <p14:sldId id="1404"/>
          </p14:sldIdLst>
        </p14:section>
        <p14:section name="Color Template" id="{A073DAE3-B461-442F-A3D3-6642BD875E45}">
          <p14:sldIdLst>
            <p14:sldId id="1405"/>
            <p14:sldId id="1406"/>
            <p14:sldId id="1407"/>
            <p14:sldId id="1408"/>
            <p14:sldId id="1409"/>
            <p14:sldId id="1365"/>
            <p14:sldId id="1411"/>
            <p14:sldId id="1412"/>
            <p14:sldId id="1413"/>
            <p14:sldId id="1414"/>
            <p14:sldId id="1415"/>
            <p14:sldId id="1416"/>
            <p14:sldId id="1417"/>
            <p14:sldId id="1418"/>
            <p14:sldId id="1419"/>
            <p14:sldId id="1373"/>
            <p14:sldId id="1374"/>
            <p14:sldId id="1375"/>
            <p14:sldId id="1376"/>
            <p14:sldId id="1377"/>
            <p14:sldId id="1378"/>
            <p14:sldId id="1379"/>
            <p14:sldId id="1380"/>
            <p14:sldId id="1381"/>
            <p14:sldId id="138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737373"/>
    <a:srgbClr val="525252"/>
    <a:srgbClr val="B4009E"/>
    <a:srgbClr val="E3008C"/>
    <a:srgbClr val="107C10"/>
    <a:srgbClr val="004B50"/>
    <a:srgbClr val="D83B01"/>
    <a:srgbClr val="5C005C"/>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69302" autoAdjust="0"/>
  </p:normalViewPr>
  <p:slideViewPr>
    <p:cSldViewPr>
      <p:cViewPr>
        <p:scale>
          <a:sx n="115" d="100"/>
          <a:sy n="115" d="100"/>
        </p:scale>
        <p:origin x="84"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howGuides="1">
      <p:cViewPr varScale="1">
        <p:scale>
          <a:sx n="67" d="100"/>
          <a:sy n="67" d="100"/>
        </p:scale>
        <p:origin x="3043" y="4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Average</a:t>
            </a:r>
            <a:r>
              <a:rPr lang="en-US" baseline="0" dirty="0" smtClean="0"/>
              <a:t> Amount of US GDP Flowing </a:t>
            </a:r>
          </a:p>
          <a:p>
            <a:pPr>
              <a:defRPr/>
            </a:pPr>
            <a:r>
              <a:rPr lang="en-US" baseline="0" dirty="0" smtClean="0"/>
              <a:t>Through Electronic Payment Processes</a:t>
            </a:r>
            <a:endParaRPr lang="en-US" dirty="0"/>
          </a:p>
        </c:rich>
      </c:tx>
      <c:layout>
        <c:manualLayout>
          <c:xMode val="edge"/>
          <c:yMode val="edge"/>
          <c:x val="0.1753107604115525"/>
          <c:y val="0.11681634796039576"/>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c:f>
              <c:strCache>
                <c:ptCount val="1"/>
                <c:pt idx="0">
                  <c:v>Series 1</c:v>
                </c:pt>
              </c:strCache>
            </c:strRef>
          </c:tx>
          <c:spPr>
            <a:solidFill>
              <a:schemeClr val="accent1"/>
            </a:solidFill>
            <a:ln>
              <a:noFill/>
            </a:ln>
            <a:effectLst/>
          </c:spPr>
          <c:invertIfNegative val="0"/>
          <c:dLbls>
            <c:dLbl>
              <c:idx val="0"/>
              <c:tx>
                <c:rich>
                  <a:bodyPr/>
                  <a:lstStyle/>
                  <a:p>
                    <a:r>
                      <a:rPr lang="en-US" smtClean="0"/>
                      <a:t>5-10%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45-435A-AF5A-7E3364D8D7EA}"/>
                </c:ext>
              </c:extLst>
            </c:dLbl>
            <c:dLbl>
              <c:idx val="1"/>
              <c:tx>
                <c:rich>
                  <a:bodyPr/>
                  <a:lstStyle/>
                  <a:p>
                    <a:r>
                      <a:rPr lang="en-US" smtClean="0"/>
                      <a:t>11-15%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45-435A-AF5A-7E3364D8D7EA}"/>
                </c:ext>
              </c:extLst>
            </c:dLbl>
            <c:dLbl>
              <c:idx val="2"/>
              <c:tx>
                <c:rich>
                  <a:bodyPr/>
                  <a:lstStyle/>
                  <a:p>
                    <a:r>
                      <a:rPr lang="en-US" smtClean="0"/>
                      <a:t>16-20%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C45-435A-AF5A-7E3364D8D7EA}"/>
                </c:ext>
              </c:extLst>
            </c:dLbl>
            <c:dLbl>
              <c:idx val="3"/>
              <c:tx>
                <c:rich>
                  <a:bodyPr/>
                  <a:lstStyle/>
                  <a:p>
                    <a:r>
                      <a:rPr lang="en-US" smtClean="0"/>
                      <a:t>20%+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45-435A-AF5A-7E3364D8D7E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Sheet1!$A$2:$A$5</c:f>
              <c:numCache>
                <c:formatCode>0%</c:formatCode>
                <c:ptCount val="4"/>
                <c:pt idx="0">
                  <c:v>0.05</c:v>
                </c:pt>
                <c:pt idx="1">
                  <c:v>0.1</c:v>
                </c:pt>
                <c:pt idx="2">
                  <c:v>0.15</c:v>
                </c:pt>
                <c:pt idx="3">
                  <c:v>0.2</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0-BC45-435A-AF5A-7E3364D8D7EA}"/>
            </c:ext>
          </c:extLst>
        </c:ser>
        <c:dLbls>
          <c:showLegendKey val="0"/>
          <c:showVal val="0"/>
          <c:showCatName val="0"/>
          <c:showSerName val="0"/>
          <c:showPercent val="0"/>
          <c:showBubbleSize val="0"/>
        </c:dLbls>
        <c:gapWidth val="219"/>
        <c:overlap val="-27"/>
        <c:axId val="163744160"/>
        <c:axId val="163754976"/>
      </c:barChart>
      <c:catAx>
        <c:axId val="16374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754976"/>
        <c:crosses val="autoZero"/>
        <c:auto val="1"/>
        <c:lblAlgn val="ctr"/>
        <c:lblOffset val="100"/>
        <c:noMultiLvlLbl val="0"/>
      </c:catAx>
      <c:valAx>
        <c:axId val="163754976"/>
        <c:scaling>
          <c:orientation val="minMax"/>
        </c:scaling>
        <c:delete val="1"/>
        <c:axPos val="l"/>
        <c:numFmt formatCode="0%" sourceLinked="1"/>
        <c:majorTickMark val="none"/>
        <c:minorTickMark val="none"/>
        <c:tickLblPos val="nextTo"/>
        <c:crossAx val="163744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dPt>
            <c:idx val="0"/>
            <c:bubble3D val="0"/>
            <c:spPr>
              <a:solidFill>
                <a:schemeClr val="tx1">
                  <a:lumMod val="50000"/>
                </a:schemeClr>
              </a:solidFill>
              <a:ln w="19050">
                <a:solidFill>
                  <a:schemeClr val="lt1"/>
                </a:solidFill>
              </a:ln>
              <a:effectLst/>
            </c:spPr>
            <c:extLst>
              <c:ext xmlns:c16="http://schemas.microsoft.com/office/drawing/2014/chart" uri="{C3380CC4-5D6E-409C-BE32-E72D297353CC}">
                <c16:uniqueId val="{00000003-CC8B-41B7-B0AE-F37086C4F01D}"/>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CC8B-41B7-B0AE-F37086C4F01D}"/>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1-CC8B-41B7-B0AE-F37086C4F01D}"/>
              </c:ext>
            </c:extLst>
          </c:dPt>
          <c:dLbls>
            <c:dLbl>
              <c:idx val="0"/>
              <c:layout>
                <c:manualLayout>
                  <c:x val="-0.19156226050658404"/>
                  <c:y val="-0.35705609334864152"/>
                </c:manualLayout>
              </c:layout>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FF0000"/>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8B-41B7-B0AE-F37086C4F01D}"/>
                </c:ext>
              </c:extLst>
            </c:dLbl>
            <c:dLbl>
              <c:idx val="1"/>
              <c:delete val="1"/>
              <c:extLst>
                <c:ext xmlns:c15="http://schemas.microsoft.com/office/drawing/2012/chart" uri="{CE6537A1-D6FC-4f65-9D91-7224C49458BB}"/>
                <c:ext xmlns:c16="http://schemas.microsoft.com/office/drawing/2014/chart" uri="{C3380CC4-5D6E-409C-BE32-E72D297353CC}">
                  <c16:uniqueId val="{00000002-CC8B-41B7-B0AE-F37086C4F01D}"/>
                </c:ext>
              </c:extLst>
            </c:dLbl>
            <c:dLbl>
              <c:idx val="2"/>
              <c:delete val="1"/>
              <c:extLst>
                <c:ext xmlns:c15="http://schemas.microsoft.com/office/drawing/2012/chart" uri="{CE6537A1-D6FC-4f65-9D91-7224C49458BB}"/>
                <c:ext xmlns:c16="http://schemas.microsoft.com/office/drawing/2014/chart" uri="{C3380CC4-5D6E-409C-BE32-E72D297353CC}">
                  <c16:uniqueId val="{00000001-CC8B-41B7-B0AE-F37086C4F01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Issuer</c:v>
                </c:pt>
                <c:pt idx="1">
                  <c:v>Associations</c:v>
                </c:pt>
                <c:pt idx="2">
                  <c:v>Acquirer</c:v>
                </c:pt>
              </c:strCache>
            </c:strRef>
          </c:cat>
          <c:val>
            <c:numRef>
              <c:f>Sheet1!$B$2:$B$4</c:f>
              <c:numCache>
                <c:formatCode>General</c:formatCode>
                <c:ptCount val="3"/>
                <c:pt idx="0">
                  <c:v>1.95</c:v>
                </c:pt>
                <c:pt idx="1">
                  <c:v>0.09</c:v>
                </c:pt>
                <c:pt idx="2">
                  <c:v>0.15</c:v>
                </c:pt>
              </c:numCache>
            </c:numRef>
          </c:val>
          <c:extLst>
            <c:ext xmlns:c16="http://schemas.microsoft.com/office/drawing/2014/chart" uri="{C3380CC4-5D6E-409C-BE32-E72D297353CC}">
              <c16:uniqueId val="{00000000-CC8B-41B7-B0AE-F37086C4F0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Sales Volume</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Enterprise</c:v>
                </c:pt>
                <c:pt idx="1">
                  <c:v>Small/Mid Size</c:v>
                </c:pt>
                <c:pt idx="2">
                  <c:v>"Mom &amp; Pop"</c:v>
                </c:pt>
              </c:strCache>
            </c:strRef>
          </c:cat>
          <c:val>
            <c:numRef>
              <c:f>Sheet1!$C$2:$C$4</c:f>
              <c:numCache>
                <c:formatCode>General</c:formatCode>
                <c:ptCount val="3"/>
                <c:pt idx="0">
                  <c:v>10</c:v>
                </c:pt>
                <c:pt idx="1">
                  <c:v>8</c:v>
                </c:pt>
                <c:pt idx="2">
                  <c:v>4</c:v>
                </c:pt>
              </c:numCache>
            </c:numRef>
          </c:val>
          <c:extLst>
            <c:ext xmlns:c16="http://schemas.microsoft.com/office/drawing/2014/chart" uri="{C3380CC4-5D6E-409C-BE32-E72D297353CC}">
              <c16:uniqueId val="{00000001-0168-40D6-B9E2-DB2B9039DA9C}"/>
            </c:ext>
          </c:extLst>
        </c:ser>
        <c:dLbls>
          <c:showLegendKey val="0"/>
          <c:showVal val="0"/>
          <c:showCatName val="0"/>
          <c:showSerName val="0"/>
          <c:showPercent val="0"/>
          <c:showBubbleSize val="0"/>
        </c:dLbls>
        <c:gapWidth val="109"/>
        <c:overlap val="30"/>
        <c:axId val="428527471"/>
        <c:axId val="428527055"/>
      </c:barChart>
      <c:catAx>
        <c:axId val="428527471"/>
        <c:scaling>
          <c:orientation val="minMax"/>
        </c:scaling>
        <c:delete val="1"/>
        <c:axPos val="b"/>
        <c:numFmt formatCode="General" sourceLinked="1"/>
        <c:majorTickMark val="none"/>
        <c:minorTickMark val="none"/>
        <c:tickLblPos val="nextTo"/>
        <c:crossAx val="428527055"/>
        <c:crosses val="autoZero"/>
        <c:auto val="1"/>
        <c:lblAlgn val="ctr"/>
        <c:lblOffset val="100"/>
        <c:noMultiLvlLbl val="0"/>
      </c:catAx>
      <c:valAx>
        <c:axId val="428527055"/>
        <c:scaling>
          <c:orientation val="minMax"/>
        </c:scaling>
        <c:delete val="1"/>
        <c:axPos val="l"/>
        <c:numFmt formatCode="General" sourceLinked="1"/>
        <c:majorTickMark val="none"/>
        <c:minorTickMark val="none"/>
        <c:tickLblPos val="nextTo"/>
        <c:crossAx val="428527471"/>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Accounts</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t" anchorCtr="0">
                <a:spAutoFit/>
              </a:bodyPr>
              <a:lstStyle/>
              <a:p>
                <a:pPr>
                  <a:defRPr sz="2000" b="0" i="0" u="none" strike="noStrike" kern="1200" baseline="0">
                    <a:solidFill>
                      <a:schemeClr val="bg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Enterprise</c:v>
                </c:pt>
                <c:pt idx="1">
                  <c:v>Small/Mid Size</c:v>
                </c:pt>
                <c:pt idx="2">
                  <c:v>"Mom &amp; Pop"</c:v>
                </c:pt>
              </c:strCache>
            </c:strRef>
          </c:cat>
          <c:val>
            <c:numRef>
              <c:f>Sheet1!$B$2:$B$4</c:f>
              <c:numCache>
                <c:formatCode>General</c:formatCode>
                <c:ptCount val="3"/>
                <c:pt idx="0">
                  <c:v>2</c:v>
                </c:pt>
                <c:pt idx="1">
                  <c:v>4</c:v>
                </c:pt>
                <c:pt idx="2">
                  <c:v>6</c:v>
                </c:pt>
              </c:numCache>
            </c:numRef>
          </c:val>
          <c:extLst>
            <c:ext xmlns:c16="http://schemas.microsoft.com/office/drawing/2014/chart" uri="{C3380CC4-5D6E-409C-BE32-E72D297353CC}">
              <c16:uniqueId val="{00000000-251D-43CF-A6C0-562D5BB76A41}"/>
            </c:ext>
          </c:extLst>
        </c:ser>
        <c:dLbls>
          <c:showLegendKey val="0"/>
          <c:showVal val="0"/>
          <c:showCatName val="0"/>
          <c:showSerName val="0"/>
          <c:showPercent val="0"/>
          <c:showBubbleSize val="0"/>
        </c:dLbls>
        <c:gapWidth val="109"/>
        <c:overlap val="30"/>
        <c:axId val="428527471"/>
        <c:axId val="428527055"/>
      </c:barChart>
      <c:catAx>
        <c:axId val="42852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28527055"/>
        <c:crosses val="autoZero"/>
        <c:auto val="1"/>
        <c:lblAlgn val="ctr"/>
        <c:lblOffset val="100"/>
        <c:noMultiLvlLbl val="0"/>
      </c:catAx>
      <c:valAx>
        <c:axId val="428527055"/>
        <c:scaling>
          <c:orientation val="minMax"/>
        </c:scaling>
        <c:delete val="1"/>
        <c:axPos val="l"/>
        <c:numFmt formatCode="General" sourceLinked="1"/>
        <c:majorTickMark val="none"/>
        <c:minorTickMark val="none"/>
        <c:tickLblPos val="nextTo"/>
        <c:crossAx val="428527471"/>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Sales Volume</c:v>
                </c:pt>
              </c:strCache>
            </c:strRef>
          </c:tx>
          <c:spPr>
            <a:solidFill>
              <a:schemeClr val="accent2"/>
            </a:solidFill>
            <a:ln>
              <a:noFill/>
            </a:ln>
            <a:effectLst/>
          </c:spPr>
          <c:invertIfNegative val="0"/>
          <c:dPt>
            <c:idx val="3"/>
            <c:invertIfNegative val="0"/>
            <c:bubble3D val="0"/>
            <c:spPr>
              <a:solidFill>
                <a:schemeClr val="accent6"/>
              </a:solidFill>
              <a:ln>
                <a:noFill/>
              </a:ln>
              <a:effectLst/>
            </c:spPr>
            <c:extLst>
              <c:ext xmlns:c16="http://schemas.microsoft.com/office/drawing/2014/chart" uri="{C3380CC4-5D6E-409C-BE32-E72D297353CC}">
                <c16:uniqueId val="{00000001-B521-4CF3-8782-36442A9D76D2}"/>
              </c:ext>
            </c:extLst>
          </c:dPt>
          <c:dLbls>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Enterprise</c:v>
                </c:pt>
                <c:pt idx="1">
                  <c:v>Small/Mid Size</c:v>
                </c:pt>
                <c:pt idx="2">
                  <c:v>"Mom &amp; Pop"</c:v>
                </c:pt>
                <c:pt idx="3">
                  <c:v>Micro-Merchants</c:v>
                </c:pt>
              </c:strCache>
            </c:strRef>
          </c:cat>
          <c:val>
            <c:numRef>
              <c:f>Sheet1!$C$2:$C$5</c:f>
              <c:numCache>
                <c:formatCode>General</c:formatCode>
                <c:ptCount val="4"/>
                <c:pt idx="0">
                  <c:v>10</c:v>
                </c:pt>
                <c:pt idx="1">
                  <c:v>8</c:v>
                </c:pt>
                <c:pt idx="2">
                  <c:v>4</c:v>
                </c:pt>
                <c:pt idx="3">
                  <c:v>4</c:v>
                </c:pt>
              </c:numCache>
            </c:numRef>
          </c:val>
          <c:extLst>
            <c:ext xmlns:c16="http://schemas.microsoft.com/office/drawing/2014/chart" uri="{C3380CC4-5D6E-409C-BE32-E72D297353CC}">
              <c16:uniqueId val="{00000002-B521-4CF3-8782-36442A9D76D2}"/>
            </c:ext>
          </c:extLst>
        </c:ser>
        <c:dLbls>
          <c:showLegendKey val="0"/>
          <c:showVal val="0"/>
          <c:showCatName val="0"/>
          <c:showSerName val="0"/>
          <c:showPercent val="0"/>
          <c:showBubbleSize val="0"/>
        </c:dLbls>
        <c:gapWidth val="109"/>
        <c:overlap val="30"/>
        <c:axId val="428527471"/>
        <c:axId val="428527055"/>
      </c:barChart>
      <c:catAx>
        <c:axId val="428527471"/>
        <c:scaling>
          <c:orientation val="minMax"/>
        </c:scaling>
        <c:delete val="1"/>
        <c:axPos val="b"/>
        <c:numFmt formatCode="General" sourceLinked="1"/>
        <c:majorTickMark val="none"/>
        <c:minorTickMark val="none"/>
        <c:tickLblPos val="nextTo"/>
        <c:crossAx val="428527055"/>
        <c:crosses val="autoZero"/>
        <c:auto val="1"/>
        <c:lblAlgn val="ctr"/>
        <c:lblOffset val="100"/>
        <c:noMultiLvlLbl val="0"/>
      </c:catAx>
      <c:valAx>
        <c:axId val="428527055"/>
        <c:scaling>
          <c:orientation val="minMax"/>
        </c:scaling>
        <c:delete val="1"/>
        <c:axPos val="l"/>
        <c:numFmt formatCode="General" sourceLinked="1"/>
        <c:majorTickMark val="none"/>
        <c:minorTickMark val="none"/>
        <c:tickLblPos val="nextTo"/>
        <c:crossAx val="428527471"/>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Accounts</c:v>
                </c:pt>
              </c:strCache>
            </c:strRef>
          </c:tx>
          <c:spPr>
            <a:solidFill>
              <a:schemeClr val="accent1"/>
            </a:solidFill>
            <a:ln>
              <a:noFill/>
            </a:ln>
            <a:effectLst/>
          </c:spPr>
          <c:invertIfNegative val="0"/>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CAF0-4C2F-98B2-DEBA19DEC79C}"/>
              </c:ext>
            </c:extLst>
          </c:dPt>
          <c:dLbls>
            <c:dLbl>
              <c:idx val="0"/>
              <c:spPr>
                <a:noFill/>
                <a:ln>
                  <a:noFill/>
                </a:ln>
                <a:effectLst/>
              </c:spPr>
              <c:txPr>
                <a:bodyPr rot="-5400000" spcFirstLastPara="1" vertOverflow="ellipsis" wrap="square" lIns="38100" tIns="19050" rIns="38100" bIns="19050" anchor="t" anchorCtr="0">
                  <a:spAutoFit/>
                </a:bodyPr>
                <a:lstStyle/>
                <a:p>
                  <a:pPr>
                    <a:defRPr sz="1100" b="0" i="0" u="none" strike="noStrike" kern="1200" baseline="0">
                      <a:solidFill>
                        <a:schemeClr val="bg1"/>
                      </a:solidFill>
                      <a:latin typeface="+mn-lt"/>
                      <a:ea typeface="+mn-ea"/>
                      <a:cs typeface="+mn-cs"/>
                    </a:defRPr>
                  </a:pPr>
                  <a:endParaRPr lang="en-US"/>
                </a:p>
              </c:txPr>
              <c:dLblPos val="inBase"/>
              <c:showLegendKey val="0"/>
              <c:showVal val="0"/>
              <c:showCatName val="0"/>
              <c:showSerName val="1"/>
              <c:showPercent val="0"/>
              <c:showBubbleSize val="0"/>
              <c:extLst>
                <c:ext xmlns:c16="http://schemas.microsoft.com/office/drawing/2014/chart" uri="{C3380CC4-5D6E-409C-BE32-E72D297353CC}">
                  <c16:uniqueId val="{00000002-CAF0-4C2F-98B2-DEBA19DEC79C}"/>
                </c:ext>
              </c:extLst>
            </c:dLbl>
            <c:spPr>
              <a:noFill/>
              <a:ln>
                <a:noFill/>
              </a:ln>
              <a:effectLst/>
            </c:spPr>
            <c:txPr>
              <a:bodyPr rot="-5400000" spcFirstLastPara="1" vertOverflow="ellipsis" wrap="square" lIns="38100" tIns="19050" rIns="38100" bIns="19050" anchor="t" anchorCtr="0">
                <a:spAutoFit/>
              </a:bodyPr>
              <a:lstStyle/>
              <a:p>
                <a:pPr>
                  <a:defRPr sz="2400" b="0" i="0" u="none" strike="noStrike" kern="1200" baseline="0">
                    <a:solidFill>
                      <a:schemeClr val="bg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Enterprise</c:v>
                </c:pt>
                <c:pt idx="1">
                  <c:v>Small/Mid Size</c:v>
                </c:pt>
                <c:pt idx="2">
                  <c:v>"Mom &amp; Pop"</c:v>
                </c:pt>
                <c:pt idx="3">
                  <c:v>Micro-Merchants</c:v>
                </c:pt>
              </c:strCache>
            </c:strRef>
          </c:cat>
          <c:val>
            <c:numRef>
              <c:f>Sheet1!$B$2:$B$5</c:f>
              <c:numCache>
                <c:formatCode>General</c:formatCode>
                <c:ptCount val="4"/>
                <c:pt idx="0">
                  <c:v>2</c:v>
                </c:pt>
                <c:pt idx="1">
                  <c:v>4</c:v>
                </c:pt>
                <c:pt idx="2">
                  <c:v>6</c:v>
                </c:pt>
                <c:pt idx="3">
                  <c:v>12</c:v>
                </c:pt>
              </c:numCache>
            </c:numRef>
          </c:val>
          <c:extLst>
            <c:ext xmlns:c16="http://schemas.microsoft.com/office/drawing/2014/chart" uri="{C3380CC4-5D6E-409C-BE32-E72D297353CC}">
              <c16:uniqueId val="{00000003-CAF0-4C2F-98B2-DEBA19DEC79C}"/>
            </c:ext>
          </c:extLst>
        </c:ser>
        <c:dLbls>
          <c:showLegendKey val="0"/>
          <c:showVal val="0"/>
          <c:showCatName val="0"/>
          <c:showSerName val="0"/>
          <c:showPercent val="0"/>
          <c:showBubbleSize val="0"/>
        </c:dLbls>
        <c:gapWidth val="109"/>
        <c:overlap val="30"/>
        <c:axId val="428527471"/>
        <c:axId val="428527055"/>
      </c:barChart>
      <c:catAx>
        <c:axId val="42852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28527055"/>
        <c:crosses val="autoZero"/>
        <c:auto val="1"/>
        <c:lblAlgn val="ctr"/>
        <c:lblOffset val="100"/>
        <c:noMultiLvlLbl val="0"/>
      </c:catAx>
      <c:valAx>
        <c:axId val="428527055"/>
        <c:scaling>
          <c:orientation val="minMax"/>
        </c:scaling>
        <c:delete val="1"/>
        <c:axPos val="l"/>
        <c:numFmt formatCode="General" sourceLinked="1"/>
        <c:majorTickMark val="none"/>
        <c:minorTickMark val="none"/>
        <c:tickLblPos val="nextTo"/>
        <c:crossAx val="428527471"/>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Sales Volume</c:v>
                </c:pt>
              </c:strCache>
            </c:strRef>
          </c:tx>
          <c:spPr>
            <a:solidFill>
              <a:schemeClr val="accent2"/>
            </a:solidFill>
            <a:ln>
              <a:noFill/>
            </a:ln>
            <a:effectLst/>
          </c:spPr>
          <c:invertIfNegative val="0"/>
          <c:dPt>
            <c:idx val="3"/>
            <c:invertIfNegative val="0"/>
            <c:bubble3D val="0"/>
            <c:spPr>
              <a:solidFill>
                <a:schemeClr val="accent6"/>
              </a:solidFill>
              <a:ln>
                <a:noFill/>
              </a:ln>
              <a:effectLst/>
            </c:spPr>
            <c:extLst>
              <c:ext xmlns:c16="http://schemas.microsoft.com/office/drawing/2014/chart" uri="{C3380CC4-5D6E-409C-BE32-E72D297353CC}">
                <c16:uniqueId val="{00000001-66D6-47FB-BADE-01F22EC8FC29}"/>
              </c:ext>
            </c:extLst>
          </c:dPt>
          <c:dLbls>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Enterprise</c:v>
                </c:pt>
                <c:pt idx="1">
                  <c:v>Small/Mid Size</c:v>
                </c:pt>
                <c:pt idx="2">
                  <c:v>"Mom &amp; Pop"</c:v>
                </c:pt>
                <c:pt idx="3">
                  <c:v>Micro-Merchants</c:v>
                </c:pt>
              </c:strCache>
            </c:strRef>
          </c:cat>
          <c:val>
            <c:numRef>
              <c:f>Sheet1!$C$2:$C$5</c:f>
              <c:numCache>
                <c:formatCode>General</c:formatCode>
                <c:ptCount val="4"/>
                <c:pt idx="0">
                  <c:v>10</c:v>
                </c:pt>
                <c:pt idx="1">
                  <c:v>8</c:v>
                </c:pt>
                <c:pt idx="2">
                  <c:v>4</c:v>
                </c:pt>
                <c:pt idx="3">
                  <c:v>4</c:v>
                </c:pt>
              </c:numCache>
            </c:numRef>
          </c:val>
          <c:extLst>
            <c:ext xmlns:c16="http://schemas.microsoft.com/office/drawing/2014/chart" uri="{C3380CC4-5D6E-409C-BE32-E72D297353CC}">
              <c16:uniqueId val="{00000000-66D6-47FB-BADE-01F22EC8FC29}"/>
            </c:ext>
          </c:extLst>
        </c:ser>
        <c:dLbls>
          <c:showLegendKey val="0"/>
          <c:showVal val="0"/>
          <c:showCatName val="0"/>
          <c:showSerName val="0"/>
          <c:showPercent val="0"/>
          <c:showBubbleSize val="0"/>
        </c:dLbls>
        <c:gapWidth val="109"/>
        <c:overlap val="30"/>
        <c:axId val="428527471"/>
        <c:axId val="428527055"/>
      </c:barChart>
      <c:catAx>
        <c:axId val="428527471"/>
        <c:scaling>
          <c:orientation val="minMax"/>
        </c:scaling>
        <c:delete val="1"/>
        <c:axPos val="b"/>
        <c:numFmt formatCode="General" sourceLinked="1"/>
        <c:majorTickMark val="none"/>
        <c:minorTickMark val="none"/>
        <c:tickLblPos val="nextTo"/>
        <c:crossAx val="428527055"/>
        <c:crosses val="autoZero"/>
        <c:auto val="1"/>
        <c:lblAlgn val="ctr"/>
        <c:lblOffset val="100"/>
        <c:noMultiLvlLbl val="0"/>
      </c:catAx>
      <c:valAx>
        <c:axId val="428527055"/>
        <c:scaling>
          <c:orientation val="minMax"/>
        </c:scaling>
        <c:delete val="1"/>
        <c:axPos val="l"/>
        <c:numFmt formatCode="General" sourceLinked="1"/>
        <c:majorTickMark val="none"/>
        <c:minorTickMark val="none"/>
        <c:tickLblPos val="nextTo"/>
        <c:crossAx val="428527471"/>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Accounts</c:v>
                </c:pt>
              </c:strCache>
            </c:strRef>
          </c:tx>
          <c:spPr>
            <a:solidFill>
              <a:schemeClr val="accent1"/>
            </a:solidFill>
            <a:ln>
              <a:noFill/>
            </a:ln>
            <a:effectLst/>
          </c:spPr>
          <c:invertIfNegative val="0"/>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765B-49CE-8D94-72F530E9D70C}"/>
              </c:ext>
            </c:extLst>
          </c:dPt>
          <c:dLbls>
            <c:dLbl>
              <c:idx val="0"/>
              <c:spPr>
                <a:noFill/>
                <a:ln>
                  <a:noFill/>
                </a:ln>
                <a:effectLst/>
              </c:spPr>
              <c:txPr>
                <a:bodyPr rot="-5400000" spcFirstLastPara="1" vertOverflow="ellipsis" wrap="square" lIns="38100" tIns="19050" rIns="38100" bIns="19050" anchor="t" anchorCtr="0">
                  <a:spAutoFit/>
                </a:bodyPr>
                <a:lstStyle/>
                <a:p>
                  <a:pPr>
                    <a:defRPr sz="1100" b="0" i="0" u="none" strike="noStrike" kern="1200" baseline="0">
                      <a:solidFill>
                        <a:schemeClr val="bg1"/>
                      </a:solidFill>
                      <a:latin typeface="+mn-lt"/>
                      <a:ea typeface="+mn-ea"/>
                      <a:cs typeface="+mn-cs"/>
                    </a:defRPr>
                  </a:pPr>
                  <a:endParaRPr lang="en-US"/>
                </a:p>
              </c:txPr>
              <c:dLblPos val="inBase"/>
              <c:showLegendKey val="0"/>
              <c:showVal val="0"/>
              <c:showCatName val="0"/>
              <c:showSerName val="1"/>
              <c:showPercent val="0"/>
              <c:showBubbleSize val="0"/>
              <c:extLst>
                <c:ext xmlns:c16="http://schemas.microsoft.com/office/drawing/2014/chart" uri="{C3380CC4-5D6E-409C-BE32-E72D297353CC}">
                  <c16:uniqueId val="{00000002-765B-49CE-8D94-72F530E9D70C}"/>
                </c:ext>
              </c:extLst>
            </c:dLbl>
            <c:spPr>
              <a:noFill/>
              <a:ln>
                <a:noFill/>
              </a:ln>
              <a:effectLst/>
            </c:spPr>
            <c:txPr>
              <a:bodyPr rot="-5400000" spcFirstLastPara="1" vertOverflow="ellipsis" wrap="square" lIns="38100" tIns="19050" rIns="38100" bIns="19050" anchor="t" anchorCtr="0">
                <a:spAutoFit/>
              </a:bodyPr>
              <a:lstStyle/>
              <a:p>
                <a:pPr>
                  <a:defRPr sz="2400" b="0" i="0" u="none" strike="noStrike" kern="1200" baseline="0">
                    <a:solidFill>
                      <a:schemeClr val="bg1"/>
                    </a:solidFill>
                    <a:latin typeface="+mn-lt"/>
                    <a:ea typeface="+mn-ea"/>
                    <a:cs typeface="+mn-cs"/>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Enterprise</c:v>
                </c:pt>
                <c:pt idx="1">
                  <c:v>Small/Mid Size</c:v>
                </c:pt>
                <c:pt idx="2">
                  <c:v>"Mom &amp; Pop"</c:v>
                </c:pt>
                <c:pt idx="3">
                  <c:v>Micro-Merchants</c:v>
                </c:pt>
              </c:strCache>
            </c:strRef>
          </c:cat>
          <c:val>
            <c:numRef>
              <c:f>Sheet1!$B$2:$B$5</c:f>
              <c:numCache>
                <c:formatCode>General</c:formatCode>
                <c:ptCount val="4"/>
                <c:pt idx="0">
                  <c:v>2</c:v>
                </c:pt>
                <c:pt idx="1">
                  <c:v>4</c:v>
                </c:pt>
                <c:pt idx="2">
                  <c:v>6</c:v>
                </c:pt>
                <c:pt idx="3">
                  <c:v>12</c:v>
                </c:pt>
              </c:numCache>
            </c:numRef>
          </c:val>
          <c:extLst>
            <c:ext xmlns:c16="http://schemas.microsoft.com/office/drawing/2014/chart" uri="{C3380CC4-5D6E-409C-BE32-E72D297353CC}">
              <c16:uniqueId val="{00000000-765B-49CE-8D94-72F530E9D70C}"/>
            </c:ext>
          </c:extLst>
        </c:ser>
        <c:dLbls>
          <c:showLegendKey val="0"/>
          <c:showVal val="0"/>
          <c:showCatName val="0"/>
          <c:showSerName val="0"/>
          <c:showPercent val="0"/>
          <c:showBubbleSize val="0"/>
        </c:dLbls>
        <c:gapWidth val="109"/>
        <c:overlap val="30"/>
        <c:axId val="428527471"/>
        <c:axId val="428527055"/>
      </c:barChart>
      <c:catAx>
        <c:axId val="42852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28527055"/>
        <c:crosses val="autoZero"/>
        <c:auto val="1"/>
        <c:lblAlgn val="ctr"/>
        <c:lblOffset val="100"/>
        <c:noMultiLvlLbl val="0"/>
      </c:catAx>
      <c:valAx>
        <c:axId val="428527055"/>
        <c:scaling>
          <c:orientation val="minMax"/>
        </c:scaling>
        <c:delete val="1"/>
        <c:axPos val="l"/>
        <c:numFmt formatCode="General" sourceLinked="1"/>
        <c:majorTickMark val="none"/>
        <c:minorTickMark val="none"/>
        <c:tickLblPos val="nextTo"/>
        <c:crossAx val="428527471"/>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82"/>
      <c:rAngAx val="0"/>
      <c:perspective val="0"/>
    </c:view3D>
    <c:floor>
      <c:thickness val="0"/>
    </c:floor>
    <c:sideWall>
      <c:thickness val="0"/>
    </c:sideWall>
    <c:backWall>
      <c:thickness val="0"/>
    </c:backWall>
    <c:plotArea>
      <c:layout>
        <c:manualLayout>
          <c:layoutTarget val="inner"/>
          <c:xMode val="edge"/>
          <c:yMode val="edge"/>
          <c:x val="0.26051560379918587"/>
          <c:y val="0.24224806201550442"/>
          <c:w val="0.47896879240162832"/>
          <c:h val="0.51356589147286758"/>
        </c:manualLayout>
      </c:layout>
      <c:pie3DChart>
        <c:varyColors val="1"/>
        <c:ser>
          <c:idx val="0"/>
          <c:order val="0"/>
          <c:tx>
            <c:strRef>
              <c:f>Sheet1!$B$1</c:f>
              <c:strCache>
                <c:ptCount val="1"/>
              </c:strCache>
            </c:strRef>
          </c:tx>
          <c:explosion val="35"/>
          <c:dPt>
            <c:idx val="0"/>
            <c:bubble3D val="0"/>
            <c:extLst>
              <c:ext xmlns:c16="http://schemas.microsoft.com/office/drawing/2014/chart" uri="{C3380CC4-5D6E-409C-BE32-E72D297353CC}">
                <c16:uniqueId val="{00000000-A28C-4891-8D62-D6565749F2D6}"/>
              </c:ext>
            </c:extLst>
          </c:dPt>
          <c:dPt>
            <c:idx val="1"/>
            <c:bubble3D val="0"/>
            <c:extLst>
              <c:ext xmlns:c16="http://schemas.microsoft.com/office/drawing/2014/chart" uri="{C3380CC4-5D6E-409C-BE32-E72D297353CC}">
                <c16:uniqueId val="{00000001-A28C-4891-8D62-D6565749F2D6}"/>
              </c:ext>
            </c:extLst>
          </c:dPt>
          <c:dPt>
            <c:idx val="2"/>
            <c:bubble3D val="0"/>
            <c:extLst>
              <c:ext xmlns:c16="http://schemas.microsoft.com/office/drawing/2014/chart" uri="{C3380CC4-5D6E-409C-BE32-E72D297353CC}">
                <c16:uniqueId val="{00000002-A28C-4891-8D62-D6565749F2D6}"/>
              </c:ext>
            </c:extLst>
          </c:dPt>
          <c:dLbls>
            <c:dLbl>
              <c:idx val="0"/>
              <c:layout>
                <c:manualLayout>
                  <c:x val="0.17920850614371353"/>
                  <c:y val="-0.10180581863952123"/>
                </c:manualLayout>
              </c:layout>
              <c:tx>
                <c:rich>
                  <a:bodyPr/>
                  <a:lstStyle/>
                  <a:p>
                    <a:pPr>
                      <a:defRPr>
                        <a:solidFill>
                          <a:schemeClr val="bg1"/>
                        </a:solidFill>
                      </a:defRPr>
                    </a:pPr>
                    <a:r>
                      <a:rPr lang="en-US">
                        <a:solidFill>
                          <a:schemeClr val="bg1"/>
                        </a:solidFill>
                      </a:rPr>
                      <a:t>Interchange
89%</a:t>
                    </a:r>
                  </a:p>
                </c:rich>
              </c:tx>
              <c:numFmt formatCode="0%" sourceLinked="0"/>
              <c:sp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A28C-4891-8D62-D6565749F2D6}"/>
                </c:ext>
              </c:extLst>
            </c:dLbl>
            <c:dLbl>
              <c:idx val="1"/>
              <c:tx>
                <c:rich>
                  <a:bodyPr/>
                  <a:lstStyle/>
                  <a:p>
                    <a:pPr>
                      <a:defRPr sz="1400"/>
                    </a:pPr>
                    <a:r>
                      <a:rPr lang="en-US" sz="1400" dirty="0" smtClean="0"/>
                      <a:t>Acquiring</a:t>
                    </a:r>
                    <a:r>
                      <a:rPr lang="en-US" sz="1400" baseline="0" dirty="0" smtClean="0"/>
                      <a:t> Fees</a:t>
                    </a:r>
                    <a:r>
                      <a:rPr lang="en-US" sz="1400" dirty="0"/>
                      <a:t>
4%</a:t>
                    </a:r>
                  </a:p>
                </c:rich>
              </c:tx>
              <c:numFmt formatCode="0%" sourceLinked="0"/>
              <c:sp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28C-4891-8D62-D6565749F2D6}"/>
                </c:ext>
              </c:extLst>
            </c:dLbl>
            <c:dLbl>
              <c:idx val="2"/>
              <c:tx>
                <c:rich>
                  <a:bodyPr/>
                  <a:lstStyle/>
                  <a:p>
                    <a:pPr>
                      <a:defRPr sz="1400"/>
                    </a:pPr>
                    <a:r>
                      <a:rPr lang="en-US" sz="1400" smtClean="0"/>
                      <a:t>Brand Fees</a:t>
                    </a:r>
                    <a:r>
                      <a:rPr lang="en-US" sz="1400" dirty="0"/>
                      <a:t>
7%</a:t>
                    </a:r>
                  </a:p>
                </c:rich>
              </c:tx>
              <c:numFmt formatCode="0%" sourceLinked="0"/>
              <c:sp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28C-4891-8D62-D6565749F2D6}"/>
                </c:ext>
              </c:extLst>
            </c:dLbl>
            <c:numFmt formatCode="0%" sourceLinked="0"/>
            <c:spPr>
              <a:noFill/>
              <a:ln>
                <a:noFill/>
              </a:ln>
              <a:effectLst/>
            </c:spPr>
            <c:dLblPos val="bestFit"/>
            <c:showLegendKey val="0"/>
            <c:showVal val="1"/>
            <c:showCatName val="1"/>
            <c:showSerName val="0"/>
            <c:showPercent val="1"/>
            <c:showBubbleSize val="0"/>
            <c:showLeaderLines val="1"/>
            <c:extLst>
              <c:ext xmlns:c15="http://schemas.microsoft.com/office/drawing/2012/chart" uri="{CE6537A1-D6FC-4f65-9D91-7224C49458BB}"/>
            </c:extLst>
          </c:dLbls>
          <c:cat>
            <c:strRef>
              <c:f>Sheet1!$A$2:$A$4</c:f>
              <c:strCache>
                <c:ptCount val="3"/>
                <c:pt idx="0">
                  <c:v>Issuer</c:v>
                </c:pt>
                <c:pt idx="1">
                  <c:v>Visa</c:v>
                </c:pt>
                <c:pt idx="2">
                  <c:v>Acquirer</c:v>
                </c:pt>
              </c:strCache>
            </c:strRef>
          </c:cat>
          <c:val>
            <c:numRef>
              <c:f>Sheet1!$B$2:$B$4</c:f>
              <c:numCache>
                <c:formatCode>General</c:formatCode>
                <c:ptCount val="3"/>
                <c:pt idx="0">
                  <c:v>1.9500000000000017</c:v>
                </c:pt>
                <c:pt idx="1">
                  <c:v>9.0000000000000066E-2</c:v>
                </c:pt>
                <c:pt idx="2">
                  <c:v>0.15000000000000024</c:v>
                </c:pt>
              </c:numCache>
            </c:numRef>
          </c:val>
          <c:extLst>
            <c:ext xmlns:c16="http://schemas.microsoft.com/office/drawing/2014/chart" uri="{C3380CC4-5D6E-409C-BE32-E72D297353CC}">
              <c16:uniqueId val="{00000003-A28C-4891-8D62-D6565749F2D6}"/>
            </c:ext>
          </c:extLst>
        </c:ser>
        <c:ser>
          <c:idx val="1"/>
          <c:order val="1"/>
          <c:tx>
            <c:strRef>
              <c:f>Sheet1!$C$1</c:f>
              <c:strCache>
                <c:ptCount val="1"/>
              </c:strCache>
            </c:strRef>
          </c:tx>
          <c:explosion val="25"/>
          <c:dPt>
            <c:idx val="0"/>
            <c:bubble3D val="0"/>
            <c:extLst>
              <c:ext xmlns:c16="http://schemas.microsoft.com/office/drawing/2014/chart" uri="{C3380CC4-5D6E-409C-BE32-E72D297353CC}">
                <c16:uniqueId val="{00000004-A28C-4891-8D62-D6565749F2D6}"/>
              </c:ext>
            </c:extLst>
          </c:dPt>
          <c:dPt>
            <c:idx val="2"/>
            <c:bubble3D val="0"/>
            <c:extLst>
              <c:ext xmlns:c16="http://schemas.microsoft.com/office/drawing/2014/chart" uri="{C3380CC4-5D6E-409C-BE32-E72D297353CC}">
                <c16:uniqueId val="{00000005-A28C-4891-8D62-D6565749F2D6}"/>
              </c:ext>
            </c:extLst>
          </c:dPt>
          <c:dLbls>
            <c:spPr>
              <a:noFill/>
              <a:ln>
                <a:noFill/>
              </a:ln>
              <a:effectLst/>
            </c:sp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Issuer</c:v>
                </c:pt>
                <c:pt idx="1">
                  <c:v>Visa</c:v>
                </c:pt>
                <c:pt idx="2">
                  <c:v>Acquirer</c:v>
                </c:pt>
              </c:strCache>
            </c:strRef>
          </c:cat>
          <c:val>
            <c:numRef>
              <c:f>Sheet1!$C$2:$C$4</c:f>
              <c:numCache>
                <c:formatCode>General</c:formatCode>
                <c:ptCount val="3"/>
              </c:numCache>
            </c:numRef>
          </c:val>
          <c:extLst>
            <c:ext xmlns:c16="http://schemas.microsoft.com/office/drawing/2014/chart" uri="{C3380CC4-5D6E-409C-BE32-E72D297353CC}">
              <c16:uniqueId val="{00000006-A28C-4891-8D62-D6565749F2D6}"/>
            </c:ext>
          </c:extLst>
        </c:ser>
        <c:dLbls>
          <c:dLblPos val="bestFit"/>
          <c:showLegendKey val="0"/>
          <c:showVal val="1"/>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1" Type="http://schemas.openxmlformats.org/officeDocument/2006/relationships/image" Target="../media/image69.png"/></Relationships>
</file>

<file path=ppt/diagrams/_rels/drawing4.xml.rels><?xml version="1.0" encoding="UTF-8" standalone="yes"?>
<Relationships xmlns="http://schemas.openxmlformats.org/package/2006/relationships"><Relationship Id="rId1"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B33B4F-7E51-4762-A796-C382CD252895}" type="doc">
      <dgm:prSet loTypeId="urn:microsoft.com/office/officeart/2005/8/layout/hProcess7" loCatId="process" qsTypeId="urn:microsoft.com/office/officeart/2005/8/quickstyle/simple1" qsCatId="simple" csTypeId="urn:microsoft.com/office/officeart/2005/8/colors/colorful4" csCatId="colorful" phldr="1"/>
      <dgm:spPr/>
      <dgm:t>
        <a:bodyPr/>
        <a:lstStyle/>
        <a:p>
          <a:endParaRPr lang="en-US"/>
        </a:p>
      </dgm:t>
    </dgm:pt>
    <dgm:pt modelId="{E150ED0D-617A-4014-A9AE-ACD35C58B272}">
      <dgm:prSet phldrT="[Text]" custT="1"/>
      <dgm:spPr/>
      <dgm:t>
        <a:bodyPr/>
        <a:lstStyle/>
        <a:p>
          <a:r>
            <a:rPr lang="en-US" sz="1400" u="sng" dirty="0" smtClean="0"/>
            <a:t>Step 1</a:t>
          </a:r>
          <a:endParaRPr lang="en-US" sz="1400" u="sng" dirty="0"/>
        </a:p>
      </dgm:t>
    </dgm:pt>
    <dgm:pt modelId="{D52BE3E2-61BE-4C2D-9D02-2A63AA499095}" type="parTrans" cxnId="{6A9BBB09-49CF-4478-9CB7-30DDAF4170E1}">
      <dgm:prSet/>
      <dgm:spPr/>
      <dgm:t>
        <a:bodyPr/>
        <a:lstStyle/>
        <a:p>
          <a:endParaRPr lang="en-US" sz="600"/>
        </a:p>
      </dgm:t>
    </dgm:pt>
    <dgm:pt modelId="{AA632A26-9CE2-4FD4-8FA3-8AF5117CDED3}" type="sibTrans" cxnId="{6A9BBB09-49CF-4478-9CB7-30DDAF4170E1}">
      <dgm:prSet/>
      <dgm:spPr/>
      <dgm:t>
        <a:bodyPr/>
        <a:lstStyle/>
        <a:p>
          <a:endParaRPr lang="en-US" sz="600"/>
        </a:p>
      </dgm:t>
    </dgm:pt>
    <dgm:pt modelId="{975141A1-8646-48B6-A5BD-8B032C249381}">
      <dgm:prSet phldrT="[Text]" custT="1"/>
      <dgm:spPr/>
      <dgm:t>
        <a:bodyPr/>
        <a:lstStyle/>
        <a:p>
          <a:r>
            <a:rPr lang="en-US" sz="1400" u="sng" dirty="0" smtClean="0"/>
            <a:t>Step 2</a:t>
          </a:r>
          <a:endParaRPr lang="en-US" sz="1400" u="sng" dirty="0"/>
        </a:p>
      </dgm:t>
    </dgm:pt>
    <dgm:pt modelId="{C94E6E6B-C471-4BF7-922C-3D5AD6234551}" type="parTrans" cxnId="{757D15F8-9D5B-4766-B837-2DA93BF35053}">
      <dgm:prSet/>
      <dgm:spPr/>
      <dgm:t>
        <a:bodyPr/>
        <a:lstStyle/>
        <a:p>
          <a:endParaRPr lang="en-US" sz="600"/>
        </a:p>
      </dgm:t>
    </dgm:pt>
    <dgm:pt modelId="{285282B6-AF89-480C-B1F6-969F6A00E326}" type="sibTrans" cxnId="{757D15F8-9D5B-4766-B837-2DA93BF35053}">
      <dgm:prSet/>
      <dgm:spPr/>
      <dgm:t>
        <a:bodyPr/>
        <a:lstStyle/>
        <a:p>
          <a:endParaRPr lang="en-US" sz="600"/>
        </a:p>
      </dgm:t>
    </dgm:pt>
    <dgm:pt modelId="{1CB4CAF8-AA9E-4F40-BF66-65D945C2350A}">
      <dgm:prSet phldrT="[Text]" custT="1"/>
      <dgm:spPr/>
      <dgm:t>
        <a:bodyPr/>
        <a:lstStyle/>
        <a:p>
          <a:r>
            <a:rPr lang="en-US" sz="1800" dirty="0" smtClean="0"/>
            <a:t>Sort by BIN</a:t>
          </a:r>
          <a:endParaRPr lang="en-US" sz="1800" dirty="0"/>
        </a:p>
      </dgm:t>
    </dgm:pt>
    <dgm:pt modelId="{D9B8EFC3-A4FD-431F-A560-D2FEBAAC30B2}" type="parTrans" cxnId="{B7BFFDDF-80FE-4F43-BEE0-0B0DF41AEE3F}">
      <dgm:prSet/>
      <dgm:spPr/>
      <dgm:t>
        <a:bodyPr/>
        <a:lstStyle/>
        <a:p>
          <a:endParaRPr lang="en-US" sz="600"/>
        </a:p>
      </dgm:t>
    </dgm:pt>
    <dgm:pt modelId="{21F9809C-31D1-4943-80E0-AAFF4C5C7C03}" type="sibTrans" cxnId="{B7BFFDDF-80FE-4F43-BEE0-0B0DF41AEE3F}">
      <dgm:prSet/>
      <dgm:spPr/>
      <dgm:t>
        <a:bodyPr/>
        <a:lstStyle/>
        <a:p>
          <a:endParaRPr lang="en-US" sz="600"/>
        </a:p>
      </dgm:t>
    </dgm:pt>
    <dgm:pt modelId="{3430105E-6D7F-4103-9232-7678C30E991B}">
      <dgm:prSet phldrT="[Text]" custT="1"/>
      <dgm:spPr/>
      <dgm:t>
        <a:bodyPr/>
        <a:lstStyle/>
        <a:p>
          <a:r>
            <a:rPr lang="en-US" sz="1400" u="sng" dirty="0" smtClean="0"/>
            <a:t>Step 3</a:t>
          </a:r>
          <a:endParaRPr lang="en-US" sz="1400" u="sng" dirty="0"/>
        </a:p>
      </dgm:t>
    </dgm:pt>
    <dgm:pt modelId="{EA4215FA-5C8A-41D0-AAB8-2CF1B19BB5C5}" type="parTrans" cxnId="{83168F2E-755F-4C66-B62F-64E0D25A0BC5}">
      <dgm:prSet/>
      <dgm:spPr/>
      <dgm:t>
        <a:bodyPr/>
        <a:lstStyle/>
        <a:p>
          <a:endParaRPr lang="en-US" sz="600"/>
        </a:p>
      </dgm:t>
    </dgm:pt>
    <dgm:pt modelId="{403B4495-5A04-494B-A849-7B5511383C7F}" type="sibTrans" cxnId="{83168F2E-755F-4C66-B62F-64E0D25A0BC5}">
      <dgm:prSet/>
      <dgm:spPr/>
      <dgm:t>
        <a:bodyPr/>
        <a:lstStyle/>
        <a:p>
          <a:endParaRPr lang="en-US" sz="600"/>
        </a:p>
      </dgm:t>
    </dgm:pt>
    <dgm:pt modelId="{969FF7D1-6582-4DAB-882D-01300EE08928}">
      <dgm:prSet phldrT="[Text]" custT="1"/>
      <dgm:spPr/>
      <dgm:t>
        <a:bodyPr/>
        <a:lstStyle/>
        <a:p>
          <a:r>
            <a:rPr lang="en-US" sz="1800" dirty="0" smtClean="0"/>
            <a:t>Calc. Fees</a:t>
          </a:r>
          <a:endParaRPr lang="en-US" sz="1800" dirty="0"/>
        </a:p>
      </dgm:t>
    </dgm:pt>
    <dgm:pt modelId="{B401EB4B-9171-4920-A11D-781140E37AC3}" type="parTrans" cxnId="{5DF1EA4E-830E-47B6-B084-59C45DDAA476}">
      <dgm:prSet/>
      <dgm:spPr/>
      <dgm:t>
        <a:bodyPr/>
        <a:lstStyle/>
        <a:p>
          <a:endParaRPr lang="en-US" sz="600"/>
        </a:p>
      </dgm:t>
    </dgm:pt>
    <dgm:pt modelId="{83D5C080-E6BF-4771-9647-441B7B56A5AB}" type="sibTrans" cxnId="{5DF1EA4E-830E-47B6-B084-59C45DDAA476}">
      <dgm:prSet/>
      <dgm:spPr/>
      <dgm:t>
        <a:bodyPr/>
        <a:lstStyle/>
        <a:p>
          <a:endParaRPr lang="en-US" sz="600"/>
        </a:p>
      </dgm:t>
    </dgm:pt>
    <dgm:pt modelId="{92858FDA-0078-43CC-A32E-7FEF97041310}">
      <dgm:prSet phldrT="[Text]" custT="1"/>
      <dgm:spPr/>
      <dgm:t>
        <a:bodyPr/>
        <a:lstStyle/>
        <a:p>
          <a:r>
            <a:rPr lang="en-US" sz="1400" u="sng" dirty="0" smtClean="0"/>
            <a:t>Step 4</a:t>
          </a:r>
          <a:endParaRPr lang="en-US" sz="1400" u="sng" dirty="0"/>
        </a:p>
      </dgm:t>
    </dgm:pt>
    <dgm:pt modelId="{A27EB475-E406-4C50-893E-F29F075BEB0C}" type="parTrans" cxnId="{F8381315-C50B-42A3-9770-7A6ED2B2B3B5}">
      <dgm:prSet/>
      <dgm:spPr/>
      <dgm:t>
        <a:bodyPr/>
        <a:lstStyle/>
        <a:p>
          <a:endParaRPr lang="en-US" sz="1050"/>
        </a:p>
      </dgm:t>
    </dgm:pt>
    <dgm:pt modelId="{4390F841-960A-4034-B129-5CF24B1EC2FE}" type="sibTrans" cxnId="{F8381315-C50B-42A3-9770-7A6ED2B2B3B5}">
      <dgm:prSet/>
      <dgm:spPr/>
      <dgm:t>
        <a:bodyPr/>
        <a:lstStyle/>
        <a:p>
          <a:endParaRPr lang="en-US" sz="1050"/>
        </a:p>
      </dgm:t>
    </dgm:pt>
    <dgm:pt modelId="{1A9F302E-0D9E-4878-BE4D-02125DB898A7}">
      <dgm:prSet phldrT="[Text]" custT="1"/>
      <dgm:spPr/>
      <dgm:t>
        <a:bodyPr/>
        <a:lstStyle/>
        <a:p>
          <a:r>
            <a:rPr lang="en-US" sz="1400" u="sng" dirty="0" smtClean="0"/>
            <a:t>Step 5</a:t>
          </a:r>
          <a:endParaRPr lang="en-US" sz="1400" u="sng" dirty="0"/>
        </a:p>
      </dgm:t>
    </dgm:pt>
    <dgm:pt modelId="{CB9311F3-2ED4-496F-9695-0ADCBE1F5FFA}" type="parTrans" cxnId="{970B65F6-A96C-45EB-B0E2-C3A11992A988}">
      <dgm:prSet/>
      <dgm:spPr/>
      <dgm:t>
        <a:bodyPr/>
        <a:lstStyle/>
        <a:p>
          <a:endParaRPr lang="en-US" sz="1050"/>
        </a:p>
      </dgm:t>
    </dgm:pt>
    <dgm:pt modelId="{2BE04E07-6E34-4882-A1F6-BE307A57D4BD}" type="sibTrans" cxnId="{970B65F6-A96C-45EB-B0E2-C3A11992A988}">
      <dgm:prSet/>
      <dgm:spPr/>
      <dgm:t>
        <a:bodyPr/>
        <a:lstStyle/>
        <a:p>
          <a:endParaRPr lang="en-US" sz="1050"/>
        </a:p>
      </dgm:t>
    </dgm:pt>
    <dgm:pt modelId="{DF6170C7-05C1-4153-AFA3-12328EB3A959}">
      <dgm:prSet phldrT="[Text]" custT="1"/>
      <dgm:spPr/>
      <dgm:t>
        <a:bodyPr/>
        <a:lstStyle/>
        <a:p>
          <a:r>
            <a:rPr lang="en-US" sz="1800" dirty="0" smtClean="0"/>
            <a:t>Calc. Net Position</a:t>
          </a:r>
          <a:endParaRPr lang="en-US" sz="1800" dirty="0"/>
        </a:p>
      </dgm:t>
    </dgm:pt>
    <dgm:pt modelId="{7EFF1893-5615-4496-B059-9880DB64CA43}" type="parTrans" cxnId="{650D3E1E-4243-4434-9A16-49792DC5F1D2}">
      <dgm:prSet/>
      <dgm:spPr/>
      <dgm:t>
        <a:bodyPr/>
        <a:lstStyle/>
        <a:p>
          <a:endParaRPr lang="en-US" sz="1050"/>
        </a:p>
      </dgm:t>
    </dgm:pt>
    <dgm:pt modelId="{64F4A078-8A9A-4837-A718-955A4C9100D2}" type="sibTrans" cxnId="{650D3E1E-4243-4434-9A16-49792DC5F1D2}">
      <dgm:prSet/>
      <dgm:spPr/>
      <dgm:t>
        <a:bodyPr/>
        <a:lstStyle/>
        <a:p>
          <a:endParaRPr lang="en-US" sz="1050"/>
        </a:p>
      </dgm:t>
    </dgm:pt>
    <dgm:pt modelId="{7D4DA88A-C14E-4B6F-8A08-18DC9AE87040}">
      <dgm:prSet phldrT="[Text]" custT="1"/>
      <dgm:spPr/>
      <dgm:t>
        <a:bodyPr/>
        <a:lstStyle/>
        <a:p>
          <a:r>
            <a:rPr lang="en-US" sz="1400" dirty="0" smtClean="0"/>
            <a:t>Generate Outbound Files</a:t>
          </a:r>
          <a:endParaRPr lang="en-US" sz="1400" dirty="0"/>
        </a:p>
      </dgm:t>
    </dgm:pt>
    <dgm:pt modelId="{C4ACC786-1988-416A-9115-DCDF991D99CF}" type="parTrans" cxnId="{E1F020C5-666D-401F-8C9B-C19C3D7EFB98}">
      <dgm:prSet/>
      <dgm:spPr/>
      <dgm:t>
        <a:bodyPr/>
        <a:lstStyle/>
        <a:p>
          <a:endParaRPr lang="en-US" sz="1050"/>
        </a:p>
      </dgm:t>
    </dgm:pt>
    <dgm:pt modelId="{09C7B71B-AE5F-47B2-9771-6B36DDC2EBE7}" type="sibTrans" cxnId="{E1F020C5-666D-401F-8C9B-C19C3D7EFB98}">
      <dgm:prSet/>
      <dgm:spPr/>
      <dgm:t>
        <a:bodyPr/>
        <a:lstStyle/>
        <a:p>
          <a:endParaRPr lang="en-US" sz="1050"/>
        </a:p>
      </dgm:t>
    </dgm:pt>
    <dgm:pt modelId="{B7823CA3-16EF-46EC-ADA9-D11562037994}">
      <dgm:prSet phldrT="[Text]" custT="1"/>
      <dgm:spPr/>
      <dgm:t>
        <a:bodyPr/>
        <a:lstStyle/>
        <a:p>
          <a:r>
            <a:rPr lang="en-US" sz="1800" dirty="0" smtClean="0"/>
            <a:t>Validate Data</a:t>
          </a:r>
          <a:endParaRPr lang="en-US" sz="1800" dirty="0"/>
        </a:p>
      </dgm:t>
    </dgm:pt>
    <dgm:pt modelId="{2F33ACEA-1DB5-4469-BD88-7F32FB60E083}" type="sibTrans" cxnId="{5AF630BF-4F1C-414C-9A06-920116772832}">
      <dgm:prSet/>
      <dgm:spPr/>
      <dgm:t>
        <a:bodyPr/>
        <a:lstStyle/>
        <a:p>
          <a:endParaRPr lang="en-US" sz="600"/>
        </a:p>
      </dgm:t>
    </dgm:pt>
    <dgm:pt modelId="{D58D73C8-5655-4A7D-8B0C-6FA70C07BFE5}" type="parTrans" cxnId="{5AF630BF-4F1C-414C-9A06-920116772832}">
      <dgm:prSet/>
      <dgm:spPr/>
      <dgm:t>
        <a:bodyPr/>
        <a:lstStyle/>
        <a:p>
          <a:endParaRPr lang="en-US" sz="600"/>
        </a:p>
      </dgm:t>
    </dgm:pt>
    <dgm:pt modelId="{17E6D397-44AA-4230-89CE-8540EC760EAC}" type="pres">
      <dgm:prSet presAssocID="{E9B33B4F-7E51-4762-A796-C382CD252895}" presName="Name0" presStyleCnt="0">
        <dgm:presLayoutVars>
          <dgm:dir/>
          <dgm:animLvl val="lvl"/>
          <dgm:resizeHandles val="exact"/>
        </dgm:presLayoutVars>
      </dgm:prSet>
      <dgm:spPr/>
      <dgm:t>
        <a:bodyPr/>
        <a:lstStyle/>
        <a:p>
          <a:endParaRPr lang="en-US"/>
        </a:p>
      </dgm:t>
    </dgm:pt>
    <dgm:pt modelId="{D5445ECD-73B0-43E4-932E-7A5EAEB0E363}" type="pres">
      <dgm:prSet presAssocID="{E150ED0D-617A-4014-A9AE-ACD35C58B272}" presName="compositeNode" presStyleCnt="0">
        <dgm:presLayoutVars>
          <dgm:bulletEnabled val="1"/>
        </dgm:presLayoutVars>
      </dgm:prSet>
      <dgm:spPr/>
    </dgm:pt>
    <dgm:pt modelId="{B3ECFC94-67BC-4E92-93D5-B351E8D2A0DE}" type="pres">
      <dgm:prSet presAssocID="{E150ED0D-617A-4014-A9AE-ACD35C58B272}" presName="bgRect" presStyleLbl="node1" presStyleIdx="0" presStyleCnt="5"/>
      <dgm:spPr/>
      <dgm:t>
        <a:bodyPr/>
        <a:lstStyle/>
        <a:p>
          <a:endParaRPr lang="en-US"/>
        </a:p>
      </dgm:t>
    </dgm:pt>
    <dgm:pt modelId="{4DAD6158-4DEC-4357-8798-0CB26A350EB0}" type="pres">
      <dgm:prSet presAssocID="{E150ED0D-617A-4014-A9AE-ACD35C58B272}" presName="parentNode" presStyleLbl="node1" presStyleIdx="0" presStyleCnt="5">
        <dgm:presLayoutVars>
          <dgm:chMax val="0"/>
          <dgm:bulletEnabled val="1"/>
        </dgm:presLayoutVars>
      </dgm:prSet>
      <dgm:spPr/>
      <dgm:t>
        <a:bodyPr/>
        <a:lstStyle/>
        <a:p>
          <a:endParaRPr lang="en-US"/>
        </a:p>
      </dgm:t>
    </dgm:pt>
    <dgm:pt modelId="{A64F9CC3-78DC-4D65-B4E4-0864FE549D92}" type="pres">
      <dgm:prSet presAssocID="{E150ED0D-617A-4014-A9AE-ACD35C58B272}" presName="childNode" presStyleLbl="node1" presStyleIdx="0" presStyleCnt="5">
        <dgm:presLayoutVars>
          <dgm:bulletEnabled val="1"/>
        </dgm:presLayoutVars>
      </dgm:prSet>
      <dgm:spPr/>
      <dgm:t>
        <a:bodyPr/>
        <a:lstStyle/>
        <a:p>
          <a:endParaRPr lang="en-US"/>
        </a:p>
      </dgm:t>
    </dgm:pt>
    <dgm:pt modelId="{FE6D3C58-74C2-48DC-93E8-8AB2270F9434}" type="pres">
      <dgm:prSet presAssocID="{AA632A26-9CE2-4FD4-8FA3-8AF5117CDED3}" presName="hSp" presStyleCnt="0"/>
      <dgm:spPr/>
    </dgm:pt>
    <dgm:pt modelId="{65B0C1D7-F6E5-4940-9B8C-AEEBFD4740D1}" type="pres">
      <dgm:prSet presAssocID="{AA632A26-9CE2-4FD4-8FA3-8AF5117CDED3}" presName="vProcSp" presStyleCnt="0"/>
      <dgm:spPr/>
    </dgm:pt>
    <dgm:pt modelId="{5A9698B6-FA87-4309-A097-4008F9BF3CAC}" type="pres">
      <dgm:prSet presAssocID="{AA632A26-9CE2-4FD4-8FA3-8AF5117CDED3}" presName="vSp1" presStyleCnt="0"/>
      <dgm:spPr/>
    </dgm:pt>
    <dgm:pt modelId="{EF632F78-CCB2-4E36-B7C5-8EE3BCBDFA3A}" type="pres">
      <dgm:prSet presAssocID="{AA632A26-9CE2-4FD4-8FA3-8AF5117CDED3}" presName="simulatedConn" presStyleLbl="solidFgAcc1" presStyleIdx="0" presStyleCnt="4"/>
      <dgm:spPr/>
    </dgm:pt>
    <dgm:pt modelId="{3F2C57AD-A017-4755-BB86-6E36F4F6B7E3}" type="pres">
      <dgm:prSet presAssocID="{AA632A26-9CE2-4FD4-8FA3-8AF5117CDED3}" presName="vSp2" presStyleCnt="0"/>
      <dgm:spPr/>
    </dgm:pt>
    <dgm:pt modelId="{091CF38A-153B-4315-B691-52AB3900F0AE}" type="pres">
      <dgm:prSet presAssocID="{AA632A26-9CE2-4FD4-8FA3-8AF5117CDED3}" presName="sibTrans" presStyleCnt="0"/>
      <dgm:spPr/>
    </dgm:pt>
    <dgm:pt modelId="{B78D5B60-125F-48AE-9073-2ACD957C43C3}" type="pres">
      <dgm:prSet presAssocID="{975141A1-8646-48B6-A5BD-8B032C249381}" presName="compositeNode" presStyleCnt="0">
        <dgm:presLayoutVars>
          <dgm:bulletEnabled val="1"/>
        </dgm:presLayoutVars>
      </dgm:prSet>
      <dgm:spPr/>
    </dgm:pt>
    <dgm:pt modelId="{CE903BA7-8513-450F-A85E-489BBD41C3C7}" type="pres">
      <dgm:prSet presAssocID="{975141A1-8646-48B6-A5BD-8B032C249381}" presName="bgRect" presStyleLbl="node1" presStyleIdx="1" presStyleCnt="5"/>
      <dgm:spPr/>
      <dgm:t>
        <a:bodyPr/>
        <a:lstStyle/>
        <a:p>
          <a:endParaRPr lang="en-US"/>
        </a:p>
      </dgm:t>
    </dgm:pt>
    <dgm:pt modelId="{BF3BD1CF-7ED5-4C3E-8713-2076A926569C}" type="pres">
      <dgm:prSet presAssocID="{975141A1-8646-48B6-A5BD-8B032C249381}" presName="parentNode" presStyleLbl="node1" presStyleIdx="1" presStyleCnt="5">
        <dgm:presLayoutVars>
          <dgm:chMax val="0"/>
          <dgm:bulletEnabled val="1"/>
        </dgm:presLayoutVars>
      </dgm:prSet>
      <dgm:spPr/>
      <dgm:t>
        <a:bodyPr/>
        <a:lstStyle/>
        <a:p>
          <a:endParaRPr lang="en-US"/>
        </a:p>
      </dgm:t>
    </dgm:pt>
    <dgm:pt modelId="{8069EB71-1A1D-4F52-B005-B131CCF7D619}" type="pres">
      <dgm:prSet presAssocID="{975141A1-8646-48B6-A5BD-8B032C249381}" presName="childNode" presStyleLbl="node1" presStyleIdx="1" presStyleCnt="5">
        <dgm:presLayoutVars>
          <dgm:bulletEnabled val="1"/>
        </dgm:presLayoutVars>
      </dgm:prSet>
      <dgm:spPr/>
      <dgm:t>
        <a:bodyPr/>
        <a:lstStyle/>
        <a:p>
          <a:endParaRPr lang="en-US"/>
        </a:p>
      </dgm:t>
    </dgm:pt>
    <dgm:pt modelId="{8370AFFD-E88F-497B-B30F-4B0E6C3DFB3A}" type="pres">
      <dgm:prSet presAssocID="{285282B6-AF89-480C-B1F6-969F6A00E326}" presName="hSp" presStyleCnt="0"/>
      <dgm:spPr/>
    </dgm:pt>
    <dgm:pt modelId="{478BC808-EA78-48CD-95A0-F67230372B4A}" type="pres">
      <dgm:prSet presAssocID="{285282B6-AF89-480C-B1F6-969F6A00E326}" presName="vProcSp" presStyleCnt="0"/>
      <dgm:spPr/>
    </dgm:pt>
    <dgm:pt modelId="{7FDBDBD8-AA28-4457-801A-E3CA8CDED4BC}" type="pres">
      <dgm:prSet presAssocID="{285282B6-AF89-480C-B1F6-969F6A00E326}" presName="vSp1" presStyleCnt="0"/>
      <dgm:spPr/>
    </dgm:pt>
    <dgm:pt modelId="{78B02EEB-3187-4BC5-AF0A-F2164B9447F5}" type="pres">
      <dgm:prSet presAssocID="{285282B6-AF89-480C-B1F6-969F6A00E326}" presName="simulatedConn" presStyleLbl="solidFgAcc1" presStyleIdx="1" presStyleCnt="4"/>
      <dgm:spPr/>
    </dgm:pt>
    <dgm:pt modelId="{B0B4F9EF-DE1F-48D9-BEF3-17BA5655D2B0}" type="pres">
      <dgm:prSet presAssocID="{285282B6-AF89-480C-B1F6-969F6A00E326}" presName="vSp2" presStyleCnt="0"/>
      <dgm:spPr/>
    </dgm:pt>
    <dgm:pt modelId="{6B428891-AB30-408A-B366-EFA980BC520D}" type="pres">
      <dgm:prSet presAssocID="{285282B6-AF89-480C-B1F6-969F6A00E326}" presName="sibTrans" presStyleCnt="0"/>
      <dgm:spPr/>
    </dgm:pt>
    <dgm:pt modelId="{1821DE51-9B0F-48B7-B17A-79EC330F360A}" type="pres">
      <dgm:prSet presAssocID="{3430105E-6D7F-4103-9232-7678C30E991B}" presName="compositeNode" presStyleCnt="0">
        <dgm:presLayoutVars>
          <dgm:bulletEnabled val="1"/>
        </dgm:presLayoutVars>
      </dgm:prSet>
      <dgm:spPr/>
    </dgm:pt>
    <dgm:pt modelId="{96067C3D-029A-4A79-94FA-EA34FB1ED347}" type="pres">
      <dgm:prSet presAssocID="{3430105E-6D7F-4103-9232-7678C30E991B}" presName="bgRect" presStyleLbl="node1" presStyleIdx="2" presStyleCnt="5"/>
      <dgm:spPr/>
      <dgm:t>
        <a:bodyPr/>
        <a:lstStyle/>
        <a:p>
          <a:endParaRPr lang="en-US"/>
        </a:p>
      </dgm:t>
    </dgm:pt>
    <dgm:pt modelId="{97006A10-3B26-42F4-85DF-7C2F348DF2B7}" type="pres">
      <dgm:prSet presAssocID="{3430105E-6D7F-4103-9232-7678C30E991B}" presName="parentNode" presStyleLbl="node1" presStyleIdx="2" presStyleCnt="5">
        <dgm:presLayoutVars>
          <dgm:chMax val="0"/>
          <dgm:bulletEnabled val="1"/>
        </dgm:presLayoutVars>
      </dgm:prSet>
      <dgm:spPr/>
      <dgm:t>
        <a:bodyPr/>
        <a:lstStyle/>
        <a:p>
          <a:endParaRPr lang="en-US"/>
        </a:p>
      </dgm:t>
    </dgm:pt>
    <dgm:pt modelId="{DBC03899-72F5-4B09-B9F1-1385E206611C}" type="pres">
      <dgm:prSet presAssocID="{3430105E-6D7F-4103-9232-7678C30E991B}" presName="childNode" presStyleLbl="node1" presStyleIdx="2" presStyleCnt="5">
        <dgm:presLayoutVars>
          <dgm:bulletEnabled val="1"/>
        </dgm:presLayoutVars>
      </dgm:prSet>
      <dgm:spPr/>
      <dgm:t>
        <a:bodyPr/>
        <a:lstStyle/>
        <a:p>
          <a:endParaRPr lang="en-US"/>
        </a:p>
      </dgm:t>
    </dgm:pt>
    <dgm:pt modelId="{8BFAEAAA-26E3-4EA6-9DCE-BFBF429401E7}" type="pres">
      <dgm:prSet presAssocID="{403B4495-5A04-494B-A849-7B5511383C7F}" presName="hSp" presStyleCnt="0"/>
      <dgm:spPr/>
    </dgm:pt>
    <dgm:pt modelId="{824813A6-29C1-43A8-8243-97D09A9D8355}" type="pres">
      <dgm:prSet presAssocID="{403B4495-5A04-494B-A849-7B5511383C7F}" presName="vProcSp" presStyleCnt="0"/>
      <dgm:spPr/>
    </dgm:pt>
    <dgm:pt modelId="{479C9A6F-DF53-45C5-B631-01672F74AEAD}" type="pres">
      <dgm:prSet presAssocID="{403B4495-5A04-494B-A849-7B5511383C7F}" presName="vSp1" presStyleCnt="0"/>
      <dgm:spPr/>
    </dgm:pt>
    <dgm:pt modelId="{3A80D7E0-7D93-4F47-AF57-5A0F287508CC}" type="pres">
      <dgm:prSet presAssocID="{403B4495-5A04-494B-A849-7B5511383C7F}" presName="simulatedConn" presStyleLbl="solidFgAcc1" presStyleIdx="2" presStyleCnt="4"/>
      <dgm:spPr/>
    </dgm:pt>
    <dgm:pt modelId="{02178EDF-E149-47F5-9FE7-5D7DD1932B73}" type="pres">
      <dgm:prSet presAssocID="{403B4495-5A04-494B-A849-7B5511383C7F}" presName="vSp2" presStyleCnt="0"/>
      <dgm:spPr/>
    </dgm:pt>
    <dgm:pt modelId="{64562B63-AF62-4C8A-A20E-07E312FA06BF}" type="pres">
      <dgm:prSet presAssocID="{403B4495-5A04-494B-A849-7B5511383C7F}" presName="sibTrans" presStyleCnt="0"/>
      <dgm:spPr/>
    </dgm:pt>
    <dgm:pt modelId="{F2333CB8-DC7B-4B85-9975-A13C9F262738}" type="pres">
      <dgm:prSet presAssocID="{92858FDA-0078-43CC-A32E-7FEF97041310}" presName="compositeNode" presStyleCnt="0">
        <dgm:presLayoutVars>
          <dgm:bulletEnabled val="1"/>
        </dgm:presLayoutVars>
      </dgm:prSet>
      <dgm:spPr/>
    </dgm:pt>
    <dgm:pt modelId="{D5616996-E6CF-4BA0-B908-E6B90A4A213E}" type="pres">
      <dgm:prSet presAssocID="{92858FDA-0078-43CC-A32E-7FEF97041310}" presName="bgRect" presStyleLbl="node1" presStyleIdx="3" presStyleCnt="5"/>
      <dgm:spPr/>
      <dgm:t>
        <a:bodyPr/>
        <a:lstStyle/>
        <a:p>
          <a:endParaRPr lang="en-US"/>
        </a:p>
      </dgm:t>
    </dgm:pt>
    <dgm:pt modelId="{1E2FD60B-05DD-4826-A04C-7F7814C92633}" type="pres">
      <dgm:prSet presAssocID="{92858FDA-0078-43CC-A32E-7FEF97041310}" presName="parentNode" presStyleLbl="node1" presStyleIdx="3" presStyleCnt="5">
        <dgm:presLayoutVars>
          <dgm:chMax val="0"/>
          <dgm:bulletEnabled val="1"/>
        </dgm:presLayoutVars>
      </dgm:prSet>
      <dgm:spPr/>
      <dgm:t>
        <a:bodyPr/>
        <a:lstStyle/>
        <a:p>
          <a:endParaRPr lang="en-US"/>
        </a:p>
      </dgm:t>
    </dgm:pt>
    <dgm:pt modelId="{F126E412-C774-4D6D-95E1-8246D69C4E03}" type="pres">
      <dgm:prSet presAssocID="{92858FDA-0078-43CC-A32E-7FEF97041310}" presName="childNode" presStyleLbl="node1" presStyleIdx="3" presStyleCnt="5">
        <dgm:presLayoutVars>
          <dgm:bulletEnabled val="1"/>
        </dgm:presLayoutVars>
      </dgm:prSet>
      <dgm:spPr/>
      <dgm:t>
        <a:bodyPr/>
        <a:lstStyle/>
        <a:p>
          <a:endParaRPr lang="en-US"/>
        </a:p>
      </dgm:t>
    </dgm:pt>
    <dgm:pt modelId="{298106FC-B57C-4D42-BC44-6912E9EA0CFB}" type="pres">
      <dgm:prSet presAssocID="{4390F841-960A-4034-B129-5CF24B1EC2FE}" presName="hSp" presStyleCnt="0"/>
      <dgm:spPr/>
    </dgm:pt>
    <dgm:pt modelId="{365AFEE2-94C0-4DD9-90F1-2725CC086E0A}" type="pres">
      <dgm:prSet presAssocID="{4390F841-960A-4034-B129-5CF24B1EC2FE}" presName="vProcSp" presStyleCnt="0"/>
      <dgm:spPr/>
    </dgm:pt>
    <dgm:pt modelId="{BBD6E99D-72FB-4B1C-85B0-9A45BB2482D0}" type="pres">
      <dgm:prSet presAssocID="{4390F841-960A-4034-B129-5CF24B1EC2FE}" presName="vSp1" presStyleCnt="0"/>
      <dgm:spPr/>
    </dgm:pt>
    <dgm:pt modelId="{F2305D90-902A-4E36-9C15-787D82B1AC2F}" type="pres">
      <dgm:prSet presAssocID="{4390F841-960A-4034-B129-5CF24B1EC2FE}" presName="simulatedConn" presStyleLbl="solidFgAcc1" presStyleIdx="3" presStyleCnt="4"/>
      <dgm:spPr/>
    </dgm:pt>
    <dgm:pt modelId="{DFC77186-C638-4C9E-B0FC-EB905E15DDA6}" type="pres">
      <dgm:prSet presAssocID="{4390F841-960A-4034-B129-5CF24B1EC2FE}" presName="vSp2" presStyleCnt="0"/>
      <dgm:spPr/>
    </dgm:pt>
    <dgm:pt modelId="{CC764EA3-EFBB-4340-B1F8-B980972FDCC8}" type="pres">
      <dgm:prSet presAssocID="{4390F841-960A-4034-B129-5CF24B1EC2FE}" presName="sibTrans" presStyleCnt="0"/>
      <dgm:spPr/>
    </dgm:pt>
    <dgm:pt modelId="{2DFBFEB1-5816-41F1-B29A-2C49877339CD}" type="pres">
      <dgm:prSet presAssocID="{1A9F302E-0D9E-4878-BE4D-02125DB898A7}" presName="compositeNode" presStyleCnt="0">
        <dgm:presLayoutVars>
          <dgm:bulletEnabled val="1"/>
        </dgm:presLayoutVars>
      </dgm:prSet>
      <dgm:spPr/>
    </dgm:pt>
    <dgm:pt modelId="{781398E7-7E1E-4D85-A605-F946D0C748F1}" type="pres">
      <dgm:prSet presAssocID="{1A9F302E-0D9E-4878-BE4D-02125DB898A7}" presName="bgRect" presStyleLbl="node1" presStyleIdx="4" presStyleCnt="5"/>
      <dgm:spPr/>
      <dgm:t>
        <a:bodyPr/>
        <a:lstStyle/>
        <a:p>
          <a:endParaRPr lang="en-US"/>
        </a:p>
      </dgm:t>
    </dgm:pt>
    <dgm:pt modelId="{F7EBDA32-C01A-4E4E-85DB-F28D7D98C4E6}" type="pres">
      <dgm:prSet presAssocID="{1A9F302E-0D9E-4878-BE4D-02125DB898A7}" presName="parentNode" presStyleLbl="node1" presStyleIdx="4" presStyleCnt="5">
        <dgm:presLayoutVars>
          <dgm:chMax val="0"/>
          <dgm:bulletEnabled val="1"/>
        </dgm:presLayoutVars>
      </dgm:prSet>
      <dgm:spPr/>
      <dgm:t>
        <a:bodyPr/>
        <a:lstStyle/>
        <a:p>
          <a:endParaRPr lang="en-US"/>
        </a:p>
      </dgm:t>
    </dgm:pt>
    <dgm:pt modelId="{29643516-31E9-485F-85E7-A9E2623BB29C}" type="pres">
      <dgm:prSet presAssocID="{1A9F302E-0D9E-4878-BE4D-02125DB898A7}" presName="childNode" presStyleLbl="node1" presStyleIdx="4" presStyleCnt="5">
        <dgm:presLayoutVars>
          <dgm:bulletEnabled val="1"/>
        </dgm:presLayoutVars>
      </dgm:prSet>
      <dgm:spPr/>
      <dgm:t>
        <a:bodyPr/>
        <a:lstStyle/>
        <a:p>
          <a:endParaRPr lang="en-US"/>
        </a:p>
      </dgm:t>
    </dgm:pt>
  </dgm:ptLst>
  <dgm:cxnLst>
    <dgm:cxn modelId="{9004FD41-B764-4A6C-AE11-C8FDDAB9CF18}" type="presOf" srcId="{3430105E-6D7F-4103-9232-7678C30E991B}" destId="{97006A10-3B26-42F4-85DF-7C2F348DF2B7}" srcOrd="1" destOrd="0" presId="urn:microsoft.com/office/officeart/2005/8/layout/hProcess7"/>
    <dgm:cxn modelId="{83168F2E-755F-4C66-B62F-64E0D25A0BC5}" srcId="{E9B33B4F-7E51-4762-A796-C382CD252895}" destId="{3430105E-6D7F-4103-9232-7678C30E991B}" srcOrd="2" destOrd="0" parTransId="{EA4215FA-5C8A-41D0-AAB8-2CF1B19BB5C5}" sibTransId="{403B4495-5A04-494B-A849-7B5511383C7F}"/>
    <dgm:cxn modelId="{5F283705-615A-4C9D-A9AB-6060B38C240C}" type="presOf" srcId="{975141A1-8646-48B6-A5BD-8B032C249381}" destId="{BF3BD1CF-7ED5-4C3E-8713-2076A926569C}" srcOrd="1" destOrd="0" presId="urn:microsoft.com/office/officeart/2005/8/layout/hProcess7"/>
    <dgm:cxn modelId="{82A6F2D9-2109-42D5-9DFF-7BF663F864DD}" type="presOf" srcId="{7D4DA88A-C14E-4B6F-8A08-18DC9AE87040}" destId="{29643516-31E9-485F-85E7-A9E2623BB29C}" srcOrd="0" destOrd="0" presId="urn:microsoft.com/office/officeart/2005/8/layout/hProcess7"/>
    <dgm:cxn modelId="{F57ED326-5E67-40B3-B62A-E789BCD68BBA}" type="presOf" srcId="{B7823CA3-16EF-46EC-ADA9-D11562037994}" destId="{A64F9CC3-78DC-4D65-B4E4-0864FE549D92}" srcOrd="0" destOrd="0" presId="urn:microsoft.com/office/officeart/2005/8/layout/hProcess7"/>
    <dgm:cxn modelId="{9C4D9149-8FEB-4B1A-A32D-DC1B5E153F7D}" type="presOf" srcId="{DF6170C7-05C1-4153-AFA3-12328EB3A959}" destId="{F126E412-C774-4D6D-95E1-8246D69C4E03}" srcOrd="0" destOrd="0" presId="urn:microsoft.com/office/officeart/2005/8/layout/hProcess7"/>
    <dgm:cxn modelId="{5AF630BF-4F1C-414C-9A06-920116772832}" srcId="{E150ED0D-617A-4014-A9AE-ACD35C58B272}" destId="{B7823CA3-16EF-46EC-ADA9-D11562037994}" srcOrd="0" destOrd="0" parTransId="{D58D73C8-5655-4A7D-8B0C-6FA70C07BFE5}" sibTransId="{2F33ACEA-1DB5-4469-BD88-7F32FB60E083}"/>
    <dgm:cxn modelId="{B42FD8AD-B6DD-4655-BE94-35DC5D86D9EC}" type="presOf" srcId="{E150ED0D-617A-4014-A9AE-ACD35C58B272}" destId="{B3ECFC94-67BC-4E92-93D5-B351E8D2A0DE}" srcOrd="0" destOrd="0" presId="urn:microsoft.com/office/officeart/2005/8/layout/hProcess7"/>
    <dgm:cxn modelId="{BE4827CC-BE03-47D2-9367-DDF5436B8821}" type="presOf" srcId="{1A9F302E-0D9E-4878-BE4D-02125DB898A7}" destId="{781398E7-7E1E-4D85-A605-F946D0C748F1}" srcOrd="0" destOrd="0" presId="urn:microsoft.com/office/officeart/2005/8/layout/hProcess7"/>
    <dgm:cxn modelId="{970B65F6-A96C-45EB-B0E2-C3A11992A988}" srcId="{E9B33B4F-7E51-4762-A796-C382CD252895}" destId="{1A9F302E-0D9E-4878-BE4D-02125DB898A7}" srcOrd="4" destOrd="0" parTransId="{CB9311F3-2ED4-496F-9695-0ADCBE1F5FFA}" sibTransId="{2BE04E07-6E34-4882-A1F6-BE307A57D4BD}"/>
    <dgm:cxn modelId="{6A9BBB09-49CF-4478-9CB7-30DDAF4170E1}" srcId="{E9B33B4F-7E51-4762-A796-C382CD252895}" destId="{E150ED0D-617A-4014-A9AE-ACD35C58B272}" srcOrd="0" destOrd="0" parTransId="{D52BE3E2-61BE-4C2D-9D02-2A63AA499095}" sibTransId="{AA632A26-9CE2-4FD4-8FA3-8AF5117CDED3}"/>
    <dgm:cxn modelId="{F68C29E2-8EBD-49E0-8D71-A3FB709B039C}" type="presOf" srcId="{3430105E-6D7F-4103-9232-7678C30E991B}" destId="{96067C3D-029A-4A79-94FA-EA34FB1ED347}" srcOrd="0" destOrd="0" presId="urn:microsoft.com/office/officeart/2005/8/layout/hProcess7"/>
    <dgm:cxn modelId="{757D15F8-9D5B-4766-B837-2DA93BF35053}" srcId="{E9B33B4F-7E51-4762-A796-C382CD252895}" destId="{975141A1-8646-48B6-A5BD-8B032C249381}" srcOrd="1" destOrd="0" parTransId="{C94E6E6B-C471-4BF7-922C-3D5AD6234551}" sibTransId="{285282B6-AF89-480C-B1F6-969F6A00E326}"/>
    <dgm:cxn modelId="{650D3E1E-4243-4434-9A16-49792DC5F1D2}" srcId="{92858FDA-0078-43CC-A32E-7FEF97041310}" destId="{DF6170C7-05C1-4153-AFA3-12328EB3A959}" srcOrd="0" destOrd="0" parTransId="{7EFF1893-5615-4496-B059-9880DB64CA43}" sibTransId="{64F4A078-8A9A-4837-A718-955A4C9100D2}"/>
    <dgm:cxn modelId="{B7BFFDDF-80FE-4F43-BEE0-0B0DF41AEE3F}" srcId="{975141A1-8646-48B6-A5BD-8B032C249381}" destId="{1CB4CAF8-AA9E-4F40-BF66-65D945C2350A}" srcOrd="0" destOrd="0" parTransId="{D9B8EFC3-A4FD-431F-A560-D2FEBAAC30B2}" sibTransId="{21F9809C-31D1-4943-80E0-AAFF4C5C7C03}"/>
    <dgm:cxn modelId="{E098593B-FAF6-4353-9631-F70870E7D09C}" type="presOf" srcId="{92858FDA-0078-43CC-A32E-7FEF97041310}" destId="{1E2FD60B-05DD-4826-A04C-7F7814C92633}" srcOrd="1" destOrd="0" presId="urn:microsoft.com/office/officeart/2005/8/layout/hProcess7"/>
    <dgm:cxn modelId="{F4655A4E-82E2-487F-9600-0C8D2B2F415A}" type="presOf" srcId="{1A9F302E-0D9E-4878-BE4D-02125DB898A7}" destId="{F7EBDA32-C01A-4E4E-85DB-F28D7D98C4E6}" srcOrd="1" destOrd="0" presId="urn:microsoft.com/office/officeart/2005/8/layout/hProcess7"/>
    <dgm:cxn modelId="{B20F48BC-BAE0-450F-A563-235C2A6395CD}" type="presOf" srcId="{1CB4CAF8-AA9E-4F40-BF66-65D945C2350A}" destId="{8069EB71-1A1D-4F52-B005-B131CCF7D619}" srcOrd="0" destOrd="0" presId="urn:microsoft.com/office/officeart/2005/8/layout/hProcess7"/>
    <dgm:cxn modelId="{4F4BA847-F31B-4D57-92B6-3C113CF11BCE}" type="presOf" srcId="{E9B33B4F-7E51-4762-A796-C382CD252895}" destId="{17E6D397-44AA-4230-89CE-8540EC760EAC}" srcOrd="0" destOrd="0" presId="urn:microsoft.com/office/officeart/2005/8/layout/hProcess7"/>
    <dgm:cxn modelId="{E1F020C5-666D-401F-8C9B-C19C3D7EFB98}" srcId="{1A9F302E-0D9E-4878-BE4D-02125DB898A7}" destId="{7D4DA88A-C14E-4B6F-8A08-18DC9AE87040}" srcOrd="0" destOrd="0" parTransId="{C4ACC786-1988-416A-9115-DCDF991D99CF}" sibTransId="{09C7B71B-AE5F-47B2-9771-6B36DDC2EBE7}"/>
    <dgm:cxn modelId="{3C4D2DC5-257A-473C-9B95-B7D70F4D2FCB}" type="presOf" srcId="{969FF7D1-6582-4DAB-882D-01300EE08928}" destId="{DBC03899-72F5-4B09-B9F1-1385E206611C}" srcOrd="0" destOrd="0" presId="urn:microsoft.com/office/officeart/2005/8/layout/hProcess7"/>
    <dgm:cxn modelId="{44813AF2-330E-45AE-88AC-824A11C4D081}" type="presOf" srcId="{975141A1-8646-48B6-A5BD-8B032C249381}" destId="{CE903BA7-8513-450F-A85E-489BBD41C3C7}" srcOrd="0" destOrd="0" presId="urn:microsoft.com/office/officeart/2005/8/layout/hProcess7"/>
    <dgm:cxn modelId="{8F862083-4322-4D3C-BB11-F11F56A2EC00}" type="presOf" srcId="{92858FDA-0078-43CC-A32E-7FEF97041310}" destId="{D5616996-E6CF-4BA0-B908-E6B90A4A213E}" srcOrd="0" destOrd="0" presId="urn:microsoft.com/office/officeart/2005/8/layout/hProcess7"/>
    <dgm:cxn modelId="{F8381315-C50B-42A3-9770-7A6ED2B2B3B5}" srcId="{E9B33B4F-7E51-4762-A796-C382CD252895}" destId="{92858FDA-0078-43CC-A32E-7FEF97041310}" srcOrd="3" destOrd="0" parTransId="{A27EB475-E406-4C50-893E-F29F075BEB0C}" sibTransId="{4390F841-960A-4034-B129-5CF24B1EC2FE}"/>
    <dgm:cxn modelId="{52D9A20E-61A1-4101-8A25-1EC5A9B5EB39}" type="presOf" srcId="{E150ED0D-617A-4014-A9AE-ACD35C58B272}" destId="{4DAD6158-4DEC-4357-8798-0CB26A350EB0}" srcOrd="1" destOrd="0" presId="urn:microsoft.com/office/officeart/2005/8/layout/hProcess7"/>
    <dgm:cxn modelId="{5DF1EA4E-830E-47B6-B084-59C45DDAA476}" srcId="{3430105E-6D7F-4103-9232-7678C30E991B}" destId="{969FF7D1-6582-4DAB-882D-01300EE08928}" srcOrd="0" destOrd="0" parTransId="{B401EB4B-9171-4920-A11D-781140E37AC3}" sibTransId="{83D5C080-E6BF-4771-9647-441B7B56A5AB}"/>
    <dgm:cxn modelId="{961DAD67-29A2-4137-93ED-759D10AC92F6}" type="presParOf" srcId="{17E6D397-44AA-4230-89CE-8540EC760EAC}" destId="{D5445ECD-73B0-43E4-932E-7A5EAEB0E363}" srcOrd="0" destOrd="0" presId="urn:microsoft.com/office/officeart/2005/8/layout/hProcess7"/>
    <dgm:cxn modelId="{BF136033-3F75-4E8B-B081-F18FBD6F6628}" type="presParOf" srcId="{D5445ECD-73B0-43E4-932E-7A5EAEB0E363}" destId="{B3ECFC94-67BC-4E92-93D5-B351E8D2A0DE}" srcOrd="0" destOrd="0" presId="urn:microsoft.com/office/officeart/2005/8/layout/hProcess7"/>
    <dgm:cxn modelId="{555B500D-10B2-401D-A7BA-295E900FF9E2}" type="presParOf" srcId="{D5445ECD-73B0-43E4-932E-7A5EAEB0E363}" destId="{4DAD6158-4DEC-4357-8798-0CB26A350EB0}" srcOrd="1" destOrd="0" presId="urn:microsoft.com/office/officeart/2005/8/layout/hProcess7"/>
    <dgm:cxn modelId="{25465A7A-F096-4AEC-878A-7FEE5B8B4F5C}" type="presParOf" srcId="{D5445ECD-73B0-43E4-932E-7A5EAEB0E363}" destId="{A64F9CC3-78DC-4D65-B4E4-0864FE549D92}" srcOrd="2" destOrd="0" presId="urn:microsoft.com/office/officeart/2005/8/layout/hProcess7"/>
    <dgm:cxn modelId="{773B2958-FBD1-4F48-9AC1-52879C4E0066}" type="presParOf" srcId="{17E6D397-44AA-4230-89CE-8540EC760EAC}" destId="{FE6D3C58-74C2-48DC-93E8-8AB2270F9434}" srcOrd="1" destOrd="0" presId="urn:microsoft.com/office/officeart/2005/8/layout/hProcess7"/>
    <dgm:cxn modelId="{95C9F456-B249-41F7-A8A2-C1C0149EC625}" type="presParOf" srcId="{17E6D397-44AA-4230-89CE-8540EC760EAC}" destId="{65B0C1D7-F6E5-4940-9B8C-AEEBFD4740D1}" srcOrd="2" destOrd="0" presId="urn:microsoft.com/office/officeart/2005/8/layout/hProcess7"/>
    <dgm:cxn modelId="{F6D77DF8-C129-4D24-8D5E-2F3991A6BAA3}" type="presParOf" srcId="{65B0C1D7-F6E5-4940-9B8C-AEEBFD4740D1}" destId="{5A9698B6-FA87-4309-A097-4008F9BF3CAC}" srcOrd="0" destOrd="0" presId="urn:microsoft.com/office/officeart/2005/8/layout/hProcess7"/>
    <dgm:cxn modelId="{000C8A3E-8FFC-4815-8435-35235AC1714D}" type="presParOf" srcId="{65B0C1D7-F6E5-4940-9B8C-AEEBFD4740D1}" destId="{EF632F78-CCB2-4E36-B7C5-8EE3BCBDFA3A}" srcOrd="1" destOrd="0" presId="urn:microsoft.com/office/officeart/2005/8/layout/hProcess7"/>
    <dgm:cxn modelId="{D7368372-70E3-42D4-92E3-2E4407F565BB}" type="presParOf" srcId="{65B0C1D7-F6E5-4940-9B8C-AEEBFD4740D1}" destId="{3F2C57AD-A017-4755-BB86-6E36F4F6B7E3}" srcOrd="2" destOrd="0" presId="urn:microsoft.com/office/officeart/2005/8/layout/hProcess7"/>
    <dgm:cxn modelId="{81D8125B-F988-4F70-B22A-03D0862A5561}" type="presParOf" srcId="{17E6D397-44AA-4230-89CE-8540EC760EAC}" destId="{091CF38A-153B-4315-B691-52AB3900F0AE}" srcOrd="3" destOrd="0" presId="urn:microsoft.com/office/officeart/2005/8/layout/hProcess7"/>
    <dgm:cxn modelId="{6EC6BDDD-7988-43A5-BB66-DBDF89443859}" type="presParOf" srcId="{17E6D397-44AA-4230-89CE-8540EC760EAC}" destId="{B78D5B60-125F-48AE-9073-2ACD957C43C3}" srcOrd="4" destOrd="0" presId="urn:microsoft.com/office/officeart/2005/8/layout/hProcess7"/>
    <dgm:cxn modelId="{EF30D872-BBD8-4AF0-A804-D8AB59601262}" type="presParOf" srcId="{B78D5B60-125F-48AE-9073-2ACD957C43C3}" destId="{CE903BA7-8513-450F-A85E-489BBD41C3C7}" srcOrd="0" destOrd="0" presId="urn:microsoft.com/office/officeart/2005/8/layout/hProcess7"/>
    <dgm:cxn modelId="{4B981F78-541F-4C4D-A9B0-737E914980DB}" type="presParOf" srcId="{B78D5B60-125F-48AE-9073-2ACD957C43C3}" destId="{BF3BD1CF-7ED5-4C3E-8713-2076A926569C}" srcOrd="1" destOrd="0" presId="urn:microsoft.com/office/officeart/2005/8/layout/hProcess7"/>
    <dgm:cxn modelId="{3C9112C0-F7FA-4764-9E40-0550FFF3B638}" type="presParOf" srcId="{B78D5B60-125F-48AE-9073-2ACD957C43C3}" destId="{8069EB71-1A1D-4F52-B005-B131CCF7D619}" srcOrd="2" destOrd="0" presId="urn:microsoft.com/office/officeart/2005/8/layout/hProcess7"/>
    <dgm:cxn modelId="{A3F4D810-593D-4312-BCAE-DEEFE7838F09}" type="presParOf" srcId="{17E6D397-44AA-4230-89CE-8540EC760EAC}" destId="{8370AFFD-E88F-497B-B30F-4B0E6C3DFB3A}" srcOrd="5" destOrd="0" presId="urn:microsoft.com/office/officeart/2005/8/layout/hProcess7"/>
    <dgm:cxn modelId="{D177101B-6545-4EC5-A3F3-47C01243D60E}" type="presParOf" srcId="{17E6D397-44AA-4230-89CE-8540EC760EAC}" destId="{478BC808-EA78-48CD-95A0-F67230372B4A}" srcOrd="6" destOrd="0" presId="urn:microsoft.com/office/officeart/2005/8/layout/hProcess7"/>
    <dgm:cxn modelId="{65A89FA5-3B21-49CF-B529-32FE1EC6D308}" type="presParOf" srcId="{478BC808-EA78-48CD-95A0-F67230372B4A}" destId="{7FDBDBD8-AA28-4457-801A-E3CA8CDED4BC}" srcOrd="0" destOrd="0" presId="urn:microsoft.com/office/officeart/2005/8/layout/hProcess7"/>
    <dgm:cxn modelId="{8BB23411-7B9D-49F6-9F48-66A4B0DACA3A}" type="presParOf" srcId="{478BC808-EA78-48CD-95A0-F67230372B4A}" destId="{78B02EEB-3187-4BC5-AF0A-F2164B9447F5}" srcOrd="1" destOrd="0" presId="urn:microsoft.com/office/officeart/2005/8/layout/hProcess7"/>
    <dgm:cxn modelId="{927DF953-F9C2-4E62-8408-ADBD32A9F499}" type="presParOf" srcId="{478BC808-EA78-48CD-95A0-F67230372B4A}" destId="{B0B4F9EF-DE1F-48D9-BEF3-17BA5655D2B0}" srcOrd="2" destOrd="0" presId="urn:microsoft.com/office/officeart/2005/8/layout/hProcess7"/>
    <dgm:cxn modelId="{EFB411FB-207E-44FF-AD6A-8F5187A0EB4A}" type="presParOf" srcId="{17E6D397-44AA-4230-89CE-8540EC760EAC}" destId="{6B428891-AB30-408A-B366-EFA980BC520D}" srcOrd="7" destOrd="0" presId="urn:microsoft.com/office/officeart/2005/8/layout/hProcess7"/>
    <dgm:cxn modelId="{409C1942-8F49-4C9B-95CF-005D3115BDC3}" type="presParOf" srcId="{17E6D397-44AA-4230-89CE-8540EC760EAC}" destId="{1821DE51-9B0F-48B7-B17A-79EC330F360A}" srcOrd="8" destOrd="0" presId="urn:microsoft.com/office/officeart/2005/8/layout/hProcess7"/>
    <dgm:cxn modelId="{3596469E-4A5E-4B54-B484-BF169E729193}" type="presParOf" srcId="{1821DE51-9B0F-48B7-B17A-79EC330F360A}" destId="{96067C3D-029A-4A79-94FA-EA34FB1ED347}" srcOrd="0" destOrd="0" presId="urn:microsoft.com/office/officeart/2005/8/layout/hProcess7"/>
    <dgm:cxn modelId="{966B3F0B-497D-4A0D-9DD8-03C6FB75C156}" type="presParOf" srcId="{1821DE51-9B0F-48B7-B17A-79EC330F360A}" destId="{97006A10-3B26-42F4-85DF-7C2F348DF2B7}" srcOrd="1" destOrd="0" presId="urn:microsoft.com/office/officeart/2005/8/layout/hProcess7"/>
    <dgm:cxn modelId="{9C989D31-1AB9-45D7-B085-D8FE55C92C20}" type="presParOf" srcId="{1821DE51-9B0F-48B7-B17A-79EC330F360A}" destId="{DBC03899-72F5-4B09-B9F1-1385E206611C}" srcOrd="2" destOrd="0" presId="urn:microsoft.com/office/officeart/2005/8/layout/hProcess7"/>
    <dgm:cxn modelId="{A3BE2A75-3084-40BC-9540-EC3A73AB4D76}" type="presParOf" srcId="{17E6D397-44AA-4230-89CE-8540EC760EAC}" destId="{8BFAEAAA-26E3-4EA6-9DCE-BFBF429401E7}" srcOrd="9" destOrd="0" presId="urn:microsoft.com/office/officeart/2005/8/layout/hProcess7"/>
    <dgm:cxn modelId="{468C047E-8553-4C8E-97D5-E90DEEEE5BC6}" type="presParOf" srcId="{17E6D397-44AA-4230-89CE-8540EC760EAC}" destId="{824813A6-29C1-43A8-8243-97D09A9D8355}" srcOrd="10" destOrd="0" presId="urn:microsoft.com/office/officeart/2005/8/layout/hProcess7"/>
    <dgm:cxn modelId="{E3A4A35C-C7C0-463A-8723-DB6FDDE15DDE}" type="presParOf" srcId="{824813A6-29C1-43A8-8243-97D09A9D8355}" destId="{479C9A6F-DF53-45C5-B631-01672F74AEAD}" srcOrd="0" destOrd="0" presId="urn:microsoft.com/office/officeart/2005/8/layout/hProcess7"/>
    <dgm:cxn modelId="{AFC75044-5D82-4B5C-8924-D4A549BEAFF5}" type="presParOf" srcId="{824813A6-29C1-43A8-8243-97D09A9D8355}" destId="{3A80D7E0-7D93-4F47-AF57-5A0F287508CC}" srcOrd="1" destOrd="0" presId="urn:microsoft.com/office/officeart/2005/8/layout/hProcess7"/>
    <dgm:cxn modelId="{CCDB18B1-799B-4D10-A3BD-29EA4EB6D302}" type="presParOf" srcId="{824813A6-29C1-43A8-8243-97D09A9D8355}" destId="{02178EDF-E149-47F5-9FE7-5D7DD1932B73}" srcOrd="2" destOrd="0" presId="urn:microsoft.com/office/officeart/2005/8/layout/hProcess7"/>
    <dgm:cxn modelId="{30608E96-288F-40A2-8E17-D40BECE81F19}" type="presParOf" srcId="{17E6D397-44AA-4230-89CE-8540EC760EAC}" destId="{64562B63-AF62-4C8A-A20E-07E312FA06BF}" srcOrd="11" destOrd="0" presId="urn:microsoft.com/office/officeart/2005/8/layout/hProcess7"/>
    <dgm:cxn modelId="{FA50FB62-D30A-4F39-AD0F-07518A815B37}" type="presParOf" srcId="{17E6D397-44AA-4230-89CE-8540EC760EAC}" destId="{F2333CB8-DC7B-4B85-9975-A13C9F262738}" srcOrd="12" destOrd="0" presId="urn:microsoft.com/office/officeart/2005/8/layout/hProcess7"/>
    <dgm:cxn modelId="{18FBF3E9-B011-46EE-9D93-96C69001B3BF}" type="presParOf" srcId="{F2333CB8-DC7B-4B85-9975-A13C9F262738}" destId="{D5616996-E6CF-4BA0-B908-E6B90A4A213E}" srcOrd="0" destOrd="0" presId="urn:microsoft.com/office/officeart/2005/8/layout/hProcess7"/>
    <dgm:cxn modelId="{05656B55-9F39-48BB-AF49-27AE01048DA5}" type="presParOf" srcId="{F2333CB8-DC7B-4B85-9975-A13C9F262738}" destId="{1E2FD60B-05DD-4826-A04C-7F7814C92633}" srcOrd="1" destOrd="0" presId="urn:microsoft.com/office/officeart/2005/8/layout/hProcess7"/>
    <dgm:cxn modelId="{8E0A4DEA-CDCB-462D-82BC-5FE3CCF1C61D}" type="presParOf" srcId="{F2333CB8-DC7B-4B85-9975-A13C9F262738}" destId="{F126E412-C774-4D6D-95E1-8246D69C4E03}" srcOrd="2" destOrd="0" presId="urn:microsoft.com/office/officeart/2005/8/layout/hProcess7"/>
    <dgm:cxn modelId="{ED266EF7-7773-44E0-A89F-5E08E1DAED8C}" type="presParOf" srcId="{17E6D397-44AA-4230-89CE-8540EC760EAC}" destId="{298106FC-B57C-4D42-BC44-6912E9EA0CFB}" srcOrd="13" destOrd="0" presId="urn:microsoft.com/office/officeart/2005/8/layout/hProcess7"/>
    <dgm:cxn modelId="{9F1391BC-3999-4FBF-9A38-9569367194AA}" type="presParOf" srcId="{17E6D397-44AA-4230-89CE-8540EC760EAC}" destId="{365AFEE2-94C0-4DD9-90F1-2725CC086E0A}" srcOrd="14" destOrd="0" presId="urn:microsoft.com/office/officeart/2005/8/layout/hProcess7"/>
    <dgm:cxn modelId="{6EE9D6C9-9CFE-4EA9-8F2C-64D4788839CB}" type="presParOf" srcId="{365AFEE2-94C0-4DD9-90F1-2725CC086E0A}" destId="{BBD6E99D-72FB-4B1C-85B0-9A45BB2482D0}" srcOrd="0" destOrd="0" presId="urn:microsoft.com/office/officeart/2005/8/layout/hProcess7"/>
    <dgm:cxn modelId="{C06A1455-A912-490F-83C4-8FE82B728E07}" type="presParOf" srcId="{365AFEE2-94C0-4DD9-90F1-2725CC086E0A}" destId="{F2305D90-902A-4E36-9C15-787D82B1AC2F}" srcOrd="1" destOrd="0" presId="urn:microsoft.com/office/officeart/2005/8/layout/hProcess7"/>
    <dgm:cxn modelId="{5D304D5F-C592-47F5-A9A7-CB6E46144C5D}" type="presParOf" srcId="{365AFEE2-94C0-4DD9-90F1-2725CC086E0A}" destId="{DFC77186-C638-4C9E-B0FC-EB905E15DDA6}" srcOrd="2" destOrd="0" presId="urn:microsoft.com/office/officeart/2005/8/layout/hProcess7"/>
    <dgm:cxn modelId="{385DC569-5BF4-423B-BB00-6E09A1D8625A}" type="presParOf" srcId="{17E6D397-44AA-4230-89CE-8540EC760EAC}" destId="{CC764EA3-EFBB-4340-B1F8-B980972FDCC8}" srcOrd="15" destOrd="0" presId="urn:microsoft.com/office/officeart/2005/8/layout/hProcess7"/>
    <dgm:cxn modelId="{30E4C599-532E-4E13-B35F-6BA3ED1BCB0D}" type="presParOf" srcId="{17E6D397-44AA-4230-89CE-8540EC760EAC}" destId="{2DFBFEB1-5816-41F1-B29A-2C49877339CD}" srcOrd="16" destOrd="0" presId="urn:microsoft.com/office/officeart/2005/8/layout/hProcess7"/>
    <dgm:cxn modelId="{FF3D17D7-1FFD-4F13-B355-C3A47DC02A95}" type="presParOf" srcId="{2DFBFEB1-5816-41F1-B29A-2C49877339CD}" destId="{781398E7-7E1E-4D85-A605-F946D0C748F1}" srcOrd="0" destOrd="0" presId="urn:microsoft.com/office/officeart/2005/8/layout/hProcess7"/>
    <dgm:cxn modelId="{56EB0F13-86D1-4CDD-8A4E-6714DAB40A0E}" type="presParOf" srcId="{2DFBFEB1-5816-41F1-B29A-2C49877339CD}" destId="{F7EBDA32-C01A-4E4E-85DB-F28D7D98C4E6}" srcOrd="1" destOrd="0" presId="urn:microsoft.com/office/officeart/2005/8/layout/hProcess7"/>
    <dgm:cxn modelId="{E7FA9D2B-8674-4B66-9FCD-44187AE91138}" type="presParOf" srcId="{2DFBFEB1-5816-41F1-B29A-2C49877339CD}" destId="{29643516-31E9-485F-85E7-A9E2623BB29C}" srcOrd="2" destOrd="0" presId="urn:microsoft.com/office/officeart/2005/8/layout/hProcess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1AFB41-1395-4E5A-95D3-B97C050D8A3B}" type="doc">
      <dgm:prSet loTypeId="urn:microsoft.com/office/officeart/2005/8/layout/arrow4" loCatId="process" qsTypeId="urn:microsoft.com/office/officeart/2005/8/quickstyle/3d1" qsCatId="3D" csTypeId="urn:microsoft.com/office/officeart/2005/8/colors/accent1_4" csCatId="accent1" phldr="1"/>
      <dgm:spPr/>
      <dgm:t>
        <a:bodyPr/>
        <a:lstStyle/>
        <a:p>
          <a:endParaRPr lang="en-US"/>
        </a:p>
      </dgm:t>
    </dgm:pt>
    <dgm:pt modelId="{B6878DA5-B79F-4D4C-98E2-C329759C94F9}">
      <dgm:prSet phldrT="[Text]" custT="1"/>
      <dgm:spPr/>
      <dgm:t>
        <a:bodyPr/>
        <a:lstStyle/>
        <a:p>
          <a:r>
            <a:rPr lang="en-US" sz="1200" dirty="0" smtClean="0"/>
            <a:t>Retailer</a:t>
          </a:r>
          <a:endParaRPr lang="en-US" sz="1200" dirty="0"/>
        </a:p>
      </dgm:t>
    </dgm:pt>
    <dgm:pt modelId="{DE273D8A-3F59-4408-B614-2AB0090EA73F}" type="parTrans" cxnId="{81DE3349-7B9C-4CDC-8F93-C73D9EA1B0A9}">
      <dgm:prSet/>
      <dgm:spPr/>
      <dgm:t>
        <a:bodyPr/>
        <a:lstStyle/>
        <a:p>
          <a:endParaRPr lang="en-US" sz="1400"/>
        </a:p>
      </dgm:t>
    </dgm:pt>
    <dgm:pt modelId="{52497C3E-BFCE-4D8B-A913-80ACDA70952A}" type="sibTrans" cxnId="{81DE3349-7B9C-4CDC-8F93-C73D9EA1B0A9}">
      <dgm:prSet/>
      <dgm:spPr/>
      <dgm:t>
        <a:bodyPr/>
        <a:lstStyle/>
        <a:p>
          <a:endParaRPr lang="en-US" sz="1400"/>
        </a:p>
      </dgm:t>
    </dgm:pt>
    <dgm:pt modelId="{C7CF3CA2-DE5B-465F-AF3F-263A4219DD15}">
      <dgm:prSet phldrT="[Text]" custT="1"/>
      <dgm:spPr/>
      <dgm:t>
        <a:bodyPr/>
        <a:lstStyle/>
        <a:p>
          <a:r>
            <a:rPr lang="en-US" sz="1100" dirty="0" smtClean="0"/>
            <a:t>Request purchase authorization</a:t>
          </a:r>
          <a:endParaRPr lang="en-US" sz="1100" dirty="0"/>
        </a:p>
      </dgm:t>
    </dgm:pt>
    <dgm:pt modelId="{6168F6BB-761B-478C-8B3F-B630C2AAEEF0}" type="parTrans" cxnId="{16163B4E-5739-4A84-AEB5-DA9585CFEA45}">
      <dgm:prSet/>
      <dgm:spPr/>
      <dgm:t>
        <a:bodyPr/>
        <a:lstStyle/>
        <a:p>
          <a:endParaRPr lang="en-US" sz="1400"/>
        </a:p>
      </dgm:t>
    </dgm:pt>
    <dgm:pt modelId="{D58D6C4B-4E2B-48C7-AFD3-18B3AC83F7D1}" type="sibTrans" cxnId="{16163B4E-5739-4A84-AEB5-DA9585CFEA45}">
      <dgm:prSet/>
      <dgm:spPr/>
      <dgm:t>
        <a:bodyPr/>
        <a:lstStyle/>
        <a:p>
          <a:endParaRPr lang="en-US" sz="1400"/>
        </a:p>
      </dgm:t>
    </dgm:pt>
    <dgm:pt modelId="{28C029E4-6409-46EB-BE7F-FF755E34FC43}">
      <dgm:prSet phldrT="[Text]" custT="1"/>
      <dgm:spPr/>
      <dgm:t>
        <a:bodyPr/>
        <a:lstStyle/>
        <a:p>
          <a:r>
            <a:rPr lang="en-US" sz="1100" dirty="0" smtClean="0"/>
            <a:t>Issuer</a:t>
          </a:r>
          <a:endParaRPr lang="en-US" sz="1100" dirty="0"/>
        </a:p>
      </dgm:t>
    </dgm:pt>
    <dgm:pt modelId="{F38F754B-8552-4F7F-82F3-0FFA57DC4FFE}" type="parTrans" cxnId="{181F6C1A-AA7F-4E2C-9379-6B0164FD97FF}">
      <dgm:prSet/>
      <dgm:spPr/>
      <dgm:t>
        <a:bodyPr/>
        <a:lstStyle/>
        <a:p>
          <a:endParaRPr lang="en-US"/>
        </a:p>
      </dgm:t>
    </dgm:pt>
    <dgm:pt modelId="{6B290EE4-6C51-4D66-BC3B-A810778E6067}" type="sibTrans" cxnId="{181F6C1A-AA7F-4E2C-9379-6B0164FD97FF}">
      <dgm:prSet/>
      <dgm:spPr/>
      <dgm:t>
        <a:bodyPr/>
        <a:lstStyle/>
        <a:p>
          <a:endParaRPr lang="en-US"/>
        </a:p>
      </dgm:t>
    </dgm:pt>
    <dgm:pt modelId="{10198FBD-8EB3-4902-88A3-EFD8193F266F}">
      <dgm:prSet phldrT="[Text]" custT="1"/>
      <dgm:spPr/>
      <dgm:t>
        <a:bodyPr/>
        <a:lstStyle/>
        <a:p>
          <a:r>
            <a:rPr lang="en-US" sz="1100" dirty="0" smtClean="0"/>
            <a:t>Approves purchases</a:t>
          </a:r>
          <a:endParaRPr lang="en-US" sz="1100" dirty="0"/>
        </a:p>
      </dgm:t>
    </dgm:pt>
    <dgm:pt modelId="{FD8D3801-8DBF-4CE4-A956-98046A82C646}" type="parTrans" cxnId="{93BCC5FE-4889-4D8B-A655-891F49BA0B7E}">
      <dgm:prSet/>
      <dgm:spPr/>
      <dgm:t>
        <a:bodyPr/>
        <a:lstStyle/>
        <a:p>
          <a:endParaRPr lang="en-US"/>
        </a:p>
      </dgm:t>
    </dgm:pt>
    <dgm:pt modelId="{970A4D21-27B4-443C-AE3D-32745D7149E8}" type="sibTrans" cxnId="{93BCC5FE-4889-4D8B-A655-891F49BA0B7E}">
      <dgm:prSet/>
      <dgm:spPr/>
      <dgm:t>
        <a:bodyPr/>
        <a:lstStyle/>
        <a:p>
          <a:endParaRPr lang="en-US"/>
        </a:p>
      </dgm:t>
    </dgm:pt>
    <dgm:pt modelId="{78CA2455-70A2-4367-ABB9-DD91C4684388}" type="pres">
      <dgm:prSet presAssocID="{651AFB41-1395-4E5A-95D3-B97C050D8A3B}" presName="compositeShape" presStyleCnt="0">
        <dgm:presLayoutVars>
          <dgm:chMax val="2"/>
          <dgm:dir/>
          <dgm:resizeHandles val="exact"/>
        </dgm:presLayoutVars>
      </dgm:prSet>
      <dgm:spPr/>
      <dgm:t>
        <a:bodyPr/>
        <a:lstStyle/>
        <a:p>
          <a:endParaRPr lang="en-US"/>
        </a:p>
      </dgm:t>
    </dgm:pt>
    <dgm:pt modelId="{7DFD5797-7947-4018-B505-31612C53F19C}" type="pres">
      <dgm:prSet presAssocID="{B6878DA5-B79F-4D4C-98E2-C329759C94F9}" presName="upArrow" presStyleLbl="node1" presStyleIdx="0" presStyleCnt="2"/>
      <dgm:spPr/>
      <dgm:t>
        <a:bodyPr/>
        <a:lstStyle/>
        <a:p>
          <a:endParaRPr lang="en-US"/>
        </a:p>
      </dgm:t>
    </dgm:pt>
    <dgm:pt modelId="{2F98E640-B07E-4C99-B8F2-1E4C75D95028}" type="pres">
      <dgm:prSet presAssocID="{B6878DA5-B79F-4D4C-98E2-C329759C94F9}" presName="upArrowText" presStyleLbl="revTx" presStyleIdx="0" presStyleCnt="2">
        <dgm:presLayoutVars>
          <dgm:chMax val="0"/>
          <dgm:bulletEnabled val="1"/>
        </dgm:presLayoutVars>
      </dgm:prSet>
      <dgm:spPr/>
      <dgm:t>
        <a:bodyPr/>
        <a:lstStyle/>
        <a:p>
          <a:endParaRPr lang="en-US"/>
        </a:p>
      </dgm:t>
    </dgm:pt>
    <dgm:pt modelId="{38A3584C-84AB-4329-9E8F-B06FA8240BBB}" type="pres">
      <dgm:prSet presAssocID="{28C029E4-6409-46EB-BE7F-FF755E34FC43}" presName="downArrow" presStyleLbl="node1" presStyleIdx="1" presStyleCnt="2"/>
      <dgm:spPr/>
      <dgm:t>
        <a:bodyPr/>
        <a:lstStyle/>
        <a:p>
          <a:endParaRPr lang="en-US"/>
        </a:p>
      </dgm:t>
    </dgm:pt>
    <dgm:pt modelId="{1A00D844-9535-4CE5-871F-7360D8A9E256}" type="pres">
      <dgm:prSet presAssocID="{28C029E4-6409-46EB-BE7F-FF755E34FC43}" presName="downArrowText" presStyleLbl="revTx" presStyleIdx="1" presStyleCnt="2">
        <dgm:presLayoutVars>
          <dgm:chMax val="0"/>
          <dgm:bulletEnabled val="1"/>
        </dgm:presLayoutVars>
      </dgm:prSet>
      <dgm:spPr/>
      <dgm:t>
        <a:bodyPr/>
        <a:lstStyle/>
        <a:p>
          <a:endParaRPr lang="en-US"/>
        </a:p>
      </dgm:t>
    </dgm:pt>
  </dgm:ptLst>
  <dgm:cxnLst>
    <dgm:cxn modelId="{81DE3349-7B9C-4CDC-8F93-C73D9EA1B0A9}" srcId="{651AFB41-1395-4E5A-95D3-B97C050D8A3B}" destId="{B6878DA5-B79F-4D4C-98E2-C329759C94F9}" srcOrd="0" destOrd="0" parTransId="{DE273D8A-3F59-4408-B614-2AB0090EA73F}" sibTransId="{52497C3E-BFCE-4D8B-A913-80ACDA70952A}"/>
    <dgm:cxn modelId="{A2A6589E-C183-4507-AF44-575DC0D281ED}" type="presOf" srcId="{10198FBD-8EB3-4902-88A3-EFD8193F266F}" destId="{1A00D844-9535-4CE5-871F-7360D8A9E256}" srcOrd="0" destOrd="1" presId="urn:microsoft.com/office/officeart/2005/8/layout/arrow4"/>
    <dgm:cxn modelId="{1045E889-5D27-473E-9D23-72619A2009E9}" type="presOf" srcId="{651AFB41-1395-4E5A-95D3-B97C050D8A3B}" destId="{78CA2455-70A2-4367-ABB9-DD91C4684388}" srcOrd="0" destOrd="0" presId="urn:microsoft.com/office/officeart/2005/8/layout/arrow4"/>
    <dgm:cxn modelId="{93BCC5FE-4889-4D8B-A655-891F49BA0B7E}" srcId="{28C029E4-6409-46EB-BE7F-FF755E34FC43}" destId="{10198FBD-8EB3-4902-88A3-EFD8193F266F}" srcOrd="0" destOrd="0" parTransId="{FD8D3801-8DBF-4CE4-A956-98046A82C646}" sibTransId="{970A4D21-27B4-443C-AE3D-32745D7149E8}"/>
    <dgm:cxn modelId="{0FE4AB77-BF90-472E-93E0-2BB931A1892B}" type="presOf" srcId="{B6878DA5-B79F-4D4C-98E2-C329759C94F9}" destId="{2F98E640-B07E-4C99-B8F2-1E4C75D95028}" srcOrd="0" destOrd="0" presId="urn:microsoft.com/office/officeart/2005/8/layout/arrow4"/>
    <dgm:cxn modelId="{181F6C1A-AA7F-4E2C-9379-6B0164FD97FF}" srcId="{651AFB41-1395-4E5A-95D3-B97C050D8A3B}" destId="{28C029E4-6409-46EB-BE7F-FF755E34FC43}" srcOrd="1" destOrd="0" parTransId="{F38F754B-8552-4F7F-82F3-0FFA57DC4FFE}" sibTransId="{6B290EE4-6C51-4D66-BC3B-A810778E6067}"/>
    <dgm:cxn modelId="{D8B101B5-935B-4A8D-9759-B640B121BCFB}" type="presOf" srcId="{C7CF3CA2-DE5B-465F-AF3F-263A4219DD15}" destId="{2F98E640-B07E-4C99-B8F2-1E4C75D95028}" srcOrd="0" destOrd="1" presId="urn:microsoft.com/office/officeart/2005/8/layout/arrow4"/>
    <dgm:cxn modelId="{16163B4E-5739-4A84-AEB5-DA9585CFEA45}" srcId="{B6878DA5-B79F-4D4C-98E2-C329759C94F9}" destId="{C7CF3CA2-DE5B-465F-AF3F-263A4219DD15}" srcOrd="0" destOrd="0" parTransId="{6168F6BB-761B-478C-8B3F-B630C2AAEEF0}" sibTransId="{D58D6C4B-4E2B-48C7-AFD3-18B3AC83F7D1}"/>
    <dgm:cxn modelId="{EA4FA692-0C51-46E6-A431-F1C3AB2A7494}" type="presOf" srcId="{28C029E4-6409-46EB-BE7F-FF755E34FC43}" destId="{1A00D844-9535-4CE5-871F-7360D8A9E256}" srcOrd="0" destOrd="0" presId="urn:microsoft.com/office/officeart/2005/8/layout/arrow4"/>
    <dgm:cxn modelId="{62A0A654-0921-49FB-9F24-DA9524D6B83E}" type="presParOf" srcId="{78CA2455-70A2-4367-ABB9-DD91C4684388}" destId="{7DFD5797-7947-4018-B505-31612C53F19C}" srcOrd="0" destOrd="0" presId="urn:microsoft.com/office/officeart/2005/8/layout/arrow4"/>
    <dgm:cxn modelId="{758876AA-93BE-4A2A-91E8-1E8F117FD44E}" type="presParOf" srcId="{78CA2455-70A2-4367-ABB9-DD91C4684388}" destId="{2F98E640-B07E-4C99-B8F2-1E4C75D95028}" srcOrd="1" destOrd="0" presId="urn:microsoft.com/office/officeart/2005/8/layout/arrow4"/>
    <dgm:cxn modelId="{C4F94507-AC62-4859-984A-C10D3BE70494}" type="presParOf" srcId="{78CA2455-70A2-4367-ABB9-DD91C4684388}" destId="{38A3584C-84AB-4329-9E8F-B06FA8240BBB}" srcOrd="2" destOrd="0" presId="urn:microsoft.com/office/officeart/2005/8/layout/arrow4"/>
    <dgm:cxn modelId="{CBBDACF1-8C96-445F-A364-233277FF72DD}" type="presParOf" srcId="{78CA2455-70A2-4367-ABB9-DD91C4684388}" destId="{1A00D844-9535-4CE5-871F-7360D8A9E256}" srcOrd="3" destOrd="0" presId="urn:microsoft.com/office/officeart/2005/8/layout/arrow4"/>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51AFB41-1395-4E5A-95D3-B97C050D8A3B}" type="doc">
      <dgm:prSet loTypeId="urn:microsoft.com/office/officeart/2005/8/layout/lProcess3" loCatId="process" qsTypeId="urn:microsoft.com/office/officeart/2005/8/quickstyle/3d1" qsCatId="3D" csTypeId="urn:microsoft.com/office/officeart/2005/8/colors/accent1_2" csCatId="accent1" phldr="1"/>
      <dgm:spPr/>
      <dgm:t>
        <a:bodyPr/>
        <a:lstStyle/>
        <a:p>
          <a:endParaRPr lang="en-US"/>
        </a:p>
      </dgm:t>
    </dgm:pt>
    <dgm:pt modelId="{B6878DA5-B79F-4D4C-98E2-C329759C94F9}">
      <dgm:prSet phldrT="[Text]" custT="1"/>
      <dgm:spPr/>
      <dgm:t>
        <a:bodyPr/>
        <a:lstStyle/>
        <a:p>
          <a:r>
            <a:rPr lang="en-US" sz="1200" dirty="0" smtClean="0"/>
            <a:t>Retailer</a:t>
          </a:r>
          <a:endParaRPr lang="en-US" sz="1200" dirty="0"/>
        </a:p>
      </dgm:t>
    </dgm:pt>
    <dgm:pt modelId="{DE273D8A-3F59-4408-B614-2AB0090EA73F}" type="parTrans" cxnId="{81DE3349-7B9C-4CDC-8F93-C73D9EA1B0A9}">
      <dgm:prSet/>
      <dgm:spPr/>
      <dgm:t>
        <a:bodyPr/>
        <a:lstStyle/>
        <a:p>
          <a:endParaRPr lang="en-US" sz="1400"/>
        </a:p>
      </dgm:t>
    </dgm:pt>
    <dgm:pt modelId="{52497C3E-BFCE-4D8B-A913-80ACDA70952A}" type="sibTrans" cxnId="{81DE3349-7B9C-4CDC-8F93-C73D9EA1B0A9}">
      <dgm:prSet/>
      <dgm:spPr/>
      <dgm:t>
        <a:bodyPr/>
        <a:lstStyle/>
        <a:p>
          <a:endParaRPr lang="en-US" sz="1400"/>
        </a:p>
      </dgm:t>
    </dgm:pt>
    <dgm:pt modelId="{C7CF3CA2-DE5B-465F-AF3F-263A4219DD15}">
      <dgm:prSet phldrT="[Text]" custT="1"/>
      <dgm:spPr/>
      <dgm:t>
        <a:bodyPr/>
        <a:lstStyle/>
        <a:p>
          <a:r>
            <a:rPr lang="en-US" sz="1100" dirty="0" smtClean="0"/>
            <a:t>Sells merchandise</a:t>
          </a:r>
          <a:endParaRPr lang="en-US" sz="1100" dirty="0"/>
        </a:p>
      </dgm:t>
    </dgm:pt>
    <dgm:pt modelId="{6168F6BB-761B-478C-8B3F-B630C2AAEEF0}" type="parTrans" cxnId="{16163B4E-5739-4A84-AEB5-DA9585CFEA45}">
      <dgm:prSet/>
      <dgm:spPr/>
      <dgm:t>
        <a:bodyPr/>
        <a:lstStyle/>
        <a:p>
          <a:endParaRPr lang="en-US" sz="1400"/>
        </a:p>
      </dgm:t>
    </dgm:pt>
    <dgm:pt modelId="{D58D6C4B-4E2B-48C7-AFD3-18B3AC83F7D1}" type="sibTrans" cxnId="{16163B4E-5739-4A84-AEB5-DA9585CFEA45}">
      <dgm:prSet/>
      <dgm:spPr/>
      <dgm:t>
        <a:bodyPr/>
        <a:lstStyle/>
        <a:p>
          <a:endParaRPr lang="en-US" sz="1400"/>
        </a:p>
      </dgm:t>
    </dgm:pt>
    <dgm:pt modelId="{DA0B79AF-82E0-4753-B3DE-BF2F5AAF61D4}" type="pres">
      <dgm:prSet presAssocID="{651AFB41-1395-4E5A-95D3-B97C050D8A3B}" presName="Name0" presStyleCnt="0">
        <dgm:presLayoutVars>
          <dgm:chPref val="3"/>
          <dgm:dir val="rev"/>
          <dgm:animLvl val="lvl"/>
          <dgm:resizeHandles/>
        </dgm:presLayoutVars>
      </dgm:prSet>
      <dgm:spPr/>
      <dgm:t>
        <a:bodyPr/>
        <a:lstStyle/>
        <a:p>
          <a:endParaRPr lang="en-US"/>
        </a:p>
      </dgm:t>
    </dgm:pt>
    <dgm:pt modelId="{785F5485-C02F-489C-AC62-E5B5385B77A5}" type="pres">
      <dgm:prSet presAssocID="{B6878DA5-B79F-4D4C-98E2-C329759C94F9}" presName="horFlow" presStyleCnt="0"/>
      <dgm:spPr/>
    </dgm:pt>
    <dgm:pt modelId="{D872E9EC-621B-4D13-AE43-F2750481A0FE}" type="pres">
      <dgm:prSet presAssocID="{B6878DA5-B79F-4D4C-98E2-C329759C94F9}" presName="bigChev" presStyleLbl="node1" presStyleIdx="0" presStyleCnt="1" custLinFactNeighborY="-1498"/>
      <dgm:spPr/>
      <dgm:t>
        <a:bodyPr/>
        <a:lstStyle/>
        <a:p>
          <a:endParaRPr lang="en-US"/>
        </a:p>
      </dgm:t>
    </dgm:pt>
    <dgm:pt modelId="{85AEECC7-5305-472E-B405-845065D0FF3D}" type="pres">
      <dgm:prSet presAssocID="{6168F6BB-761B-478C-8B3F-B630C2AAEEF0}" presName="parTrans" presStyleCnt="0"/>
      <dgm:spPr/>
    </dgm:pt>
    <dgm:pt modelId="{47A22A0A-CD6C-40BA-BB44-CE99F43BC58E}" type="pres">
      <dgm:prSet presAssocID="{C7CF3CA2-DE5B-465F-AF3F-263A4219DD15}" presName="node" presStyleLbl="alignAccFollowNode1" presStyleIdx="0" presStyleCnt="1">
        <dgm:presLayoutVars>
          <dgm:bulletEnabled val="1"/>
        </dgm:presLayoutVars>
      </dgm:prSet>
      <dgm:spPr/>
      <dgm:t>
        <a:bodyPr/>
        <a:lstStyle/>
        <a:p>
          <a:endParaRPr lang="en-US"/>
        </a:p>
      </dgm:t>
    </dgm:pt>
  </dgm:ptLst>
  <dgm:cxnLst>
    <dgm:cxn modelId="{54F87AF8-0484-48F1-87EE-64CBA4EA89AE}" type="presOf" srcId="{651AFB41-1395-4E5A-95D3-B97C050D8A3B}" destId="{DA0B79AF-82E0-4753-B3DE-BF2F5AAF61D4}" srcOrd="0" destOrd="0" presId="urn:microsoft.com/office/officeart/2005/8/layout/lProcess3"/>
    <dgm:cxn modelId="{16163B4E-5739-4A84-AEB5-DA9585CFEA45}" srcId="{B6878DA5-B79F-4D4C-98E2-C329759C94F9}" destId="{C7CF3CA2-DE5B-465F-AF3F-263A4219DD15}" srcOrd="0" destOrd="0" parTransId="{6168F6BB-761B-478C-8B3F-B630C2AAEEF0}" sibTransId="{D58D6C4B-4E2B-48C7-AFD3-18B3AC83F7D1}"/>
    <dgm:cxn modelId="{81DE3349-7B9C-4CDC-8F93-C73D9EA1B0A9}" srcId="{651AFB41-1395-4E5A-95D3-B97C050D8A3B}" destId="{B6878DA5-B79F-4D4C-98E2-C329759C94F9}" srcOrd="0" destOrd="0" parTransId="{DE273D8A-3F59-4408-B614-2AB0090EA73F}" sibTransId="{52497C3E-BFCE-4D8B-A913-80ACDA70952A}"/>
    <dgm:cxn modelId="{AE9CE7E0-ED53-4FA8-89F0-A6C304BA52E9}" type="presOf" srcId="{C7CF3CA2-DE5B-465F-AF3F-263A4219DD15}" destId="{47A22A0A-CD6C-40BA-BB44-CE99F43BC58E}" srcOrd="0" destOrd="0" presId="urn:microsoft.com/office/officeart/2005/8/layout/lProcess3"/>
    <dgm:cxn modelId="{8FE6854F-05CD-44FF-868A-22671F95A34D}" type="presOf" srcId="{B6878DA5-B79F-4D4C-98E2-C329759C94F9}" destId="{D872E9EC-621B-4D13-AE43-F2750481A0FE}" srcOrd="0" destOrd="0" presId="urn:microsoft.com/office/officeart/2005/8/layout/lProcess3"/>
    <dgm:cxn modelId="{BE5ECA83-7809-4A25-8FAD-1EA45F4CE249}" type="presParOf" srcId="{DA0B79AF-82E0-4753-B3DE-BF2F5AAF61D4}" destId="{785F5485-C02F-489C-AC62-E5B5385B77A5}" srcOrd="0" destOrd="0" presId="urn:microsoft.com/office/officeart/2005/8/layout/lProcess3"/>
    <dgm:cxn modelId="{77910EEC-131C-4067-B416-EAD5BC2124D3}" type="presParOf" srcId="{785F5485-C02F-489C-AC62-E5B5385B77A5}" destId="{D872E9EC-621B-4D13-AE43-F2750481A0FE}" srcOrd="0" destOrd="0" presId="urn:microsoft.com/office/officeart/2005/8/layout/lProcess3"/>
    <dgm:cxn modelId="{E3957C03-8340-4849-937B-D5909FD022FC}" type="presParOf" srcId="{785F5485-C02F-489C-AC62-E5B5385B77A5}" destId="{85AEECC7-5305-472E-B405-845065D0FF3D}" srcOrd="1" destOrd="0" presId="urn:microsoft.com/office/officeart/2005/8/layout/lProcess3"/>
    <dgm:cxn modelId="{B25591F9-8ED2-417F-9538-B70E2A0B34B8}" type="presParOf" srcId="{785F5485-C02F-489C-AC62-E5B5385B77A5}" destId="{47A22A0A-CD6C-40BA-BB44-CE99F43BC58E}" srcOrd="2" destOrd="0" presId="urn:microsoft.com/office/officeart/2005/8/layout/lProcess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F65C40-DA99-40EE-90BF-D59D9E64544B}" type="doc">
      <dgm:prSet loTypeId="urn:microsoft.com/office/officeart/2005/8/layout/bList2" loCatId="list" qsTypeId="urn:microsoft.com/office/officeart/2005/8/quickstyle/simple1" qsCatId="simple" csTypeId="urn:microsoft.com/office/officeart/2005/8/colors/accent1_2" csCatId="accent1" phldr="1"/>
      <dgm:spPr/>
    </dgm:pt>
    <dgm:pt modelId="{1455A5A3-03E3-455C-9CEA-61A97C9D45A8}">
      <dgm:prSet phldrT="[Text]"/>
      <dgm:spPr/>
      <dgm:t>
        <a:bodyPr/>
        <a:lstStyle/>
        <a:p>
          <a:r>
            <a:rPr lang="en-US" dirty="0" smtClean="0"/>
            <a:t>Day 1</a:t>
          </a:r>
          <a:endParaRPr lang="en-US" dirty="0"/>
        </a:p>
      </dgm:t>
    </dgm:pt>
    <dgm:pt modelId="{4EA187E8-4552-4BCD-9349-87FF8B7FA9CB}" type="parTrans" cxnId="{CE3AB17D-4612-4948-A5EC-4726EBC44B84}">
      <dgm:prSet/>
      <dgm:spPr/>
      <dgm:t>
        <a:bodyPr/>
        <a:lstStyle/>
        <a:p>
          <a:endParaRPr lang="en-US"/>
        </a:p>
      </dgm:t>
    </dgm:pt>
    <dgm:pt modelId="{B069D9E4-9B4D-46DD-AD71-560E5387F657}" type="sibTrans" cxnId="{CE3AB17D-4612-4948-A5EC-4726EBC44B84}">
      <dgm:prSet/>
      <dgm:spPr/>
      <dgm:t>
        <a:bodyPr/>
        <a:lstStyle/>
        <a:p>
          <a:endParaRPr lang="en-US"/>
        </a:p>
      </dgm:t>
    </dgm:pt>
    <dgm:pt modelId="{CAE3B043-7738-4603-B440-BAA35CC0FB9F}">
      <dgm:prSet phldrT="[Text]"/>
      <dgm:spPr/>
      <dgm:t>
        <a:bodyPr/>
        <a:lstStyle/>
        <a:p>
          <a:r>
            <a:rPr lang="en-US" dirty="0" smtClean="0"/>
            <a:t>Day </a:t>
          </a:r>
          <a:endParaRPr lang="en-US" dirty="0"/>
        </a:p>
      </dgm:t>
    </dgm:pt>
    <dgm:pt modelId="{66C7D265-A967-43C5-83D9-7612B7C40CCC}" type="parTrans" cxnId="{1F43FF2C-E04D-47E2-ABF3-BAC1D837613F}">
      <dgm:prSet/>
      <dgm:spPr/>
      <dgm:t>
        <a:bodyPr/>
        <a:lstStyle/>
        <a:p>
          <a:endParaRPr lang="en-US"/>
        </a:p>
      </dgm:t>
    </dgm:pt>
    <dgm:pt modelId="{D837A1E7-30BF-4068-83C1-4BA35B5C7E97}" type="sibTrans" cxnId="{1F43FF2C-E04D-47E2-ABF3-BAC1D837613F}">
      <dgm:prSet/>
      <dgm:spPr/>
      <dgm:t>
        <a:bodyPr/>
        <a:lstStyle/>
        <a:p>
          <a:endParaRPr lang="en-US"/>
        </a:p>
      </dgm:t>
    </dgm:pt>
    <dgm:pt modelId="{9123346A-3564-4CCE-A270-F6C8F07FEDA2}">
      <dgm:prSet/>
      <dgm:spPr/>
      <dgm:t>
        <a:bodyPr/>
        <a:lstStyle/>
        <a:p>
          <a:r>
            <a:rPr lang="en-US" dirty="0" smtClean="0"/>
            <a:t>Processors deposit funds net of fees to Microsoft bank accounts</a:t>
          </a:r>
          <a:endParaRPr lang="en-US" dirty="0"/>
        </a:p>
      </dgm:t>
    </dgm:pt>
    <dgm:pt modelId="{4FE3BD38-DB01-4901-920F-CD9E47BC7F47}" type="parTrans" cxnId="{4134BEA6-E5BC-4B0C-A3A3-D204B8F4894C}">
      <dgm:prSet/>
      <dgm:spPr/>
      <dgm:t>
        <a:bodyPr/>
        <a:lstStyle/>
        <a:p>
          <a:endParaRPr lang="en-US"/>
        </a:p>
      </dgm:t>
    </dgm:pt>
    <dgm:pt modelId="{05F67ED3-C135-4658-BE08-0A4BFACA8A2D}" type="sibTrans" cxnId="{4134BEA6-E5BC-4B0C-A3A3-D204B8F4894C}">
      <dgm:prSet/>
      <dgm:spPr/>
      <dgm:t>
        <a:bodyPr/>
        <a:lstStyle/>
        <a:p>
          <a:endParaRPr lang="en-US"/>
        </a:p>
      </dgm:t>
    </dgm:pt>
    <dgm:pt modelId="{504A3E50-32CF-4E9C-868D-C085A5977AB6}">
      <dgm:prSet custT="1"/>
      <dgm:spPr/>
      <dgm:t>
        <a:bodyPr/>
        <a:lstStyle/>
        <a:p>
          <a:r>
            <a:rPr lang="en-US" sz="2400" dirty="0" smtClean="0"/>
            <a:t>Processors send ‘EPA File’ with settlement data</a:t>
          </a:r>
          <a:endParaRPr lang="en-US" sz="2400" dirty="0"/>
        </a:p>
      </dgm:t>
    </dgm:pt>
    <dgm:pt modelId="{2ACE91EE-AA87-486E-85AF-CAAFD26BA2D8}" type="parTrans" cxnId="{FE5EFB82-8036-4779-BBB7-A9163FA00DCE}">
      <dgm:prSet/>
      <dgm:spPr/>
      <dgm:t>
        <a:bodyPr/>
        <a:lstStyle/>
        <a:p>
          <a:endParaRPr lang="en-US"/>
        </a:p>
      </dgm:t>
    </dgm:pt>
    <dgm:pt modelId="{48675FB7-E75C-4435-8A24-D06ADFACF204}" type="sibTrans" cxnId="{FE5EFB82-8036-4779-BBB7-A9163FA00DCE}">
      <dgm:prSet/>
      <dgm:spPr/>
      <dgm:t>
        <a:bodyPr/>
        <a:lstStyle/>
        <a:p>
          <a:endParaRPr lang="en-US"/>
        </a:p>
      </dgm:t>
    </dgm:pt>
    <dgm:pt modelId="{25A4F89E-DFE4-49EF-A60A-A8844698BC0E}">
      <dgm:prSet custT="1"/>
      <dgm:spPr/>
      <dgm:t>
        <a:bodyPr/>
        <a:lstStyle/>
        <a:p>
          <a:r>
            <a:rPr lang="en-US" sz="1800" i="1" dirty="0" smtClean="0"/>
            <a:t>Sales</a:t>
          </a:r>
          <a:endParaRPr lang="en-US" sz="1800" i="1" dirty="0"/>
        </a:p>
      </dgm:t>
    </dgm:pt>
    <dgm:pt modelId="{73F32515-66F3-41B4-BE49-E9A630A3EDEB}" type="parTrans" cxnId="{971DFAD1-769C-4D5C-81BC-0EB76DF303F9}">
      <dgm:prSet/>
      <dgm:spPr/>
      <dgm:t>
        <a:bodyPr/>
        <a:lstStyle/>
        <a:p>
          <a:endParaRPr lang="en-US"/>
        </a:p>
      </dgm:t>
    </dgm:pt>
    <dgm:pt modelId="{31EFD346-B03D-49D6-8ED5-DB2EA3CA6887}" type="sibTrans" cxnId="{971DFAD1-769C-4D5C-81BC-0EB76DF303F9}">
      <dgm:prSet/>
      <dgm:spPr/>
      <dgm:t>
        <a:bodyPr/>
        <a:lstStyle/>
        <a:p>
          <a:endParaRPr lang="en-US"/>
        </a:p>
      </dgm:t>
    </dgm:pt>
    <dgm:pt modelId="{4C1FD8DF-29D4-423D-AE84-5CB325FCAF7D}">
      <dgm:prSet custT="1"/>
      <dgm:spPr/>
      <dgm:t>
        <a:bodyPr/>
        <a:lstStyle/>
        <a:p>
          <a:r>
            <a:rPr lang="en-US" sz="1800" i="1" dirty="0" smtClean="0"/>
            <a:t>Less fees and chargebacks</a:t>
          </a:r>
          <a:endParaRPr lang="en-US" sz="1800" i="1" dirty="0"/>
        </a:p>
      </dgm:t>
    </dgm:pt>
    <dgm:pt modelId="{96F6BF4B-E83D-4264-BB8B-90E4DCC415B4}" type="parTrans" cxnId="{C372FDD8-D276-4CD1-81B3-8CEDCE643E72}">
      <dgm:prSet/>
      <dgm:spPr/>
      <dgm:t>
        <a:bodyPr/>
        <a:lstStyle/>
        <a:p>
          <a:endParaRPr lang="en-US"/>
        </a:p>
      </dgm:t>
    </dgm:pt>
    <dgm:pt modelId="{22EDEAD1-0922-4539-B799-663BBB2FD1B8}" type="sibTrans" cxnId="{C372FDD8-D276-4CD1-81B3-8CEDCE643E72}">
      <dgm:prSet/>
      <dgm:spPr/>
      <dgm:t>
        <a:bodyPr/>
        <a:lstStyle/>
        <a:p>
          <a:endParaRPr lang="en-US"/>
        </a:p>
      </dgm:t>
    </dgm:pt>
    <dgm:pt modelId="{8CFFD3BA-CEDC-43BA-8E94-55CD4D18D121}">
      <dgm:prSet custT="1"/>
      <dgm:spPr/>
      <dgm:t>
        <a:bodyPr/>
        <a:lstStyle/>
        <a:p>
          <a:r>
            <a:rPr lang="en-US" sz="1800" i="1" dirty="0" smtClean="0"/>
            <a:t>Plus adjustments</a:t>
          </a:r>
          <a:endParaRPr lang="en-US" sz="1800" i="1" dirty="0"/>
        </a:p>
      </dgm:t>
    </dgm:pt>
    <dgm:pt modelId="{F0118793-CDCF-4121-8606-6D038D035D07}" type="parTrans" cxnId="{D6019FF1-01F2-41BF-ADE0-9371A4D421C5}">
      <dgm:prSet/>
      <dgm:spPr/>
      <dgm:t>
        <a:bodyPr/>
        <a:lstStyle/>
        <a:p>
          <a:endParaRPr lang="en-US"/>
        </a:p>
      </dgm:t>
    </dgm:pt>
    <dgm:pt modelId="{261C2F76-4BA1-41C6-AED9-54B8F1729366}" type="sibTrans" cxnId="{D6019FF1-01F2-41BF-ADE0-9371A4D421C5}">
      <dgm:prSet/>
      <dgm:spPr/>
      <dgm:t>
        <a:bodyPr/>
        <a:lstStyle/>
        <a:p>
          <a:endParaRPr lang="en-US"/>
        </a:p>
      </dgm:t>
    </dgm:pt>
    <dgm:pt modelId="{B838AF7A-8CD8-42ED-B473-BCA0D18C3820}">
      <dgm:prSet custT="1"/>
      <dgm:spPr/>
      <dgm:t>
        <a:bodyPr/>
        <a:lstStyle/>
        <a:p>
          <a:r>
            <a:rPr lang="en-US" sz="2400" dirty="0" err="1" smtClean="0"/>
            <a:t>FinOps</a:t>
          </a:r>
          <a:r>
            <a:rPr lang="en-US" sz="2400" dirty="0" smtClean="0"/>
            <a:t> reconciles deposits received to the settlement data</a:t>
          </a:r>
          <a:endParaRPr lang="en-US" sz="2400" i="1" dirty="0"/>
        </a:p>
      </dgm:t>
    </dgm:pt>
    <dgm:pt modelId="{7CAE5726-0790-427C-90A6-5967711E790A}" type="parTrans" cxnId="{E95E32C7-05C7-4E0C-A883-396C7F9DAA5E}">
      <dgm:prSet/>
      <dgm:spPr/>
      <dgm:t>
        <a:bodyPr/>
        <a:lstStyle/>
        <a:p>
          <a:endParaRPr lang="en-US"/>
        </a:p>
      </dgm:t>
    </dgm:pt>
    <dgm:pt modelId="{CFAC074C-5B80-432B-9AC0-D6C3DCFF4652}" type="sibTrans" cxnId="{E95E32C7-05C7-4E0C-A883-396C7F9DAA5E}">
      <dgm:prSet/>
      <dgm:spPr/>
      <dgm:t>
        <a:bodyPr/>
        <a:lstStyle/>
        <a:p>
          <a:endParaRPr lang="en-US"/>
        </a:p>
      </dgm:t>
    </dgm:pt>
    <dgm:pt modelId="{6B4AC16B-9877-4F09-8D8A-F258706E651A}" type="pres">
      <dgm:prSet presAssocID="{22F65C40-DA99-40EE-90BF-D59D9E64544B}" presName="diagram" presStyleCnt="0">
        <dgm:presLayoutVars>
          <dgm:dir/>
          <dgm:animLvl val="lvl"/>
          <dgm:resizeHandles val="exact"/>
        </dgm:presLayoutVars>
      </dgm:prSet>
      <dgm:spPr/>
    </dgm:pt>
    <dgm:pt modelId="{3FDEDC65-3E9B-4454-BFC3-804C1AD338B3}" type="pres">
      <dgm:prSet presAssocID="{1455A5A3-03E3-455C-9CEA-61A97C9D45A8}" presName="compNode" presStyleCnt="0"/>
      <dgm:spPr/>
    </dgm:pt>
    <dgm:pt modelId="{5522DE03-691A-43F1-9861-D9A06CD5A69E}" type="pres">
      <dgm:prSet presAssocID="{1455A5A3-03E3-455C-9CEA-61A97C9D45A8}" presName="childRect" presStyleLbl="bgAcc1" presStyleIdx="0" presStyleCnt="2">
        <dgm:presLayoutVars>
          <dgm:bulletEnabled val="1"/>
        </dgm:presLayoutVars>
      </dgm:prSet>
      <dgm:spPr/>
      <dgm:t>
        <a:bodyPr/>
        <a:lstStyle/>
        <a:p>
          <a:endParaRPr lang="en-US"/>
        </a:p>
      </dgm:t>
    </dgm:pt>
    <dgm:pt modelId="{C91E1AC9-1B69-4A01-B4E6-BA3797946FC4}" type="pres">
      <dgm:prSet presAssocID="{1455A5A3-03E3-455C-9CEA-61A97C9D45A8}" presName="parentText" presStyleLbl="node1" presStyleIdx="0" presStyleCnt="0">
        <dgm:presLayoutVars>
          <dgm:chMax val="0"/>
          <dgm:bulletEnabled val="1"/>
        </dgm:presLayoutVars>
      </dgm:prSet>
      <dgm:spPr/>
      <dgm:t>
        <a:bodyPr/>
        <a:lstStyle/>
        <a:p>
          <a:endParaRPr lang="en-US"/>
        </a:p>
      </dgm:t>
    </dgm:pt>
    <dgm:pt modelId="{061B7BE9-44F0-447B-9D55-44DE3C400B2F}" type="pres">
      <dgm:prSet presAssocID="{1455A5A3-03E3-455C-9CEA-61A97C9D45A8}" presName="parentRect" presStyleLbl="alignNode1" presStyleIdx="0" presStyleCnt="2"/>
      <dgm:spPr/>
      <dgm:t>
        <a:bodyPr/>
        <a:lstStyle/>
        <a:p>
          <a:endParaRPr lang="en-US"/>
        </a:p>
      </dgm:t>
    </dgm:pt>
    <dgm:pt modelId="{B6894FC7-FAD7-42D3-B09D-5AEB077EE8C2}" type="pres">
      <dgm:prSet presAssocID="{1455A5A3-03E3-455C-9CEA-61A97C9D45A8}" presName="adorn" presStyleLbl="fgAccFollowNode1" presStyleIdx="0" presStyleCnt="2"/>
      <dgm:spPr/>
      <dgm:t>
        <a:bodyPr/>
        <a:lstStyle/>
        <a:p>
          <a:endParaRPr lang="en-US"/>
        </a:p>
      </dgm:t>
    </dgm:pt>
    <dgm:pt modelId="{5807D70C-7CC1-435E-B676-14EB793149F1}" type="pres">
      <dgm:prSet presAssocID="{B069D9E4-9B4D-46DD-AD71-560E5387F657}" presName="sibTrans" presStyleLbl="sibTrans2D1" presStyleIdx="0" presStyleCnt="0"/>
      <dgm:spPr/>
      <dgm:t>
        <a:bodyPr/>
        <a:lstStyle/>
        <a:p>
          <a:endParaRPr lang="en-US"/>
        </a:p>
      </dgm:t>
    </dgm:pt>
    <dgm:pt modelId="{7793268B-8D72-4CA1-AD06-1E3DBDC2B4FC}" type="pres">
      <dgm:prSet presAssocID="{CAE3B043-7738-4603-B440-BAA35CC0FB9F}" presName="compNode" presStyleCnt="0"/>
      <dgm:spPr/>
    </dgm:pt>
    <dgm:pt modelId="{F532137C-E37A-47C1-B80D-DD4C57030616}" type="pres">
      <dgm:prSet presAssocID="{CAE3B043-7738-4603-B440-BAA35CC0FB9F}" presName="childRect" presStyleLbl="bgAcc1" presStyleIdx="1" presStyleCnt="2">
        <dgm:presLayoutVars>
          <dgm:bulletEnabled val="1"/>
        </dgm:presLayoutVars>
      </dgm:prSet>
      <dgm:spPr/>
      <dgm:t>
        <a:bodyPr/>
        <a:lstStyle/>
        <a:p>
          <a:endParaRPr lang="en-US"/>
        </a:p>
      </dgm:t>
    </dgm:pt>
    <dgm:pt modelId="{444CA059-C82A-4E1C-AB40-B9DD91321FA0}" type="pres">
      <dgm:prSet presAssocID="{CAE3B043-7738-4603-B440-BAA35CC0FB9F}" presName="parentText" presStyleLbl="node1" presStyleIdx="0" presStyleCnt="0">
        <dgm:presLayoutVars>
          <dgm:chMax val="0"/>
          <dgm:bulletEnabled val="1"/>
        </dgm:presLayoutVars>
      </dgm:prSet>
      <dgm:spPr/>
      <dgm:t>
        <a:bodyPr/>
        <a:lstStyle/>
        <a:p>
          <a:endParaRPr lang="en-US"/>
        </a:p>
      </dgm:t>
    </dgm:pt>
    <dgm:pt modelId="{A18658FE-C64D-4142-8D68-DBAF256ECBF9}" type="pres">
      <dgm:prSet presAssocID="{CAE3B043-7738-4603-B440-BAA35CC0FB9F}" presName="parentRect" presStyleLbl="alignNode1" presStyleIdx="1" presStyleCnt="2"/>
      <dgm:spPr/>
      <dgm:t>
        <a:bodyPr/>
        <a:lstStyle/>
        <a:p>
          <a:endParaRPr lang="en-US"/>
        </a:p>
      </dgm:t>
    </dgm:pt>
    <dgm:pt modelId="{DCF2EA00-4507-441A-B2B0-430373448E42}" type="pres">
      <dgm:prSet presAssocID="{CAE3B043-7738-4603-B440-BAA35CC0FB9F}" presName="adorn" presStyleLbl="fgAccFollowNode1" presStyleIdx="1" presStyleCnt="2"/>
      <dgm:spPr/>
    </dgm:pt>
  </dgm:ptLst>
  <dgm:cxnLst>
    <dgm:cxn modelId="{78537604-4B66-4157-BE34-08786C71AC0E}" type="presOf" srcId="{9123346A-3564-4CCE-A270-F6C8F07FEDA2}" destId="{5522DE03-691A-43F1-9861-D9A06CD5A69E}" srcOrd="0" destOrd="0" presId="urn:microsoft.com/office/officeart/2005/8/layout/bList2"/>
    <dgm:cxn modelId="{D6162AFA-134E-4926-9D44-497763A3D92C}" type="presOf" srcId="{504A3E50-32CF-4E9C-868D-C085A5977AB6}" destId="{F532137C-E37A-47C1-B80D-DD4C57030616}" srcOrd="0" destOrd="0" presId="urn:microsoft.com/office/officeart/2005/8/layout/bList2"/>
    <dgm:cxn modelId="{90CCAAFC-A846-477E-965E-EFD7FD77D63B}" type="presOf" srcId="{B069D9E4-9B4D-46DD-AD71-560E5387F657}" destId="{5807D70C-7CC1-435E-B676-14EB793149F1}" srcOrd="0" destOrd="0" presId="urn:microsoft.com/office/officeart/2005/8/layout/bList2"/>
    <dgm:cxn modelId="{89F833AC-17BA-4067-B9F1-97DD4A938CA9}" type="presOf" srcId="{4C1FD8DF-29D4-423D-AE84-5CB325FCAF7D}" destId="{F532137C-E37A-47C1-B80D-DD4C57030616}" srcOrd="0" destOrd="2" presId="urn:microsoft.com/office/officeart/2005/8/layout/bList2"/>
    <dgm:cxn modelId="{CBD92443-04CF-46B4-8895-E44672D55241}" type="presOf" srcId="{CAE3B043-7738-4603-B440-BAA35CC0FB9F}" destId="{A18658FE-C64D-4142-8D68-DBAF256ECBF9}" srcOrd="1" destOrd="0" presId="urn:microsoft.com/office/officeart/2005/8/layout/bList2"/>
    <dgm:cxn modelId="{5B35BD89-CAE9-47DC-BB32-0DBF69A81DBF}" type="presOf" srcId="{CAE3B043-7738-4603-B440-BAA35CC0FB9F}" destId="{444CA059-C82A-4E1C-AB40-B9DD91321FA0}" srcOrd="0" destOrd="0" presId="urn:microsoft.com/office/officeart/2005/8/layout/bList2"/>
    <dgm:cxn modelId="{C115764F-C3A0-4CA6-9470-884A374D9EDC}" type="presOf" srcId="{1455A5A3-03E3-455C-9CEA-61A97C9D45A8}" destId="{C91E1AC9-1B69-4A01-B4E6-BA3797946FC4}" srcOrd="0" destOrd="0" presId="urn:microsoft.com/office/officeart/2005/8/layout/bList2"/>
    <dgm:cxn modelId="{0DAB182F-646D-4562-B789-E63E16A7FB96}" type="presOf" srcId="{25A4F89E-DFE4-49EF-A60A-A8844698BC0E}" destId="{F532137C-E37A-47C1-B80D-DD4C57030616}" srcOrd="0" destOrd="1" presId="urn:microsoft.com/office/officeart/2005/8/layout/bList2"/>
    <dgm:cxn modelId="{D6019FF1-01F2-41BF-ADE0-9371A4D421C5}" srcId="{504A3E50-32CF-4E9C-868D-C085A5977AB6}" destId="{8CFFD3BA-CEDC-43BA-8E94-55CD4D18D121}" srcOrd="2" destOrd="0" parTransId="{F0118793-CDCF-4121-8606-6D038D035D07}" sibTransId="{261C2F76-4BA1-41C6-AED9-54B8F1729366}"/>
    <dgm:cxn modelId="{C372FDD8-D276-4CD1-81B3-8CEDCE643E72}" srcId="{504A3E50-32CF-4E9C-868D-C085A5977AB6}" destId="{4C1FD8DF-29D4-423D-AE84-5CB325FCAF7D}" srcOrd="1" destOrd="0" parTransId="{96F6BF4B-E83D-4264-BB8B-90E4DCC415B4}" sibTransId="{22EDEAD1-0922-4539-B799-663BBB2FD1B8}"/>
    <dgm:cxn modelId="{B95ACC5C-CCAA-48B2-8852-3782327B9FCE}" type="presOf" srcId="{22F65C40-DA99-40EE-90BF-D59D9E64544B}" destId="{6B4AC16B-9877-4F09-8D8A-F258706E651A}" srcOrd="0" destOrd="0" presId="urn:microsoft.com/office/officeart/2005/8/layout/bList2"/>
    <dgm:cxn modelId="{1F43FF2C-E04D-47E2-ABF3-BAC1D837613F}" srcId="{22F65C40-DA99-40EE-90BF-D59D9E64544B}" destId="{CAE3B043-7738-4603-B440-BAA35CC0FB9F}" srcOrd="1" destOrd="0" parTransId="{66C7D265-A967-43C5-83D9-7612B7C40CCC}" sibTransId="{D837A1E7-30BF-4068-83C1-4BA35B5C7E97}"/>
    <dgm:cxn modelId="{769C7F57-FA08-4194-BB7C-4BC05B81B0A4}" type="presOf" srcId="{B838AF7A-8CD8-42ED-B473-BCA0D18C3820}" destId="{F532137C-E37A-47C1-B80D-DD4C57030616}" srcOrd="0" destOrd="4" presId="urn:microsoft.com/office/officeart/2005/8/layout/bList2"/>
    <dgm:cxn modelId="{E95E32C7-05C7-4E0C-A883-396C7F9DAA5E}" srcId="{CAE3B043-7738-4603-B440-BAA35CC0FB9F}" destId="{B838AF7A-8CD8-42ED-B473-BCA0D18C3820}" srcOrd="1" destOrd="0" parTransId="{7CAE5726-0790-427C-90A6-5967711E790A}" sibTransId="{CFAC074C-5B80-432B-9AC0-D6C3DCFF4652}"/>
    <dgm:cxn modelId="{82129B94-58C1-4552-8294-F0266A6A11CA}" type="presOf" srcId="{8CFFD3BA-CEDC-43BA-8E94-55CD4D18D121}" destId="{F532137C-E37A-47C1-B80D-DD4C57030616}" srcOrd="0" destOrd="3" presId="urn:microsoft.com/office/officeart/2005/8/layout/bList2"/>
    <dgm:cxn modelId="{CE3AB17D-4612-4948-A5EC-4726EBC44B84}" srcId="{22F65C40-DA99-40EE-90BF-D59D9E64544B}" destId="{1455A5A3-03E3-455C-9CEA-61A97C9D45A8}" srcOrd="0" destOrd="0" parTransId="{4EA187E8-4552-4BCD-9349-87FF8B7FA9CB}" sibTransId="{B069D9E4-9B4D-46DD-AD71-560E5387F657}"/>
    <dgm:cxn modelId="{DE92E587-5B8A-4421-80CE-5780903C69A2}" type="presOf" srcId="{1455A5A3-03E3-455C-9CEA-61A97C9D45A8}" destId="{061B7BE9-44F0-447B-9D55-44DE3C400B2F}" srcOrd="1" destOrd="0" presId="urn:microsoft.com/office/officeart/2005/8/layout/bList2"/>
    <dgm:cxn modelId="{4134BEA6-E5BC-4B0C-A3A3-D204B8F4894C}" srcId="{1455A5A3-03E3-455C-9CEA-61A97C9D45A8}" destId="{9123346A-3564-4CCE-A270-F6C8F07FEDA2}" srcOrd="0" destOrd="0" parTransId="{4FE3BD38-DB01-4901-920F-CD9E47BC7F47}" sibTransId="{05F67ED3-C135-4658-BE08-0A4BFACA8A2D}"/>
    <dgm:cxn modelId="{FE5EFB82-8036-4779-BBB7-A9163FA00DCE}" srcId="{CAE3B043-7738-4603-B440-BAA35CC0FB9F}" destId="{504A3E50-32CF-4E9C-868D-C085A5977AB6}" srcOrd="0" destOrd="0" parTransId="{2ACE91EE-AA87-486E-85AF-CAAFD26BA2D8}" sibTransId="{48675FB7-E75C-4435-8A24-D06ADFACF204}"/>
    <dgm:cxn modelId="{971DFAD1-769C-4D5C-81BC-0EB76DF303F9}" srcId="{504A3E50-32CF-4E9C-868D-C085A5977AB6}" destId="{25A4F89E-DFE4-49EF-A60A-A8844698BC0E}" srcOrd="0" destOrd="0" parTransId="{73F32515-66F3-41B4-BE49-E9A630A3EDEB}" sibTransId="{31EFD346-B03D-49D6-8ED5-DB2EA3CA6887}"/>
    <dgm:cxn modelId="{D64FA93A-3D2B-443E-8AC1-68D570A1726D}" type="presParOf" srcId="{6B4AC16B-9877-4F09-8D8A-F258706E651A}" destId="{3FDEDC65-3E9B-4454-BFC3-804C1AD338B3}" srcOrd="0" destOrd="0" presId="urn:microsoft.com/office/officeart/2005/8/layout/bList2"/>
    <dgm:cxn modelId="{2115233C-3189-4231-93C7-726DA03754B4}" type="presParOf" srcId="{3FDEDC65-3E9B-4454-BFC3-804C1AD338B3}" destId="{5522DE03-691A-43F1-9861-D9A06CD5A69E}" srcOrd="0" destOrd="0" presId="urn:microsoft.com/office/officeart/2005/8/layout/bList2"/>
    <dgm:cxn modelId="{5ECC576D-0AAA-4205-9711-C27D89360994}" type="presParOf" srcId="{3FDEDC65-3E9B-4454-BFC3-804C1AD338B3}" destId="{C91E1AC9-1B69-4A01-B4E6-BA3797946FC4}" srcOrd="1" destOrd="0" presId="urn:microsoft.com/office/officeart/2005/8/layout/bList2"/>
    <dgm:cxn modelId="{4DA817FE-A8A2-4A24-8B5C-9862816014C2}" type="presParOf" srcId="{3FDEDC65-3E9B-4454-BFC3-804C1AD338B3}" destId="{061B7BE9-44F0-447B-9D55-44DE3C400B2F}" srcOrd="2" destOrd="0" presId="urn:microsoft.com/office/officeart/2005/8/layout/bList2"/>
    <dgm:cxn modelId="{0564AA11-4D6E-47AF-8652-BE06D741163D}" type="presParOf" srcId="{3FDEDC65-3E9B-4454-BFC3-804C1AD338B3}" destId="{B6894FC7-FAD7-42D3-B09D-5AEB077EE8C2}" srcOrd="3" destOrd="0" presId="urn:microsoft.com/office/officeart/2005/8/layout/bList2"/>
    <dgm:cxn modelId="{A7165FDF-4FD7-46DB-9871-DCB859269726}" type="presParOf" srcId="{6B4AC16B-9877-4F09-8D8A-F258706E651A}" destId="{5807D70C-7CC1-435E-B676-14EB793149F1}" srcOrd="1" destOrd="0" presId="urn:microsoft.com/office/officeart/2005/8/layout/bList2"/>
    <dgm:cxn modelId="{886C0ADE-2D9D-4632-97C7-65EA63BC5BB4}" type="presParOf" srcId="{6B4AC16B-9877-4F09-8D8A-F258706E651A}" destId="{7793268B-8D72-4CA1-AD06-1E3DBDC2B4FC}" srcOrd="2" destOrd="0" presId="urn:microsoft.com/office/officeart/2005/8/layout/bList2"/>
    <dgm:cxn modelId="{1493BC52-493C-4C7A-A4A6-D801FB3708F8}" type="presParOf" srcId="{7793268B-8D72-4CA1-AD06-1E3DBDC2B4FC}" destId="{F532137C-E37A-47C1-B80D-DD4C57030616}" srcOrd="0" destOrd="0" presId="urn:microsoft.com/office/officeart/2005/8/layout/bList2"/>
    <dgm:cxn modelId="{29AC3883-9A21-45E4-8A04-AE3ADFFE5352}" type="presParOf" srcId="{7793268B-8D72-4CA1-AD06-1E3DBDC2B4FC}" destId="{444CA059-C82A-4E1C-AB40-B9DD91321FA0}" srcOrd="1" destOrd="0" presId="urn:microsoft.com/office/officeart/2005/8/layout/bList2"/>
    <dgm:cxn modelId="{29B60C00-0157-46DE-BEFE-4B498A708DDC}" type="presParOf" srcId="{7793268B-8D72-4CA1-AD06-1E3DBDC2B4FC}" destId="{A18658FE-C64D-4142-8D68-DBAF256ECBF9}" srcOrd="2" destOrd="0" presId="urn:microsoft.com/office/officeart/2005/8/layout/bList2"/>
    <dgm:cxn modelId="{2661D276-2E8D-4DC0-8465-E0BE9B15E044}" type="presParOf" srcId="{7793268B-8D72-4CA1-AD06-1E3DBDC2B4FC}" destId="{DCF2EA00-4507-441A-B2B0-430373448E42}"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F65C40-DA99-40EE-90BF-D59D9E64544B}" type="doc">
      <dgm:prSet loTypeId="urn:microsoft.com/office/officeart/2005/8/layout/bList2" loCatId="list" qsTypeId="urn:microsoft.com/office/officeart/2005/8/quickstyle/simple1" qsCatId="simple" csTypeId="urn:microsoft.com/office/officeart/2005/8/colors/accent1_2" csCatId="accent1" phldr="1"/>
      <dgm:spPr/>
    </dgm:pt>
    <dgm:pt modelId="{1455A5A3-03E3-455C-9CEA-61A97C9D45A8}">
      <dgm:prSet phldrT="[Text]"/>
      <dgm:spPr/>
      <dgm:t>
        <a:bodyPr/>
        <a:lstStyle/>
        <a:p>
          <a:r>
            <a:rPr lang="en-US" dirty="0" smtClean="0"/>
            <a:t>PCI DSS</a:t>
          </a:r>
          <a:endParaRPr lang="en-US" dirty="0"/>
        </a:p>
      </dgm:t>
    </dgm:pt>
    <dgm:pt modelId="{4EA187E8-4552-4BCD-9349-87FF8B7FA9CB}" type="parTrans" cxnId="{CE3AB17D-4612-4948-A5EC-4726EBC44B84}">
      <dgm:prSet/>
      <dgm:spPr/>
      <dgm:t>
        <a:bodyPr/>
        <a:lstStyle/>
        <a:p>
          <a:endParaRPr lang="en-US"/>
        </a:p>
      </dgm:t>
    </dgm:pt>
    <dgm:pt modelId="{B069D9E4-9B4D-46DD-AD71-560E5387F657}" type="sibTrans" cxnId="{CE3AB17D-4612-4948-A5EC-4726EBC44B84}">
      <dgm:prSet/>
      <dgm:spPr/>
      <dgm:t>
        <a:bodyPr/>
        <a:lstStyle/>
        <a:p>
          <a:endParaRPr lang="en-US"/>
        </a:p>
      </dgm:t>
    </dgm:pt>
    <dgm:pt modelId="{CAE3B043-7738-4603-B440-BAA35CC0FB9F}">
      <dgm:prSet phldrT="[Text]"/>
      <dgm:spPr/>
      <dgm:t>
        <a:bodyPr/>
        <a:lstStyle/>
        <a:p>
          <a:r>
            <a:rPr lang="en-US" dirty="0" smtClean="0"/>
            <a:t>EVM Chip</a:t>
          </a:r>
          <a:endParaRPr lang="en-US" dirty="0"/>
        </a:p>
      </dgm:t>
    </dgm:pt>
    <dgm:pt modelId="{66C7D265-A967-43C5-83D9-7612B7C40CCC}" type="parTrans" cxnId="{1F43FF2C-E04D-47E2-ABF3-BAC1D837613F}">
      <dgm:prSet/>
      <dgm:spPr/>
      <dgm:t>
        <a:bodyPr/>
        <a:lstStyle/>
        <a:p>
          <a:endParaRPr lang="en-US"/>
        </a:p>
      </dgm:t>
    </dgm:pt>
    <dgm:pt modelId="{D837A1E7-30BF-4068-83C1-4BA35B5C7E97}" type="sibTrans" cxnId="{1F43FF2C-E04D-47E2-ABF3-BAC1D837613F}">
      <dgm:prSet/>
      <dgm:spPr/>
      <dgm:t>
        <a:bodyPr/>
        <a:lstStyle/>
        <a:p>
          <a:endParaRPr lang="en-US"/>
        </a:p>
      </dgm:t>
    </dgm:pt>
    <dgm:pt modelId="{9123346A-3564-4CCE-A270-F6C8F07FEDA2}">
      <dgm:prSet custT="1"/>
      <dgm:spPr/>
      <dgm:t>
        <a:bodyPr/>
        <a:lstStyle/>
        <a:p>
          <a:r>
            <a:rPr lang="en-US" sz="2000" dirty="0" smtClean="0"/>
            <a:t>Payment Card Industry Data Security Council</a:t>
          </a:r>
          <a:endParaRPr lang="en-US" sz="2000" dirty="0"/>
        </a:p>
      </dgm:t>
    </dgm:pt>
    <dgm:pt modelId="{4FE3BD38-DB01-4901-920F-CD9E47BC7F47}" type="parTrans" cxnId="{4134BEA6-E5BC-4B0C-A3A3-D204B8F4894C}">
      <dgm:prSet/>
      <dgm:spPr/>
      <dgm:t>
        <a:bodyPr/>
        <a:lstStyle/>
        <a:p>
          <a:endParaRPr lang="en-US"/>
        </a:p>
      </dgm:t>
    </dgm:pt>
    <dgm:pt modelId="{05F67ED3-C135-4658-BE08-0A4BFACA8A2D}" type="sibTrans" cxnId="{4134BEA6-E5BC-4B0C-A3A3-D204B8F4894C}">
      <dgm:prSet/>
      <dgm:spPr/>
      <dgm:t>
        <a:bodyPr/>
        <a:lstStyle/>
        <a:p>
          <a:endParaRPr lang="en-US"/>
        </a:p>
      </dgm:t>
    </dgm:pt>
    <dgm:pt modelId="{504A3E50-32CF-4E9C-868D-C085A5977AB6}">
      <dgm:prSet custT="1"/>
      <dgm:spPr/>
      <dgm:t>
        <a:bodyPr/>
        <a:lstStyle/>
        <a:p>
          <a:r>
            <a:rPr lang="en-US" sz="1800" dirty="0" smtClean="0"/>
            <a:t>Cards are embedded with security chips</a:t>
          </a:r>
          <a:endParaRPr lang="en-US" sz="1800" dirty="0"/>
        </a:p>
      </dgm:t>
    </dgm:pt>
    <dgm:pt modelId="{2ACE91EE-AA87-486E-85AF-CAAFD26BA2D8}" type="parTrans" cxnId="{FE5EFB82-8036-4779-BBB7-A9163FA00DCE}">
      <dgm:prSet/>
      <dgm:spPr/>
      <dgm:t>
        <a:bodyPr/>
        <a:lstStyle/>
        <a:p>
          <a:endParaRPr lang="en-US"/>
        </a:p>
      </dgm:t>
    </dgm:pt>
    <dgm:pt modelId="{48675FB7-E75C-4435-8A24-D06ADFACF204}" type="sibTrans" cxnId="{FE5EFB82-8036-4779-BBB7-A9163FA00DCE}">
      <dgm:prSet/>
      <dgm:spPr/>
      <dgm:t>
        <a:bodyPr/>
        <a:lstStyle/>
        <a:p>
          <a:endParaRPr lang="en-US"/>
        </a:p>
      </dgm:t>
    </dgm:pt>
    <dgm:pt modelId="{25A4F89E-DFE4-49EF-A60A-A8844698BC0E}">
      <dgm:prSet custT="1"/>
      <dgm:spPr/>
      <dgm:t>
        <a:bodyPr/>
        <a:lstStyle/>
        <a:p>
          <a:r>
            <a:rPr lang="en-US" sz="2800" i="1" dirty="0" smtClean="0"/>
            <a:t>Point-</a:t>
          </a:r>
          <a:br>
            <a:rPr lang="en-US" sz="2800" i="1" dirty="0" smtClean="0"/>
          </a:br>
          <a:r>
            <a:rPr lang="en-US" sz="2800" i="1" dirty="0" smtClean="0"/>
            <a:t>To-Point</a:t>
          </a:r>
          <a:endParaRPr lang="en-US" sz="1800" i="1" dirty="0"/>
        </a:p>
      </dgm:t>
    </dgm:pt>
    <dgm:pt modelId="{73F32515-66F3-41B4-BE49-E9A630A3EDEB}" type="parTrans" cxnId="{971DFAD1-769C-4D5C-81BC-0EB76DF303F9}">
      <dgm:prSet/>
      <dgm:spPr/>
      <dgm:t>
        <a:bodyPr/>
        <a:lstStyle/>
        <a:p>
          <a:endParaRPr lang="en-US"/>
        </a:p>
      </dgm:t>
    </dgm:pt>
    <dgm:pt modelId="{31EFD346-B03D-49D6-8ED5-DB2EA3CA6887}" type="sibTrans" cxnId="{971DFAD1-769C-4D5C-81BC-0EB76DF303F9}">
      <dgm:prSet/>
      <dgm:spPr/>
      <dgm:t>
        <a:bodyPr/>
        <a:lstStyle/>
        <a:p>
          <a:endParaRPr lang="en-US"/>
        </a:p>
      </dgm:t>
    </dgm:pt>
    <dgm:pt modelId="{F6437A91-13B4-4B46-9252-873B1F522A6C}">
      <dgm:prSet custT="1"/>
      <dgm:spPr/>
      <dgm:t>
        <a:bodyPr/>
        <a:lstStyle/>
        <a:p>
          <a:r>
            <a:rPr lang="en-US" sz="2000" dirty="0" smtClean="0"/>
            <a:t>Publishes a </a:t>
          </a:r>
          <a:r>
            <a:rPr lang="en-US" sz="2000" i="1" dirty="0" smtClean="0"/>
            <a:t>D</a:t>
          </a:r>
          <a:r>
            <a:rPr lang="en-US" sz="2000" dirty="0" smtClean="0"/>
            <a:t>ata </a:t>
          </a:r>
          <a:r>
            <a:rPr lang="en-US" sz="2000" i="1" dirty="0" smtClean="0"/>
            <a:t>S</a:t>
          </a:r>
          <a:r>
            <a:rPr lang="en-US" sz="2000" dirty="0" smtClean="0"/>
            <a:t>ecurity </a:t>
          </a:r>
          <a:r>
            <a:rPr lang="en-US" sz="2000" i="1" dirty="0" smtClean="0"/>
            <a:t>S</a:t>
          </a:r>
          <a:r>
            <a:rPr lang="en-US" sz="2000" dirty="0" smtClean="0"/>
            <a:t>tandard (DSS) applies to any entity that handles card data</a:t>
          </a:r>
          <a:endParaRPr lang="en-US" sz="2000" dirty="0"/>
        </a:p>
      </dgm:t>
    </dgm:pt>
    <dgm:pt modelId="{C8985FC6-0803-4205-A84E-6444C8445D76}" type="parTrans" cxnId="{0681FE66-B6E6-4429-B267-B75250929CC5}">
      <dgm:prSet/>
      <dgm:spPr/>
      <dgm:t>
        <a:bodyPr/>
        <a:lstStyle/>
        <a:p>
          <a:endParaRPr lang="en-US"/>
        </a:p>
      </dgm:t>
    </dgm:pt>
    <dgm:pt modelId="{496536FF-1CD7-480C-97E7-2439291FD85E}" type="sibTrans" cxnId="{0681FE66-B6E6-4429-B267-B75250929CC5}">
      <dgm:prSet/>
      <dgm:spPr/>
      <dgm:t>
        <a:bodyPr/>
        <a:lstStyle/>
        <a:p>
          <a:endParaRPr lang="en-US"/>
        </a:p>
      </dgm:t>
    </dgm:pt>
    <dgm:pt modelId="{A019B1D4-21B0-4A17-9ACD-FC11610CB217}">
      <dgm:prSet custT="1"/>
      <dgm:spPr/>
      <dgm:t>
        <a:bodyPr/>
        <a:lstStyle/>
        <a:p>
          <a:r>
            <a:rPr lang="en-US" sz="2000" dirty="0" smtClean="0"/>
            <a:t>Card associations levy fines for breaches</a:t>
          </a:r>
          <a:endParaRPr lang="en-US" sz="2000" dirty="0"/>
        </a:p>
      </dgm:t>
    </dgm:pt>
    <dgm:pt modelId="{41E3BA8E-A180-45CE-A8AB-E642C783269B}" type="parTrans" cxnId="{CF56D120-01C7-46F1-A2A6-918548926C3E}">
      <dgm:prSet/>
      <dgm:spPr/>
      <dgm:t>
        <a:bodyPr/>
        <a:lstStyle/>
        <a:p>
          <a:endParaRPr lang="en-US"/>
        </a:p>
      </dgm:t>
    </dgm:pt>
    <dgm:pt modelId="{0E48CEF6-2F9B-4A81-B2E4-32B587AC1B54}" type="sibTrans" cxnId="{CF56D120-01C7-46F1-A2A6-918548926C3E}">
      <dgm:prSet/>
      <dgm:spPr/>
      <dgm:t>
        <a:bodyPr/>
        <a:lstStyle/>
        <a:p>
          <a:endParaRPr lang="en-US"/>
        </a:p>
      </dgm:t>
    </dgm:pt>
    <dgm:pt modelId="{DE71CDFE-0A50-4E4C-AABC-58A3BBA7F8B1}">
      <dgm:prSet custT="1"/>
      <dgm:spPr/>
      <dgm:t>
        <a:bodyPr/>
        <a:lstStyle/>
        <a:p>
          <a:r>
            <a:rPr lang="en-US" sz="1800" dirty="0" smtClean="0"/>
            <a:t>Require a PIN for completing the transaction</a:t>
          </a:r>
          <a:endParaRPr lang="en-US" sz="1800" dirty="0"/>
        </a:p>
      </dgm:t>
    </dgm:pt>
    <dgm:pt modelId="{D0717482-2968-42B3-BB17-C5B2C7397EB0}" type="parTrans" cxnId="{A1A010FD-9B58-499E-B3CD-8FC70AB9DF53}">
      <dgm:prSet/>
      <dgm:spPr/>
      <dgm:t>
        <a:bodyPr/>
        <a:lstStyle/>
        <a:p>
          <a:endParaRPr lang="en-US"/>
        </a:p>
      </dgm:t>
    </dgm:pt>
    <dgm:pt modelId="{8757895A-07DC-4D8B-BBA2-54959E8A07F4}" type="sibTrans" cxnId="{A1A010FD-9B58-499E-B3CD-8FC70AB9DF53}">
      <dgm:prSet/>
      <dgm:spPr/>
      <dgm:t>
        <a:bodyPr/>
        <a:lstStyle/>
        <a:p>
          <a:endParaRPr lang="en-US"/>
        </a:p>
      </dgm:t>
    </dgm:pt>
    <dgm:pt modelId="{A741C234-9DCB-4CA2-B658-6373DD03CB27}">
      <dgm:prSet custT="1"/>
      <dgm:spPr/>
      <dgm:t>
        <a:bodyPr/>
        <a:lstStyle/>
        <a:p>
          <a:r>
            <a:rPr lang="en-US" sz="1800" smtClean="0"/>
            <a:t>Enhances security significantly due to two factor authentication</a:t>
          </a:r>
          <a:endParaRPr lang="en-US" sz="1800" dirty="0"/>
        </a:p>
      </dgm:t>
    </dgm:pt>
    <dgm:pt modelId="{1546D6B7-DDDD-49E9-8D3E-B345CEDCB942}" type="parTrans" cxnId="{FDF44832-C2DB-41AF-81E0-BEF96CF896AC}">
      <dgm:prSet/>
      <dgm:spPr/>
      <dgm:t>
        <a:bodyPr/>
        <a:lstStyle/>
        <a:p>
          <a:endParaRPr lang="en-US"/>
        </a:p>
      </dgm:t>
    </dgm:pt>
    <dgm:pt modelId="{7C7B3D29-FEDF-42CC-B329-1FCB3C965668}" type="sibTrans" cxnId="{FDF44832-C2DB-41AF-81E0-BEF96CF896AC}">
      <dgm:prSet/>
      <dgm:spPr/>
      <dgm:t>
        <a:bodyPr/>
        <a:lstStyle/>
        <a:p>
          <a:endParaRPr lang="en-US"/>
        </a:p>
      </dgm:t>
    </dgm:pt>
    <dgm:pt modelId="{10539AAD-C12D-41D3-8DEE-5431BD7DFEC1}">
      <dgm:prSet custT="1"/>
      <dgm:spPr/>
      <dgm:t>
        <a:bodyPr/>
        <a:lstStyle/>
        <a:p>
          <a:r>
            <a:rPr lang="en-US" sz="1800" dirty="0" smtClean="0"/>
            <a:t>Prevalent in Europe, slow to take off in US, but it is starting to take hold</a:t>
          </a:r>
          <a:endParaRPr lang="en-US" sz="1800" dirty="0"/>
        </a:p>
      </dgm:t>
    </dgm:pt>
    <dgm:pt modelId="{C5052AA2-FAFB-4F64-86D7-DA90D327B6A6}" type="parTrans" cxnId="{8B6785A9-3A7C-41EA-BB71-842D08B5818A}">
      <dgm:prSet/>
      <dgm:spPr/>
      <dgm:t>
        <a:bodyPr/>
        <a:lstStyle/>
        <a:p>
          <a:endParaRPr lang="en-US"/>
        </a:p>
      </dgm:t>
    </dgm:pt>
    <dgm:pt modelId="{39EA60CA-116A-4FEE-A6DD-882B87001716}" type="sibTrans" cxnId="{8B6785A9-3A7C-41EA-BB71-842D08B5818A}">
      <dgm:prSet/>
      <dgm:spPr/>
      <dgm:t>
        <a:bodyPr/>
        <a:lstStyle/>
        <a:p>
          <a:endParaRPr lang="en-US"/>
        </a:p>
      </dgm:t>
    </dgm:pt>
    <dgm:pt modelId="{03266EE0-5B39-458D-BA8E-88D6D7AEBB08}">
      <dgm:prSet custT="1"/>
      <dgm:spPr/>
      <dgm:t>
        <a:bodyPr/>
        <a:lstStyle/>
        <a:p>
          <a:r>
            <a:rPr lang="en-US" sz="2000" dirty="0" smtClean="0"/>
            <a:t>Card data is never decrypted until it reaches a payment processor</a:t>
          </a:r>
          <a:endParaRPr lang="en-US" sz="2000" dirty="0"/>
        </a:p>
      </dgm:t>
    </dgm:pt>
    <dgm:pt modelId="{88D6E23A-3779-4C44-8B56-024C743AC9F3}" type="parTrans" cxnId="{41D588E5-027C-4069-8B6A-2C05BB1D8716}">
      <dgm:prSet/>
      <dgm:spPr/>
      <dgm:t>
        <a:bodyPr/>
        <a:lstStyle/>
        <a:p>
          <a:endParaRPr lang="en-US"/>
        </a:p>
      </dgm:t>
    </dgm:pt>
    <dgm:pt modelId="{E2245DB1-9A39-48CE-A863-CBCDECC60E1C}" type="sibTrans" cxnId="{41D588E5-027C-4069-8B6A-2C05BB1D8716}">
      <dgm:prSet/>
      <dgm:spPr/>
      <dgm:t>
        <a:bodyPr/>
        <a:lstStyle/>
        <a:p>
          <a:endParaRPr lang="en-US"/>
        </a:p>
      </dgm:t>
    </dgm:pt>
    <dgm:pt modelId="{4ED18278-D8EF-4592-8423-6DBEC0C05B61}">
      <dgm:prSet custT="1"/>
      <dgm:spPr/>
      <dgm:t>
        <a:bodyPr/>
        <a:lstStyle/>
        <a:p>
          <a:r>
            <a:rPr lang="en-US" sz="2000" dirty="0" smtClean="0"/>
            <a:t>P2P encrypted data is out of scope for PCI Audits</a:t>
          </a:r>
          <a:endParaRPr lang="en-US" sz="2000" dirty="0"/>
        </a:p>
      </dgm:t>
    </dgm:pt>
    <dgm:pt modelId="{4C11E5A7-3E24-46A1-A97E-E6D0818106C5}" type="parTrans" cxnId="{0AF62B90-F88B-4797-89D2-272E5B9264F6}">
      <dgm:prSet/>
      <dgm:spPr/>
      <dgm:t>
        <a:bodyPr/>
        <a:lstStyle/>
        <a:p>
          <a:endParaRPr lang="en-US"/>
        </a:p>
      </dgm:t>
    </dgm:pt>
    <dgm:pt modelId="{5067CD60-CCC1-4C24-8F9D-89F0C1503A04}" type="sibTrans" cxnId="{0AF62B90-F88B-4797-89D2-272E5B9264F6}">
      <dgm:prSet/>
      <dgm:spPr/>
      <dgm:t>
        <a:bodyPr/>
        <a:lstStyle/>
        <a:p>
          <a:endParaRPr lang="en-US"/>
        </a:p>
      </dgm:t>
    </dgm:pt>
    <dgm:pt modelId="{44FF59F5-62C2-407D-BE0A-5807E181C195}">
      <dgm:prSet custT="1"/>
      <dgm:spPr/>
      <dgm:t>
        <a:bodyPr/>
        <a:lstStyle/>
        <a:p>
          <a:r>
            <a:rPr lang="en-US" sz="2000" dirty="0" smtClean="0"/>
            <a:t>Card data is encrypted upon swipe on Point-of-Sale device</a:t>
          </a:r>
          <a:endParaRPr lang="en-US" sz="2000" i="1" dirty="0"/>
        </a:p>
      </dgm:t>
    </dgm:pt>
    <dgm:pt modelId="{EE8F6543-A160-43B5-8549-2FDBED206921}" type="parTrans" cxnId="{B186D1AC-728D-4CDA-98A5-F229AA2B23CB}">
      <dgm:prSet/>
      <dgm:spPr/>
      <dgm:t>
        <a:bodyPr/>
        <a:lstStyle/>
        <a:p>
          <a:endParaRPr lang="en-US"/>
        </a:p>
      </dgm:t>
    </dgm:pt>
    <dgm:pt modelId="{CAF1A735-41F9-4DBA-B04A-1E8DCE88EF81}" type="sibTrans" cxnId="{B186D1AC-728D-4CDA-98A5-F229AA2B23CB}">
      <dgm:prSet/>
      <dgm:spPr/>
      <dgm:t>
        <a:bodyPr/>
        <a:lstStyle/>
        <a:p>
          <a:endParaRPr lang="en-US"/>
        </a:p>
      </dgm:t>
    </dgm:pt>
    <dgm:pt modelId="{6B4AC16B-9877-4F09-8D8A-F258706E651A}" type="pres">
      <dgm:prSet presAssocID="{22F65C40-DA99-40EE-90BF-D59D9E64544B}" presName="diagram" presStyleCnt="0">
        <dgm:presLayoutVars>
          <dgm:dir/>
          <dgm:animLvl val="lvl"/>
          <dgm:resizeHandles val="exact"/>
        </dgm:presLayoutVars>
      </dgm:prSet>
      <dgm:spPr/>
    </dgm:pt>
    <dgm:pt modelId="{3FDEDC65-3E9B-4454-BFC3-804C1AD338B3}" type="pres">
      <dgm:prSet presAssocID="{1455A5A3-03E3-455C-9CEA-61A97C9D45A8}" presName="compNode" presStyleCnt="0"/>
      <dgm:spPr/>
    </dgm:pt>
    <dgm:pt modelId="{5522DE03-691A-43F1-9861-D9A06CD5A69E}" type="pres">
      <dgm:prSet presAssocID="{1455A5A3-03E3-455C-9CEA-61A97C9D45A8}" presName="childRect" presStyleLbl="bgAcc1" presStyleIdx="0" presStyleCnt="3" custScaleY="208153">
        <dgm:presLayoutVars>
          <dgm:bulletEnabled val="1"/>
        </dgm:presLayoutVars>
      </dgm:prSet>
      <dgm:spPr/>
      <dgm:t>
        <a:bodyPr/>
        <a:lstStyle/>
        <a:p>
          <a:endParaRPr lang="en-US"/>
        </a:p>
      </dgm:t>
    </dgm:pt>
    <dgm:pt modelId="{C91E1AC9-1B69-4A01-B4E6-BA3797946FC4}" type="pres">
      <dgm:prSet presAssocID="{1455A5A3-03E3-455C-9CEA-61A97C9D45A8}" presName="parentText" presStyleLbl="node1" presStyleIdx="0" presStyleCnt="0">
        <dgm:presLayoutVars>
          <dgm:chMax val="0"/>
          <dgm:bulletEnabled val="1"/>
        </dgm:presLayoutVars>
      </dgm:prSet>
      <dgm:spPr/>
      <dgm:t>
        <a:bodyPr/>
        <a:lstStyle/>
        <a:p>
          <a:endParaRPr lang="en-US"/>
        </a:p>
      </dgm:t>
    </dgm:pt>
    <dgm:pt modelId="{061B7BE9-44F0-447B-9D55-44DE3C400B2F}" type="pres">
      <dgm:prSet presAssocID="{1455A5A3-03E3-455C-9CEA-61A97C9D45A8}" presName="parentRect" presStyleLbl="alignNode1" presStyleIdx="0" presStyleCnt="3" custLinFactNeighborX="-232" custLinFactNeighborY="27273"/>
      <dgm:spPr/>
      <dgm:t>
        <a:bodyPr/>
        <a:lstStyle/>
        <a:p>
          <a:endParaRPr lang="en-US"/>
        </a:p>
      </dgm:t>
    </dgm:pt>
    <dgm:pt modelId="{B6894FC7-FAD7-42D3-B09D-5AEB077EE8C2}" type="pres">
      <dgm:prSet presAssocID="{1455A5A3-03E3-455C-9CEA-61A97C9D45A8}" presName="adorn" presStyleLbl="fgAccFollowNode1" presStyleIdx="0" presStyleCnt="3" custScaleX="50630" custScaleY="50630" custLinFactNeighborX="5194" custLinFactNeighborY="26905"/>
      <dgm:spPr/>
      <dgm:t>
        <a:bodyPr/>
        <a:lstStyle/>
        <a:p>
          <a:endParaRPr lang="en-US"/>
        </a:p>
      </dgm:t>
    </dgm:pt>
    <dgm:pt modelId="{5807D70C-7CC1-435E-B676-14EB793149F1}" type="pres">
      <dgm:prSet presAssocID="{B069D9E4-9B4D-46DD-AD71-560E5387F657}" presName="sibTrans" presStyleLbl="sibTrans2D1" presStyleIdx="0" presStyleCnt="0"/>
      <dgm:spPr/>
      <dgm:t>
        <a:bodyPr/>
        <a:lstStyle/>
        <a:p>
          <a:endParaRPr lang="en-US"/>
        </a:p>
      </dgm:t>
    </dgm:pt>
    <dgm:pt modelId="{7793268B-8D72-4CA1-AD06-1E3DBDC2B4FC}" type="pres">
      <dgm:prSet presAssocID="{CAE3B043-7738-4603-B440-BAA35CC0FB9F}" presName="compNode" presStyleCnt="0"/>
      <dgm:spPr/>
    </dgm:pt>
    <dgm:pt modelId="{F532137C-E37A-47C1-B80D-DD4C57030616}" type="pres">
      <dgm:prSet presAssocID="{CAE3B043-7738-4603-B440-BAA35CC0FB9F}" presName="childRect" presStyleLbl="bgAcc1" presStyleIdx="1" presStyleCnt="3" custScaleY="208153">
        <dgm:presLayoutVars>
          <dgm:bulletEnabled val="1"/>
        </dgm:presLayoutVars>
      </dgm:prSet>
      <dgm:spPr/>
      <dgm:t>
        <a:bodyPr/>
        <a:lstStyle/>
        <a:p>
          <a:endParaRPr lang="en-US"/>
        </a:p>
      </dgm:t>
    </dgm:pt>
    <dgm:pt modelId="{444CA059-C82A-4E1C-AB40-B9DD91321FA0}" type="pres">
      <dgm:prSet presAssocID="{CAE3B043-7738-4603-B440-BAA35CC0FB9F}" presName="parentText" presStyleLbl="node1" presStyleIdx="0" presStyleCnt="0">
        <dgm:presLayoutVars>
          <dgm:chMax val="0"/>
          <dgm:bulletEnabled val="1"/>
        </dgm:presLayoutVars>
      </dgm:prSet>
      <dgm:spPr/>
      <dgm:t>
        <a:bodyPr/>
        <a:lstStyle/>
        <a:p>
          <a:endParaRPr lang="en-US"/>
        </a:p>
      </dgm:t>
    </dgm:pt>
    <dgm:pt modelId="{A18658FE-C64D-4142-8D68-DBAF256ECBF9}" type="pres">
      <dgm:prSet presAssocID="{CAE3B043-7738-4603-B440-BAA35CC0FB9F}" presName="parentRect" presStyleLbl="alignNode1" presStyleIdx="1" presStyleCnt="3" custLinFactNeighborX="220" custLinFactNeighborY="25971"/>
      <dgm:spPr/>
      <dgm:t>
        <a:bodyPr/>
        <a:lstStyle/>
        <a:p>
          <a:endParaRPr lang="en-US"/>
        </a:p>
      </dgm:t>
    </dgm:pt>
    <dgm:pt modelId="{DCF2EA00-4507-441A-B2B0-430373448E42}" type="pres">
      <dgm:prSet presAssocID="{CAE3B043-7738-4603-B440-BAA35CC0FB9F}" presName="adorn" presStyleLbl="fgAccFollowNode1" presStyleIdx="1" presStyleCnt="3" custScaleX="44622" custScaleY="44622" custLinFactNeighborX="8734" custLinFactNeighborY="23901"/>
      <dgm:spPr/>
    </dgm:pt>
    <dgm:pt modelId="{75392427-7DB9-41DC-AB94-2CC6EDBF092B}" type="pres">
      <dgm:prSet presAssocID="{D837A1E7-30BF-4068-83C1-4BA35B5C7E97}" presName="sibTrans" presStyleLbl="sibTrans2D1" presStyleIdx="0" presStyleCnt="0"/>
      <dgm:spPr/>
      <dgm:t>
        <a:bodyPr/>
        <a:lstStyle/>
        <a:p>
          <a:endParaRPr lang="en-US"/>
        </a:p>
      </dgm:t>
    </dgm:pt>
    <dgm:pt modelId="{5BFBED55-A737-466D-8210-65ECE1FC3999}" type="pres">
      <dgm:prSet presAssocID="{25A4F89E-DFE4-49EF-A60A-A8844698BC0E}" presName="compNode" presStyleCnt="0"/>
      <dgm:spPr/>
    </dgm:pt>
    <dgm:pt modelId="{856C837D-25CD-4348-AB54-14ACEE6F9512}" type="pres">
      <dgm:prSet presAssocID="{25A4F89E-DFE4-49EF-A60A-A8844698BC0E}" presName="childRect" presStyleLbl="bgAcc1" presStyleIdx="2" presStyleCnt="3" custScaleY="208153">
        <dgm:presLayoutVars>
          <dgm:bulletEnabled val="1"/>
        </dgm:presLayoutVars>
      </dgm:prSet>
      <dgm:spPr/>
      <dgm:t>
        <a:bodyPr/>
        <a:lstStyle/>
        <a:p>
          <a:endParaRPr lang="en-US"/>
        </a:p>
      </dgm:t>
    </dgm:pt>
    <dgm:pt modelId="{87CC41B4-84EA-48B9-9A64-975BFCF57E74}" type="pres">
      <dgm:prSet presAssocID="{25A4F89E-DFE4-49EF-A60A-A8844698BC0E}" presName="parentText" presStyleLbl="node1" presStyleIdx="0" presStyleCnt="0">
        <dgm:presLayoutVars>
          <dgm:chMax val="0"/>
          <dgm:bulletEnabled val="1"/>
        </dgm:presLayoutVars>
      </dgm:prSet>
      <dgm:spPr/>
      <dgm:t>
        <a:bodyPr/>
        <a:lstStyle/>
        <a:p>
          <a:endParaRPr lang="en-US"/>
        </a:p>
      </dgm:t>
    </dgm:pt>
    <dgm:pt modelId="{0CBA72DE-C86F-46EC-915A-BED13A004F0E}" type="pres">
      <dgm:prSet presAssocID="{25A4F89E-DFE4-49EF-A60A-A8844698BC0E}" presName="parentRect" presStyleLbl="alignNode1" presStyleIdx="2" presStyleCnt="3" custLinFactNeighborY="25935"/>
      <dgm:spPr/>
      <dgm:t>
        <a:bodyPr/>
        <a:lstStyle/>
        <a:p>
          <a:endParaRPr lang="en-US"/>
        </a:p>
      </dgm:t>
    </dgm:pt>
    <dgm:pt modelId="{A762C9FC-5C34-46E7-89B5-220505FCE7FC}" type="pres">
      <dgm:prSet presAssocID="{25A4F89E-DFE4-49EF-A60A-A8844698BC0E}" presName="adorn" presStyleLbl="fgAccFollowNode1" presStyleIdx="2" presStyleCnt="3" custScaleX="44622" custScaleY="44622" custLinFactNeighborX="2698" custLinFactNeighborY="23901"/>
      <dgm:spPr/>
    </dgm:pt>
  </dgm:ptLst>
  <dgm:cxnLst>
    <dgm:cxn modelId="{78537604-4B66-4157-BE34-08786C71AC0E}" type="presOf" srcId="{9123346A-3564-4CCE-A270-F6C8F07FEDA2}" destId="{5522DE03-691A-43F1-9861-D9A06CD5A69E}" srcOrd="0" destOrd="0" presId="urn:microsoft.com/office/officeart/2005/8/layout/bList2"/>
    <dgm:cxn modelId="{6079EDCA-D570-45A0-BC14-6221C54FF39B}" type="presOf" srcId="{4ED18278-D8EF-4592-8423-6DBEC0C05B61}" destId="{856C837D-25CD-4348-AB54-14ACEE6F9512}" srcOrd="0" destOrd="2" presId="urn:microsoft.com/office/officeart/2005/8/layout/bList2"/>
    <dgm:cxn modelId="{A1A010FD-9B58-499E-B3CD-8FC70AB9DF53}" srcId="{CAE3B043-7738-4603-B440-BAA35CC0FB9F}" destId="{DE71CDFE-0A50-4E4C-AABC-58A3BBA7F8B1}" srcOrd="1" destOrd="0" parTransId="{D0717482-2968-42B3-BB17-C5B2C7397EB0}" sibTransId="{8757895A-07DC-4D8B-BBA2-54959E8A07F4}"/>
    <dgm:cxn modelId="{D6162AFA-134E-4926-9D44-497763A3D92C}" type="presOf" srcId="{504A3E50-32CF-4E9C-868D-C085A5977AB6}" destId="{F532137C-E37A-47C1-B80D-DD4C57030616}" srcOrd="0" destOrd="0" presId="urn:microsoft.com/office/officeart/2005/8/layout/bList2"/>
    <dgm:cxn modelId="{7ADC51B1-5136-4784-B80E-2033BB8E0580}" type="presOf" srcId="{25A4F89E-DFE4-49EF-A60A-A8844698BC0E}" destId="{0CBA72DE-C86F-46EC-915A-BED13A004F0E}" srcOrd="1" destOrd="0" presId="urn:microsoft.com/office/officeart/2005/8/layout/bList2"/>
    <dgm:cxn modelId="{90CCAAFC-A846-477E-965E-EFD7FD77D63B}" type="presOf" srcId="{B069D9E4-9B4D-46DD-AD71-560E5387F657}" destId="{5807D70C-7CC1-435E-B676-14EB793149F1}" srcOrd="0" destOrd="0" presId="urn:microsoft.com/office/officeart/2005/8/layout/bList2"/>
    <dgm:cxn modelId="{A4242150-594C-437D-AC21-816BC975D81B}" type="presOf" srcId="{44FF59F5-62C2-407D-BE0A-5807E181C195}" destId="{856C837D-25CD-4348-AB54-14ACEE6F9512}" srcOrd="0" destOrd="0" presId="urn:microsoft.com/office/officeart/2005/8/layout/bList2"/>
    <dgm:cxn modelId="{4EDF0FC8-111F-41FD-9C74-4C6A0E706E31}" type="presOf" srcId="{25A4F89E-DFE4-49EF-A60A-A8844698BC0E}" destId="{87CC41B4-84EA-48B9-9A64-975BFCF57E74}" srcOrd="0" destOrd="0" presId="urn:microsoft.com/office/officeart/2005/8/layout/bList2"/>
    <dgm:cxn modelId="{A640C189-44C0-431D-9767-93A2E44A7C26}" type="presOf" srcId="{DE71CDFE-0A50-4E4C-AABC-58A3BBA7F8B1}" destId="{F532137C-E37A-47C1-B80D-DD4C57030616}" srcOrd="0" destOrd="1" presId="urn:microsoft.com/office/officeart/2005/8/layout/bList2"/>
    <dgm:cxn modelId="{CBD92443-04CF-46B4-8895-E44672D55241}" type="presOf" srcId="{CAE3B043-7738-4603-B440-BAA35CC0FB9F}" destId="{A18658FE-C64D-4142-8D68-DBAF256ECBF9}" srcOrd="1" destOrd="0" presId="urn:microsoft.com/office/officeart/2005/8/layout/bList2"/>
    <dgm:cxn modelId="{0AF62B90-F88B-4797-89D2-272E5B9264F6}" srcId="{25A4F89E-DFE4-49EF-A60A-A8844698BC0E}" destId="{4ED18278-D8EF-4592-8423-6DBEC0C05B61}" srcOrd="2" destOrd="0" parTransId="{4C11E5A7-3E24-46A1-A97E-E6D0818106C5}" sibTransId="{5067CD60-CCC1-4C24-8F9D-89F0C1503A04}"/>
    <dgm:cxn modelId="{C115764F-C3A0-4CA6-9470-884A374D9EDC}" type="presOf" srcId="{1455A5A3-03E3-455C-9CEA-61A97C9D45A8}" destId="{C91E1AC9-1B69-4A01-B4E6-BA3797946FC4}" srcOrd="0" destOrd="0" presId="urn:microsoft.com/office/officeart/2005/8/layout/bList2"/>
    <dgm:cxn modelId="{5B35BD89-CAE9-47DC-BB32-0DBF69A81DBF}" type="presOf" srcId="{CAE3B043-7738-4603-B440-BAA35CC0FB9F}" destId="{444CA059-C82A-4E1C-AB40-B9DD91321FA0}" srcOrd="0" destOrd="0" presId="urn:microsoft.com/office/officeart/2005/8/layout/bList2"/>
    <dgm:cxn modelId="{FDF44832-C2DB-41AF-81E0-BEF96CF896AC}" srcId="{CAE3B043-7738-4603-B440-BAA35CC0FB9F}" destId="{A741C234-9DCB-4CA2-B658-6373DD03CB27}" srcOrd="2" destOrd="0" parTransId="{1546D6B7-DDDD-49E9-8D3E-B345CEDCB942}" sibTransId="{7C7B3D29-FEDF-42CC-B329-1FCB3C965668}"/>
    <dgm:cxn modelId="{0681FE66-B6E6-4429-B267-B75250929CC5}" srcId="{1455A5A3-03E3-455C-9CEA-61A97C9D45A8}" destId="{F6437A91-13B4-4B46-9252-873B1F522A6C}" srcOrd="1" destOrd="0" parTransId="{C8985FC6-0803-4205-A84E-6444C8445D76}" sibTransId="{496536FF-1CD7-480C-97E7-2439291FD85E}"/>
    <dgm:cxn modelId="{8B6785A9-3A7C-41EA-BB71-842D08B5818A}" srcId="{CAE3B043-7738-4603-B440-BAA35CC0FB9F}" destId="{10539AAD-C12D-41D3-8DEE-5431BD7DFEC1}" srcOrd="3" destOrd="0" parTransId="{C5052AA2-FAFB-4F64-86D7-DA90D327B6A6}" sibTransId="{39EA60CA-116A-4FEE-A6DD-882B87001716}"/>
    <dgm:cxn modelId="{31C724F7-4F72-487B-83B5-DCBFF9BD7AE1}" type="presOf" srcId="{03266EE0-5B39-458D-BA8E-88D6D7AEBB08}" destId="{856C837D-25CD-4348-AB54-14ACEE6F9512}" srcOrd="0" destOrd="1" presId="urn:microsoft.com/office/officeart/2005/8/layout/bList2"/>
    <dgm:cxn modelId="{9CC53FB1-0DD6-4DD5-82CC-89DD51FD3DBC}" type="presOf" srcId="{10539AAD-C12D-41D3-8DEE-5431BD7DFEC1}" destId="{F532137C-E37A-47C1-B80D-DD4C57030616}" srcOrd="0" destOrd="3" presId="urn:microsoft.com/office/officeart/2005/8/layout/bList2"/>
    <dgm:cxn modelId="{CF56D120-01C7-46F1-A2A6-918548926C3E}" srcId="{1455A5A3-03E3-455C-9CEA-61A97C9D45A8}" destId="{A019B1D4-21B0-4A17-9ACD-FC11610CB217}" srcOrd="2" destOrd="0" parTransId="{41E3BA8E-A180-45CE-A8AB-E642C783269B}" sibTransId="{0E48CEF6-2F9B-4A81-B2E4-32B587AC1B54}"/>
    <dgm:cxn modelId="{B95ACC5C-CCAA-48B2-8852-3782327B9FCE}" type="presOf" srcId="{22F65C40-DA99-40EE-90BF-D59D9E64544B}" destId="{6B4AC16B-9877-4F09-8D8A-F258706E651A}" srcOrd="0" destOrd="0" presId="urn:microsoft.com/office/officeart/2005/8/layout/bList2"/>
    <dgm:cxn modelId="{1F43FF2C-E04D-47E2-ABF3-BAC1D837613F}" srcId="{22F65C40-DA99-40EE-90BF-D59D9E64544B}" destId="{CAE3B043-7738-4603-B440-BAA35CC0FB9F}" srcOrd="1" destOrd="0" parTransId="{66C7D265-A967-43C5-83D9-7612B7C40CCC}" sibTransId="{D837A1E7-30BF-4068-83C1-4BA35B5C7E97}"/>
    <dgm:cxn modelId="{B44062A2-1666-409F-8221-B469B0D62CF1}" type="presOf" srcId="{D837A1E7-30BF-4068-83C1-4BA35B5C7E97}" destId="{75392427-7DB9-41DC-AB94-2CC6EDBF092B}" srcOrd="0" destOrd="0" presId="urn:microsoft.com/office/officeart/2005/8/layout/bList2"/>
    <dgm:cxn modelId="{B94633D6-18C0-4432-8698-18CE2AFBC7E0}" type="presOf" srcId="{A741C234-9DCB-4CA2-B658-6373DD03CB27}" destId="{F532137C-E37A-47C1-B80D-DD4C57030616}" srcOrd="0" destOrd="2" presId="urn:microsoft.com/office/officeart/2005/8/layout/bList2"/>
    <dgm:cxn modelId="{41D588E5-027C-4069-8B6A-2C05BB1D8716}" srcId="{25A4F89E-DFE4-49EF-A60A-A8844698BC0E}" destId="{03266EE0-5B39-458D-BA8E-88D6D7AEBB08}" srcOrd="1" destOrd="0" parTransId="{88D6E23A-3779-4C44-8B56-024C743AC9F3}" sibTransId="{E2245DB1-9A39-48CE-A863-CBCDECC60E1C}"/>
    <dgm:cxn modelId="{CE3AB17D-4612-4948-A5EC-4726EBC44B84}" srcId="{22F65C40-DA99-40EE-90BF-D59D9E64544B}" destId="{1455A5A3-03E3-455C-9CEA-61A97C9D45A8}" srcOrd="0" destOrd="0" parTransId="{4EA187E8-4552-4BCD-9349-87FF8B7FA9CB}" sibTransId="{B069D9E4-9B4D-46DD-AD71-560E5387F657}"/>
    <dgm:cxn modelId="{4134BEA6-E5BC-4B0C-A3A3-D204B8F4894C}" srcId="{1455A5A3-03E3-455C-9CEA-61A97C9D45A8}" destId="{9123346A-3564-4CCE-A270-F6C8F07FEDA2}" srcOrd="0" destOrd="0" parTransId="{4FE3BD38-DB01-4901-920F-CD9E47BC7F47}" sibTransId="{05F67ED3-C135-4658-BE08-0A4BFACA8A2D}"/>
    <dgm:cxn modelId="{DE92E587-5B8A-4421-80CE-5780903C69A2}" type="presOf" srcId="{1455A5A3-03E3-455C-9CEA-61A97C9D45A8}" destId="{061B7BE9-44F0-447B-9D55-44DE3C400B2F}" srcOrd="1" destOrd="0" presId="urn:microsoft.com/office/officeart/2005/8/layout/bList2"/>
    <dgm:cxn modelId="{ABAD1BA2-4B73-4E99-84AA-7BD1BEFCFB9E}" type="presOf" srcId="{F6437A91-13B4-4B46-9252-873B1F522A6C}" destId="{5522DE03-691A-43F1-9861-D9A06CD5A69E}" srcOrd="0" destOrd="1" presId="urn:microsoft.com/office/officeart/2005/8/layout/bList2"/>
    <dgm:cxn modelId="{B186D1AC-728D-4CDA-98A5-F229AA2B23CB}" srcId="{25A4F89E-DFE4-49EF-A60A-A8844698BC0E}" destId="{44FF59F5-62C2-407D-BE0A-5807E181C195}" srcOrd="0" destOrd="0" parTransId="{EE8F6543-A160-43B5-8549-2FDBED206921}" sibTransId="{CAF1A735-41F9-4DBA-B04A-1E8DCE88EF81}"/>
    <dgm:cxn modelId="{971DFAD1-769C-4D5C-81BC-0EB76DF303F9}" srcId="{22F65C40-DA99-40EE-90BF-D59D9E64544B}" destId="{25A4F89E-DFE4-49EF-A60A-A8844698BC0E}" srcOrd="2" destOrd="0" parTransId="{73F32515-66F3-41B4-BE49-E9A630A3EDEB}" sibTransId="{31EFD346-B03D-49D6-8ED5-DB2EA3CA6887}"/>
    <dgm:cxn modelId="{FE5EFB82-8036-4779-BBB7-A9163FA00DCE}" srcId="{CAE3B043-7738-4603-B440-BAA35CC0FB9F}" destId="{504A3E50-32CF-4E9C-868D-C085A5977AB6}" srcOrd="0" destOrd="0" parTransId="{2ACE91EE-AA87-486E-85AF-CAAFD26BA2D8}" sibTransId="{48675FB7-E75C-4435-8A24-D06ADFACF204}"/>
    <dgm:cxn modelId="{849F57A0-9414-4EF5-BF63-862EB243BCAF}" type="presOf" srcId="{A019B1D4-21B0-4A17-9ACD-FC11610CB217}" destId="{5522DE03-691A-43F1-9861-D9A06CD5A69E}" srcOrd="0" destOrd="2" presId="urn:microsoft.com/office/officeart/2005/8/layout/bList2"/>
    <dgm:cxn modelId="{D64FA93A-3D2B-443E-8AC1-68D570A1726D}" type="presParOf" srcId="{6B4AC16B-9877-4F09-8D8A-F258706E651A}" destId="{3FDEDC65-3E9B-4454-BFC3-804C1AD338B3}" srcOrd="0" destOrd="0" presId="urn:microsoft.com/office/officeart/2005/8/layout/bList2"/>
    <dgm:cxn modelId="{2115233C-3189-4231-93C7-726DA03754B4}" type="presParOf" srcId="{3FDEDC65-3E9B-4454-BFC3-804C1AD338B3}" destId="{5522DE03-691A-43F1-9861-D9A06CD5A69E}" srcOrd="0" destOrd="0" presId="urn:microsoft.com/office/officeart/2005/8/layout/bList2"/>
    <dgm:cxn modelId="{5ECC576D-0AAA-4205-9711-C27D89360994}" type="presParOf" srcId="{3FDEDC65-3E9B-4454-BFC3-804C1AD338B3}" destId="{C91E1AC9-1B69-4A01-B4E6-BA3797946FC4}" srcOrd="1" destOrd="0" presId="urn:microsoft.com/office/officeart/2005/8/layout/bList2"/>
    <dgm:cxn modelId="{4DA817FE-A8A2-4A24-8B5C-9862816014C2}" type="presParOf" srcId="{3FDEDC65-3E9B-4454-BFC3-804C1AD338B3}" destId="{061B7BE9-44F0-447B-9D55-44DE3C400B2F}" srcOrd="2" destOrd="0" presId="urn:microsoft.com/office/officeart/2005/8/layout/bList2"/>
    <dgm:cxn modelId="{0564AA11-4D6E-47AF-8652-BE06D741163D}" type="presParOf" srcId="{3FDEDC65-3E9B-4454-BFC3-804C1AD338B3}" destId="{B6894FC7-FAD7-42D3-B09D-5AEB077EE8C2}" srcOrd="3" destOrd="0" presId="urn:microsoft.com/office/officeart/2005/8/layout/bList2"/>
    <dgm:cxn modelId="{A7165FDF-4FD7-46DB-9871-DCB859269726}" type="presParOf" srcId="{6B4AC16B-9877-4F09-8D8A-F258706E651A}" destId="{5807D70C-7CC1-435E-B676-14EB793149F1}" srcOrd="1" destOrd="0" presId="urn:microsoft.com/office/officeart/2005/8/layout/bList2"/>
    <dgm:cxn modelId="{886C0ADE-2D9D-4632-97C7-65EA63BC5BB4}" type="presParOf" srcId="{6B4AC16B-9877-4F09-8D8A-F258706E651A}" destId="{7793268B-8D72-4CA1-AD06-1E3DBDC2B4FC}" srcOrd="2" destOrd="0" presId="urn:microsoft.com/office/officeart/2005/8/layout/bList2"/>
    <dgm:cxn modelId="{1493BC52-493C-4C7A-A4A6-D801FB3708F8}" type="presParOf" srcId="{7793268B-8D72-4CA1-AD06-1E3DBDC2B4FC}" destId="{F532137C-E37A-47C1-B80D-DD4C57030616}" srcOrd="0" destOrd="0" presId="urn:microsoft.com/office/officeart/2005/8/layout/bList2"/>
    <dgm:cxn modelId="{29AC3883-9A21-45E4-8A04-AE3ADFFE5352}" type="presParOf" srcId="{7793268B-8D72-4CA1-AD06-1E3DBDC2B4FC}" destId="{444CA059-C82A-4E1C-AB40-B9DD91321FA0}" srcOrd="1" destOrd="0" presId="urn:microsoft.com/office/officeart/2005/8/layout/bList2"/>
    <dgm:cxn modelId="{29B60C00-0157-46DE-BEFE-4B498A708DDC}" type="presParOf" srcId="{7793268B-8D72-4CA1-AD06-1E3DBDC2B4FC}" destId="{A18658FE-C64D-4142-8D68-DBAF256ECBF9}" srcOrd="2" destOrd="0" presId="urn:microsoft.com/office/officeart/2005/8/layout/bList2"/>
    <dgm:cxn modelId="{2661D276-2E8D-4DC0-8465-E0BE9B15E044}" type="presParOf" srcId="{7793268B-8D72-4CA1-AD06-1E3DBDC2B4FC}" destId="{DCF2EA00-4507-441A-B2B0-430373448E42}" srcOrd="3" destOrd="0" presId="urn:microsoft.com/office/officeart/2005/8/layout/bList2"/>
    <dgm:cxn modelId="{4389B3A6-DAB3-4C88-8D38-204CBD074278}" type="presParOf" srcId="{6B4AC16B-9877-4F09-8D8A-F258706E651A}" destId="{75392427-7DB9-41DC-AB94-2CC6EDBF092B}" srcOrd="3" destOrd="0" presId="urn:microsoft.com/office/officeart/2005/8/layout/bList2"/>
    <dgm:cxn modelId="{EBE032B2-D802-4010-BAD4-F9159B4A5293}" type="presParOf" srcId="{6B4AC16B-9877-4F09-8D8A-F258706E651A}" destId="{5BFBED55-A737-466D-8210-65ECE1FC3999}" srcOrd="4" destOrd="0" presId="urn:microsoft.com/office/officeart/2005/8/layout/bList2"/>
    <dgm:cxn modelId="{B775C49A-4D4A-4BCB-98D5-B125F89CB7C0}" type="presParOf" srcId="{5BFBED55-A737-466D-8210-65ECE1FC3999}" destId="{856C837D-25CD-4348-AB54-14ACEE6F9512}" srcOrd="0" destOrd="0" presId="urn:microsoft.com/office/officeart/2005/8/layout/bList2"/>
    <dgm:cxn modelId="{25FCB956-93FB-455B-AEDD-D17572E1BC80}" type="presParOf" srcId="{5BFBED55-A737-466D-8210-65ECE1FC3999}" destId="{87CC41B4-84EA-48B9-9A64-975BFCF57E74}" srcOrd="1" destOrd="0" presId="urn:microsoft.com/office/officeart/2005/8/layout/bList2"/>
    <dgm:cxn modelId="{772173F7-4FFD-49A9-A608-B14D8C3C7A63}" type="presParOf" srcId="{5BFBED55-A737-466D-8210-65ECE1FC3999}" destId="{0CBA72DE-C86F-46EC-915A-BED13A004F0E}" srcOrd="2" destOrd="0" presId="urn:microsoft.com/office/officeart/2005/8/layout/bList2"/>
    <dgm:cxn modelId="{69CEBAE1-063F-42D9-95E3-E8C7EE2B6BC9}" type="presParOf" srcId="{5BFBED55-A737-466D-8210-65ECE1FC3999}" destId="{A762C9FC-5C34-46E7-89B5-220505FCE7F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D4BDA9-F629-4366-92CE-1F3C6F5F35A9}" type="doc">
      <dgm:prSet loTypeId="urn:microsoft.com/office/officeart/2005/8/layout/pList2" loCatId="list" qsTypeId="urn:microsoft.com/office/officeart/2005/8/quickstyle/simple1" qsCatId="simple" csTypeId="urn:microsoft.com/office/officeart/2005/8/colors/accent1_2" csCatId="accent1" phldr="1"/>
      <dgm:spPr/>
    </dgm:pt>
    <dgm:pt modelId="{96B9BF60-710E-4355-B4FF-26C676888C95}">
      <dgm:prSet phldrT="[Text]" custT="1"/>
      <dgm:spPr/>
      <dgm:t>
        <a:bodyPr/>
        <a:lstStyle/>
        <a:p>
          <a:r>
            <a:rPr lang="en-US" sz="1800" b="0" u="sng" dirty="0" smtClean="0">
              <a:latin typeface="+mj-lt"/>
            </a:rPr>
            <a:t>Visa &amp; </a:t>
          </a:r>
          <a:r>
            <a:rPr lang="en-US" sz="1800" b="0" u="sng" dirty="0" err="1" smtClean="0">
              <a:latin typeface="+mj-lt"/>
            </a:rPr>
            <a:t>Mastercard</a:t>
          </a:r>
          <a:r>
            <a:rPr lang="en-US" sz="1800" b="0" u="sng" dirty="0" smtClean="0">
              <a:latin typeface="+mj-lt"/>
            </a:rPr>
            <a:t/>
          </a:r>
          <a:br>
            <a:rPr lang="en-US" sz="1800" b="0" u="sng" dirty="0" smtClean="0">
              <a:latin typeface="+mj-lt"/>
            </a:rPr>
          </a:br>
          <a:endParaRPr lang="en-US" sz="1800" b="0" u="sng" dirty="0" smtClean="0">
            <a:latin typeface="+mj-lt"/>
          </a:endParaRPr>
        </a:p>
        <a:p>
          <a:r>
            <a:rPr lang="en-US" sz="1800" b="0" dirty="0" smtClean="0">
              <a:latin typeface="+mj-lt"/>
            </a:rPr>
            <a:t>Very profitable global networks</a:t>
          </a:r>
          <a:endParaRPr lang="en-US" sz="1800" b="0" dirty="0">
            <a:latin typeface="+mj-lt"/>
          </a:endParaRPr>
        </a:p>
      </dgm:t>
    </dgm:pt>
    <dgm:pt modelId="{8CB72726-E823-424B-B2F2-D6FD9F41A1A1}" type="parTrans" cxnId="{D56F7EC5-10C4-429B-B252-A54522832E67}">
      <dgm:prSet/>
      <dgm:spPr/>
      <dgm:t>
        <a:bodyPr/>
        <a:lstStyle/>
        <a:p>
          <a:endParaRPr lang="en-US"/>
        </a:p>
      </dgm:t>
    </dgm:pt>
    <dgm:pt modelId="{80B311BA-0EF0-4FDA-A271-536BDC033FC7}" type="sibTrans" cxnId="{D56F7EC5-10C4-429B-B252-A54522832E67}">
      <dgm:prSet/>
      <dgm:spPr/>
      <dgm:t>
        <a:bodyPr/>
        <a:lstStyle/>
        <a:p>
          <a:endParaRPr lang="en-US"/>
        </a:p>
      </dgm:t>
    </dgm:pt>
    <dgm:pt modelId="{58A816A3-BDBB-48AE-B93C-8C45A5A29524}">
      <dgm:prSet phldrT="[Text]" custT="1"/>
      <dgm:spPr/>
      <dgm:t>
        <a:bodyPr/>
        <a:lstStyle/>
        <a:p>
          <a:r>
            <a:rPr lang="en-US" sz="1800" u="sng" spc="-71" dirty="0" smtClean="0">
              <a:solidFill>
                <a:srgbClr val="FFFFFF"/>
              </a:solidFill>
              <a:latin typeface="Segoe UI Light"/>
            </a:rPr>
            <a:t>PayPal &amp; Amazon</a:t>
          </a:r>
          <a:r>
            <a:rPr lang="en-US" sz="1800" spc="-71" dirty="0" smtClean="0">
              <a:solidFill>
                <a:srgbClr val="FFFFFF"/>
              </a:solidFill>
              <a:latin typeface="Segoe UI Light"/>
            </a:rPr>
            <a:t/>
          </a:r>
          <a:br>
            <a:rPr lang="en-US" sz="1800" spc="-71" dirty="0" smtClean="0">
              <a:solidFill>
                <a:srgbClr val="FFFFFF"/>
              </a:solidFill>
              <a:latin typeface="Segoe UI Light"/>
            </a:rPr>
          </a:br>
          <a:r>
            <a:rPr lang="en-US" sz="1800" spc="-71" dirty="0" smtClean="0">
              <a:solidFill>
                <a:srgbClr val="FFFFFF"/>
              </a:solidFill>
              <a:latin typeface="Segoe UI Light"/>
            </a:rPr>
            <a:t/>
          </a:r>
          <a:br>
            <a:rPr lang="en-US" sz="1800" spc="-71" dirty="0" smtClean="0">
              <a:solidFill>
                <a:srgbClr val="FFFFFF"/>
              </a:solidFill>
              <a:latin typeface="Segoe UI Light"/>
            </a:rPr>
          </a:br>
          <a:r>
            <a:rPr lang="en-US" sz="1800" spc="-71" dirty="0" smtClean="0">
              <a:solidFill>
                <a:srgbClr val="FFFFFF"/>
              </a:solidFill>
              <a:latin typeface="Segoe UI Light"/>
            </a:rPr>
            <a:t/>
          </a:r>
          <a:br>
            <a:rPr lang="en-US" sz="1800" spc="-71" dirty="0" smtClean="0">
              <a:solidFill>
                <a:srgbClr val="FFFFFF"/>
              </a:solidFill>
              <a:latin typeface="Segoe UI Light"/>
            </a:rPr>
          </a:br>
          <a:r>
            <a:rPr lang="en-US" sz="1800" spc="-71" dirty="0" smtClean="0">
              <a:solidFill>
                <a:srgbClr val="FFFFFF"/>
              </a:solidFill>
              <a:latin typeface="Segoe UI Light"/>
            </a:rPr>
            <a:t> Disintermediating Visa and MasterCard </a:t>
          </a:r>
          <a:endParaRPr lang="en-US" sz="1800" dirty="0"/>
        </a:p>
      </dgm:t>
    </dgm:pt>
    <dgm:pt modelId="{B14A3843-B114-44BF-A42B-FFF0D1A70657}" type="parTrans" cxnId="{05064318-6737-4ECC-A9D4-95B1197E5067}">
      <dgm:prSet/>
      <dgm:spPr/>
      <dgm:t>
        <a:bodyPr/>
        <a:lstStyle/>
        <a:p>
          <a:endParaRPr lang="en-US"/>
        </a:p>
      </dgm:t>
    </dgm:pt>
    <dgm:pt modelId="{AD90E9A8-AF89-4C0E-A944-CBB766EB35D8}" type="sibTrans" cxnId="{05064318-6737-4ECC-A9D4-95B1197E5067}">
      <dgm:prSet/>
      <dgm:spPr/>
      <dgm:t>
        <a:bodyPr/>
        <a:lstStyle/>
        <a:p>
          <a:endParaRPr lang="en-US"/>
        </a:p>
      </dgm:t>
    </dgm:pt>
    <dgm:pt modelId="{606297CE-5C7A-474B-8ECF-EF5DB07F2342}">
      <dgm:prSet phldrT="[Text]" custT="1"/>
      <dgm:spPr/>
      <dgm:t>
        <a:bodyPr/>
        <a:lstStyle/>
        <a:p>
          <a:r>
            <a:rPr lang="en-US" sz="1800" u="sng" spc="-71" dirty="0" smtClean="0">
              <a:solidFill>
                <a:srgbClr val="FFFFFF"/>
              </a:solidFill>
              <a:latin typeface="Segoe UI Light"/>
            </a:rPr>
            <a:t>Starbucks </a:t>
          </a:r>
          <a:r>
            <a:rPr lang="en-US" sz="1800" spc="-71" dirty="0" smtClean="0">
              <a:solidFill>
                <a:srgbClr val="FFFFFF"/>
              </a:solidFill>
              <a:latin typeface="Segoe UI Light"/>
            </a:rPr>
            <a:t/>
          </a:r>
          <a:br>
            <a:rPr lang="en-US" sz="1800" spc="-71" dirty="0" smtClean="0">
              <a:solidFill>
                <a:srgbClr val="FFFFFF"/>
              </a:solidFill>
              <a:latin typeface="Segoe UI Light"/>
            </a:rPr>
          </a:br>
          <a:r>
            <a:rPr lang="en-US" sz="1800" spc="-71" dirty="0" smtClean="0">
              <a:solidFill>
                <a:srgbClr val="FFFFFF"/>
              </a:solidFill>
              <a:latin typeface="Segoe UI Light"/>
            </a:rPr>
            <a:t/>
          </a:r>
          <a:br>
            <a:rPr lang="en-US" sz="1800" spc="-71" dirty="0" smtClean="0">
              <a:solidFill>
                <a:srgbClr val="FFFFFF"/>
              </a:solidFill>
              <a:latin typeface="Segoe UI Light"/>
            </a:rPr>
          </a:br>
          <a:r>
            <a:rPr lang="en-US" sz="1800" spc="-71" dirty="0" smtClean="0">
              <a:solidFill>
                <a:srgbClr val="FFFFFF"/>
              </a:solidFill>
              <a:latin typeface="Segoe UI Light"/>
            </a:rPr>
            <a:t/>
          </a:r>
          <a:br>
            <a:rPr lang="en-US" sz="1800" spc="-71" dirty="0" smtClean="0">
              <a:solidFill>
                <a:srgbClr val="FFFFFF"/>
              </a:solidFill>
              <a:latin typeface="Segoe UI Light"/>
            </a:rPr>
          </a:br>
          <a:r>
            <a:rPr lang="en-US" sz="1800" spc="-71" dirty="0" smtClean="0">
              <a:solidFill>
                <a:srgbClr val="FFFFFF"/>
              </a:solidFill>
              <a:latin typeface="Segoe UI Light"/>
            </a:rPr>
            <a:t>Created proprietary closed loop reloadable  card, cash replacement</a:t>
          </a:r>
          <a:endParaRPr lang="en-US" sz="1800" dirty="0"/>
        </a:p>
      </dgm:t>
    </dgm:pt>
    <dgm:pt modelId="{163234E1-DAD3-44F4-A288-808A6C43B6E4}" type="parTrans" cxnId="{32C30A40-7929-450E-B78E-E4C1DE091390}">
      <dgm:prSet/>
      <dgm:spPr/>
      <dgm:t>
        <a:bodyPr/>
        <a:lstStyle/>
        <a:p>
          <a:endParaRPr lang="en-US"/>
        </a:p>
      </dgm:t>
    </dgm:pt>
    <dgm:pt modelId="{0AB06026-7636-4F61-B600-FDCB017F8CA7}" type="sibTrans" cxnId="{32C30A40-7929-450E-B78E-E4C1DE091390}">
      <dgm:prSet/>
      <dgm:spPr/>
      <dgm:t>
        <a:bodyPr/>
        <a:lstStyle/>
        <a:p>
          <a:endParaRPr lang="en-US"/>
        </a:p>
      </dgm:t>
    </dgm:pt>
    <dgm:pt modelId="{76C2512E-A555-4A85-8D53-278DA3088D8D}">
      <dgm:prSet phldrT="[Text]" custT="1"/>
      <dgm:spPr/>
      <dgm:t>
        <a:bodyPr/>
        <a:lstStyle/>
        <a:p>
          <a:r>
            <a:rPr lang="en-US" sz="1800" u="sng" dirty="0" smtClean="0">
              <a:latin typeface="+mj-lt"/>
            </a:rPr>
            <a:t>Uber</a:t>
          </a:r>
          <a:r>
            <a:rPr lang="en-US" sz="1800" dirty="0" smtClean="0">
              <a:latin typeface="+mj-lt"/>
            </a:rPr>
            <a:t> </a:t>
          </a:r>
          <a:br>
            <a:rPr lang="en-US" sz="1800" dirty="0" smtClean="0">
              <a:latin typeface="+mj-lt"/>
            </a:rPr>
          </a:br>
          <a:r>
            <a:rPr lang="en-US" sz="1800" dirty="0" smtClean="0">
              <a:latin typeface="+mj-lt"/>
            </a:rPr>
            <a:t/>
          </a:r>
          <a:br>
            <a:rPr lang="en-US" sz="1800" dirty="0" smtClean="0">
              <a:latin typeface="+mj-lt"/>
            </a:rPr>
          </a:br>
          <a:r>
            <a:rPr lang="en-US" sz="1800" dirty="0" smtClean="0">
              <a:latin typeface="+mj-lt"/>
            </a:rPr>
            <a:t/>
          </a:r>
          <a:br>
            <a:rPr lang="en-US" sz="1800" dirty="0" smtClean="0">
              <a:latin typeface="+mj-lt"/>
            </a:rPr>
          </a:br>
          <a:r>
            <a:rPr lang="en-US" sz="1800" dirty="0" smtClean="0">
              <a:latin typeface="+mj-lt"/>
            </a:rPr>
            <a:t>Promoted &amp; </a:t>
          </a:r>
          <a:r>
            <a:rPr lang="en-US" sz="1800" dirty="0" err="1" smtClean="0">
              <a:latin typeface="+mj-lt"/>
            </a:rPr>
            <a:t>marekete</a:t>
          </a:r>
          <a:r>
            <a:rPr lang="en-US" sz="1800" dirty="0" smtClean="0">
              <a:latin typeface="+mj-lt"/>
            </a:rPr>
            <a:t> digitization of physical experiences</a:t>
          </a:r>
          <a:endParaRPr lang="en-US" sz="1800" dirty="0">
            <a:latin typeface="+mj-lt"/>
          </a:endParaRPr>
        </a:p>
      </dgm:t>
    </dgm:pt>
    <dgm:pt modelId="{FF7827E5-441B-443E-A95B-2457F29B1B4E}" type="parTrans" cxnId="{0D27E0CE-7A29-493A-967D-BEAEB07D1CED}">
      <dgm:prSet/>
      <dgm:spPr/>
      <dgm:t>
        <a:bodyPr/>
        <a:lstStyle/>
        <a:p>
          <a:endParaRPr lang="en-US"/>
        </a:p>
      </dgm:t>
    </dgm:pt>
    <dgm:pt modelId="{56778AC1-6AB3-4BB6-9B83-E4751B2DB8F3}" type="sibTrans" cxnId="{0D27E0CE-7A29-493A-967D-BEAEB07D1CED}">
      <dgm:prSet/>
      <dgm:spPr/>
      <dgm:t>
        <a:bodyPr/>
        <a:lstStyle/>
        <a:p>
          <a:endParaRPr lang="en-US"/>
        </a:p>
      </dgm:t>
    </dgm:pt>
    <dgm:pt modelId="{ED60945F-B4C5-4A65-8E21-2F9E96C004D0}">
      <dgm:prSet phldrT="[Text]" custT="1"/>
      <dgm:spPr/>
      <dgm:t>
        <a:bodyPr/>
        <a:lstStyle/>
        <a:p>
          <a:r>
            <a:rPr lang="en-US" sz="1800" u="sng" dirty="0" smtClean="0">
              <a:latin typeface="+mj-lt"/>
            </a:rPr>
            <a:t>Square</a:t>
          </a:r>
          <a:r>
            <a:rPr lang="en-US" sz="1800" dirty="0" smtClean="0">
              <a:latin typeface="+mj-lt"/>
            </a:rPr>
            <a:t/>
          </a:r>
          <a:br>
            <a:rPr lang="en-US" sz="1800" dirty="0" smtClean="0">
              <a:latin typeface="+mj-lt"/>
            </a:rPr>
          </a:br>
          <a:r>
            <a:rPr lang="en-US" sz="1800" dirty="0" smtClean="0">
              <a:latin typeface="+mj-lt"/>
            </a:rPr>
            <a:t/>
          </a:r>
          <a:br>
            <a:rPr lang="en-US" sz="1800" dirty="0" smtClean="0">
              <a:latin typeface="+mj-lt"/>
            </a:rPr>
          </a:br>
          <a:r>
            <a:rPr lang="en-US" sz="1800" dirty="0" smtClean="0">
              <a:latin typeface="+mj-lt"/>
            </a:rPr>
            <a:t/>
          </a:r>
          <a:br>
            <a:rPr lang="en-US" sz="1800" dirty="0" smtClean="0">
              <a:latin typeface="+mj-lt"/>
            </a:rPr>
          </a:br>
          <a:r>
            <a:rPr lang="en-US" sz="1800" dirty="0" smtClean="0">
              <a:latin typeface="+mj-lt"/>
            </a:rPr>
            <a:t>Led mobile payment processing to micro-merchants </a:t>
          </a:r>
          <a:endParaRPr lang="en-US" sz="1800" dirty="0">
            <a:latin typeface="+mj-lt"/>
          </a:endParaRPr>
        </a:p>
      </dgm:t>
    </dgm:pt>
    <dgm:pt modelId="{8EA4F658-E629-487C-99AA-28C84B73D94F}" type="parTrans" cxnId="{AA865CEB-676E-4AC9-B2C6-EC5A97CEBBC5}">
      <dgm:prSet/>
      <dgm:spPr/>
      <dgm:t>
        <a:bodyPr/>
        <a:lstStyle/>
        <a:p>
          <a:endParaRPr lang="en-US"/>
        </a:p>
      </dgm:t>
    </dgm:pt>
    <dgm:pt modelId="{D591D948-3628-498D-8F01-BD701B5FDE77}" type="sibTrans" cxnId="{AA865CEB-676E-4AC9-B2C6-EC5A97CEBBC5}">
      <dgm:prSet/>
      <dgm:spPr/>
      <dgm:t>
        <a:bodyPr/>
        <a:lstStyle/>
        <a:p>
          <a:endParaRPr lang="en-US"/>
        </a:p>
      </dgm:t>
    </dgm:pt>
    <dgm:pt modelId="{C8DED382-6412-4E71-B038-1B7D5C0DA675}" type="pres">
      <dgm:prSet presAssocID="{D9D4BDA9-F629-4366-92CE-1F3C6F5F35A9}" presName="Name0" presStyleCnt="0">
        <dgm:presLayoutVars>
          <dgm:dir/>
          <dgm:resizeHandles val="exact"/>
        </dgm:presLayoutVars>
      </dgm:prSet>
      <dgm:spPr/>
    </dgm:pt>
    <dgm:pt modelId="{E130F349-A2D1-4A09-9090-421AA94CFDE8}" type="pres">
      <dgm:prSet presAssocID="{D9D4BDA9-F629-4366-92CE-1F3C6F5F35A9}" presName="bkgdShp" presStyleLbl="alignAccFollowNode1" presStyleIdx="0" presStyleCnt="1"/>
      <dgm:spPr>
        <a:noFill/>
        <a:ln>
          <a:solidFill>
            <a:schemeClr val="tx2">
              <a:alpha val="90000"/>
            </a:schemeClr>
          </a:solidFill>
        </a:ln>
      </dgm:spPr>
    </dgm:pt>
    <dgm:pt modelId="{0C1A28DF-9FA2-46DF-97BA-0A4125D95B5E}" type="pres">
      <dgm:prSet presAssocID="{D9D4BDA9-F629-4366-92CE-1F3C6F5F35A9}" presName="linComp" presStyleCnt="0"/>
      <dgm:spPr/>
    </dgm:pt>
    <dgm:pt modelId="{4662FC89-A7B1-42E1-90AF-47A3ED8B2B42}" type="pres">
      <dgm:prSet presAssocID="{96B9BF60-710E-4355-B4FF-26C676888C95}" presName="compNode" presStyleCnt="0"/>
      <dgm:spPr/>
    </dgm:pt>
    <dgm:pt modelId="{83FAD27B-1BDA-4023-B74E-08A4BC9C4E37}" type="pres">
      <dgm:prSet presAssocID="{96B9BF60-710E-4355-B4FF-26C676888C95}" presName="node" presStyleLbl="node1" presStyleIdx="0" presStyleCnt="5">
        <dgm:presLayoutVars>
          <dgm:bulletEnabled val="1"/>
        </dgm:presLayoutVars>
      </dgm:prSet>
      <dgm:spPr/>
      <dgm:t>
        <a:bodyPr/>
        <a:lstStyle/>
        <a:p>
          <a:endParaRPr lang="en-US"/>
        </a:p>
      </dgm:t>
    </dgm:pt>
    <dgm:pt modelId="{DE29F6AF-7F59-4091-9C38-46F8548E680A}" type="pres">
      <dgm:prSet presAssocID="{96B9BF60-710E-4355-B4FF-26C676888C95}" presName="invisiNode" presStyleLbl="node1" presStyleIdx="0" presStyleCnt="5"/>
      <dgm:spPr/>
    </dgm:pt>
    <dgm:pt modelId="{A320A7B4-5A25-413E-B4C1-91137A003DF2}" type="pres">
      <dgm:prSet presAssocID="{96B9BF60-710E-4355-B4FF-26C676888C95}"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solidFill>
            <a:schemeClr val="bg1">
              <a:lumMod val="50000"/>
            </a:schemeClr>
          </a:solidFill>
        </a:ln>
      </dgm:spPr>
    </dgm:pt>
    <dgm:pt modelId="{E7DAF95F-06AC-434C-9636-FDDB024BF759}" type="pres">
      <dgm:prSet presAssocID="{80B311BA-0EF0-4FDA-A271-536BDC033FC7}" presName="sibTrans" presStyleLbl="sibTrans2D1" presStyleIdx="0" presStyleCnt="0"/>
      <dgm:spPr/>
      <dgm:t>
        <a:bodyPr/>
        <a:lstStyle/>
        <a:p>
          <a:endParaRPr lang="en-US"/>
        </a:p>
      </dgm:t>
    </dgm:pt>
    <dgm:pt modelId="{1CF31859-AEAE-4D4A-B5F6-B6350C526557}" type="pres">
      <dgm:prSet presAssocID="{58A816A3-BDBB-48AE-B93C-8C45A5A29524}" presName="compNode" presStyleCnt="0"/>
      <dgm:spPr/>
    </dgm:pt>
    <dgm:pt modelId="{C3B15761-2148-48D3-A63A-E101C939B8D2}" type="pres">
      <dgm:prSet presAssocID="{58A816A3-BDBB-48AE-B93C-8C45A5A29524}" presName="node" presStyleLbl="node1" presStyleIdx="1" presStyleCnt="5">
        <dgm:presLayoutVars>
          <dgm:bulletEnabled val="1"/>
        </dgm:presLayoutVars>
      </dgm:prSet>
      <dgm:spPr/>
      <dgm:t>
        <a:bodyPr/>
        <a:lstStyle/>
        <a:p>
          <a:endParaRPr lang="en-US"/>
        </a:p>
      </dgm:t>
    </dgm:pt>
    <dgm:pt modelId="{BFFAC49B-1A19-4DFD-8DF2-645F8B59510A}" type="pres">
      <dgm:prSet presAssocID="{58A816A3-BDBB-48AE-B93C-8C45A5A29524}" presName="invisiNode" presStyleLbl="node1" presStyleIdx="1" presStyleCnt="5"/>
      <dgm:spPr/>
    </dgm:pt>
    <dgm:pt modelId="{3FF13181-1F98-417F-97DA-02DE8F36AD26}" type="pres">
      <dgm:prSet presAssocID="{58A816A3-BDBB-48AE-B93C-8C45A5A29524}" presName="imagNode" presStyleLbl="fgImgPlace1" presStyleIdx="1"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a:solidFill>
            <a:schemeClr val="bg1">
              <a:lumMod val="50000"/>
            </a:schemeClr>
          </a:solidFill>
        </a:ln>
      </dgm:spPr>
    </dgm:pt>
    <dgm:pt modelId="{69586510-464D-439D-86AE-80631DFAF603}" type="pres">
      <dgm:prSet presAssocID="{AD90E9A8-AF89-4C0E-A944-CBB766EB35D8}" presName="sibTrans" presStyleLbl="sibTrans2D1" presStyleIdx="0" presStyleCnt="0"/>
      <dgm:spPr/>
      <dgm:t>
        <a:bodyPr/>
        <a:lstStyle/>
        <a:p>
          <a:endParaRPr lang="en-US"/>
        </a:p>
      </dgm:t>
    </dgm:pt>
    <dgm:pt modelId="{7E1EED58-8EC2-4BE5-9ABC-9413503B1BF2}" type="pres">
      <dgm:prSet presAssocID="{606297CE-5C7A-474B-8ECF-EF5DB07F2342}" presName="compNode" presStyleCnt="0"/>
      <dgm:spPr/>
    </dgm:pt>
    <dgm:pt modelId="{0A672E39-CAB5-4D19-B318-B655A95AA524}" type="pres">
      <dgm:prSet presAssocID="{606297CE-5C7A-474B-8ECF-EF5DB07F2342}" presName="node" presStyleLbl="node1" presStyleIdx="2" presStyleCnt="5">
        <dgm:presLayoutVars>
          <dgm:bulletEnabled val="1"/>
        </dgm:presLayoutVars>
      </dgm:prSet>
      <dgm:spPr/>
      <dgm:t>
        <a:bodyPr/>
        <a:lstStyle/>
        <a:p>
          <a:endParaRPr lang="en-US"/>
        </a:p>
      </dgm:t>
    </dgm:pt>
    <dgm:pt modelId="{D6F6BE03-E640-4DAD-8E4E-3AC6A2D26EC5}" type="pres">
      <dgm:prSet presAssocID="{606297CE-5C7A-474B-8ECF-EF5DB07F2342}" presName="invisiNode" presStyleLbl="node1" presStyleIdx="2" presStyleCnt="5"/>
      <dgm:spPr/>
    </dgm:pt>
    <dgm:pt modelId="{E6ADFBEE-DEC6-4C35-BB34-2D6B9D9F5924}" type="pres">
      <dgm:prSet presAssocID="{606297CE-5C7A-474B-8ECF-EF5DB07F2342}" presName="imagNode" presStyleLbl="f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a:solidFill>
            <a:schemeClr val="bg1">
              <a:lumMod val="50000"/>
            </a:schemeClr>
          </a:solidFill>
        </a:ln>
      </dgm:spPr>
      <dgm:t>
        <a:bodyPr/>
        <a:lstStyle/>
        <a:p>
          <a:endParaRPr lang="en-US"/>
        </a:p>
      </dgm:t>
    </dgm:pt>
    <dgm:pt modelId="{9A88EB6A-150C-4EAF-870C-80DE8029ABAB}" type="pres">
      <dgm:prSet presAssocID="{0AB06026-7636-4F61-B600-FDCB017F8CA7}" presName="sibTrans" presStyleLbl="sibTrans2D1" presStyleIdx="0" presStyleCnt="0"/>
      <dgm:spPr/>
      <dgm:t>
        <a:bodyPr/>
        <a:lstStyle/>
        <a:p>
          <a:endParaRPr lang="en-US"/>
        </a:p>
      </dgm:t>
    </dgm:pt>
    <dgm:pt modelId="{0E42C47D-993B-4738-A14C-EB036E88D176}" type="pres">
      <dgm:prSet presAssocID="{76C2512E-A555-4A85-8D53-278DA3088D8D}" presName="compNode" presStyleCnt="0"/>
      <dgm:spPr/>
    </dgm:pt>
    <dgm:pt modelId="{4D8F79CE-0C39-4DFE-80A4-F07DA079854D}" type="pres">
      <dgm:prSet presAssocID="{76C2512E-A555-4A85-8D53-278DA3088D8D}" presName="node" presStyleLbl="node1" presStyleIdx="3" presStyleCnt="5">
        <dgm:presLayoutVars>
          <dgm:bulletEnabled val="1"/>
        </dgm:presLayoutVars>
      </dgm:prSet>
      <dgm:spPr/>
      <dgm:t>
        <a:bodyPr/>
        <a:lstStyle/>
        <a:p>
          <a:endParaRPr lang="en-US"/>
        </a:p>
      </dgm:t>
    </dgm:pt>
    <dgm:pt modelId="{B84FF16B-B643-4A3B-8956-F314183FCA62}" type="pres">
      <dgm:prSet presAssocID="{76C2512E-A555-4A85-8D53-278DA3088D8D}" presName="invisiNode" presStyleLbl="node1" presStyleIdx="3" presStyleCnt="5"/>
      <dgm:spPr/>
    </dgm:pt>
    <dgm:pt modelId="{DE525759-F02E-4336-810C-9F074180CBCA}" type="pres">
      <dgm:prSet presAssocID="{76C2512E-A555-4A85-8D53-278DA3088D8D}" presName="imagNode" presStyleLbl="fgImgPlace1" presStyleIdx="3"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a:solidFill>
            <a:schemeClr val="bg1">
              <a:lumMod val="50000"/>
            </a:schemeClr>
          </a:solidFill>
        </a:ln>
      </dgm:spPr>
    </dgm:pt>
    <dgm:pt modelId="{28243D95-8B9B-4660-BF24-A136D8558EAA}" type="pres">
      <dgm:prSet presAssocID="{56778AC1-6AB3-4BB6-9B83-E4751B2DB8F3}" presName="sibTrans" presStyleLbl="sibTrans2D1" presStyleIdx="0" presStyleCnt="0"/>
      <dgm:spPr/>
      <dgm:t>
        <a:bodyPr/>
        <a:lstStyle/>
        <a:p>
          <a:endParaRPr lang="en-US"/>
        </a:p>
      </dgm:t>
    </dgm:pt>
    <dgm:pt modelId="{86B7B3F4-350E-4B15-A4A0-0AA202ABDFE4}" type="pres">
      <dgm:prSet presAssocID="{ED60945F-B4C5-4A65-8E21-2F9E96C004D0}" presName="compNode" presStyleCnt="0"/>
      <dgm:spPr/>
    </dgm:pt>
    <dgm:pt modelId="{EC53928B-6189-4E1E-9249-114FC2D94780}" type="pres">
      <dgm:prSet presAssocID="{ED60945F-B4C5-4A65-8E21-2F9E96C004D0}" presName="node" presStyleLbl="node1" presStyleIdx="4" presStyleCnt="5">
        <dgm:presLayoutVars>
          <dgm:bulletEnabled val="1"/>
        </dgm:presLayoutVars>
      </dgm:prSet>
      <dgm:spPr/>
      <dgm:t>
        <a:bodyPr/>
        <a:lstStyle/>
        <a:p>
          <a:endParaRPr lang="en-US"/>
        </a:p>
      </dgm:t>
    </dgm:pt>
    <dgm:pt modelId="{8E33220B-BF3B-4EBA-87E1-36A6611FFEE2}" type="pres">
      <dgm:prSet presAssocID="{ED60945F-B4C5-4A65-8E21-2F9E96C004D0}" presName="invisiNode" presStyleLbl="node1" presStyleIdx="4" presStyleCnt="5"/>
      <dgm:spPr/>
    </dgm:pt>
    <dgm:pt modelId="{329F42AC-2178-4CC7-B1C8-FF4B3BE95CDF}" type="pres">
      <dgm:prSet presAssocID="{ED60945F-B4C5-4A65-8E21-2F9E96C004D0}" presName="imagNode" presStyleLbl="fgImgPlace1" presStyleIdx="4"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a:solidFill>
            <a:schemeClr val="bg1">
              <a:lumMod val="50000"/>
            </a:schemeClr>
          </a:solidFill>
        </a:ln>
      </dgm:spPr>
    </dgm:pt>
  </dgm:ptLst>
  <dgm:cxnLst>
    <dgm:cxn modelId="{AA865CEB-676E-4AC9-B2C6-EC5A97CEBBC5}" srcId="{D9D4BDA9-F629-4366-92CE-1F3C6F5F35A9}" destId="{ED60945F-B4C5-4A65-8E21-2F9E96C004D0}" srcOrd="4" destOrd="0" parTransId="{8EA4F658-E629-487C-99AA-28C84B73D94F}" sibTransId="{D591D948-3628-498D-8F01-BD701B5FDE77}"/>
    <dgm:cxn modelId="{91DC0273-DEB9-4FFE-BFD2-2D14F1530930}" type="presOf" srcId="{D9D4BDA9-F629-4366-92CE-1F3C6F5F35A9}" destId="{C8DED382-6412-4E71-B038-1B7D5C0DA675}" srcOrd="0" destOrd="0" presId="urn:microsoft.com/office/officeart/2005/8/layout/pList2"/>
    <dgm:cxn modelId="{05064318-6737-4ECC-A9D4-95B1197E5067}" srcId="{D9D4BDA9-F629-4366-92CE-1F3C6F5F35A9}" destId="{58A816A3-BDBB-48AE-B93C-8C45A5A29524}" srcOrd="1" destOrd="0" parTransId="{B14A3843-B114-44BF-A42B-FFF0D1A70657}" sibTransId="{AD90E9A8-AF89-4C0E-A944-CBB766EB35D8}"/>
    <dgm:cxn modelId="{C60C931B-6128-44DB-9E97-55AAB69AE131}" type="presOf" srcId="{ED60945F-B4C5-4A65-8E21-2F9E96C004D0}" destId="{EC53928B-6189-4E1E-9249-114FC2D94780}" srcOrd="0" destOrd="0" presId="urn:microsoft.com/office/officeart/2005/8/layout/pList2"/>
    <dgm:cxn modelId="{42E0ACC4-DF3F-493C-9C3B-78B265CB12AE}" type="presOf" srcId="{AD90E9A8-AF89-4C0E-A944-CBB766EB35D8}" destId="{69586510-464D-439D-86AE-80631DFAF603}" srcOrd="0" destOrd="0" presId="urn:microsoft.com/office/officeart/2005/8/layout/pList2"/>
    <dgm:cxn modelId="{EC6A10DD-D76B-4470-9C3A-7CF6B311D2A9}" type="presOf" srcId="{80B311BA-0EF0-4FDA-A271-536BDC033FC7}" destId="{E7DAF95F-06AC-434C-9636-FDDB024BF759}" srcOrd="0" destOrd="0" presId="urn:microsoft.com/office/officeart/2005/8/layout/pList2"/>
    <dgm:cxn modelId="{064668FB-6A50-476C-9F5C-36B652B27DCF}" type="presOf" srcId="{76C2512E-A555-4A85-8D53-278DA3088D8D}" destId="{4D8F79CE-0C39-4DFE-80A4-F07DA079854D}" srcOrd="0" destOrd="0" presId="urn:microsoft.com/office/officeart/2005/8/layout/pList2"/>
    <dgm:cxn modelId="{D56F7EC5-10C4-429B-B252-A54522832E67}" srcId="{D9D4BDA9-F629-4366-92CE-1F3C6F5F35A9}" destId="{96B9BF60-710E-4355-B4FF-26C676888C95}" srcOrd="0" destOrd="0" parTransId="{8CB72726-E823-424B-B2F2-D6FD9F41A1A1}" sibTransId="{80B311BA-0EF0-4FDA-A271-536BDC033FC7}"/>
    <dgm:cxn modelId="{744BF76D-72B4-4070-9D36-BC271E92C65E}" type="presOf" srcId="{0AB06026-7636-4F61-B600-FDCB017F8CA7}" destId="{9A88EB6A-150C-4EAF-870C-80DE8029ABAB}" srcOrd="0" destOrd="0" presId="urn:microsoft.com/office/officeart/2005/8/layout/pList2"/>
    <dgm:cxn modelId="{96EB1ACB-A835-47D6-AB50-A7EE26A00E42}" type="presOf" srcId="{56778AC1-6AB3-4BB6-9B83-E4751B2DB8F3}" destId="{28243D95-8B9B-4660-BF24-A136D8558EAA}" srcOrd="0" destOrd="0" presId="urn:microsoft.com/office/officeart/2005/8/layout/pList2"/>
    <dgm:cxn modelId="{0D27E0CE-7A29-493A-967D-BEAEB07D1CED}" srcId="{D9D4BDA9-F629-4366-92CE-1F3C6F5F35A9}" destId="{76C2512E-A555-4A85-8D53-278DA3088D8D}" srcOrd="3" destOrd="0" parTransId="{FF7827E5-441B-443E-A95B-2457F29B1B4E}" sibTransId="{56778AC1-6AB3-4BB6-9B83-E4751B2DB8F3}"/>
    <dgm:cxn modelId="{6DF9636A-7D4E-4405-9E7C-42827B23B86C}" type="presOf" srcId="{58A816A3-BDBB-48AE-B93C-8C45A5A29524}" destId="{C3B15761-2148-48D3-A63A-E101C939B8D2}" srcOrd="0" destOrd="0" presId="urn:microsoft.com/office/officeart/2005/8/layout/pList2"/>
    <dgm:cxn modelId="{3C0A8DC4-FD89-4840-A90F-14CD0BCD0B9D}" type="presOf" srcId="{606297CE-5C7A-474B-8ECF-EF5DB07F2342}" destId="{0A672E39-CAB5-4D19-B318-B655A95AA524}" srcOrd="0" destOrd="0" presId="urn:microsoft.com/office/officeart/2005/8/layout/pList2"/>
    <dgm:cxn modelId="{33F75C46-25B3-4964-A43D-B0F276679075}" type="presOf" srcId="{96B9BF60-710E-4355-B4FF-26C676888C95}" destId="{83FAD27B-1BDA-4023-B74E-08A4BC9C4E37}" srcOrd="0" destOrd="0" presId="urn:microsoft.com/office/officeart/2005/8/layout/pList2"/>
    <dgm:cxn modelId="{32C30A40-7929-450E-B78E-E4C1DE091390}" srcId="{D9D4BDA9-F629-4366-92CE-1F3C6F5F35A9}" destId="{606297CE-5C7A-474B-8ECF-EF5DB07F2342}" srcOrd="2" destOrd="0" parTransId="{163234E1-DAD3-44F4-A288-808A6C43B6E4}" sibTransId="{0AB06026-7636-4F61-B600-FDCB017F8CA7}"/>
    <dgm:cxn modelId="{23DD1870-7AFB-45E3-84DA-35FCBF5D7D69}" type="presParOf" srcId="{C8DED382-6412-4E71-B038-1B7D5C0DA675}" destId="{E130F349-A2D1-4A09-9090-421AA94CFDE8}" srcOrd="0" destOrd="0" presId="urn:microsoft.com/office/officeart/2005/8/layout/pList2"/>
    <dgm:cxn modelId="{A8DF1258-753B-4A0B-8419-8ACB91089E0D}" type="presParOf" srcId="{C8DED382-6412-4E71-B038-1B7D5C0DA675}" destId="{0C1A28DF-9FA2-46DF-97BA-0A4125D95B5E}" srcOrd="1" destOrd="0" presId="urn:microsoft.com/office/officeart/2005/8/layout/pList2"/>
    <dgm:cxn modelId="{B1956862-D41E-4B3F-9CC5-1DFF4EC0F357}" type="presParOf" srcId="{0C1A28DF-9FA2-46DF-97BA-0A4125D95B5E}" destId="{4662FC89-A7B1-42E1-90AF-47A3ED8B2B42}" srcOrd="0" destOrd="0" presId="urn:microsoft.com/office/officeart/2005/8/layout/pList2"/>
    <dgm:cxn modelId="{E8F0EC7D-7BF8-4554-81F1-86AEF0E32568}" type="presParOf" srcId="{4662FC89-A7B1-42E1-90AF-47A3ED8B2B42}" destId="{83FAD27B-1BDA-4023-B74E-08A4BC9C4E37}" srcOrd="0" destOrd="0" presId="urn:microsoft.com/office/officeart/2005/8/layout/pList2"/>
    <dgm:cxn modelId="{2B7A4380-7807-41C6-8801-B0399384E525}" type="presParOf" srcId="{4662FC89-A7B1-42E1-90AF-47A3ED8B2B42}" destId="{DE29F6AF-7F59-4091-9C38-46F8548E680A}" srcOrd="1" destOrd="0" presId="urn:microsoft.com/office/officeart/2005/8/layout/pList2"/>
    <dgm:cxn modelId="{0C4E72B0-174F-423A-B755-1C86744AA8E1}" type="presParOf" srcId="{4662FC89-A7B1-42E1-90AF-47A3ED8B2B42}" destId="{A320A7B4-5A25-413E-B4C1-91137A003DF2}" srcOrd="2" destOrd="0" presId="urn:microsoft.com/office/officeart/2005/8/layout/pList2"/>
    <dgm:cxn modelId="{9088A2B8-93A4-45B0-B836-877BF8D951B9}" type="presParOf" srcId="{0C1A28DF-9FA2-46DF-97BA-0A4125D95B5E}" destId="{E7DAF95F-06AC-434C-9636-FDDB024BF759}" srcOrd="1" destOrd="0" presId="urn:microsoft.com/office/officeart/2005/8/layout/pList2"/>
    <dgm:cxn modelId="{5AC6E2D6-D283-4D45-9A82-14C0DDD01730}" type="presParOf" srcId="{0C1A28DF-9FA2-46DF-97BA-0A4125D95B5E}" destId="{1CF31859-AEAE-4D4A-B5F6-B6350C526557}" srcOrd="2" destOrd="0" presId="urn:microsoft.com/office/officeart/2005/8/layout/pList2"/>
    <dgm:cxn modelId="{4E8CB5B0-B68A-47E4-B54F-43395B39D04D}" type="presParOf" srcId="{1CF31859-AEAE-4D4A-B5F6-B6350C526557}" destId="{C3B15761-2148-48D3-A63A-E101C939B8D2}" srcOrd="0" destOrd="0" presId="urn:microsoft.com/office/officeart/2005/8/layout/pList2"/>
    <dgm:cxn modelId="{EE71A7CC-93FD-4AED-A8A6-9563D49A738F}" type="presParOf" srcId="{1CF31859-AEAE-4D4A-B5F6-B6350C526557}" destId="{BFFAC49B-1A19-4DFD-8DF2-645F8B59510A}" srcOrd="1" destOrd="0" presId="urn:microsoft.com/office/officeart/2005/8/layout/pList2"/>
    <dgm:cxn modelId="{5688F277-89EF-4B90-872D-283120400E9C}" type="presParOf" srcId="{1CF31859-AEAE-4D4A-B5F6-B6350C526557}" destId="{3FF13181-1F98-417F-97DA-02DE8F36AD26}" srcOrd="2" destOrd="0" presId="urn:microsoft.com/office/officeart/2005/8/layout/pList2"/>
    <dgm:cxn modelId="{49E0572E-674B-4024-8E4B-31FC83D42D69}" type="presParOf" srcId="{0C1A28DF-9FA2-46DF-97BA-0A4125D95B5E}" destId="{69586510-464D-439D-86AE-80631DFAF603}" srcOrd="3" destOrd="0" presId="urn:microsoft.com/office/officeart/2005/8/layout/pList2"/>
    <dgm:cxn modelId="{F12059BA-A38A-4BE4-BCA6-59D782CFFA05}" type="presParOf" srcId="{0C1A28DF-9FA2-46DF-97BA-0A4125D95B5E}" destId="{7E1EED58-8EC2-4BE5-9ABC-9413503B1BF2}" srcOrd="4" destOrd="0" presId="urn:microsoft.com/office/officeart/2005/8/layout/pList2"/>
    <dgm:cxn modelId="{CCB1D26C-4658-4B23-8E6F-56A7E1840C57}" type="presParOf" srcId="{7E1EED58-8EC2-4BE5-9ABC-9413503B1BF2}" destId="{0A672E39-CAB5-4D19-B318-B655A95AA524}" srcOrd="0" destOrd="0" presId="urn:microsoft.com/office/officeart/2005/8/layout/pList2"/>
    <dgm:cxn modelId="{FCBDDE73-640E-4A96-B0D9-09597DB7F761}" type="presParOf" srcId="{7E1EED58-8EC2-4BE5-9ABC-9413503B1BF2}" destId="{D6F6BE03-E640-4DAD-8E4E-3AC6A2D26EC5}" srcOrd="1" destOrd="0" presId="urn:microsoft.com/office/officeart/2005/8/layout/pList2"/>
    <dgm:cxn modelId="{B2C61980-48EE-413C-8A59-927C90DAB58F}" type="presParOf" srcId="{7E1EED58-8EC2-4BE5-9ABC-9413503B1BF2}" destId="{E6ADFBEE-DEC6-4C35-BB34-2D6B9D9F5924}" srcOrd="2" destOrd="0" presId="urn:microsoft.com/office/officeart/2005/8/layout/pList2"/>
    <dgm:cxn modelId="{80A9EF19-6546-4B4A-9EDA-721D3D8709E5}" type="presParOf" srcId="{0C1A28DF-9FA2-46DF-97BA-0A4125D95B5E}" destId="{9A88EB6A-150C-4EAF-870C-80DE8029ABAB}" srcOrd="5" destOrd="0" presId="urn:microsoft.com/office/officeart/2005/8/layout/pList2"/>
    <dgm:cxn modelId="{9FABE4D9-B252-45FB-9180-48B154BDFE1B}" type="presParOf" srcId="{0C1A28DF-9FA2-46DF-97BA-0A4125D95B5E}" destId="{0E42C47D-993B-4738-A14C-EB036E88D176}" srcOrd="6" destOrd="0" presId="urn:microsoft.com/office/officeart/2005/8/layout/pList2"/>
    <dgm:cxn modelId="{94FF6055-5398-4434-9594-B4EC35423803}" type="presParOf" srcId="{0E42C47D-993B-4738-A14C-EB036E88D176}" destId="{4D8F79CE-0C39-4DFE-80A4-F07DA079854D}" srcOrd="0" destOrd="0" presId="urn:microsoft.com/office/officeart/2005/8/layout/pList2"/>
    <dgm:cxn modelId="{1CEB1691-0D1C-4E7E-BFF2-EAE76639290E}" type="presParOf" srcId="{0E42C47D-993B-4738-A14C-EB036E88D176}" destId="{B84FF16B-B643-4A3B-8956-F314183FCA62}" srcOrd="1" destOrd="0" presId="urn:microsoft.com/office/officeart/2005/8/layout/pList2"/>
    <dgm:cxn modelId="{63FE0BE9-7DFC-47FD-9F97-AE4FA85F5781}" type="presParOf" srcId="{0E42C47D-993B-4738-A14C-EB036E88D176}" destId="{DE525759-F02E-4336-810C-9F074180CBCA}" srcOrd="2" destOrd="0" presId="urn:microsoft.com/office/officeart/2005/8/layout/pList2"/>
    <dgm:cxn modelId="{EB4CD76B-101B-4E12-A45B-EC7A2DC43B84}" type="presParOf" srcId="{0C1A28DF-9FA2-46DF-97BA-0A4125D95B5E}" destId="{28243D95-8B9B-4660-BF24-A136D8558EAA}" srcOrd="7" destOrd="0" presId="urn:microsoft.com/office/officeart/2005/8/layout/pList2"/>
    <dgm:cxn modelId="{59C34690-A85A-4F28-9ABF-FB1E2F9EB623}" type="presParOf" srcId="{0C1A28DF-9FA2-46DF-97BA-0A4125D95B5E}" destId="{86B7B3F4-350E-4B15-A4A0-0AA202ABDFE4}" srcOrd="8" destOrd="0" presId="urn:microsoft.com/office/officeart/2005/8/layout/pList2"/>
    <dgm:cxn modelId="{4EC79061-A81D-41E3-A507-F85D79CD4770}" type="presParOf" srcId="{86B7B3F4-350E-4B15-A4A0-0AA202ABDFE4}" destId="{EC53928B-6189-4E1E-9249-114FC2D94780}" srcOrd="0" destOrd="0" presId="urn:microsoft.com/office/officeart/2005/8/layout/pList2"/>
    <dgm:cxn modelId="{958C1735-1047-4AF4-A165-7AA529073DA5}" type="presParOf" srcId="{86B7B3F4-350E-4B15-A4A0-0AA202ABDFE4}" destId="{8E33220B-BF3B-4EBA-87E1-36A6611FFEE2}" srcOrd="1" destOrd="0" presId="urn:microsoft.com/office/officeart/2005/8/layout/pList2"/>
    <dgm:cxn modelId="{67C1E87E-725C-457D-9F33-4963C1961EDC}" type="presParOf" srcId="{86B7B3F4-350E-4B15-A4A0-0AA202ABDFE4}" destId="{329F42AC-2178-4CC7-B1C8-FF4B3BE95CD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1AFB41-1395-4E5A-95D3-B97C050D8A3B}" type="doc">
      <dgm:prSet loTypeId="urn:microsoft.com/office/officeart/2005/8/layout/lProcess3" loCatId="process" qsTypeId="urn:microsoft.com/office/officeart/2005/8/quickstyle/3d1" qsCatId="3D" csTypeId="urn:microsoft.com/office/officeart/2005/8/colors/accent1_2" csCatId="accent1" phldr="1"/>
      <dgm:spPr/>
      <dgm:t>
        <a:bodyPr/>
        <a:lstStyle/>
        <a:p>
          <a:endParaRPr lang="en-US"/>
        </a:p>
      </dgm:t>
    </dgm:pt>
    <dgm:pt modelId="{B6878DA5-B79F-4D4C-98E2-C329759C94F9}">
      <dgm:prSet phldrT="[Text]" custT="1"/>
      <dgm:spPr/>
      <dgm:t>
        <a:bodyPr/>
        <a:lstStyle/>
        <a:p>
          <a:r>
            <a:rPr lang="en-US" sz="1400" dirty="0" smtClean="0"/>
            <a:t>Consumer</a:t>
          </a:r>
          <a:endParaRPr lang="en-US" sz="1400" dirty="0"/>
        </a:p>
      </dgm:t>
    </dgm:pt>
    <dgm:pt modelId="{DE273D8A-3F59-4408-B614-2AB0090EA73F}" type="parTrans" cxnId="{81DE3349-7B9C-4CDC-8F93-C73D9EA1B0A9}">
      <dgm:prSet/>
      <dgm:spPr/>
      <dgm:t>
        <a:bodyPr/>
        <a:lstStyle/>
        <a:p>
          <a:endParaRPr lang="en-US"/>
        </a:p>
      </dgm:t>
    </dgm:pt>
    <dgm:pt modelId="{52497C3E-BFCE-4D8B-A913-80ACDA70952A}" type="sibTrans" cxnId="{81DE3349-7B9C-4CDC-8F93-C73D9EA1B0A9}">
      <dgm:prSet/>
      <dgm:spPr/>
      <dgm:t>
        <a:bodyPr/>
        <a:lstStyle/>
        <a:p>
          <a:endParaRPr lang="en-US"/>
        </a:p>
      </dgm:t>
    </dgm:pt>
    <dgm:pt modelId="{A5DDB46A-9F98-49E8-9386-DFC4537B1355}">
      <dgm:prSet phldrT="[Text]"/>
      <dgm:spPr/>
      <dgm:t>
        <a:bodyPr/>
        <a:lstStyle/>
        <a:p>
          <a:r>
            <a:rPr lang="en-US" dirty="0" smtClean="0"/>
            <a:t>Presents card while shopping</a:t>
          </a:r>
          <a:endParaRPr lang="en-US" dirty="0"/>
        </a:p>
      </dgm:t>
    </dgm:pt>
    <dgm:pt modelId="{B7D9B194-EEC7-4C7A-BB46-641D3A9E23C5}" type="parTrans" cxnId="{6244135A-5549-4862-8D84-9A26710A74F0}">
      <dgm:prSet/>
      <dgm:spPr/>
      <dgm:t>
        <a:bodyPr/>
        <a:lstStyle/>
        <a:p>
          <a:endParaRPr lang="en-US"/>
        </a:p>
      </dgm:t>
    </dgm:pt>
    <dgm:pt modelId="{E527F241-E21C-4AA3-9D0A-0433402075CB}" type="sibTrans" cxnId="{6244135A-5549-4862-8D84-9A26710A74F0}">
      <dgm:prSet/>
      <dgm:spPr/>
      <dgm:t>
        <a:bodyPr/>
        <a:lstStyle/>
        <a:p>
          <a:endParaRPr lang="en-US"/>
        </a:p>
      </dgm:t>
    </dgm:pt>
    <dgm:pt modelId="{17CF7329-4253-4A45-9311-CD0C1288ADF6}">
      <dgm:prSet phldrT="[Text]"/>
      <dgm:spPr/>
      <dgm:t>
        <a:bodyPr/>
        <a:lstStyle/>
        <a:p>
          <a:r>
            <a:rPr lang="en-US" dirty="0" smtClean="0"/>
            <a:t>Pays bill when presented</a:t>
          </a:r>
          <a:endParaRPr lang="en-US" dirty="0"/>
        </a:p>
      </dgm:t>
    </dgm:pt>
    <dgm:pt modelId="{66BF9207-87FE-4B68-84B3-B7EFE6E8DF86}" type="parTrans" cxnId="{81165BBC-D7AB-4124-8C92-71F6FC1FEF32}">
      <dgm:prSet/>
      <dgm:spPr/>
      <dgm:t>
        <a:bodyPr/>
        <a:lstStyle/>
        <a:p>
          <a:endParaRPr lang="en-US"/>
        </a:p>
      </dgm:t>
    </dgm:pt>
    <dgm:pt modelId="{9CA3F157-1620-4922-B718-3155E8BF264C}" type="sibTrans" cxnId="{81165BBC-D7AB-4124-8C92-71F6FC1FEF32}">
      <dgm:prSet/>
      <dgm:spPr/>
      <dgm:t>
        <a:bodyPr/>
        <a:lstStyle/>
        <a:p>
          <a:endParaRPr lang="en-US"/>
        </a:p>
      </dgm:t>
    </dgm:pt>
    <dgm:pt modelId="{C7CF3CA2-DE5B-465F-AF3F-263A4219DD15}">
      <dgm:prSet phldrT="[Text]"/>
      <dgm:spPr/>
      <dgm:t>
        <a:bodyPr/>
        <a:lstStyle/>
        <a:p>
          <a:r>
            <a:rPr lang="en-US" dirty="0" smtClean="0"/>
            <a:t>Applies for credit from retailer</a:t>
          </a:r>
          <a:endParaRPr lang="en-US" dirty="0"/>
        </a:p>
      </dgm:t>
    </dgm:pt>
    <dgm:pt modelId="{6168F6BB-761B-478C-8B3F-B630C2AAEEF0}" type="parTrans" cxnId="{16163B4E-5739-4A84-AEB5-DA9585CFEA45}">
      <dgm:prSet/>
      <dgm:spPr/>
      <dgm:t>
        <a:bodyPr/>
        <a:lstStyle/>
        <a:p>
          <a:endParaRPr lang="en-US"/>
        </a:p>
      </dgm:t>
    </dgm:pt>
    <dgm:pt modelId="{D58D6C4B-4E2B-48C7-AFD3-18B3AC83F7D1}" type="sibTrans" cxnId="{16163B4E-5739-4A84-AEB5-DA9585CFEA45}">
      <dgm:prSet/>
      <dgm:spPr/>
      <dgm:t>
        <a:bodyPr/>
        <a:lstStyle/>
        <a:p>
          <a:endParaRPr lang="en-US"/>
        </a:p>
      </dgm:t>
    </dgm:pt>
    <dgm:pt modelId="{DA0B79AF-82E0-4753-B3DE-BF2F5AAF61D4}" type="pres">
      <dgm:prSet presAssocID="{651AFB41-1395-4E5A-95D3-B97C050D8A3B}" presName="Name0" presStyleCnt="0">
        <dgm:presLayoutVars>
          <dgm:chPref val="3"/>
          <dgm:dir/>
          <dgm:animLvl val="lvl"/>
          <dgm:resizeHandles/>
        </dgm:presLayoutVars>
      </dgm:prSet>
      <dgm:spPr/>
      <dgm:t>
        <a:bodyPr/>
        <a:lstStyle/>
        <a:p>
          <a:endParaRPr lang="en-US"/>
        </a:p>
      </dgm:t>
    </dgm:pt>
    <dgm:pt modelId="{785F5485-C02F-489C-AC62-E5B5385B77A5}" type="pres">
      <dgm:prSet presAssocID="{B6878DA5-B79F-4D4C-98E2-C329759C94F9}" presName="horFlow" presStyleCnt="0"/>
      <dgm:spPr/>
    </dgm:pt>
    <dgm:pt modelId="{D872E9EC-621B-4D13-AE43-F2750481A0FE}" type="pres">
      <dgm:prSet presAssocID="{B6878DA5-B79F-4D4C-98E2-C329759C94F9}" presName="bigChev" presStyleLbl="node1" presStyleIdx="0" presStyleCnt="1"/>
      <dgm:spPr/>
      <dgm:t>
        <a:bodyPr/>
        <a:lstStyle/>
        <a:p>
          <a:endParaRPr lang="en-US"/>
        </a:p>
      </dgm:t>
    </dgm:pt>
    <dgm:pt modelId="{85AEECC7-5305-472E-B405-845065D0FF3D}" type="pres">
      <dgm:prSet presAssocID="{6168F6BB-761B-478C-8B3F-B630C2AAEEF0}" presName="parTrans" presStyleCnt="0"/>
      <dgm:spPr/>
    </dgm:pt>
    <dgm:pt modelId="{47A22A0A-CD6C-40BA-BB44-CE99F43BC58E}" type="pres">
      <dgm:prSet presAssocID="{C7CF3CA2-DE5B-465F-AF3F-263A4219DD15}" presName="node" presStyleLbl="alignAccFollowNode1" presStyleIdx="0" presStyleCnt="3">
        <dgm:presLayoutVars>
          <dgm:bulletEnabled val="1"/>
        </dgm:presLayoutVars>
      </dgm:prSet>
      <dgm:spPr/>
      <dgm:t>
        <a:bodyPr/>
        <a:lstStyle/>
        <a:p>
          <a:endParaRPr lang="en-US"/>
        </a:p>
      </dgm:t>
    </dgm:pt>
    <dgm:pt modelId="{DC93BB52-68BF-40EB-880F-EBE66A27980B}" type="pres">
      <dgm:prSet presAssocID="{D58D6C4B-4E2B-48C7-AFD3-18B3AC83F7D1}" presName="sibTrans" presStyleCnt="0"/>
      <dgm:spPr/>
    </dgm:pt>
    <dgm:pt modelId="{52C74381-3D37-4FB1-890D-76AF5C8B7C6B}" type="pres">
      <dgm:prSet presAssocID="{A5DDB46A-9F98-49E8-9386-DFC4537B1355}" presName="node" presStyleLbl="alignAccFollowNode1" presStyleIdx="1" presStyleCnt="3">
        <dgm:presLayoutVars>
          <dgm:bulletEnabled val="1"/>
        </dgm:presLayoutVars>
      </dgm:prSet>
      <dgm:spPr/>
      <dgm:t>
        <a:bodyPr/>
        <a:lstStyle/>
        <a:p>
          <a:endParaRPr lang="en-US"/>
        </a:p>
      </dgm:t>
    </dgm:pt>
    <dgm:pt modelId="{4011DDB0-93F2-424D-BCC7-905EFBFD4D5B}" type="pres">
      <dgm:prSet presAssocID="{E527F241-E21C-4AA3-9D0A-0433402075CB}" presName="sibTrans" presStyleCnt="0"/>
      <dgm:spPr/>
    </dgm:pt>
    <dgm:pt modelId="{41A5F2C9-7F55-4E03-BEFA-41DBD2968507}" type="pres">
      <dgm:prSet presAssocID="{17CF7329-4253-4A45-9311-CD0C1288ADF6}" presName="node" presStyleLbl="alignAccFollowNode1" presStyleIdx="2" presStyleCnt="3">
        <dgm:presLayoutVars>
          <dgm:bulletEnabled val="1"/>
        </dgm:presLayoutVars>
      </dgm:prSet>
      <dgm:spPr/>
      <dgm:t>
        <a:bodyPr/>
        <a:lstStyle/>
        <a:p>
          <a:endParaRPr lang="en-US"/>
        </a:p>
      </dgm:t>
    </dgm:pt>
  </dgm:ptLst>
  <dgm:cxnLst>
    <dgm:cxn modelId="{6244135A-5549-4862-8D84-9A26710A74F0}" srcId="{B6878DA5-B79F-4D4C-98E2-C329759C94F9}" destId="{A5DDB46A-9F98-49E8-9386-DFC4537B1355}" srcOrd="1" destOrd="0" parTransId="{B7D9B194-EEC7-4C7A-BB46-641D3A9E23C5}" sibTransId="{E527F241-E21C-4AA3-9D0A-0433402075CB}"/>
    <dgm:cxn modelId="{81DE3349-7B9C-4CDC-8F93-C73D9EA1B0A9}" srcId="{651AFB41-1395-4E5A-95D3-B97C050D8A3B}" destId="{B6878DA5-B79F-4D4C-98E2-C329759C94F9}" srcOrd="0" destOrd="0" parTransId="{DE273D8A-3F59-4408-B614-2AB0090EA73F}" sibTransId="{52497C3E-BFCE-4D8B-A913-80ACDA70952A}"/>
    <dgm:cxn modelId="{AB1937F5-3087-4CFE-9977-1E0D96690AE8}" type="presOf" srcId="{B6878DA5-B79F-4D4C-98E2-C329759C94F9}" destId="{D872E9EC-621B-4D13-AE43-F2750481A0FE}" srcOrd="0" destOrd="0" presId="urn:microsoft.com/office/officeart/2005/8/layout/lProcess3"/>
    <dgm:cxn modelId="{6FC0509A-6DB9-4D73-BE00-B8F2833B27B2}" type="presOf" srcId="{651AFB41-1395-4E5A-95D3-B97C050D8A3B}" destId="{DA0B79AF-82E0-4753-B3DE-BF2F5AAF61D4}" srcOrd="0" destOrd="0" presId="urn:microsoft.com/office/officeart/2005/8/layout/lProcess3"/>
    <dgm:cxn modelId="{16163B4E-5739-4A84-AEB5-DA9585CFEA45}" srcId="{B6878DA5-B79F-4D4C-98E2-C329759C94F9}" destId="{C7CF3CA2-DE5B-465F-AF3F-263A4219DD15}" srcOrd="0" destOrd="0" parTransId="{6168F6BB-761B-478C-8B3F-B630C2AAEEF0}" sibTransId="{D58D6C4B-4E2B-48C7-AFD3-18B3AC83F7D1}"/>
    <dgm:cxn modelId="{81165BBC-D7AB-4124-8C92-71F6FC1FEF32}" srcId="{B6878DA5-B79F-4D4C-98E2-C329759C94F9}" destId="{17CF7329-4253-4A45-9311-CD0C1288ADF6}" srcOrd="2" destOrd="0" parTransId="{66BF9207-87FE-4B68-84B3-B7EFE6E8DF86}" sibTransId="{9CA3F157-1620-4922-B718-3155E8BF264C}"/>
    <dgm:cxn modelId="{B1DBBF39-5A1D-41A8-A0C3-859EFB72A3B9}" type="presOf" srcId="{A5DDB46A-9F98-49E8-9386-DFC4537B1355}" destId="{52C74381-3D37-4FB1-890D-76AF5C8B7C6B}" srcOrd="0" destOrd="0" presId="urn:microsoft.com/office/officeart/2005/8/layout/lProcess3"/>
    <dgm:cxn modelId="{C336DD56-BDA2-41AF-86F0-AD78C78F8409}" type="presOf" srcId="{17CF7329-4253-4A45-9311-CD0C1288ADF6}" destId="{41A5F2C9-7F55-4E03-BEFA-41DBD2968507}" srcOrd="0" destOrd="0" presId="urn:microsoft.com/office/officeart/2005/8/layout/lProcess3"/>
    <dgm:cxn modelId="{14473BEA-9848-4D6B-88B0-C4F02F54FB03}" type="presOf" srcId="{C7CF3CA2-DE5B-465F-AF3F-263A4219DD15}" destId="{47A22A0A-CD6C-40BA-BB44-CE99F43BC58E}" srcOrd="0" destOrd="0" presId="urn:microsoft.com/office/officeart/2005/8/layout/lProcess3"/>
    <dgm:cxn modelId="{39920653-0BB5-453D-ACEB-12600C8F5C72}" type="presParOf" srcId="{DA0B79AF-82E0-4753-B3DE-BF2F5AAF61D4}" destId="{785F5485-C02F-489C-AC62-E5B5385B77A5}" srcOrd="0" destOrd="0" presId="urn:microsoft.com/office/officeart/2005/8/layout/lProcess3"/>
    <dgm:cxn modelId="{A5770443-5CA3-4146-96D8-8EE0D71F043A}" type="presParOf" srcId="{785F5485-C02F-489C-AC62-E5B5385B77A5}" destId="{D872E9EC-621B-4D13-AE43-F2750481A0FE}" srcOrd="0" destOrd="0" presId="urn:microsoft.com/office/officeart/2005/8/layout/lProcess3"/>
    <dgm:cxn modelId="{BA54CBF1-94BF-4623-8A3E-E71D65EAE94A}" type="presParOf" srcId="{785F5485-C02F-489C-AC62-E5B5385B77A5}" destId="{85AEECC7-5305-472E-B405-845065D0FF3D}" srcOrd="1" destOrd="0" presId="urn:microsoft.com/office/officeart/2005/8/layout/lProcess3"/>
    <dgm:cxn modelId="{D21CDE46-FB58-4F9E-BA4C-CB9F729C9A1F}" type="presParOf" srcId="{785F5485-C02F-489C-AC62-E5B5385B77A5}" destId="{47A22A0A-CD6C-40BA-BB44-CE99F43BC58E}" srcOrd="2" destOrd="0" presId="urn:microsoft.com/office/officeart/2005/8/layout/lProcess3"/>
    <dgm:cxn modelId="{B46EDB85-210A-4DD5-915F-6E429C676422}" type="presParOf" srcId="{785F5485-C02F-489C-AC62-E5B5385B77A5}" destId="{DC93BB52-68BF-40EB-880F-EBE66A27980B}" srcOrd="3" destOrd="0" presId="urn:microsoft.com/office/officeart/2005/8/layout/lProcess3"/>
    <dgm:cxn modelId="{006886A2-AD63-4D03-9432-AF209CF1CD6A}" type="presParOf" srcId="{785F5485-C02F-489C-AC62-E5B5385B77A5}" destId="{52C74381-3D37-4FB1-890D-76AF5C8B7C6B}" srcOrd="4" destOrd="0" presId="urn:microsoft.com/office/officeart/2005/8/layout/lProcess3"/>
    <dgm:cxn modelId="{C6373C46-A5C8-49E2-BD0F-C59D7D924F9A}" type="presParOf" srcId="{785F5485-C02F-489C-AC62-E5B5385B77A5}" destId="{4011DDB0-93F2-424D-BCC7-905EFBFD4D5B}" srcOrd="5" destOrd="0" presId="urn:microsoft.com/office/officeart/2005/8/layout/lProcess3"/>
    <dgm:cxn modelId="{15B29FDF-E65C-431B-BD90-A027E7764BB6}" type="presParOf" srcId="{785F5485-C02F-489C-AC62-E5B5385B77A5}" destId="{41A5F2C9-7F55-4E03-BEFA-41DBD2968507}" srcOrd="6"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1AFB41-1395-4E5A-95D3-B97C050D8A3B}" type="doc">
      <dgm:prSet loTypeId="urn:microsoft.com/office/officeart/2005/8/layout/lProcess3" loCatId="process" qsTypeId="urn:microsoft.com/office/officeart/2005/8/quickstyle/3d1" qsCatId="3D" csTypeId="urn:microsoft.com/office/officeart/2005/8/colors/accent1_2" csCatId="accent1" phldr="1"/>
      <dgm:spPr/>
      <dgm:t>
        <a:bodyPr/>
        <a:lstStyle/>
        <a:p>
          <a:endParaRPr lang="en-US"/>
        </a:p>
      </dgm:t>
    </dgm:pt>
    <dgm:pt modelId="{B6878DA5-B79F-4D4C-98E2-C329759C94F9}">
      <dgm:prSet phldrT="[Text]" custT="1"/>
      <dgm:spPr/>
      <dgm:t>
        <a:bodyPr/>
        <a:lstStyle/>
        <a:p>
          <a:r>
            <a:rPr lang="en-US" sz="1400" dirty="0" smtClean="0"/>
            <a:t>Retailer</a:t>
          </a:r>
          <a:endParaRPr lang="en-US" sz="1800" dirty="0"/>
        </a:p>
      </dgm:t>
    </dgm:pt>
    <dgm:pt modelId="{DE273D8A-3F59-4408-B614-2AB0090EA73F}" type="parTrans" cxnId="{81DE3349-7B9C-4CDC-8F93-C73D9EA1B0A9}">
      <dgm:prSet/>
      <dgm:spPr/>
      <dgm:t>
        <a:bodyPr/>
        <a:lstStyle/>
        <a:p>
          <a:endParaRPr lang="en-US"/>
        </a:p>
      </dgm:t>
    </dgm:pt>
    <dgm:pt modelId="{52497C3E-BFCE-4D8B-A913-80ACDA70952A}" type="sibTrans" cxnId="{81DE3349-7B9C-4CDC-8F93-C73D9EA1B0A9}">
      <dgm:prSet/>
      <dgm:spPr/>
      <dgm:t>
        <a:bodyPr/>
        <a:lstStyle/>
        <a:p>
          <a:endParaRPr lang="en-US"/>
        </a:p>
      </dgm:t>
    </dgm:pt>
    <dgm:pt modelId="{A5DDB46A-9F98-49E8-9386-DFC4537B1355}">
      <dgm:prSet phldrT="[Text]"/>
      <dgm:spPr/>
      <dgm:t>
        <a:bodyPr/>
        <a:lstStyle/>
        <a:p>
          <a:r>
            <a:rPr lang="en-US" dirty="0" smtClean="0"/>
            <a:t>Approves credit &amp; issues card</a:t>
          </a:r>
          <a:endParaRPr lang="en-US" dirty="0"/>
        </a:p>
      </dgm:t>
    </dgm:pt>
    <dgm:pt modelId="{B7D9B194-EEC7-4C7A-BB46-641D3A9E23C5}" type="parTrans" cxnId="{6244135A-5549-4862-8D84-9A26710A74F0}">
      <dgm:prSet/>
      <dgm:spPr/>
      <dgm:t>
        <a:bodyPr/>
        <a:lstStyle/>
        <a:p>
          <a:endParaRPr lang="en-US"/>
        </a:p>
      </dgm:t>
    </dgm:pt>
    <dgm:pt modelId="{E527F241-E21C-4AA3-9D0A-0433402075CB}" type="sibTrans" cxnId="{6244135A-5549-4862-8D84-9A26710A74F0}">
      <dgm:prSet/>
      <dgm:spPr/>
      <dgm:t>
        <a:bodyPr/>
        <a:lstStyle/>
        <a:p>
          <a:endParaRPr lang="en-US"/>
        </a:p>
      </dgm:t>
    </dgm:pt>
    <dgm:pt modelId="{17CF7329-4253-4A45-9311-CD0C1288ADF6}">
      <dgm:prSet phldrT="[Text]"/>
      <dgm:spPr/>
      <dgm:t>
        <a:bodyPr/>
        <a:lstStyle/>
        <a:p>
          <a:r>
            <a:rPr lang="en-US" dirty="0" smtClean="0"/>
            <a:t>Authorizes purchases</a:t>
          </a:r>
          <a:endParaRPr lang="en-US" dirty="0"/>
        </a:p>
      </dgm:t>
    </dgm:pt>
    <dgm:pt modelId="{66BF9207-87FE-4B68-84B3-B7EFE6E8DF86}" type="parTrans" cxnId="{81165BBC-D7AB-4124-8C92-71F6FC1FEF32}">
      <dgm:prSet/>
      <dgm:spPr/>
      <dgm:t>
        <a:bodyPr/>
        <a:lstStyle/>
        <a:p>
          <a:endParaRPr lang="en-US"/>
        </a:p>
      </dgm:t>
    </dgm:pt>
    <dgm:pt modelId="{9CA3F157-1620-4922-B718-3155E8BF264C}" type="sibTrans" cxnId="{81165BBC-D7AB-4124-8C92-71F6FC1FEF32}">
      <dgm:prSet/>
      <dgm:spPr/>
      <dgm:t>
        <a:bodyPr/>
        <a:lstStyle/>
        <a:p>
          <a:endParaRPr lang="en-US"/>
        </a:p>
      </dgm:t>
    </dgm:pt>
    <dgm:pt modelId="{69EA86F8-FF40-498F-93F8-E9F4DB525805}">
      <dgm:prSet phldrT="[Text]"/>
      <dgm:spPr/>
      <dgm:t>
        <a:bodyPr/>
        <a:lstStyle/>
        <a:p>
          <a:r>
            <a:rPr lang="en-US" dirty="0" smtClean="0"/>
            <a:t>Bills customer &amp; process payment </a:t>
          </a:r>
          <a:endParaRPr lang="en-US" dirty="0"/>
        </a:p>
      </dgm:t>
    </dgm:pt>
    <dgm:pt modelId="{F9FFD1A2-5599-4DD0-BFD8-1BC7B6F0B9E1}" type="parTrans" cxnId="{D589981A-5B18-42CF-9BD7-E7DCC8893251}">
      <dgm:prSet/>
      <dgm:spPr/>
      <dgm:t>
        <a:bodyPr/>
        <a:lstStyle/>
        <a:p>
          <a:endParaRPr lang="en-US"/>
        </a:p>
      </dgm:t>
    </dgm:pt>
    <dgm:pt modelId="{941895A2-06F3-4DD2-82A7-017D89E42996}" type="sibTrans" cxnId="{D589981A-5B18-42CF-9BD7-E7DCC8893251}">
      <dgm:prSet/>
      <dgm:spPr/>
      <dgm:t>
        <a:bodyPr/>
        <a:lstStyle/>
        <a:p>
          <a:endParaRPr lang="en-US"/>
        </a:p>
      </dgm:t>
    </dgm:pt>
    <dgm:pt modelId="{DA0B79AF-82E0-4753-B3DE-BF2F5AAF61D4}" type="pres">
      <dgm:prSet presAssocID="{651AFB41-1395-4E5A-95D3-B97C050D8A3B}" presName="Name0" presStyleCnt="0">
        <dgm:presLayoutVars>
          <dgm:chPref val="3"/>
          <dgm:dir val="rev"/>
          <dgm:animLvl val="lvl"/>
          <dgm:resizeHandles/>
        </dgm:presLayoutVars>
      </dgm:prSet>
      <dgm:spPr/>
      <dgm:t>
        <a:bodyPr/>
        <a:lstStyle/>
        <a:p>
          <a:endParaRPr lang="en-US"/>
        </a:p>
      </dgm:t>
    </dgm:pt>
    <dgm:pt modelId="{785F5485-C02F-489C-AC62-E5B5385B77A5}" type="pres">
      <dgm:prSet presAssocID="{B6878DA5-B79F-4D4C-98E2-C329759C94F9}" presName="horFlow" presStyleCnt="0"/>
      <dgm:spPr/>
    </dgm:pt>
    <dgm:pt modelId="{D872E9EC-621B-4D13-AE43-F2750481A0FE}" type="pres">
      <dgm:prSet presAssocID="{B6878DA5-B79F-4D4C-98E2-C329759C94F9}" presName="bigChev" presStyleLbl="node1" presStyleIdx="0" presStyleCnt="1"/>
      <dgm:spPr/>
      <dgm:t>
        <a:bodyPr/>
        <a:lstStyle/>
        <a:p>
          <a:endParaRPr lang="en-US"/>
        </a:p>
      </dgm:t>
    </dgm:pt>
    <dgm:pt modelId="{E8DC30C4-0EBF-4D01-A06E-EC6D7E0B29EE}" type="pres">
      <dgm:prSet presAssocID="{B7D9B194-EEC7-4C7A-BB46-641D3A9E23C5}" presName="parTrans" presStyleCnt="0"/>
      <dgm:spPr/>
    </dgm:pt>
    <dgm:pt modelId="{52C74381-3D37-4FB1-890D-76AF5C8B7C6B}" type="pres">
      <dgm:prSet presAssocID="{A5DDB46A-9F98-49E8-9386-DFC4537B1355}" presName="node" presStyleLbl="alignAccFollowNode1" presStyleIdx="0" presStyleCnt="3">
        <dgm:presLayoutVars>
          <dgm:bulletEnabled val="1"/>
        </dgm:presLayoutVars>
      </dgm:prSet>
      <dgm:spPr/>
      <dgm:t>
        <a:bodyPr/>
        <a:lstStyle/>
        <a:p>
          <a:endParaRPr lang="en-US"/>
        </a:p>
      </dgm:t>
    </dgm:pt>
    <dgm:pt modelId="{4011DDB0-93F2-424D-BCC7-905EFBFD4D5B}" type="pres">
      <dgm:prSet presAssocID="{E527F241-E21C-4AA3-9D0A-0433402075CB}" presName="sibTrans" presStyleCnt="0"/>
      <dgm:spPr/>
    </dgm:pt>
    <dgm:pt modelId="{41A5F2C9-7F55-4E03-BEFA-41DBD2968507}" type="pres">
      <dgm:prSet presAssocID="{17CF7329-4253-4A45-9311-CD0C1288ADF6}" presName="node" presStyleLbl="alignAccFollowNode1" presStyleIdx="1" presStyleCnt="3">
        <dgm:presLayoutVars>
          <dgm:bulletEnabled val="1"/>
        </dgm:presLayoutVars>
      </dgm:prSet>
      <dgm:spPr/>
      <dgm:t>
        <a:bodyPr/>
        <a:lstStyle/>
        <a:p>
          <a:endParaRPr lang="en-US"/>
        </a:p>
      </dgm:t>
    </dgm:pt>
    <dgm:pt modelId="{B6176050-60A7-4496-AE15-A4C1E99C861F}" type="pres">
      <dgm:prSet presAssocID="{9CA3F157-1620-4922-B718-3155E8BF264C}" presName="sibTrans" presStyleCnt="0"/>
      <dgm:spPr/>
    </dgm:pt>
    <dgm:pt modelId="{C609F631-A41E-4098-8965-7A4A5CC146B2}" type="pres">
      <dgm:prSet presAssocID="{69EA86F8-FF40-498F-93F8-E9F4DB525805}" presName="node" presStyleLbl="alignAccFollowNode1" presStyleIdx="2" presStyleCnt="3">
        <dgm:presLayoutVars>
          <dgm:bulletEnabled val="1"/>
        </dgm:presLayoutVars>
      </dgm:prSet>
      <dgm:spPr/>
      <dgm:t>
        <a:bodyPr/>
        <a:lstStyle/>
        <a:p>
          <a:endParaRPr lang="en-US"/>
        </a:p>
      </dgm:t>
    </dgm:pt>
  </dgm:ptLst>
  <dgm:cxnLst>
    <dgm:cxn modelId="{C943BD54-26BF-46E0-94AC-ED117BBF7401}" type="presOf" srcId="{B6878DA5-B79F-4D4C-98E2-C329759C94F9}" destId="{D872E9EC-621B-4D13-AE43-F2750481A0FE}" srcOrd="0" destOrd="0" presId="urn:microsoft.com/office/officeart/2005/8/layout/lProcess3"/>
    <dgm:cxn modelId="{6DFEC0C6-149C-43F7-A049-1F98DD1ADE9E}" type="presOf" srcId="{651AFB41-1395-4E5A-95D3-B97C050D8A3B}" destId="{DA0B79AF-82E0-4753-B3DE-BF2F5AAF61D4}" srcOrd="0" destOrd="0" presId="urn:microsoft.com/office/officeart/2005/8/layout/lProcess3"/>
    <dgm:cxn modelId="{81165BBC-D7AB-4124-8C92-71F6FC1FEF32}" srcId="{B6878DA5-B79F-4D4C-98E2-C329759C94F9}" destId="{17CF7329-4253-4A45-9311-CD0C1288ADF6}" srcOrd="1" destOrd="0" parTransId="{66BF9207-87FE-4B68-84B3-B7EFE6E8DF86}" sibTransId="{9CA3F157-1620-4922-B718-3155E8BF264C}"/>
    <dgm:cxn modelId="{CA9BF4F8-F671-4877-91F0-831C772D2DD4}" type="presOf" srcId="{69EA86F8-FF40-498F-93F8-E9F4DB525805}" destId="{C609F631-A41E-4098-8965-7A4A5CC146B2}" srcOrd="0" destOrd="0" presId="urn:microsoft.com/office/officeart/2005/8/layout/lProcess3"/>
    <dgm:cxn modelId="{6244135A-5549-4862-8D84-9A26710A74F0}" srcId="{B6878DA5-B79F-4D4C-98E2-C329759C94F9}" destId="{A5DDB46A-9F98-49E8-9386-DFC4537B1355}" srcOrd="0" destOrd="0" parTransId="{B7D9B194-EEC7-4C7A-BB46-641D3A9E23C5}" sibTransId="{E527F241-E21C-4AA3-9D0A-0433402075CB}"/>
    <dgm:cxn modelId="{BE61C24B-12DF-4701-AA2D-A040DB0CAAEC}" type="presOf" srcId="{17CF7329-4253-4A45-9311-CD0C1288ADF6}" destId="{41A5F2C9-7F55-4E03-BEFA-41DBD2968507}" srcOrd="0" destOrd="0" presId="urn:microsoft.com/office/officeart/2005/8/layout/lProcess3"/>
    <dgm:cxn modelId="{BAD4B4FB-1FDA-40FE-8C00-E20F2584367F}" type="presOf" srcId="{A5DDB46A-9F98-49E8-9386-DFC4537B1355}" destId="{52C74381-3D37-4FB1-890D-76AF5C8B7C6B}" srcOrd="0" destOrd="0" presId="urn:microsoft.com/office/officeart/2005/8/layout/lProcess3"/>
    <dgm:cxn modelId="{D589981A-5B18-42CF-9BD7-E7DCC8893251}" srcId="{B6878DA5-B79F-4D4C-98E2-C329759C94F9}" destId="{69EA86F8-FF40-498F-93F8-E9F4DB525805}" srcOrd="2" destOrd="0" parTransId="{F9FFD1A2-5599-4DD0-BFD8-1BC7B6F0B9E1}" sibTransId="{941895A2-06F3-4DD2-82A7-017D89E42996}"/>
    <dgm:cxn modelId="{81DE3349-7B9C-4CDC-8F93-C73D9EA1B0A9}" srcId="{651AFB41-1395-4E5A-95D3-B97C050D8A3B}" destId="{B6878DA5-B79F-4D4C-98E2-C329759C94F9}" srcOrd="0" destOrd="0" parTransId="{DE273D8A-3F59-4408-B614-2AB0090EA73F}" sibTransId="{52497C3E-BFCE-4D8B-A913-80ACDA70952A}"/>
    <dgm:cxn modelId="{AE9C54A6-14D0-473E-8CAA-6A20E1A5B21E}" type="presParOf" srcId="{DA0B79AF-82E0-4753-B3DE-BF2F5AAF61D4}" destId="{785F5485-C02F-489C-AC62-E5B5385B77A5}" srcOrd="0" destOrd="0" presId="urn:microsoft.com/office/officeart/2005/8/layout/lProcess3"/>
    <dgm:cxn modelId="{6759AC4E-3FFA-4609-A494-BFBAABF03D19}" type="presParOf" srcId="{785F5485-C02F-489C-AC62-E5B5385B77A5}" destId="{D872E9EC-621B-4D13-AE43-F2750481A0FE}" srcOrd="0" destOrd="0" presId="urn:microsoft.com/office/officeart/2005/8/layout/lProcess3"/>
    <dgm:cxn modelId="{376362E3-A497-4EF7-8A96-2E34BAE764DF}" type="presParOf" srcId="{785F5485-C02F-489C-AC62-E5B5385B77A5}" destId="{E8DC30C4-0EBF-4D01-A06E-EC6D7E0B29EE}" srcOrd="1" destOrd="0" presId="urn:microsoft.com/office/officeart/2005/8/layout/lProcess3"/>
    <dgm:cxn modelId="{B2845DD0-DF66-4E3F-AC0C-AF3A52D211E0}" type="presParOf" srcId="{785F5485-C02F-489C-AC62-E5B5385B77A5}" destId="{52C74381-3D37-4FB1-890D-76AF5C8B7C6B}" srcOrd="2" destOrd="0" presId="urn:microsoft.com/office/officeart/2005/8/layout/lProcess3"/>
    <dgm:cxn modelId="{6864DD18-FA49-4E02-8970-6613D50B7D86}" type="presParOf" srcId="{785F5485-C02F-489C-AC62-E5B5385B77A5}" destId="{4011DDB0-93F2-424D-BCC7-905EFBFD4D5B}" srcOrd="3" destOrd="0" presId="urn:microsoft.com/office/officeart/2005/8/layout/lProcess3"/>
    <dgm:cxn modelId="{CF297F85-51AF-4AE7-BBA3-B87F21DC9A63}" type="presParOf" srcId="{785F5485-C02F-489C-AC62-E5B5385B77A5}" destId="{41A5F2C9-7F55-4E03-BEFA-41DBD2968507}" srcOrd="4" destOrd="0" presId="urn:microsoft.com/office/officeart/2005/8/layout/lProcess3"/>
    <dgm:cxn modelId="{2E7D3868-98A1-4190-AE77-17A8C6159892}" type="presParOf" srcId="{785F5485-C02F-489C-AC62-E5B5385B77A5}" destId="{B6176050-60A7-4496-AE15-A4C1E99C861F}" srcOrd="5" destOrd="0" presId="urn:microsoft.com/office/officeart/2005/8/layout/lProcess3"/>
    <dgm:cxn modelId="{B4EF5AE6-DD5F-426C-8119-20A131F6888F}" type="presParOf" srcId="{785F5485-C02F-489C-AC62-E5B5385B77A5}" destId="{C609F631-A41E-4098-8965-7A4A5CC146B2}" srcOrd="6"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1AFB41-1395-4E5A-95D3-B97C050D8A3B}" type="doc">
      <dgm:prSet loTypeId="urn:microsoft.com/office/officeart/2005/8/layout/lProcess3" loCatId="process" qsTypeId="urn:microsoft.com/office/officeart/2005/8/quickstyle/3d1" qsCatId="3D" csTypeId="urn:microsoft.com/office/officeart/2005/8/colors/accent1_2" csCatId="accent1" phldr="1"/>
      <dgm:spPr/>
      <dgm:t>
        <a:bodyPr/>
        <a:lstStyle/>
        <a:p>
          <a:endParaRPr lang="en-US"/>
        </a:p>
      </dgm:t>
    </dgm:pt>
    <dgm:pt modelId="{B6878DA5-B79F-4D4C-98E2-C329759C94F9}">
      <dgm:prSet phldrT="[Text]"/>
      <dgm:spPr/>
      <dgm:t>
        <a:bodyPr/>
        <a:lstStyle/>
        <a:p>
          <a:r>
            <a:rPr lang="en-US" dirty="0" smtClean="0"/>
            <a:t>Consumer</a:t>
          </a:r>
          <a:endParaRPr lang="en-US" dirty="0"/>
        </a:p>
      </dgm:t>
    </dgm:pt>
    <dgm:pt modelId="{DE273D8A-3F59-4408-B614-2AB0090EA73F}" type="parTrans" cxnId="{81DE3349-7B9C-4CDC-8F93-C73D9EA1B0A9}">
      <dgm:prSet/>
      <dgm:spPr/>
      <dgm:t>
        <a:bodyPr/>
        <a:lstStyle/>
        <a:p>
          <a:endParaRPr lang="en-US"/>
        </a:p>
      </dgm:t>
    </dgm:pt>
    <dgm:pt modelId="{52497C3E-BFCE-4D8B-A913-80ACDA70952A}" type="sibTrans" cxnId="{81DE3349-7B9C-4CDC-8F93-C73D9EA1B0A9}">
      <dgm:prSet/>
      <dgm:spPr/>
      <dgm:t>
        <a:bodyPr/>
        <a:lstStyle/>
        <a:p>
          <a:endParaRPr lang="en-US"/>
        </a:p>
      </dgm:t>
    </dgm:pt>
    <dgm:pt modelId="{17CF7329-4253-4A45-9311-CD0C1288ADF6}">
      <dgm:prSet phldrT="[Text]"/>
      <dgm:spPr/>
      <dgm:t>
        <a:bodyPr/>
        <a:lstStyle/>
        <a:p>
          <a:r>
            <a:rPr lang="en-US" dirty="0" smtClean="0"/>
            <a:t>Pays bill when presented</a:t>
          </a:r>
          <a:endParaRPr lang="en-US" dirty="0"/>
        </a:p>
      </dgm:t>
    </dgm:pt>
    <dgm:pt modelId="{66BF9207-87FE-4B68-84B3-B7EFE6E8DF86}" type="parTrans" cxnId="{81165BBC-D7AB-4124-8C92-71F6FC1FEF32}">
      <dgm:prSet/>
      <dgm:spPr/>
      <dgm:t>
        <a:bodyPr/>
        <a:lstStyle/>
        <a:p>
          <a:endParaRPr lang="en-US"/>
        </a:p>
      </dgm:t>
    </dgm:pt>
    <dgm:pt modelId="{9CA3F157-1620-4922-B718-3155E8BF264C}" type="sibTrans" cxnId="{81165BBC-D7AB-4124-8C92-71F6FC1FEF32}">
      <dgm:prSet/>
      <dgm:spPr/>
      <dgm:t>
        <a:bodyPr/>
        <a:lstStyle/>
        <a:p>
          <a:endParaRPr lang="en-US"/>
        </a:p>
      </dgm:t>
    </dgm:pt>
    <dgm:pt modelId="{C7CF3CA2-DE5B-465F-AF3F-263A4219DD15}">
      <dgm:prSet phldrT="[Text]"/>
      <dgm:spPr/>
      <dgm:t>
        <a:bodyPr/>
        <a:lstStyle/>
        <a:p>
          <a:r>
            <a:rPr lang="en-US" dirty="0" smtClean="0"/>
            <a:t>Applies for credit from issuer</a:t>
          </a:r>
          <a:endParaRPr lang="en-US" dirty="0"/>
        </a:p>
      </dgm:t>
    </dgm:pt>
    <dgm:pt modelId="{6168F6BB-761B-478C-8B3F-B630C2AAEEF0}" type="parTrans" cxnId="{16163B4E-5739-4A84-AEB5-DA9585CFEA45}">
      <dgm:prSet/>
      <dgm:spPr/>
      <dgm:t>
        <a:bodyPr/>
        <a:lstStyle/>
        <a:p>
          <a:endParaRPr lang="en-US"/>
        </a:p>
      </dgm:t>
    </dgm:pt>
    <dgm:pt modelId="{D58D6C4B-4E2B-48C7-AFD3-18B3AC83F7D1}" type="sibTrans" cxnId="{16163B4E-5739-4A84-AEB5-DA9585CFEA45}">
      <dgm:prSet/>
      <dgm:spPr/>
      <dgm:t>
        <a:bodyPr/>
        <a:lstStyle/>
        <a:p>
          <a:endParaRPr lang="en-US"/>
        </a:p>
      </dgm:t>
    </dgm:pt>
    <dgm:pt modelId="{DA0B79AF-82E0-4753-B3DE-BF2F5AAF61D4}" type="pres">
      <dgm:prSet presAssocID="{651AFB41-1395-4E5A-95D3-B97C050D8A3B}" presName="Name0" presStyleCnt="0">
        <dgm:presLayoutVars>
          <dgm:chPref val="3"/>
          <dgm:dir/>
          <dgm:animLvl val="lvl"/>
          <dgm:resizeHandles/>
        </dgm:presLayoutVars>
      </dgm:prSet>
      <dgm:spPr/>
      <dgm:t>
        <a:bodyPr/>
        <a:lstStyle/>
        <a:p>
          <a:endParaRPr lang="en-US"/>
        </a:p>
      </dgm:t>
    </dgm:pt>
    <dgm:pt modelId="{785F5485-C02F-489C-AC62-E5B5385B77A5}" type="pres">
      <dgm:prSet presAssocID="{B6878DA5-B79F-4D4C-98E2-C329759C94F9}" presName="horFlow" presStyleCnt="0"/>
      <dgm:spPr/>
    </dgm:pt>
    <dgm:pt modelId="{D872E9EC-621B-4D13-AE43-F2750481A0FE}" type="pres">
      <dgm:prSet presAssocID="{B6878DA5-B79F-4D4C-98E2-C329759C94F9}" presName="bigChev" presStyleLbl="node1" presStyleIdx="0" presStyleCnt="1"/>
      <dgm:spPr/>
      <dgm:t>
        <a:bodyPr/>
        <a:lstStyle/>
        <a:p>
          <a:endParaRPr lang="en-US"/>
        </a:p>
      </dgm:t>
    </dgm:pt>
    <dgm:pt modelId="{85AEECC7-5305-472E-B405-845065D0FF3D}" type="pres">
      <dgm:prSet presAssocID="{6168F6BB-761B-478C-8B3F-B630C2AAEEF0}" presName="parTrans" presStyleCnt="0"/>
      <dgm:spPr/>
    </dgm:pt>
    <dgm:pt modelId="{47A22A0A-CD6C-40BA-BB44-CE99F43BC58E}" type="pres">
      <dgm:prSet presAssocID="{C7CF3CA2-DE5B-465F-AF3F-263A4219DD15}" presName="node" presStyleLbl="alignAccFollowNode1" presStyleIdx="0" presStyleCnt="2">
        <dgm:presLayoutVars>
          <dgm:bulletEnabled val="1"/>
        </dgm:presLayoutVars>
      </dgm:prSet>
      <dgm:spPr/>
      <dgm:t>
        <a:bodyPr/>
        <a:lstStyle/>
        <a:p>
          <a:endParaRPr lang="en-US"/>
        </a:p>
      </dgm:t>
    </dgm:pt>
    <dgm:pt modelId="{DC93BB52-68BF-40EB-880F-EBE66A27980B}" type="pres">
      <dgm:prSet presAssocID="{D58D6C4B-4E2B-48C7-AFD3-18B3AC83F7D1}" presName="sibTrans" presStyleCnt="0"/>
      <dgm:spPr/>
    </dgm:pt>
    <dgm:pt modelId="{41A5F2C9-7F55-4E03-BEFA-41DBD2968507}" type="pres">
      <dgm:prSet presAssocID="{17CF7329-4253-4A45-9311-CD0C1288ADF6}" presName="node" presStyleLbl="alignAccFollowNode1" presStyleIdx="1" presStyleCnt="2">
        <dgm:presLayoutVars>
          <dgm:bulletEnabled val="1"/>
        </dgm:presLayoutVars>
      </dgm:prSet>
      <dgm:spPr/>
      <dgm:t>
        <a:bodyPr/>
        <a:lstStyle/>
        <a:p>
          <a:endParaRPr lang="en-US"/>
        </a:p>
      </dgm:t>
    </dgm:pt>
  </dgm:ptLst>
  <dgm:cxnLst>
    <dgm:cxn modelId="{97478569-1471-465F-8265-7ED9D2B47E62}" type="presOf" srcId="{17CF7329-4253-4A45-9311-CD0C1288ADF6}" destId="{41A5F2C9-7F55-4E03-BEFA-41DBD2968507}" srcOrd="0" destOrd="0" presId="urn:microsoft.com/office/officeart/2005/8/layout/lProcess3"/>
    <dgm:cxn modelId="{81DE3349-7B9C-4CDC-8F93-C73D9EA1B0A9}" srcId="{651AFB41-1395-4E5A-95D3-B97C050D8A3B}" destId="{B6878DA5-B79F-4D4C-98E2-C329759C94F9}" srcOrd="0" destOrd="0" parTransId="{DE273D8A-3F59-4408-B614-2AB0090EA73F}" sibTransId="{52497C3E-BFCE-4D8B-A913-80ACDA70952A}"/>
    <dgm:cxn modelId="{96E9E085-EA28-4621-934E-BC5D883B93F7}" type="presOf" srcId="{C7CF3CA2-DE5B-465F-AF3F-263A4219DD15}" destId="{47A22A0A-CD6C-40BA-BB44-CE99F43BC58E}" srcOrd="0" destOrd="0" presId="urn:microsoft.com/office/officeart/2005/8/layout/lProcess3"/>
    <dgm:cxn modelId="{16163B4E-5739-4A84-AEB5-DA9585CFEA45}" srcId="{B6878DA5-B79F-4D4C-98E2-C329759C94F9}" destId="{C7CF3CA2-DE5B-465F-AF3F-263A4219DD15}" srcOrd="0" destOrd="0" parTransId="{6168F6BB-761B-478C-8B3F-B630C2AAEEF0}" sibTransId="{D58D6C4B-4E2B-48C7-AFD3-18B3AC83F7D1}"/>
    <dgm:cxn modelId="{BD13D1AE-2362-4A19-82DA-5B555B411976}" type="presOf" srcId="{651AFB41-1395-4E5A-95D3-B97C050D8A3B}" destId="{DA0B79AF-82E0-4753-B3DE-BF2F5AAF61D4}" srcOrd="0" destOrd="0" presId="urn:microsoft.com/office/officeart/2005/8/layout/lProcess3"/>
    <dgm:cxn modelId="{81165BBC-D7AB-4124-8C92-71F6FC1FEF32}" srcId="{B6878DA5-B79F-4D4C-98E2-C329759C94F9}" destId="{17CF7329-4253-4A45-9311-CD0C1288ADF6}" srcOrd="1" destOrd="0" parTransId="{66BF9207-87FE-4B68-84B3-B7EFE6E8DF86}" sibTransId="{9CA3F157-1620-4922-B718-3155E8BF264C}"/>
    <dgm:cxn modelId="{C1A9360D-1772-414F-8DB5-DC977E66FFF4}" type="presOf" srcId="{B6878DA5-B79F-4D4C-98E2-C329759C94F9}" destId="{D872E9EC-621B-4D13-AE43-F2750481A0FE}" srcOrd="0" destOrd="0" presId="urn:microsoft.com/office/officeart/2005/8/layout/lProcess3"/>
    <dgm:cxn modelId="{9A5F1667-AD1E-4B56-A294-D89DBFB439D8}" type="presParOf" srcId="{DA0B79AF-82E0-4753-B3DE-BF2F5AAF61D4}" destId="{785F5485-C02F-489C-AC62-E5B5385B77A5}" srcOrd="0" destOrd="0" presId="urn:microsoft.com/office/officeart/2005/8/layout/lProcess3"/>
    <dgm:cxn modelId="{6884AE71-2000-40B6-9631-7B79337627B9}" type="presParOf" srcId="{785F5485-C02F-489C-AC62-E5B5385B77A5}" destId="{D872E9EC-621B-4D13-AE43-F2750481A0FE}" srcOrd="0" destOrd="0" presId="urn:microsoft.com/office/officeart/2005/8/layout/lProcess3"/>
    <dgm:cxn modelId="{468E8F1C-FAAF-4A4E-9EBF-EC1A7222440F}" type="presParOf" srcId="{785F5485-C02F-489C-AC62-E5B5385B77A5}" destId="{85AEECC7-5305-472E-B405-845065D0FF3D}" srcOrd="1" destOrd="0" presId="urn:microsoft.com/office/officeart/2005/8/layout/lProcess3"/>
    <dgm:cxn modelId="{CBB8E6A6-D541-45C0-875D-6D816729A3A7}" type="presParOf" srcId="{785F5485-C02F-489C-AC62-E5B5385B77A5}" destId="{47A22A0A-CD6C-40BA-BB44-CE99F43BC58E}" srcOrd="2" destOrd="0" presId="urn:microsoft.com/office/officeart/2005/8/layout/lProcess3"/>
    <dgm:cxn modelId="{8EF6CF97-28BA-45B6-BAEA-386137FC7736}" type="presParOf" srcId="{785F5485-C02F-489C-AC62-E5B5385B77A5}" destId="{DC93BB52-68BF-40EB-880F-EBE66A27980B}" srcOrd="3" destOrd="0" presId="urn:microsoft.com/office/officeart/2005/8/layout/lProcess3"/>
    <dgm:cxn modelId="{4D6D1FED-323B-4CF2-AAC1-A56A822BBF60}" type="presParOf" srcId="{785F5485-C02F-489C-AC62-E5B5385B77A5}" destId="{41A5F2C9-7F55-4E03-BEFA-41DBD2968507}" srcOrd="4"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1AFB41-1395-4E5A-95D3-B97C050D8A3B}" type="doc">
      <dgm:prSet loTypeId="urn:microsoft.com/office/officeart/2005/8/layout/lProcess3" loCatId="process" qsTypeId="urn:microsoft.com/office/officeart/2005/8/quickstyle/3d1" qsCatId="3D" csTypeId="urn:microsoft.com/office/officeart/2005/8/colors/accent1_2" csCatId="accent1" phldr="1"/>
      <dgm:spPr/>
      <dgm:t>
        <a:bodyPr/>
        <a:lstStyle/>
        <a:p>
          <a:endParaRPr lang="en-US"/>
        </a:p>
      </dgm:t>
    </dgm:pt>
    <dgm:pt modelId="{B6878DA5-B79F-4D4C-98E2-C329759C94F9}">
      <dgm:prSet phldrT="[Text]" custT="1"/>
      <dgm:spPr/>
      <dgm:t>
        <a:bodyPr/>
        <a:lstStyle/>
        <a:p>
          <a:r>
            <a:rPr lang="en-US" sz="1200" dirty="0" smtClean="0"/>
            <a:t>Consumer</a:t>
          </a:r>
          <a:endParaRPr lang="en-US" sz="1200" dirty="0"/>
        </a:p>
      </dgm:t>
    </dgm:pt>
    <dgm:pt modelId="{DE273D8A-3F59-4408-B614-2AB0090EA73F}" type="parTrans" cxnId="{81DE3349-7B9C-4CDC-8F93-C73D9EA1B0A9}">
      <dgm:prSet/>
      <dgm:spPr/>
      <dgm:t>
        <a:bodyPr/>
        <a:lstStyle/>
        <a:p>
          <a:endParaRPr lang="en-US" sz="1400"/>
        </a:p>
      </dgm:t>
    </dgm:pt>
    <dgm:pt modelId="{52497C3E-BFCE-4D8B-A913-80ACDA70952A}" type="sibTrans" cxnId="{81DE3349-7B9C-4CDC-8F93-C73D9EA1B0A9}">
      <dgm:prSet/>
      <dgm:spPr/>
      <dgm:t>
        <a:bodyPr/>
        <a:lstStyle/>
        <a:p>
          <a:endParaRPr lang="en-US" sz="1400"/>
        </a:p>
      </dgm:t>
    </dgm:pt>
    <dgm:pt modelId="{C7CF3CA2-DE5B-465F-AF3F-263A4219DD15}">
      <dgm:prSet phldrT="[Text]" custT="1"/>
      <dgm:spPr/>
      <dgm:t>
        <a:bodyPr/>
        <a:lstStyle/>
        <a:p>
          <a:r>
            <a:rPr lang="en-US" sz="1100" dirty="0" smtClean="0"/>
            <a:t>Presents card when shopping</a:t>
          </a:r>
          <a:endParaRPr lang="en-US" sz="1100" dirty="0"/>
        </a:p>
      </dgm:t>
    </dgm:pt>
    <dgm:pt modelId="{6168F6BB-761B-478C-8B3F-B630C2AAEEF0}" type="parTrans" cxnId="{16163B4E-5739-4A84-AEB5-DA9585CFEA45}">
      <dgm:prSet/>
      <dgm:spPr/>
      <dgm:t>
        <a:bodyPr/>
        <a:lstStyle/>
        <a:p>
          <a:endParaRPr lang="en-US" sz="1400"/>
        </a:p>
      </dgm:t>
    </dgm:pt>
    <dgm:pt modelId="{D58D6C4B-4E2B-48C7-AFD3-18B3AC83F7D1}" type="sibTrans" cxnId="{16163B4E-5739-4A84-AEB5-DA9585CFEA45}">
      <dgm:prSet/>
      <dgm:spPr/>
      <dgm:t>
        <a:bodyPr/>
        <a:lstStyle/>
        <a:p>
          <a:endParaRPr lang="en-US" sz="1400"/>
        </a:p>
      </dgm:t>
    </dgm:pt>
    <dgm:pt modelId="{DA0B79AF-82E0-4753-B3DE-BF2F5AAF61D4}" type="pres">
      <dgm:prSet presAssocID="{651AFB41-1395-4E5A-95D3-B97C050D8A3B}" presName="Name0" presStyleCnt="0">
        <dgm:presLayoutVars>
          <dgm:chPref val="3"/>
          <dgm:dir/>
          <dgm:animLvl val="lvl"/>
          <dgm:resizeHandles/>
        </dgm:presLayoutVars>
      </dgm:prSet>
      <dgm:spPr/>
      <dgm:t>
        <a:bodyPr/>
        <a:lstStyle/>
        <a:p>
          <a:endParaRPr lang="en-US"/>
        </a:p>
      </dgm:t>
    </dgm:pt>
    <dgm:pt modelId="{785F5485-C02F-489C-AC62-E5B5385B77A5}" type="pres">
      <dgm:prSet presAssocID="{B6878DA5-B79F-4D4C-98E2-C329759C94F9}" presName="horFlow" presStyleCnt="0"/>
      <dgm:spPr/>
    </dgm:pt>
    <dgm:pt modelId="{D872E9EC-621B-4D13-AE43-F2750481A0FE}" type="pres">
      <dgm:prSet presAssocID="{B6878DA5-B79F-4D4C-98E2-C329759C94F9}" presName="bigChev" presStyleLbl="node1" presStyleIdx="0" presStyleCnt="1"/>
      <dgm:spPr/>
      <dgm:t>
        <a:bodyPr/>
        <a:lstStyle/>
        <a:p>
          <a:endParaRPr lang="en-US"/>
        </a:p>
      </dgm:t>
    </dgm:pt>
    <dgm:pt modelId="{85AEECC7-5305-472E-B405-845065D0FF3D}" type="pres">
      <dgm:prSet presAssocID="{6168F6BB-761B-478C-8B3F-B630C2AAEEF0}" presName="parTrans" presStyleCnt="0"/>
      <dgm:spPr/>
    </dgm:pt>
    <dgm:pt modelId="{47A22A0A-CD6C-40BA-BB44-CE99F43BC58E}" type="pres">
      <dgm:prSet presAssocID="{C7CF3CA2-DE5B-465F-AF3F-263A4219DD15}" presName="node" presStyleLbl="alignAccFollowNode1" presStyleIdx="0" presStyleCnt="1">
        <dgm:presLayoutVars>
          <dgm:bulletEnabled val="1"/>
        </dgm:presLayoutVars>
      </dgm:prSet>
      <dgm:spPr/>
      <dgm:t>
        <a:bodyPr/>
        <a:lstStyle/>
        <a:p>
          <a:endParaRPr lang="en-US"/>
        </a:p>
      </dgm:t>
    </dgm:pt>
  </dgm:ptLst>
  <dgm:cxnLst>
    <dgm:cxn modelId="{4EDA20AA-5BDC-4C53-84AD-A41DB4CAF535}" type="presOf" srcId="{B6878DA5-B79F-4D4C-98E2-C329759C94F9}" destId="{D872E9EC-621B-4D13-AE43-F2750481A0FE}" srcOrd="0" destOrd="0" presId="urn:microsoft.com/office/officeart/2005/8/layout/lProcess3"/>
    <dgm:cxn modelId="{FEE3EF2C-1229-4D2E-9E30-B0F7FAAF1DEB}" type="presOf" srcId="{C7CF3CA2-DE5B-465F-AF3F-263A4219DD15}" destId="{47A22A0A-CD6C-40BA-BB44-CE99F43BC58E}" srcOrd="0" destOrd="0" presId="urn:microsoft.com/office/officeart/2005/8/layout/lProcess3"/>
    <dgm:cxn modelId="{16163B4E-5739-4A84-AEB5-DA9585CFEA45}" srcId="{B6878DA5-B79F-4D4C-98E2-C329759C94F9}" destId="{C7CF3CA2-DE5B-465F-AF3F-263A4219DD15}" srcOrd="0" destOrd="0" parTransId="{6168F6BB-761B-478C-8B3F-B630C2AAEEF0}" sibTransId="{D58D6C4B-4E2B-48C7-AFD3-18B3AC83F7D1}"/>
    <dgm:cxn modelId="{81DE3349-7B9C-4CDC-8F93-C73D9EA1B0A9}" srcId="{651AFB41-1395-4E5A-95D3-B97C050D8A3B}" destId="{B6878DA5-B79F-4D4C-98E2-C329759C94F9}" srcOrd="0" destOrd="0" parTransId="{DE273D8A-3F59-4408-B614-2AB0090EA73F}" sibTransId="{52497C3E-BFCE-4D8B-A913-80ACDA70952A}"/>
    <dgm:cxn modelId="{E2F4612C-AEC2-4EE4-850B-607EC2151918}" type="presOf" srcId="{651AFB41-1395-4E5A-95D3-B97C050D8A3B}" destId="{DA0B79AF-82E0-4753-B3DE-BF2F5AAF61D4}" srcOrd="0" destOrd="0" presId="urn:microsoft.com/office/officeart/2005/8/layout/lProcess3"/>
    <dgm:cxn modelId="{615D0C69-DD52-47E6-948B-56695D1303F4}" type="presParOf" srcId="{DA0B79AF-82E0-4753-B3DE-BF2F5AAF61D4}" destId="{785F5485-C02F-489C-AC62-E5B5385B77A5}" srcOrd="0" destOrd="0" presId="urn:microsoft.com/office/officeart/2005/8/layout/lProcess3"/>
    <dgm:cxn modelId="{1A81CC69-3BBF-4E2B-A0CD-B9C2110ECA9A}" type="presParOf" srcId="{785F5485-C02F-489C-AC62-E5B5385B77A5}" destId="{D872E9EC-621B-4D13-AE43-F2750481A0FE}" srcOrd="0" destOrd="0" presId="urn:microsoft.com/office/officeart/2005/8/layout/lProcess3"/>
    <dgm:cxn modelId="{E6B77F98-5314-4D86-85F5-CAE96B2323CC}" type="presParOf" srcId="{785F5485-C02F-489C-AC62-E5B5385B77A5}" destId="{85AEECC7-5305-472E-B405-845065D0FF3D}" srcOrd="1" destOrd="0" presId="urn:microsoft.com/office/officeart/2005/8/layout/lProcess3"/>
    <dgm:cxn modelId="{9094298D-ACE2-44DE-9D2A-17961A0E0B0D}" type="presParOf" srcId="{785F5485-C02F-489C-AC62-E5B5385B77A5}" destId="{47A22A0A-CD6C-40BA-BB44-CE99F43BC58E}" srcOrd="2" destOrd="0" presId="urn:microsoft.com/office/officeart/2005/8/layout/l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1AFB41-1395-4E5A-95D3-B97C050D8A3B}" type="doc">
      <dgm:prSet loTypeId="urn:microsoft.com/office/officeart/2005/8/layout/lProcess3" loCatId="process" qsTypeId="urn:microsoft.com/office/officeart/2005/8/quickstyle/3d1" qsCatId="3D" csTypeId="urn:microsoft.com/office/officeart/2005/8/colors/accent1_2" csCatId="accent1" phldr="1"/>
      <dgm:spPr/>
      <dgm:t>
        <a:bodyPr/>
        <a:lstStyle/>
        <a:p>
          <a:endParaRPr lang="en-US"/>
        </a:p>
      </dgm:t>
    </dgm:pt>
    <dgm:pt modelId="{B6878DA5-B79F-4D4C-98E2-C329759C94F9}">
      <dgm:prSet phldrT="[Text]" custT="1"/>
      <dgm:spPr/>
      <dgm:t>
        <a:bodyPr/>
        <a:lstStyle/>
        <a:p>
          <a:r>
            <a:rPr lang="en-US" sz="1400" dirty="0" smtClean="0"/>
            <a:t>Issuer</a:t>
          </a:r>
          <a:endParaRPr lang="en-US" sz="1400" dirty="0"/>
        </a:p>
      </dgm:t>
    </dgm:pt>
    <dgm:pt modelId="{DE273D8A-3F59-4408-B614-2AB0090EA73F}" type="parTrans" cxnId="{81DE3349-7B9C-4CDC-8F93-C73D9EA1B0A9}">
      <dgm:prSet/>
      <dgm:spPr/>
      <dgm:t>
        <a:bodyPr/>
        <a:lstStyle/>
        <a:p>
          <a:endParaRPr lang="en-US"/>
        </a:p>
      </dgm:t>
    </dgm:pt>
    <dgm:pt modelId="{52497C3E-BFCE-4D8B-A913-80ACDA70952A}" type="sibTrans" cxnId="{81DE3349-7B9C-4CDC-8F93-C73D9EA1B0A9}">
      <dgm:prSet/>
      <dgm:spPr/>
      <dgm:t>
        <a:bodyPr/>
        <a:lstStyle/>
        <a:p>
          <a:endParaRPr lang="en-US"/>
        </a:p>
      </dgm:t>
    </dgm:pt>
    <dgm:pt modelId="{A5DDB46A-9F98-49E8-9386-DFC4537B1355}">
      <dgm:prSet phldrT="[Text]"/>
      <dgm:spPr/>
      <dgm:t>
        <a:bodyPr/>
        <a:lstStyle/>
        <a:p>
          <a:r>
            <a:rPr lang="en-US" dirty="0" smtClean="0"/>
            <a:t>Approves credit &amp; issues card</a:t>
          </a:r>
          <a:endParaRPr lang="en-US" dirty="0"/>
        </a:p>
      </dgm:t>
    </dgm:pt>
    <dgm:pt modelId="{B7D9B194-EEC7-4C7A-BB46-641D3A9E23C5}" type="parTrans" cxnId="{6244135A-5549-4862-8D84-9A26710A74F0}">
      <dgm:prSet/>
      <dgm:spPr/>
      <dgm:t>
        <a:bodyPr/>
        <a:lstStyle/>
        <a:p>
          <a:endParaRPr lang="en-US"/>
        </a:p>
      </dgm:t>
    </dgm:pt>
    <dgm:pt modelId="{E527F241-E21C-4AA3-9D0A-0433402075CB}" type="sibTrans" cxnId="{6244135A-5549-4862-8D84-9A26710A74F0}">
      <dgm:prSet/>
      <dgm:spPr/>
      <dgm:t>
        <a:bodyPr/>
        <a:lstStyle/>
        <a:p>
          <a:endParaRPr lang="en-US"/>
        </a:p>
      </dgm:t>
    </dgm:pt>
    <dgm:pt modelId="{69EA86F8-FF40-498F-93F8-E9F4DB525805}">
      <dgm:prSet phldrT="[Text]"/>
      <dgm:spPr/>
      <dgm:t>
        <a:bodyPr/>
        <a:lstStyle/>
        <a:p>
          <a:r>
            <a:rPr lang="en-US" dirty="0" smtClean="0"/>
            <a:t>Bills customer &amp; process payment </a:t>
          </a:r>
          <a:endParaRPr lang="en-US" dirty="0"/>
        </a:p>
      </dgm:t>
    </dgm:pt>
    <dgm:pt modelId="{F9FFD1A2-5599-4DD0-BFD8-1BC7B6F0B9E1}" type="parTrans" cxnId="{D589981A-5B18-42CF-9BD7-E7DCC8893251}">
      <dgm:prSet/>
      <dgm:spPr/>
      <dgm:t>
        <a:bodyPr/>
        <a:lstStyle/>
        <a:p>
          <a:endParaRPr lang="en-US"/>
        </a:p>
      </dgm:t>
    </dgm:pt>
    <dgm:pt modelId="{941895A2-06F3-4DD2-82A7-017D89E42996}" type="sibTrans" cxnId="{D589981A-5B18-42CF-9BD7-E7DCC8893251}">
      <dgm:prSet/>
      <dgm:spPr/>
      <dgm:t>
        <a:bodyPr/>
        <a:lstStyle/>
        <a:p>
          <a:endParaRPr lang="en-US"/>
        </a:p>
      </dgm:t>
    </dgm:pt>
    <dgm:pt modelId="{DA0B79AF-82E0-4753-B3DE-BF2F5AAF61D4}" type="pres">
      <dgm:prSet presAssocID="{651AFB41-1395-4E5A-95D3-B97C050D8A3B}" presName="Name0" presStyleCnt="0">
        <dgm:presLayoutVars>
          <dgm:chPref val="3"/>
          <dgm:dir val="rev"/>
          <dgm:animLvl val="lvl"/>
          <dgm:resizeHandles/>
        </dgm:presLayoutVars>
      </dgm:prSet>
      <dgm:spPr/>
      <dgm:t>
        <a:bodyPr/>
        <a:lstStyle/>
        <a:p>
          <a:endParaRPr lang="en-US"/>
        </a:p>
      </dgm:t>
    </dgm:pt>
    <dgm:pt modelId="{785F5485-C02F-489C-AC62-E5B5385B77A5}" type="pres">
      <dgm:prSet presAssocID="{B6878DA5-B79F-4D4C-98E2-C329759C94F9}" presName="horFlow" presStyleCnt="0"/>
      <dgm:spPr/>
    </dgm:pt>
    <dgm:pt modelId="{D872E9EC-621B-4D13-AE43-F2750481A0FE}" type="pres">
      <dgm:prSet presAssocID="{B6878DA5-B79F-4D4C-98E2-C329759C94F9}" presName="bigChev" presStyleLbl="node1" presStyleIdx="0" presStyleCnt="1"/>
      <dgm:spPr/>
      <dgm:t>
        <a:bodyPr/>
        <a:lstStyle/>
        <a:p>
          <a:endParaRPr lang="en-US"/>
        </a:p>
      </dgm:t>
    </dgm:pt>
    <dgm:pt modelId="{E8DC30C4-0EBF-4D01-A06E-EC6D7E0B29EE}" type="pres">
      <dgm:prSet presAssocID="{B7D9B194-EEC7-4C7A-BB46-641D3A9E23C5}" presName="parTrans" presStyleCnt="0"/>
      <dgm:spPr/>
    </dgm:pt>
    <dgm:pt modelId="{52C74381-3D37-4FB1-890D-76AF5C8B7C6B}" type="pres">
      <dgm:prSet presAssocID="{A5DDB46A-9F98-49E8-9386-DFC4537B1355}" presName="node" presStyleLbl="alignAccFollowNode1" presStyleIdx="0" presStyleCnt="2">
        <dgm:presLayoutVars>
          <dgm:bulletEnabled val="1"/>
        </dgm:presLayoutVars>
      </dgm:prSet>
      <dgm:spPr/>
      <dgm:t>
        <a:bodyPr/>
        <a:lstStyle/>
        <a:p>
          <a:endParaRPr lang="en-US"/>
        </a:p>
      </dgm:t>
    </dgm:pt>
    <dgm:pt modelId="{4011DDB0-93F2-424D-BCC7-905EFBFD4D5B}" type="pres">
      <dgm:prSet presAssocID="{E527F241-E21C-4AA3-9D0A-0433402075CB}" presName="sibTrans" presStyleCnt="0"/>
      <dgm:spPr/>
    </dgm:pt>
    <dgm:pt modelId="{C609F631-A41E-4098-8965-7A4A5CC146B2}" type="pres">
      <dgm:prSet presAssocID="{69EA86F8-FF40-498F-93F8-E9F4DB525805}" presName="node" presStyleLbl="alignAccFollowNode1" presStyleIdx="1" presStyleCnt="2">
        <dgm:presLayoutVars>
          <dgm:bulletEnabled val="1"/>
        </dgm:presLayoutVars>
      </dgm:prSet>
      <dgm:spPr/>
      <dgm:t>
        <a:bodyPr/>
        <a:lstStyle/>
        <a:p>
          <a:endParaRPr lang="en-US"/>
        </a:p>
      </dgm:t>
    </dgm:pt>
  </dgm:ptLst>
  <dgm:cxnLst>
    <dgm:cxn modelId="{6244135A-5549-4862-8D84-9A26710A74F0}" srcId="{B6878DA5-B79F-4D4C-98E2-C329759C94F9}" destId="{A5DDB46A-9F98-49E8-9386-DFC4537B1355}" srcOrd="0" destOrd="0" parTransId="{B7D9B194-EEC7-4C7A-BB46-641D3A9E23C5}" sibTransId="{E527F241-E21C-4AA3-9D0A-0433402075CB}"/>
    <dgm:cxn modelId="{81DE3349-7B9C-4CDC-8F93-C73D9EA1B0A9}" srcId="{651AFB41-1395-4E5A-95D3-B97C050D8A3B}" destId="{B6878DA5-B79F-4D4C-98E2-C329759C94F9}" srcOrd="0" destOrd="0" parTransId="{DE273D8A-3F59-4408-B614-2AB0090EA73F}" sibTransId="{52497C3E-BFCE-4D8B-A913-80ACDA70952A}"/>
    <dgm:cxn modelId="{3F5F7B3A-BAB6-48FE-9BF9-CEBD06378D5E}" type="presOf" srcId="{B6878DA5-B79F-4D4C-98E2-C329759C94F9}" destId="{D872E9EC-621B-4D13-AE43-F2750481A0FE}" srcOrd="0" destOrd="0" presId="urn:microsoft.com/office/officeart/2005/8/layout/lProcess3"/>
    <dgm:cxn modelId="{9DAC5327-6F60-46BF-9126-72D9C7A95504}" type="presOf" srcId="{A5DDB46A-9F98-49E8-9386-DFC4537B1355}" destId="{52C74381-3D37-4FB1-890D-76AF5C8B7C6B}" srcOrd="0" destOrd="0" presId="urn:microsoft.com/office/officeart/2005/8/layout/lProcess3"/>
    <dgm:cxn modelId="{D589981A-5B18-42CF-9BD7-E7DCC8893251}" srcId="{B6878DA5-B79F-4D4C-98E2-C329759C94F9}" destId="{69EA86F8-FF40-498F-93F8-E9F4DB525805}" srcOrd="1" destOrd="0" parTransId="{F9FFD1A2-5599-4DD0-BFD8-1BC7B6F0B9E1}" sibTransId="{941895A2-06F3-4DD2-82A7-017D89E42996}"/>
    <dgm:cxn modelId="{35E71E06-0D2C-4062-B7B3-F1E91970A574}" type="presOf" srcId="{69EA86F8-FF40-498F-93F8-E9F4DB525805}" destId="{C609F631-A41E-4098-8965-7A4A5CC146B2}" srcOrd="0" destOrd="0" presId="urn:microsoft.com/office/officeart/2005/8/layout/lProcess3"/>
    <dgm:cxn modelId="{DB7036F8-8276-43BE-9513-D85A146801B9}" type="presOf" srcId="{651AFB41-1395-4E5A-95D3-B97C050D8A3B}" destId="{DA0B79AF-82E0-4753-B3DE-BF2F5AAF61D4}" srcOrd="0" destOrd="0" presId="urn:microsoft.com/office/officeart/2005/8/layout/lProcess3"/>
    <dgm:cxn modelId="{712BCECB-4A26-4A47-928D-65A9C97FA02B}" type="presParOf" srcId="{DA0B79AF-82E0-4753-B3DE-BF2F5AAF61D4}" destId="{785F5485-C02F-489C-AC62-E5B5385B77A5}" srcOrd="0" destOrd="0" presId="urn:microsoft.com/office/officeart/2005/8/layout/lProcess3"/>
    <dgm:cxn modelId="{9648BCFB-D3F1-452B-8FD8-51FE043512DC}" type="presParOf" srcId="{785F5485-C02F-489C-AC62-E5B5385B77A5}" destId="{D872E9EC-621B-4D13-AE43-F2750481A0FE}" srcOrd="0" destOrd="0" presId="urn:microsoft.com/office/officeart/2005/8/layout/lProcess3"/>
    <dgm:cxn modelId="{424990AF-7253-463F-A901-A73C68C640CB}" type="presParOf" srcId="{785F5485-C02F-489C-AC62-E5B5385B77A5}" destId="{E8DC30C4-0EBF-4D01-A06E-EC6D7E0B29EE}" srcOrd="1" destOrd="0" presId="urn:microsoft.com/office/officeart/2005/8/layout/lProcess3"/>
    <dgm:cxn modelId="{D1DA3A90-24CD-4936-A540-B24B6C0FCAFD}" type="presParOf" srcId="{785F5485-C02F-489C-AC62-E5B5385B77A5}" destId="{52C74381-3D37-4FB1-890D-76AF5C8B7C6B}" srcOrd="2" destOrd="0" presId="urn:microsoft.com/office/officeart/2005/8/layout/lProcess3"/>
    <dgm:cxn modelId="{3E54CB4B-D3CE-4825-ACAA-DA9191EAB0F9}" type="presParOf" srcId="{785F5485-C02F-489C-AC62-E5B5385B77A5}" destId="{4011DDB0-93F2-424D-BCC7-905EFBFD4D5B}" srcOrd="3" destOrd="0" presId="urn:microsoft.com/office/officeart/2005/8/layout/lProcess3"/>
    <dgm:cxn modelId="{92544068-747F-4869-8554-E74A17F8056A}" type="presParOf" srcId="{785F5485-C02F-489C-AC62-E5B5385B77A5}" destId="{C609F631-A41E-4098-8965-7A4A5CC146B2}" srcOrd="4" destOrd="0" presId="urn:microsoft.com/office/officeart/2005/8/layout/lProcess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CFC94-67BC-4E92-93D5-B351E8D2A0DE}">
      <dsp:nvSpPr>
        <dsp:cNvPr id="0" name=""/>
        <dsp:cNvSpPr/>
      </dsp:nvSpPr>
      <dsp:spPr>
        <a:xfrm>
          <a:off x="3512" y="87277"/>
          <a:ext cx="1226121" cy="1471346"/>
        </a:xfrm>
        <a:prstGeom prst="roundRect">
          <a:avLst>
            <a:gd name="adj" fmla="val 5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lvl="0" algn="r" defTabSz="622300">
            <a:lnSpc>
              <a:spcPct val="90000"/>
            </a:lnSpc>
            <a:spcBef>
              <a:spcPct val="0"/>
            </a:spcBef>
            <a:spcAft>
              <a:spcPct val="35000"/>
            </a:spcAft>
          </a:pPr>
          <a:r>
            <a:rPr lang="en-US" sz="1400" u="sng" kern="1200" dirty="0" smtClean="0"/>
            <a:t>Step 1</a:t>
          </a:r>
          <a:endParaRPr lang="en-US" sz="1400" u="sng" kern="1200" dirty="0"/>
        </a:p>
      </dsp:txBody>
      <dsp:txXfrm rot="16200000">
        <a:off x="-477127" y="567917"/>
        <a:ext cx="1206503" cy="245224"/>
      </dsp:txXfrm>
    </dsp:sp>
    <dsp:sp modelId="{A64F9CC3-78DC-4D65-B4E4-0864FE549D92}">
      <dsp:nvSpPr>
        <dsp:cNvPr id="0" name=""/>
        <dsp:cNvSpPr/>
      </dsp:nvSpPr>
      <dsp:spPr>
        <a:xfrm>
          <a:off x="248736" y="87277"/>
          <a:ext cx="913460" cy="1471346"/>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smtClean="0"/>
            <a:t>Validate Data</a:t>
          </a:r>
          <a:endParaRPr lang="en-US" sz="1800" kern="1200" dirty="0"/>
        </a:p>
      </dsp:txBody>
      <dsp:txXfrm>
        <a:off x="248736" y="87277"/>
        <a:ext cx="913460" cy="1471346"/>
      </dsp:txXfrm>
    </dsp:sp>
    <dsp:sp modelId="{CE903BA7-8513-450F-A85E-489BBD41C3C7}">
      <dsp:nvSpPr>
        <dsp:cNvPr id="0" name=""/>
        <dsp:cNvSpPr/>
      </dsp:nvSpPr>
      <dsp:spPr>
        <a:xfrm>
          <a:off x="1272548" y="87277"/>
          <a:ext cx="1226121" cy="1471346"/>
        </a:xfrm>
        <a:prstGeom prst="roundRect">
          <a:avLst>
            <a:gd name="adj" fmla="val 5000"/>
          </a:avLst>
        </a:prstGeom>
        <a:solidFill>
          <a:schemeClr val="accent4">
            <a:hueOff val="-1433764"/>
            <a:satOff val="11842"/>
            <a:lumOff val="-294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lvl="0" algn="r" defTabSz="622300">
            <a:lnSpc>
              <a:spcPct val="90000"/>
            </a:lnSpc>
            <a:spcBef>
              <a:spcPct val="0"/>
            </a:spcBef>
            <a:spcAft>
              <a:spcPct val="35000"/>
            </a:spcAft>
          </a:pPr>
          <a:r>
            <a:rPr lang="en-US" sz="1400" u="sng" kern="1200" dirty="0" smtClean="0"/>
            <a:t>Step 2</a:t>
          </a:r>
          <a:endParaRPr lang="en-US" sz="1400" u="sng" kern="1200" dirty="0"/>
        </a:p>
      </dsp:txBody>
      <dsp:txXfrm rot="16200000">
        <a:off x="791908" y="567917"/>
        <a:ext cx="1206503" cy="245224"/>
      </dsp:txXfrm>
    </dsp:sp>
    <dsp:sp modelId="{EF632F78-CCB2-4E36-B7C5-8EE3BCBDFA3A}">
      <dsp:nvSpPr>
        <dsp:cNvPr id="0" name=""/>
        <dsp:cNvSpPr/>
      </dsp:nvSpPr>
      <dsp:spPr>
        <a:xfrm rot="5400000">
          <a:off x="1170582" y="1256437"/>
          <a:ext cx="216191" cy="183918"/>
        </a:xfrm>
        <a:prstGeom prst="flowChartExtract">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69EB71-1A1D-4F52-B005-B131CCF7D619}">
      <dsp:nvSpPr>
        <dsp:cNvPr id="0" name=""/>
        <dsp:cNvSpPr/>
      </dsp:nvSpPr>
      <dsp:spPr>
        <a:xfrm>
          <a:off x="1517772" y="87277"/>
          <a:ext cx="913460" cy="1471346"/>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smtClean="0"/>
            <a:t>Sort by BIN</a:t>
          </a:r>
          <a:endParaRPr lang="en-US" sz="1800" kern="1200" dirty="0"/>
        </a:p>
      </dsp:txBody>
      <dsp:txXfrm>
        <a:off x="1517772" y="87277"/>
        <a:ext cx="913460" cy="1471346"/>
      </dsp:txXfrm>
    </dsp:sp>
    <dsp:sp modelId="{96067C3D-029A-4A79-94FA-EA34FB1ED347}">
      <dsp:nvSpPr>
        <dsp:cNvPr id="0" name=""/>
        <dsp:cNvSpPr/>
      </dsp:nvSpPr>
      <dsp:spPr>
        <a:xfrm>
          <a:off x="2541584" y="87277"/>
          <a:ext cx="1226121" cy="1471346"/>
        </a:xfrm>
        <a:prstGeom prst="roundRect">
          <a:avLst>
            <a:gd name="adj" fmla="val 5000"/>
          </a:avLst>
        </a:prstGeom>
        <a:solidFill>
          <a:schemeClr val="accent4">
            <a:hueOff val="-2867528"/>
            <a:satOff val="23684"/>
            <a:lumOff val="-588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lvl="0" algn="r" defTabSz="622300">
            <a:lnSpc>
              <a:spcPct val="90000"/>
            </a:lnSpc>
            <a:spcBef>
              <a:spcPct val="0"/>
            </a:spcBef>
            <a:spcAft>
              <a:spcPct val="35000"/>
            </a:spcAft>
          </a:pPr>
          <a:r>
            <a:rPr lang="en-US" sz="1400" u="sng" kern="1200" dirty="0" smtClean="0"/>
            <a:t>Step 3</a:t>
          </a:r>
          <a:endParaRPr lang="en-US" sz="1400" u="sng" kern="1200" dirty="0"/>
        </a:p>
      </dsp:txBody>
      <dsp:txXfrm rot="16200000">
        <a:off x="2060944" y="567917"/>
        <a:ext cx="1206503" cy="245224"/>
      </dsp:txXfrm>
    </dsp:sp>
    <dsp:sp modelId="{78B02EEB-3187-4BC5-AF0A-F2164B9447F5}">
      <dsp:nvSpPr>
        <dsp:cNvPr id="0" name=""/>
        <dsp:cNvSpPr/>
      </dsp:nvSpPr>
      <dsp:spPr>
        <a:xfrm rot="5400000">
          <a:off x="2439618" y="1256437"/>
          <a:ext cx="216191" cy="183918"/>
        </a:xfrm>
        <a:prstGeom prst="flowChartExtract">
          <a:avLst/>
        </a:prstGeom>
        <a:solidFill>
          <a:schemeClr val="lt1">
            <a:hueOff val="0"/>
            <a:satOff val="0"/>
            <a:lumOff val="0"/>
            <a:alphaOff val="0"/>
          </a:schemeClr>
        </a:solidFill>
        <a:ln w="10795" cap="flat" cmpd="sng" algn="ctr">
          <a:solidFill>
            <a:schemeClr val="accent4">
              <a:hueOff val="-1911686"/>
              <a:satOff val="15789"/>
              <a:lumOff val="-3922"/>
              <a:alphaOff val="0"/>
            </a:schemeClr>
          </a:solidFill>
          <a:prstDash val="solid"/>
        </a:ln>
        <a:effectLst/>
      </dsp:spPr>
      <dsp:style>
        <a:lnRef idx="2">
          <a:scrgbClr r="0" g="0" b="0"/>
        </a:lnRef>
        <a:fillRef idx="1">
          <a:scrgbClr r="0" g="0" b="0"/>
        </a:fillRef>
        <a:effectRef idx="0">
          <a:scrgbClr r="0" g="0" b="0"/>
        </a:effectRef>
        <a:fontRef idx="minor"/>
      </dsp:style>
    </dsp:sp>
    <dsp:sp modelId="{DBC03899-72F5-4B09-B9F1-1385E206611C}">
      <dsp:nvSpPr>
        <dsp:cNvPr id="0" name=""/>
        <dsp:cNvSpPr/>
      </dsp:nvSpPr>
      <dsp:spPr>
        <a:xfrm>
          <a:off x="2786808" y="87277"/>
          <a:ext cx="913460" cy="1471346"/>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smtClean="0"/>
            <a:t>Calc. Fees</a:t>
          </a:r>
          <a:endParaRPr lang="en-US" sz="1800" kern="1200" dirty="0"/>
        </a:p>
      </dsp:txBody>
      <dsp:txXfrm>
        <a:off x="2786808" y="87277"/>
        <a:ext cx="913460" cy="1471346"/>
      </dsp:txXfrm>
    </dsp:sp>
    <dsp:sp modelId="{D5616996-E6CF-4BA0-B908-E6B90A4A213E}">
      <dsp:nvSpPr>
        <dsp:cNvPr id="0" name=""/>
        <dsp:cNvSpPr/>
      </dsp:nvSpPr>
      <dsp:spPr>
        <a:xfrm>
          <a:off x="3810620" y="87277"/>
          <a:ext cx="1226121" cy="1471346"/>
        </a:xfrm>
        <a:prstGeom prst="roundRect">
          <a:avLst>
            <a:gd name="adj" fmla="val 5000"/>
          </a:avLst>
        </a:prstGeom>
        <a:solidFill>
          <a:schemeClr val="accent4">
            <a:hueOff val="-4301292"/>
            <a:satOff val="35525"/>
            <a:lumOff val="-882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lvl="0" algn="r" defTabSz="622300">
            <a:lnSpc>
              <a:spcPct val="90000"/>
            </a:lnSpc>
            <a:spcBef>
              <a:spcPct val="0"/>
            </a:spcBef>
            <a:spcAft>
              <a:spcPct val="35000"/>
            </a:spcAft>
          </a:pPr>
          <a:r>
            <a:rPr lang="en-US" sz="1400" u="sng" kern="1200" dirty="0" smtClean="0"/>
            <a:t>Step 4</a:t>
          </a:r>
          <a:endParaRPr lang="en-US" sz="1400" u="sng" kern="1200" dirty="0"/>
        </a:p>
      </dsp:txBody>
      <dsp:txXfrm rot="16200000">
        <a:off x="3329980" y="567917"/>
        <a:ext cx="1206503" cy="245224"/>
      </dsp:txXfrm>
    </dsp:sp>
    <dsp:sp modelId="{3A80D7E0-7D93-4F47-AF57-5A0F287508CC}">
      <dsp:nvSpPr>
        <dsp:cNvPr id="0" name=""/>
        <dsp:cNvSpPr/>
      </dsp:nvSpPr>
      <dsp:spPr>
        <a:xfrm rot="5400000">
          <a:off x="3708654" y="1256437"/>
          <a:ext cx="216191" cy="183918"/>
        </a:xfrm>
        <a:prstGeom prst="flowChartExtract">
          <a:avLst/>
        </a:prstGeom>
        <a:solidFill>
          <a:schemeClr val="lt1">
            <a:hueOff val="0"/>
            <a:satOff val="0"/>
            <a:lumOff val="0"/>
            <a:alphaOff val="0"/>
          </a:schemeClr>
        </a:solidFill>
        <a:ln w="10795" cap="flat" cmpd="sng" algn="ctr">
          <a:solidFill>
            <a:schemeClr val="accent4">
              <a:hueOff val="-3823371"/>
              <a:satOff val="31578"/>
              <a:lumOff val="-7843"/>
              <a:alphaOff val="0"/>
            </a:schemeClr>
          </a:solidFill>
          <a:prstDash val="solid"/>
        </a:ln>
        <a:effectLst/>
      </dsp:spPr>
      <dsp:style>
        <a:lnRef idx="2">
          <a:scrgbClr r="0" g="0" b="0"/>
        </a:lnRef>
        <a:fillRef idx="1">
          <a:scrgbClr r="0" g="0" b="0"/>
        </a:fillRef>
        <a:effectRef idx="0">
          <a:scrgbClr r="0" g="0" b="0"/>
        </a:effectRef>
        <a:fontRef idx="minor"/>
      </dsp:style>
    </dsp:sp>
    <dsp:sp modelId="{F126E412-C774-4D6D-95E1-8246D69C4E03}">
      <dsp:nvSpPr>
        <dsp:cNvPr id="0" name=""/>
        <dsp:cNvSpPr/>
      </dsp:nvSpPr>
      <dsp:spPr>
        <a:xfrm>
          <a:off x="4055844" y="87277"/>
          <a:ext cx="913460" cy="1471346"/>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smtClean="0"/>
            <a:t>Calc. Net Position</a:t>
          </a:r>
          <a:endParaRPr lang="en-US" sz="1800" kern="1200" dirty="0"/>
        </a:p>
      </dsp:txBody>
      <dsp:txXfrm>
        <a:off x="4055844" y="87277"/>
        <a:ext cx="913460" cy="1471346"/>
      </dsp:txXfrm>
    </dsp:sp>
    <dsp:sp modelId="{781398E7-7E1E-4D85-A605-F946D0C748F1}">
      <dsp:nvSpPr>
        <dsp:cNvPr id="0" name=""/>
        <dsp:cNvSpPr/>
      </dsp:nvSpPr>
      <dsp:spPr>
        <a:xfrm>
          <a:off x="5079656" y="87277"/>
          <a:ext cx="1226121" cy="1471346"/>
        </a:xfrm>
        <a:prstGeom prst="roundRect">
          <a:avLst>
            <a:gd name="adj" fmla="val 5000"/>
          </a:avLst>
        </a:prstGeom>
        <a:solidFill>
          <a:schemeClr val="accent4">
            <a:hueOff val="-5735056"/>
            <a:satOff val="47367"/>
            <a:lumOff val="-1176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lvl="0" algn="r" defTabSz="622300">
            <a:lnSpc>
              <a:spcPct val="90000"/>
            </a:lnSpc>
            <a:spcBef>
              <a:spcPct val="0"/>
            </a:spcBef>
            <a:spcAft>
              <a:spcPct val="35000"/>
            </a:spcAft>
          </a:pPr>
          <a:r>
            <a:rPr lang="en-US" sz="1400" u="sng" kern="1200" dirty="0" smtClean="0"/>
            <a:t>Step 5</a:t>
          </a:r>
          <a:endParaRPr lang="en-US" sz="1400" u="sng" kern="1200" dirty="0"/>
        </a:p>
      </dsp:txBody>
      <dsp:txXfrm rot="16200000">
        <a:off x="4599016" y="567917"/>
        <a:ext cx="1206503" cy="245224"/>
      </dsp:txXfrm>
    </dsp:sp>
    <dsp:sp modelId="{F2305D90-902A-4E36-9C15-787D82B1AC2F}">
      <dsp:nvSpPr>
        <dsp:cNvPr id="0" name=""/>
        <dsp:cNvSpPr/>
      </dsp:nvSpPr>
      <dsp:spPr>
        <a:xfrm rot="5400000">
          <a:off x="4977690" y="1256437"/>
          <a:ext cx="216191" cy="183918"/>
        </a:xfrm>
        <a:prstGeom prst="flowChartExtract">
          <a:avLst/>
        </a:prstGeom>
        <a:solidFill>
          <a:schemeClr val="lt1">
            <a:hueOff val="0"/>
            <a:satOff val="0"/>
            <a:lumOff val="0"/>
            <a:alphaOff val="0"/>
          </a:schemeClr>
        </a:solidFill>
        <a:ln w="10795" cap="flat" cmpd="sng" algn="ctr">
          <a:solidFill>
            <a:schemeClr val="accent4">
              <a:hueOff val="-5735056"/>
              <a:satOff val="47367"/>
              <a:lumOff val="-11765"/>
              <a:alphaOff val="0"/>
            </a:schemeClr>
          </a:solidFill>
          <a:prstDash val="solid"/>
        </a:ln>
        <a:effectLst/>
      </dsp:spPr>
      <dsp:style>
        <a:lnRef idx="2">
          <a:scrgbClr r="0" g="0" b="0"/>
        </a:lnRef>
        <a:fillRef idx="1">
          <a:scrgbClr r="0" g="0" b="0"/>
        </a:fillRef>
        <a:effectRef idx="0">
          <a:scrgbClr r="0" g="0" b="0"/>
        </a:effectRef>
        <a:fontRef idx="minor"/>
      </dsp:style>
    </dsp:sp>
    <dsp:sp modelId="{29643516-31E9-485F-85E7-A9E2623BB29C}">
      <dsp:nvSpPr>
        <dsp:cNvPr id="0" name=""/>
        <dsp:cNvSpPr/>
      </dsp:nvSpPr>
      <dsp:spPr>
        <a:xfrm>
          <a:off x="5324880" y="87277"/>
          <a:ext cx="913460" cy="1471346"/>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lvl="0" algn="l" defTabSz="622300">
            <a:lnSpc>
              <a:spcPct val="90000"/>
            </a:lnSpc>
            <a:spcBef>
              <a:spcPct val="0"/>
            </a:spcBef>
            <a:spcAft>
              <a:spcPct val="35000"/>
            </a:spcAft>
          </a:pPr>
          <a:r>
            <a:rPr lang="en-US" sz="1400" kern="1200" dirty="0" smtClean="0"/>
            <a:t>Generate Outbound Files</a:t>
          </a:r>
          <a:endParaRPr lang="en-US" sz="1400" kern="1200" dirty="0"/>
        </a:p>
      </dsp:txBody>
      <dsp:txXfrm>
        <a:off x="5324880" y="87277"/>
        <a:ext cx="913460" cy="14713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D5797-7947-4018-B505-31612C53F19C}">
      <dsp:nvSpPr>
        <dsp:cNvPr id="0" name=""/>
        <dsp:cNvSpPr/>
      </dsp:nvSpPr>
      <dsp:spPr>
        <a:xfrm>
          <a:off x="1625" y="0"/>
          <a:ext cx="975211" cy="1256439"/>
        </a:xfrm>
        <a:prstGeom prst="upArrow">
          <a:avLst/>
        </a:prstGeom>
        <a:solidFill>
          <a:schemeClr val="accent1">
            <a:shade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98E640-B07E-4C99-B8F2-1E4C75D95028}">
      <dsp:nvSpPr>
        <dsp:cNvPr id="0" name=""/>
        <dsp:cNvSpPr/>
      </dsp:nvSpPr>
      <dsp:spPr>
        <a:xfrm>
          <a:off x="1006093" y="0"/>
          <a:ext cx="1654904" cy="125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0" rIns="85344" bIns="85344" numCol="1" spcCol="1270" anchor="ctr" anchorCtr="0">
          <a:noAutofit/>
        </a:bodyPr>
        <a:lstStyle/>
        <a:p>
          <a:pPr lvl="0" algn="l" defTabSz="533400">
            <a:lnSpc>
              <a:spcPct val="90000"/>
            </a:lnSpc>
            <a:spcBef>
              <a:spcPct val="0"/>
            </a:spcBef>
            <a:spcAft>
              <a:spcPct val="35000"/>
            </a:spcAft>
          </a:pPr>
          <a:r>
            <a:rPr lang="en-US" sz="1200" kern="1200" dirty="0" smtClean="0"/>
            <a:t>Retailer</a:t>
          </a:r>
          <a:endParaRPr lang="en-US" sz="1200" kern="1200" dirty="0"/>
        </a:p>
        <a:p>
          <a:pPr marL="57150" lvl="1" indent="-57150" algn="l" defTabSz="488950">
            <a:lnSpc>
              <a:spcPct val="90000"/>
            </a:lnSpc>
            <a:spcBef>
              <a:spcPct val="0"/>
            </a:spcBef>
            <a:spcAft>
              <a:spcPct val="15000"/>
            </a:spcAft>
            <a:buChar char="••"/>
          </a:pPr>
          <a:r>
            <a:rPr lang="en-US" sz="1100" kern="1200" dirty="0" smtClean="0"/>
            <a:t>Request purchase authorization</a:t>
          </a:r>
          <a:endParaRPr lang="en-US" sz="1100" kern="1200" dirty="0"/>
        </a:p>
      </dsp:txBody>
      <dsp:txXfrm>
        <a:off x="1006093" y="0"/>
        <a:ext cx="1654904" cy="1256439"/>
      </dsp:txXfrm>
    </dsp:sp>
    <dsp:sp modelId="{38A3584C-84AB-4329-9E8F-B06FA8240BBB}">
      <dsp:nvSpPr>
        <dsp:cNvPr id="0" name=""/>
        <dsp:cNvSpPr/>
      </dsp:nvSpPr>
      <dsp:spPr>
        <a:xfrm>
          <a:off x="294188" y="1361142"/>
          <a:ext cx="975211" cy="1256439"/>
        </a:xfrm>
        <a:prstGeom prst="downArrow">
          <a:avLst/>
        </a:prstGeom>
        <a:solidFill>
          <a:schemeClr val="accent1">
            <a:shade val="50000"/>
            <a:hueOff val="642459"/>
            <a:satOff val="-94699"/>
            <a:lumOff val="60582"/>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A00D844-9535-4CE5-871F-7360D8A9E256}">
      <dsp:nvSpPr>
        <dsp:cNvPr id="0" name=""/>
        <dsp:cNvSpPr/>
      </dsp:nvSpPr>
      <dsp:spPr>
        <a:xfrm>
          <a:off x="1298656" y="1361142"/>
          <a:ext cx="1654904" cy="125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0" rIns="78232" bIns="78232" numCol="1" spcCol="1270" anchor="ctr" anchorCtr="0">
          <a:noAutofit/>
        </a:bodyPr>
        <a:lstStyle/>
        <a:p>
          <a:pPr lvl="0" algn="l" defTabSz="488950">
            <a:lnSpc>
              <a:spcPct val="90000"/>
            </a:lnSpc>
            <a:spcBef>
              <a:spcPct val="0"/>
            </a:spcBef>
            <a:spcAft>
              <a:spcPct val="35000"/>
            </a:spcAft>
          </a:pPr>
          <a:r>
            <a:rPr lang="en-US" sz="1100" kern="1200" dirty="0" smtClean="0"/>
            <a:t>Issuer</a:t>
          </a:r>
          <a:endParaRPr lang="en-US" sz="1100" kern="1200" dirty="0"/>
        </a:p>
        <a:p>
          <a:pPr marL="57150" lvl="1" indent="-57150" algn="l" defTabSz="488950">
            <a:lnSpc>
              <a:spcPct val="90000"/>
            </a:lnSpc>
            <a:spcBef>
              <a:spcPct val="0"/>
            </a:spcBef>
            <a:spcAft>
              <a:spcPct val="15000"/>
            </a:spcAft>
            <a:buChar char="••"/>
          </a:pPr>
          <a:r>
            <a:rPr lang="en-US" sz="1100" kern="1200" dirty="0" smtClean="0"/>
            <a:t>Approves purchases</a:t>
          </a:r>
          <a:endParaRPr lang="en-US" sz="1100" kern="1200" dirty="0"/>
        </a:p>
      </dsp:txBody>
      <dsp:txXfrm>
        <a:off x="1298656" y="1361142"/>
        <a:ext cx="1654904" cy="12564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2E9EC-621B-4D13-AE43-F2750481A0FE}">
      <dsp:nvSpPr>
        <dsp:cNvPr id="0" name=""/>
        <dsp:cNvSpPr/>
      </dsp:nvSpPr>
      <dsp:spPr>
        <a:xfrm rot="10800000">
          <a:off x="1259063" y="0"/>
          <a:ext cx="1647372" cy="658948"/>
        </a:xfrm>
        <a:prstGeom prst="chevron">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620" rIns="15240" bIns="7620" numCol="1" spcCol="1270" anchor="ctr" anchorCtr="0">
          <a:noAutofit/>
        </a:bodyPr>
        <a:lstStyle/>
        <a:p>
          <a:pPr lvl="0" algn="ctr" defTabSz="533400">
            <a:lnSpc>
              <a:spcPct val="90000"/>
            </a:lnSpc>
            <a:spcBef>
              <a:spcPct val="0"/>
            </a:spcBef>
            <a:spcAft>
              <a:spcPct val="35000"/>
            </a:spcAft>
          </a:pPr>
          <a:r>
            <a:rPr lang="en-US" sz="1200" kern="1200" dirty="0" smtClean="0"/>
            <a:t>Retailer</a:t>
          </a:r>
          <a:endParaRPr lang="en-US" sz="1200" kern="1200" dirty="0"/>
        </a:p>
      </dsp:txBody>
      <dsp:txXfrm rot="10800000">
        <a:off x="1588537" y="0"/>
        <a:ext cx="988424" cy="658948"/>
      </dsp:txXfrm>
    </dsp:sp>
    <dsp:sp modelId="{47A22A0A-CD6C-40BA-BB44-CE99F43BC58E}">
      <dsp:nvSpPr>
        <dsp:cNvPr id="0" name=""/>
        <dsp:cNvSpPr/>
      </dsp:nvSpPr>
      <dsp:spPr>
        <a:xfrm rot="10800000">
          <a:off x="105902" y="56353"/>
          <a:ext cx="1367319" cy="54692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6985" rIns="13970" bIns="6985" numCol="1" spcCol="1270" anchor="ctr" anchorCtr="0">
          <a:noAutofit/>
        </a:bodyPr>
        <a:lstStyle/>
        <a:p>
          <a:pPr lvl="0" algn="ctr" defTabSz="488950">
            <a:lnSpc>
              <a:spcPct val="90000"/>
            </a:lnSpc>
            <a:spcBef>
              <a:spcPct val="0"/>
            </a:spcBef>
            <a:spcAft>
              <a:spcPct val="35000"/>
            </a:spcAft>
          </a:pPr>
          <a:r>
            <a:rPr lang="en-US" sz="1100" kern="1200" dirty="0" smtClean="0"/>
            <a:t>Sells merchandise</a:t>
          </a:r>
          <a:endParaRPr lang="en-US" sz="1100" kern="1200" dirty="0"/>
        </a:p>
      </dsp:txBody>
      <dsp:txXfrm rot="10800000">
        <a:off x="379365" y="56353"/>
        <a:ext cx="820392" cy="546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2DE03-691A-43F1-9861-D9A06CD5A69E}">
      <dsp:nvSpPr>
        <dsp:cNvPr id="0" name=""/>
        <dsp:cNvSpPr/>
      </dsp:nvSpPr>
      <dsp:spPr>
        <a:xfrm>
          <a:off x="3978" y="296075"/>
          <a:ext cx="4300934" cy="3210557"/>
        </a:xfrm>
        <a:prstGeom prst="round2SameRect">
          <a:avLst>
            <a:gd name="adj1" fmla="val 8000"/>
            <a:gd name="adj2" fmla="val 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144780" rIns="48260" bIns="48260" numCol="1" spcCol="1270" anchor="t" anchorCtr="0">
          <a:noAutofit/>
        </a:bodyPr>
        <a:lstStyle/>
        <a:p>
          <a:pPr marL="285750" lvl="1" indent="-285750" algn="l" defTabSz="1689100">
            <a:lnSpc>
              <a:spcPct val="90000"/>
            </a:lnSpc>
            <a:spcBef>
              <a:spcPct val="0"/>
            </a:spcBef>
            <a:spcAft>
              <a:spcPct val="15000"/>
            </a:spcAft>
            <a:buChar char="••"/>
          </a:pPr>
          <a:r>
            <a:rPr lang="en-US" sz="3800" kern="1200" dirty="0" smtClean="0"/>
            <a:t>Processors deposit funds net of fees to Microsoft bank accounts</a:t>
          </a:r>
          <a:endParaRPr lang="en-US" sz="3800" kern="1200" dirty="0"/>
        </a:p>
      </dsp:txBody>
      <dsp:txXfrm>
        <a:off x="79205" y="371302"/>
        <a:ext cx="4150480" cy="3135330"/>
      </dsp:txXfrm>
    </dsp:sp>
    <dsp:sp modelId="{061B7BE9-44F0-447B-9D55-44DE3C400B2F}">
      <dsp:nvSpPr>
        <dsp:cNvPr id="0" name=""/>
        <dsp:cNvSpPr/>
      </dsp:nvSpPr>
      <dsp:spPr>
        <a:xfrm>
          <a:off x="3978" y="3506632"/>
          <a:ext cx="4300934" cy="1380539"/>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82550" bIns="0" numCol="1" spcCol="1270" anchor="ctr" anchorCtr="0">
          <a:noAutofit/>
        </a:bodyPr>
        <a:lstStyle/>
        <a:p>
          <a:pPr lvl="0" algn="l" defTabSz="2889250">
            <a:lnSpc>
              <a:spcPct val="90000"/>
            </a:lnSpc>
            <a:spcBef>
              <a:spcPct val="0"/>
            </a:spcBef>
            <a:spcAft>
              <a:spcPct val="35000"/>
            </a:spcAft>
          </a:pPr>
          <a:r>
            <a:rPr lang="en-US" sz="6500" kern="1200" dirty="0" smtClean="0"/>
            <a:t>Day 1</a:t>
          </a:r>
          <a:endParaRPr lang="en-US" sz="6500" kern="1200" dirty="0"/>
        </a:p>
      </dsp:txBody>
      <dsp:txXfrm>
        <a:off x="3978" y="3506632"/>
        <a:ext cx="3028827" cy="1380539"/>
      </dsp:txXfrm>
    </dsp:sp>
    <dsp:sp modelId="{B6894FC7-FAD7-42D3-B09D-5AEB077EE8C2}">
      <dsp:nvSpPr>
        <dsp:cNvPr id="0" name=""/>
        <dsp:cNvSpPr/>
      </dsp:nvSpPr>
      <dsp:spPr>
        <a:xfrm>
          <a:off x="3154472" y="3725918"/>
          <a:ext cx="1505327" cy="1505327"/>
        </a:xfrm>
        <a:prstGeom prst="ellipse">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32137C-E37A-47C1-B80D-DD4C57030616}">
      <dsp:nvSpPr>
        <dsp:cNvPr id="0" name=""/>
        <dsp:cNvSpPr/>
      </dsp:nvSpPr>
      <dsp:spPr>
        <a:xfrm>
          <a:off x="5032734" y="296075"/>
          <a:ext cx="4300934" cy="3210557"/>
        </a:xfrm>
        <a:prstGeom prst="round2SameRect">
          <a:avLst>
            <a:gd name="adj1" fmla="val 8000"/>
            <a:gd name="adj2" fmla="val 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Processors send ‘EPA File’ with settlement data</a:t>
          </a:r>
          <a:endParaRPr lang="en-US" sz="2400" kern="1200" dirty="0"/>
        </a:p>
        <a:p>
          <a:pPr marL="342900" lvl="2" indent="-171450" algn="l" defTabSz="800100">
            <a:lnSpc>
              <a:spcPct val="90000"/>
            </a:lnSpc>
            <a:spcBef>
              <a:spcPct val="0"/>
            </a:spcBef>
            <a:spcAft>
              <a:spcPct val="15000"/>
            </a:spcAft>
            <a:buChar char="••"/>
          </a:pPr>
          <a:r>
            <a:rPr lang="en-US" sz="1800" i="1" kern="1200" dirty="0" smtClean="0"/>
            <a:t>Sales</a:t>
          </a:r>
          <a:endParaRPr lang="en-US" sz="1800" i="1" kern="1200" dirty="0"/>
        </a:p>
        <a:p>
          <a:pPr marL="342900" lvl="2" indent="-171450" algn="l" defTabSz="800100">
            <a:lnSpc>
              <a:spcPct val="90000"/>
            </a:lnSpc>
            <a:spcBef>
              <a:spcPct val="0"/>
            </a:spcBef>
            <a:spcAft>
              <a:spcPct val="15000"/>
            </a:spcAft>
            <a:buChar char="••"/>
          </a:pPr>
          <a:r>
            <a:rPr lang="en-US" sz="1800" i="1" kern="1200" dirty="0" smtClean="0"/>
            <a:t>Less fees and chargebacks</a:t>
          </a:r>
          <a:endParaRPr lang="en-US" sz="1800" i="1" kern="1200" dirty="0"/>
        </a:p>
        <a:p>
          <a:pPr marL="342900" lvl="2" indent="-171450" algn="l" defTabSz="800100">
            <a:lnSpc>
              <a:spcPct val="90000"/>
            </a:lnSpc>
            <a:spcBef>
              <a:spcPct val="0"/>
            </a:spcBef>
            <a:spcAft>
              <a:spcPct val="15000"/>
            </a:spcAft>
            <a:buChar char="••"/>
          </a:pPr>
          <a:r>
            <a:rPr lang="en-US" sz="1800" i="1" kern="1200" dirty="0" smtClean="0"/>
            <a:t>Plus adjustments</a:t>
          </a:r>
          <a:endParaRPr lang="en-US" sz="1800" i="1" kern="1200" dirty="0"/>
        </a:p>
        <a:p>
          <a:pPr marL="228600" lvl="1" indent="-228600" algn="l" defTabSz="1066800">
            <a:lnSpc>
              <a:spcPct val="90000"/>
            </a:lnSpc>
            <a:spcBef>
              <a:spcPct val="0"/>
            </a:spcBef>
            <a:spcAft>
              <a:spcPct val="15000"/>
            </a:spcAft>
            <a:buChar char="••"/>
          </a:pPr>
          <a:r>
            <a:rPr lang="en-US" sz="2400" kern="1200" dirty="0" err="1" smtClean="0"/>
            <a:t>FinOps</a:t>
          </a:r>
          <a:r>
            <a:rPr lang="en-US" sz="2400" kern="1200" dirty="0" smtClean="0"/>
            <a:t> reconciles deposits received to the settlement data</a:t>
          </a:r>
          <a:endParaRPr lang="en-US" sz="2400" i="1" kern="1200" dirty="0"/>
        </a:p>
      </dsp:txBody>
      <dsp:txXfrm>
        <a:off x="5107961" y="371302"/>
        <a:ext cx="4150480" cy="3135330"/>
      </dsp:txXfrm>
    </dsp:sp>
    <dsp:sp modelId="{A18658FE-C64D-4142-8D68-DBAF256ECBF9}">
      <dsp:nvSpPr>
        <dsp:cNvPr id="0" name=""/>
        <dsp:cNvSpPr/>
      </dsp:nvSpPr>
      <dsp:spPr>
        <a:xfrm>
          <a:off x="5032734" y="3506632"/>
          <a:ext cx="4300934" cy="1380539"/>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82550" bIns="0" numCol="1" spcCol="1270" anchor="ctr" anchorCtr="0">
          <a:noAutofit/>
        </a:bodyPr>
        <a:lstStyle/>
        <a:p>
          <a:pPr lvl="0" algn="l" defTabSz="2889250">
            <a:lnSpc>
              <a:spcPct val="90000"/>
            </a:lnSpc>
            <a:spcBef>
              <a:spcPct val="0"/>
            </a:spcBef>
            <a:spcAft>
              <a:spcPct val="35000"/>
            </a:spcAft>
          </a:pPr>
          <a:r>
            <a:rPr lang="en-US" sz="6500" kern="1200" dirty="0" smtClean="0"/>
            <a:t>Day </a:t>
          </a:r>
          <a:endParaRPr lang="en-US" sz="6500" kern="1200" dirty="0"/>
        </a:p>
      </dsp:txBody>
      <dsp:txXfrm>
        <a:off x="5032734" y="3506632"/>
        <a:ext cx="3028827" cy="1380539"/>
      </dsp:txXfrm>
    </dsp:sp>
    <dsp:sp modelId="{DCF2EA00-4507-441A-B2B0-430373448E42}">
      <dsp:nvSpPr>
        <dsp:cNvPr id="0" name=""/>
        <dsp:cNvSpPr/>
      </dsp:nvSpPr>
      <dsp:spPr>
        <a:xfrm>
          <a:off x="8183228" y="3725918"/>
          <a:ext cx="1505327" cy="1505327"/>
        </a:xfrm>
        <a:prstGeom prst="ellipse">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2DE03-691A-43F1-9861-D9A06CD5A69E}">
      <dsp:nvSpPr>
        <dsp:cNvPr id="0" name=""/>
        <dsp:cNvSpPr/>
      </dsp:nvSpPr>
      <dsp:spPr>
        <a:xfrm>
          <a:off x="494232" y="2156"/>
          <a:ext cx="3175013" cy="4933393"/>
        </a:xfrm>
        <a:prstGeom prst="round2SameRect">
          <a:avLst>
            <a:gd name="adj1" fmla="val 8000"/>
            <a:gd name="adj2" fmla="val 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Payment Card Industry Data Security Council</a:t>
          </a:r>
          <a:endParaRPr lang="en-US" sz="2000" kern="1200" dirty="0"/>
        </a:p>
        <a:p>
          <a:pPr marL="228600" lvl="1" indent="-228600" algn="l" defTabSz="889000">
            <a:lnSpc>
              <a:spcPct val="90000"/>
            </a:lnSpc>
            <a:spcBef>
              <a:spcPct val="0"/>
            </a:spcBef>
            <a:spcAft>
              <a:spcPct val="15000"/>
            </a:spcAft>
            <a:buChar char="••"/>
          </a:pPr>
          <a:r>
            <a:rPr lang="en-US" sz="2000" kern="1200" dirty="0" smtClean="0"/>
            <a:t>Publishes a </a:t>
          </a:r>
          <a:r>
            <a:rPr lang="en-US" sz="2000" i="1" kern="1200" dirty="0" smtClean="0"/>
            <a:t>D</a:t>
          </a:r>
          <a:r>
            <a:rPr lang="en-US" sz="2000" kern="1200" dirty="0" smtClean="0"/>
            <a:t>ata </a:t>
          </a:r>
          <a:r>
            <a:rPr lang="en-US" sz="2000" i="1" kern="1200" dirty="0" smtClean="0"/>
            <a:t>S</a:t>
          </a:r>
          <a:r>
            <a:rPr lang="en-US" sz="2000" kern="1200" dirty="0" smtClean="0"/>
            <a:t>ecurity </a:t>
          </a:r>
          <a:r>
            <a:rPr lang="en-US" sz="2000" i="1" kern="1200" dirty="0" smtClean="0"/>
            <a:t>S</a:t>
          </a:r>
          <a:r>
            <a:rPr lang="en-US" sz="2000" kern="1200" dirty="0" smtClean="0"/>
            <a:t>tandard (DSS) applies to any entity that handles card data</a:t>
          </a:r>
          <a:endParaRPr lang="en-US" sz="2000" kern="1200" dirty="0"/>
        </a:p>
        <a:p>
          <a:pPr marL="228600" lvl="1" indent="-228600" algn="l" defTabSz="889000">
            <a:lnSpc>
              <a:spcPct val="90000"/>
            </a:lnSpc>
            <a:spcBef>
              <a:spcPct val="0"/>
            </a:spcBef>
            <a:spcAft>
              <a:spcPct val="15000"/>
            </a:spcAft>
            <a:buChar char="••"/>
          </a:pPr>
          <a:r>
            <a:rPr lang="en-US" sz="2000" kern="1200" dirty="0" smtClean="0"/>
            <a:t>Card associations levy fines for breaches</a:t>
          </a:r>
          <a:endParaRPr lang="en-US" sz="2000" kern="1200" dirty="0"/>
        </a:p>
      </dsp:txBody>
      <dsp:txXfrm>
        <a:off x="568626" y="76550"/>
        <a:ext cx="3026225" cy="4858999"/>
      </dsp:txXfrm>
    </dsp:sp>
    <dsp:sp modelId="{061B7BE9-44F0-447B-9D55-44DE3C400B2F}">
      <dsp:nvSpPr>
        <dsp:cNvPr id="0" name=""/>
        <dsp:cNvSpPr/>
      </dsp:nvSpPr>
      <dsp:spPr>
        <a:xfrm>
          <a:off x="486866" y="3918572"/>
          <a:ext cx="3175013" cy="1019134"/>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lvl="0" algn="l" defTabSz="1644650">
            <a:lnSpc>
              <a:spcPct val="90000"/>
            </a:lnSpc>
            <a:spcBef>
              <a:spcPct val="0"/>
            </a:spcBef>
            <a:spcAft>
              <a:spcPct val="35000"/>
            </a:spcAft>
          </a:pPr>
          <a:r>
            <a:rPr lang="en-US" sz="3700" kern="1200" dirty="0" smtClean="0"/>
            <a:t>PCI DSS</a:t>
          </a:r>
          <a:endParaRPr lang="en-US" sz="3700" kern="1200" dirty="0"/>
        </a:p>
      </dsp:txBody>
      <dsp:txXfrm>
        <a:off x="486866" y="3918572"/>
        <a:ext cx="2235925" cy="1019134"/>
      </dsp:txXfrm>
    </dsp:sp>
    <dsp:sp modelId="{B6894FC7-FAD7-42D3-B09D-5AEB077EE8C2}">
      <dsp:nvSpPr>
        <dsp:cNvPr id="0" name=""/>
        <dsp:cNvSpPr/>
      </dsp:nvSpPr>
      <dsp:spPr>
        <a:xfrm>
          <a:off x="3152005" y="4375078"/>
          <a:ext cx="562628" cy="562628"/>
        </a:xfrm>
        <a:prstGeom prst="ellipse">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32137C-E37A-47C1-B80D-DD4C57030616}">
      <dsp:nvSpPr>
        <dsp:cNvPr id="0" name=""/>
        <dsp:cNvSpPr/>
      </dsp:nvSpPr>
      <dsp:spPr>
        <a:xfrm>
          <a:off x="3944552" y="2156"/>
          <a:ext cx="3175013" cy="4933393"/>
        </a:xfrm>
        <a:prstGeom prst="round2SameRect">
          <a:avLst>
            <a:gd name="adj1" fmla="val 8000"/>
            <a:gd name="adj2" fmla="val 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Cards are embedded with security chips</a:t>
          </a:r>
          <a:endParaRPr lang="en-US" sz="1800" kern="1200" dirty="0"/>
        </a:p>
        <a:p>
          <a:pPr marL="171450" lvl="1" indent="-171450" algn="l" defTabSz="800100">
            <a:lnSpc>
              <a:spcPct val="90000"/>
            </a:lnSpc>
            <a:spcBef>
              <a:spcPct val="0"/>
            </a:spcBef>
            <a:spcAft>
              <a:spcPct val="15000"/>
            </a:spcAft>
            <a:buChar char="••"/>
          </a:pPr>
          <a:r>
            <a:rPr lang="en-US" sz="1800" kern="1200" dirty="0" smtClean="0"/>
            <a:t>Require a PIN for completing the transaction</a:t>
          </a:r>
          <a:endParaRPr lang="en-US" sz="1800" kern="1200" dirty="0"/>
        </a:p>
        <a:p>
          <a:pPr marL="171450" lvl="1" indent="-171450" algn="l" defTabSz="800100">
            <a:lnSpc>
              <a:spcPct val="90000"/>
            </a:lnSpc>
            <a:spcBef>
              <a:spcPct val="0"/>
            </a:spcBef>
            <a:spcAft>
              <a:spcPct val="15000"/>
            </a:spcAft>
            <a:buChar char="••"/>
          </a:pPr>
          <a:r>
            <a:rPr lang="en-US" sz="1800" kern="1200" smtClean="0"/>
            <a:t>Enhances security significantly due to two factor authentication</a:t>
          </a:r>
          <a:endParaRPr lang="en-US" sz="1800" kern="1200" dirty="0"/>
        </a:p>
        <a:p>
          <a:pPr marL="171450" lvl="1" indent="-171450" algn="l" defTabSz="800100">
            <a:lnSpc>
              <a:spcPct val="90000"/>
            </a:lnSpc>
            <a:spcBef>
              <a:spcPct val="0"/>
            </a:spcBef>
            <a:spcAft>
              <a:spcPct val="15000"/>
            </a:spcAft>
            <a:buChar char="••"/>
          </a:pPr>
          <a:r>
            <a:rPr lang="en-US" sz="1800" kern="1200" dirty="0" smtClean="0"/>
            <a:t>Prevalent in Europe, slow to take off in US, but it is starting to take hold</a:t>
          </a:r>
          <a:endParaRPr lang="en-US" sz="1800" kern="1200" dirty="0"/>
        </a:p>
      </dsp:txBody>
      <dsp:txXfrm>
        <a:off x="4018946" y="76550"/>
        <a:ext cx="3026225" cy="4858999"/>
      </dsp:txXfrm>
    </dsp:sp>
    <dsp:sp modelId="{A18658FE-C64D-4142-8D68-DBAF256ECBF9}">
      <dsp:nvSpPr>
        <dsp:cNvPr id="0" name=""/>
        <dsp:cNvSpPr/>
      </dsp:nvSpPr>
      <dsp:spPr>
        <a:xfrm>
          <a:off x="3951537" y="3918572"/>
          <a:ext cx="3175013" cy="1019134"/>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lvl="0" algn="l" defTabSz="1644650">
            <a:lnSpc>
              <a:spcPct val="90000"/>
            </a:lnSpc>
            <a:spcBef>
              <a:spcPct val="0"/>
            </a:spcBef>
            <a:spcAft>
              <a:spcPct val="35000"/>
            </a:spcAft>
          </a:pPr>
          <a:r>
            <a:rPr lang="en-US" sz="3700" kern="1200" dirty="0" smtClean="0"/>
            <a:t>EVM Chip</a:t>
          </a:r>
          <a:endParaRPr lang="en-US" sz="3700" kern="1200" dirty="0"/>
        </a:p>
      </dsp:txBody>
      <dsp:txXfrm>
        <a:off x="3951537" y="3918572"/>
        <a:ext cx="2235925" cy="1019134"/>
      </dsp:txXfrm>
    </dsp:sp>
    <dsp:sp modelId="{DCF2EA00-4507-441A-B2B0-430373448E42}">
      <dsp:nvSpPr>
        <dsp:cNvPr id="0" name=""/>
        <dsp:cNvSpPr/>
      </dsp:nvSpPr>
      <dsp:spPr>
        <a:xfrm>
          <a:off x="6675046" y="4389070"/>
          <a:ext cx="495864" cy="495864"/>
        </a:xfrm>
        <a:prstGeom prst="ellipse">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6C837D-25CD-4348-AB54-14ACEE6F9512}">
      <dsp:nvSpPr>
        <dsp:cNvPr id="0" name=""/>
        <dsp:cNvSpPr/>
      </dsp:nvSpPr>
      <dsp:spPr>
        <a:xfrm>
          <a:off x="7394872" y="2156"/>
          <a:ext cx="3175013" cy="4933393"/>
        </a:xfrm>
        <a:prstGeom prst="round2SameRect">
          <a:avLst>
            <a:gd name="adj1" fmla="val 8000"/>
            <a:gd name="adj2" fmla="val 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Card data is encrypted upon swipe on Point-of-Sale device</a:t>
          </a:r>
          <a:endParaRPr lang="en-US" sz="2000" i="1" kern="1200" dirty="0"/>
        </a:p>
        <a:p>
          <a:pPr marL="228600" lvl="1" indent="-228600" algn="l" defTabSz="889000">
            <a:lnSpc>
              <a:spcPct val="90000"/>
            </a:lnSpc>
            <a:spcBef>
              <a:spcPct val="0"/>
            </a:spcBef>
            <a:spcAft>
              <a:spcPct val="15000"/>
            </a:spcAft>
            <a:buChar char="••"/>
          </a:pPr>
          <a:r>
            <a:rPr lang="en-US" sz="2000" kern="1200" dirty="0" smtClean="0"/>
            <a:t>Card data is never decrypted until it reaches a payment processor</a:t>
          </a:r>
          <a:endParaRPr lang="en-US" sz="2000" kern="1200" dirty="0"/>
        </a:p>
        <a:p>
          <a:pPr marL="228600" lvl="1" indent="-228600" algn="l" defTabSz="889000">
            <a:lnSpc>
              <a:spcPct val="90000"/>
            </a:lnSpc>
            <a:spcBef>
              <a:spcPct val="0"/>
            </a:spcBef>
            <a:spcAft>
              <a:spcPct val="15000"/>
            </a:spcAft>
            <a:buChar char="••"/>
          </a:pPr>
          <a:r>
            <a:rPr lang="en-US" sz="2000" kern="1200" dirty="0" smtClean="0"/>
            <a:t>P2P encrypted data is out of scope for PCI Audits</a:t>
          </a:r>
          <a:endParaRPr lang="en-US" sz="2000" kern="1200" dirty="0"/>
        </a:p>
      </dsp:txBody>
      <dsp:txXfrm>
        <a:off x="7469266" y="76550"/>
        <a:ext cx="3026225" cy="4858999"/>
      </dsp:txXfrm>
    </dsp:sp>
    <dsp:sp modelId="{0CBA72DE-C86F-46EC-915A-BED13A004F0E}">
      <dsp:nvSpPr>
        <dsp:cNvPr id="0" name=""/>
        <dsp:cNvSpPr/>
      </dsp:nvSpPr>
      <dsp:spPr>
        <a:xfrm>
          <a:off x="7394872" y="3918206"/>
          <a:ext cx="3175013" cy="1019134"/>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lvl="0" algn="l" defTabSz="1244600">
            <a:lnSpc>
              <a:spcPct val="90000"/>
            </a:lnSpc>
            <a:spcBef>
              <a:spcPct val="0"/>
            </a:spcBef>
            <a:spcAft>
              <a:spcPct val="35000"/>
            </a:spcAft>
          </a:pPr>
          <a:r>
            <a:rPr lang="en-US" sz="2800" i="1" kern="1200" dirty="0" smtClean="0"/>
            <a:t>Point-</a:t>
          </a:r>
          <a:br>
            <a:rPr lang="en-US" sz="2800" i="1" kern="1200" dirty="0" smtClean="0"/>
          </a:br>
          <a:r>
            <a:rPr lang="en-US" sz="2800" i="1" kern="1200" dirty="0" smtClean="0"/>
            <a:t>To-Point</a:t>
          </a:r>
          <a:endParaRPr lang="en-US" sz="1800" i="1" kern="1200" dirty="0"/>
        </a:p>
      </dsp:txBody>
      <dsp:txXfrm>
        <a:off x="7394872" y="3918206"/>
        <a:ext cx="2235925" cy="1019134"/>
      </dsp:txXfrm>
    </dsp:sp>
    <dsp:sp modelId="{A762C9FC-5C34-46E7-89B5-220505FCE7FC}">
      <dsp:nvSpPr>
        <dsp:cNvPr id="0" name=""/>
        <dsp:cNvSpPr/>
      </dsp:nvSpPr>
      <dsp:spPr>
        <a:xfrm>
          <a:off x="10058290" y="4389070"/>
          <a:ext cx="495864" cy="495864"/>
        </a:xfrm>
        <a:prstGeom prst="ellipse">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0F349-A2D1-4A09-9090-421AA94CFDE8}">
      <dsp:nvSpPr>
        <dsp:cNvPr id="0" name=""/>
        <dsp:cNvSpPr/>
      </dsp:nvSpPr>
      <dsp:spPr>
        <a:xfrm>
          <a:off x="0" y="0"/>
          <a:ext cx="11887069" cy="2016230"/>
        </a:xfrm>
        <a:prstGeom prst="roundRect">
          <a:avLst>
            <a:gd name="adj" fmla="val 10000"/>
          </a:avLst>
        </a:prstGeom>
        <a:noFill/>
        <a:ln w="10795"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sp>
    <dsp:sp modelId="{A320A7B4-5A25-413E-B4C1-91137A003DF2}">
      <dsp:nvSpPr>
        <dsp:cNvPr id="0" name=""/>
        <dsp:cNvSpPr/>
      </dsp:nvSpPr>
      <dsp:spPr>
        <a:xfrm>
          <a:off x="360431" y="268830"/>
          <a:ext cx="2067816" cy="14785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079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sp>
    <dsp:sp modelId="{83FAD27B-1BDA-4023-B74E-08A4BC9C4E37}">
      <dsp:nvSpPr>
        <dsp:cNvPr id="0" name=""/>
        <dsp:cNvSpPr/>
      </dsp:nvSpPr>
      <dsp:spPr>
        <a:xfrm rot="10800000">
          <a:off x="360431" y="2016230"/>
          <a:ext cx="2067816" cy="2464281"/>
        </a:xfrm>
        <a:prstGeom prst="round2SameRect">
          <a:avLst>
            <a:gd name="adj1" fmla="val 10500"/>
            <a:gd name="adj2" fmla="val 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0" u="sng" kern="1200" dirty="0" smtClean="0">
              <a:latin typeface="+mj-lt"/>
            </a:rPr>
            <a:t>Visa &amp; </a:t>
          </a:r>
          <a:r>
            <a:rPr lang="en-US" sz="1800" b="0" u="sng" kern="1200" dirty="0" err="1" smtClean="0">
              <a:latin typeface="+mj-lt"/>
            </a:rPr>
            <a:t>Mastercard</a:t>
          </a:r>
          <a:r>
            <a:rPr lang="en-US" sz="1800" b="0" u="sng" kern="1200" dirty="0" smtClean="0">
              <a:latin typeface="+mj-lt"/>
            </a:rPr>
            <a:t/>
          </a:r>
          <a:br>
            <a:rPr lang="en-US" sz="1800" b="0" u="sng" kern="1200" dirty="0" smtClean="0">
              <a:latin typeface="+mj-lt"/>
            </a:rPr>
          </a:br>
          <a:endParaRPr lang="en-US" sz="1800" b="0" u="sng" kern="1200" dirty="0" smtClean="0">
            <a:latin typeface="+mj-lt"/>
          </a:endParaRPr>
        </a:p>
        <a:p>
          <a:pPr lvl="0" algn="ctr" defTabSz="800100">
            <a:lnSpc>
              <a:spcPct val="90000"/>
            </a:lnSpc>
            <a:spcBef>
              <a:spcPct val="0"/>
            </a:spcBef>
            <a:spcAft>
              <a:spcPct val="35000"/>
            </a:spcAft>
          </a:pPr>
          <a:r>
            <a:rPr lang="en-US" sz="1800" b="0" kern="1200" dirty="0" smtClean="0">
              <a:latin typeface="+mj-lt"/>
            </a:rPr>
            <a:t>Very profitable global networks</a:t>
          </a:r>
          <a:endParaRPr lang="en-US" sz="1800" b="0" kern="1200" dirty="0">
            <a:latin typeface="+mj-lt"/>
          </a:endParaRPr>
        </a:p>
      </dsp:txBody>
      <dsp:txXfrm rot="10800000">
        <a:off x="424023" y="2016230"/>
        <a:ext cx="1940632" cy="2400689"/>
      </dsp:txXfrm>
    </dsp:sp>
    <dsp:sp modelId="{3FF13181-1F98-417F-97DA-02DE8F36AD26}">
      <dsp:nvSpPr>
        <dsp:cNvPr id="0" name=""/>
        <dsp:cNvSpPr/>
      </dsp:nvSpPr>
      <dsp:spPr>
        <a:xfrm>
          <a:off x="2635029" y="268830"/>
          <a:ext cx="2067816" cy="14785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w="1079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sp>
    <dsp:sp modelId="{C3B15761-2148-48D3-A63A-E101C939B8D2}">
      <dsp:nvSpPr>
        <dsp:cNvPr id="0" name=""/>
        <dsp:cNvSpPr/>
      </dsp:nvSpPr>
      <dsp:spPr>
        <a:xfrm rot="10800000">
          <a:off x="2635029" y="2016230"/>
          <a:ext cx="2067816" cy="2464281"/>
        </a:xfrm>
        <a:prstGeom prst="round2SameRect">
          <a:avLst>
            <a:gd name="adj1" fmla="val 10500"/>
            <a:gd name="adj2" fmla="val 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u="sng" kern="1200" spc="-71" dirty="0" smtClean="0">
              <a:solidFill>
                <a:srgbClr val="FFFFFF"/>
              </a:solidFill>
              <a:latin typeface="Segoe UI Light"/>
            </a:rPr>
            <a:t>PayPal &amp; Amazon</a:t>
          </a:r>
          <a:r>
            <a:rPr lang="en-US" sz="1800" kern="1200" spc="-71" dirty="0" smtClean="0">
              <a:solidFill>
                <a:srgbClr val="FFFFFF"/>
              </a:solidFill>
              <a:latin typeface="Segoe UI Light"/>
            </a:rPr>
            <a:t/>
          </a:r>
          <a:br>
            <a:rPr lang="en-US" sz="1800" kern="1200" spc="-71" dirty="0" smtClean="0">
              <a:solidFill>
                <a:srgbClr val="FFFFFF"/>
              </a:solidFill>
              <a:latin typeface="Segoe UI Light"/>
            </a:rPr>
          </a:br>
          <a:r>
            <a:rPr lang="en-US" sz="1800" kern="1200" spc="-71" dirty="0" smtClean="0">
              <a:solidFill>
                <a:srgbClr val="FFFFFF"/>
              </a:solidFill>
              <a:latin typeface="Segoe UI Light"/>
            </a:rPr>
            <a:t/>
          </a:r>
          <a:br>
            <a:rPr lang="en-US" sz="1800" kern="1200" spc="-71" dirty="0" smtClean="0">
              <a:solidFill>
                <a:srgbClr val="FFFFFF"/>
              </a:solidFill>
              <a:latin typeface="Segoe UI Light"/>
            </a:rPr>
          </a:br>
          <a:r>
            <a:rPr lang="en-US" sz="1800" kern="1200" spc="-71" dirty="0" smtClean="0">
              <a:solidFill>
                <a:srgbClr val="FFFFFF"/>
              </a:solidFill>
              <a:latin typeface="Segoe UI Light"/>
            </a:rPr>
            <a:t/>
          </a:r>
          <a:br>
            <a:rPr lang="en-US" sz="1800" kern="1200" spc="-71" dirty="0" smtClean="0">
              <a:solidFill>
                <a:srgbClr val="FFFFFF"/>
              </a:solidFill>
              <a:latin typeface="Segoe UI Light"/>
            </a:rPr>
          </a:br>
          <a:r>
            <a:rPr lang="en-US" sz="1800" kern="1200" spc="-71" dirty="0" smtClean="0">
              <a:solidFill>
                <a:srgbClr val="FFFFFF"/>
              </a:solidFill>
              <a:latin typeface="Segoe UI Light"/>
            </a:rPr>
            <a:t> Disintermediating Visa and MasterCard </a:t>
          </a:r>
          <a:endParaRPr lang="en-US" sz="1800" kern="1200" dirty="0"/>
        </a:p>
      </dsp:txBody>
      <dsp:txXfrm rot="10800000">
        <a:off x="2698621" y="2016230"/>
        <a:ext cx="1940632" cy="2400689"/>
      </dsp:txXfrm>
    </dsp:sp>
    <dsp:sp modelId="{E6ADFBEE-DEC6-4C35-BB34-2D6B9D9F5924}">
      <dsp:nvSpPr>
        <dsp:cNvPr id="0" name=""/>
        <dsp:cNvSpPr/>
      </dsp:nvSpPr>
      <dsp:spPr>
        <a:xfrm>
          <a:off x="4909626" y="268830"/>
          <a:ext cx="2067816" cy="14785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w="1079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sp>
    <dsp:sp modelId="{0A672E39-CAB5-4D19-B318-B655A95AA524}">
      <dsp:nvSpPr>
        <dsp:cNvPr id="0" name=""/>
        <dsp:cNvSpPr/>
      </dsp:nvSpPr>
      <dsp:spPr>
        <a:xfrm rot="10800000">
          <a:off x="4909626" y="2016230"/>
          <a:ext cx="2067816" cy="2464281"/>
        </a:xfrm>
        <a:prstGeom prst="round2SameRect">
          <a:avLst>
            <a:gd name="adj1" fmla="val 10500"/>
            <a:gd name="adj2" fmla="val 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u="sng" kern="1200" spc="-71" dirty="0" smtClean="0">
              <a:solidFill>
                <a:srgbClr val="FFFFFF"/>
              </a:solidFill>
              <a:latin typeface="Segoe UI Light"/>
            </a:rPr>
            <a:t>Starbucks </a:t>
          </a:r>
          <a:r>
            <a:rPr lang="en-US" sz="1800" kern="1200" spc="-71" dirty="0" smtClean="0">
              <a:solidFill>
                <a:srgbClr val="FFFFFF"/>
              </a:solidFill>
              <a:latin typeface="Segoe UI Light"/>
            </a:rPr>
            <a:t/>
          </a:r>
          <a:br>
            <a:rPr lang="en-US" sz="1800" kern="1200" spc="-71" dirty="0" smtClean="0">
              <a:solidFill>
                <a:srgbClr val="FFFFFF"/>
              </a:solidFill>
              <a:latin typeface="Segoe UI Light"/>
            </a:rPr>
          </a:br>
          <a:r>
            <a:rPr lang="en-US" sz="1800" kern="1200" spc="-71" dirty="0" smtClean="0">
              <a:solidFill>
                <a:srgbClr val="FFFFFF"/>
              </a:solidFill>
              <a:latin typeface="Segoe UI Light"/>
            </a:rPr>
            <a:t/>
          </a:r>
          <a:br>
            <a:rPr lang="en-US" sz="1800" kern="1200" spc="-71" dirty="0" smtClean="0">
              <a:solidFill>
                <a:srgbClr val="FFFFFF"/>
              </a:solidFill>
              <a:latin typeface="Segoe UI Light"/>
            </a:rPr>
          </a:br>
          <a:r>
            <a:rPr lang="en-US" sz="1800" kern="1200" spc="-71" dirty="0" smtClean="0">
              <a:solidFill>
                <a:srgbClr val="FFFFFF"/>
              </a:solidFill>
              <a:latin typeface="Segoe UI Light"/>
            </a:rPr>
            <a:t/>
          </a:r>
          <a:br>
            <a:rPr lang="en-US" sz="1800" kern="1200" spc="-71" dirty="0" smtClean="0">
              <a:solidFill>
                <a:srgbClr val="FFFFFF"/>
              </a:solidFill>
              <a:latin typeface="Segoe UI Light"/>
            </a:rPr>
          </a:br>
          <a:r>
            <a:rPr lang="en-US" sz="1800" kern="1200" spc="-71" dirty="0" smtClean="0">
              <a:solidFill>
                <a:srgbClr val="FFFFFF"/>
              </a:solidFill>
              <a:latin typeface="Segoe UI Light"/>
            </a:rPr>
            <a:t>Created proprietary closed loop reloadable  card, cash replacement</a:t>
          </a:r>
          <a:endParaRPr lang="en-US" sz="1800" kern="1200" dirty="0"/>
        </a:p>
      </dsp:txBody>
      <dsp:txXfrm rot="10800000">
        <a:off x="4973218" y="2016230"/>
        <a:ext cx="1940632" cy="2400689"/>
      </dsp:txXfrm>
    </dsp:sp>
    <dsp:sp modelId="{DE525759-F02E-4336-810C-9F074180CBCA}">
      <dsp:nvSpPr>
        <dsp:cNvPr id="0" name=""/>
        <dsp:cNvSpPr/>
      </dsp:nvSpPr>
      <dsp:spPr>
        <a:xfrm>
          <a:off x="7184224" y="268830"/>
          <a:ext cx="2067816" cy="14785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w="1079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sp>
    <dsp:sp modelId="{4D8F79CE-0C39-4DFE-80A4-F07DA079854D}">
      <dsp:nvSpPr>
        <dsp:cNvPr id="0" name=""/>
        <dsp:cNvSpPr/>
      </dsp:nvSpPr>
      <dsp:spPr>
        <a:xfrm rot="10800000">
          <a:off x="7184224" y="2016230"/>
          <a:ext cx="2067816" cy="2464281"/>
        </a:xfrm>
        <a:prstGeom prst="round2SameRect">
          <a:avLst>
            <a:gd name="adj1" fmla="val 10500"/>
            <a:gd name="adj2" fmla="val 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u="sng" kern="1200" dirty="0" smtClean="0">
              <a:latin typeface="+mj-lt"/>
            </a:rPr>
            <a:t>Uber</a:t>
          </a:r>
          <a:r>
            <a:rPr lang="en-US" sz="1800" kern="1200" dirty="0" smtClean="0">
              <a:latin typeface="+mj-lt"/>
            </a:rPr>
            <a:t> </a:t>
          </a:r>
          <a:br>
            <a:rPr lang="en-US" sz="1800" kern="1200" dirty="0" smtClean="0">
              <a:latin typeface="+mj-lt"/>
            </a:rPr>
          </a:br>
          <a:r>
            <a:rPr lang="en-US" sz="1800" kern="1200" dirty="0" smtClean="0">
              <a:latin typeface="+mj-lt"/>
            </a:rPr>
            <a:t/>
          </a:r>
          <a:br>
            <a:rPr lang="en-US" sz="1800" kern="1200" dirty="0" smtClean="0">
              <a:latin typeface="+mj-lt"/>
            </a:rPr>
          </a:br>
          <a:r>
            <a:rPr lang="en-US" sz="1800" kern="1200" dirty="0" smtClean="0">
              <a:latin typeface="+mj-lt"/>
            </a:rPr>
            <a:t/>
          </a:r>
          <a:br>
            <a:rPr lang="en-US" sz="1800" kern="1200" dirty="0" smtClean="0">
              <a:latin typeface="+mj-lt"/>
            </a:rPr>
          </a:br>
          <a:r>
            <a:rPr lang="en-US" sz="1800" kern="1200" dirty="0" smtClean="0">
              <a:latin typeface="+mj-lt"/>
            </a:rPr>
            <a:t>Promoted &amp; </a:t>
          </a:r>
          <a:r>
            <a:rPr lang="en-US" sz="1800" kern="1200" dirty="0" err="1" smtClean="0">
              <a:latin typeface="+mj-lt"/>
            </a:rPr>
            <a:t>marekete</a:t>
          </a:r>
          <a:r>
            <a:rPr lang="en-US" sz="1800" kern="1200" dirty="0" smtClean="0">
              <a:latin typeface="+mj-lt"/>
            </a:rPr>
            <a:t> digitization of physical experiences</a:t>
          </a:r>
          <a:endParaRPr lang="en-US" sz="1800" kern="1200" dirty="0">
            <a:latin typeface="+mj-lt"/>
          </a:endParaRPr>
        </a:p>
      </dsp:txBody>
      <dsp:txXfrm rot="10800000">
        <a:off x="7247816" y="2016230"/>
        <a:ext cx="1940632" cy="2400689"/>
      </dsp:txXfrm>
    </dsp:sp>
    <dsp:sp modelId="{329F42AC-2178-4CC7-B1C8-FF4B3BE95CDF}">
      <dsp:nvSpPr>
        <dsp:cNvPr id="0" name=""/>
        <dsp:cNvSpPr/>
      </dsp:nvSpPr>
      <dsp:spPr>
        <a:xfrm>
          <a:off x="9458822" y="268830"/>
          <a:ext cx="2067816" cy="14785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w="1079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sp>
    <dsp:sp modelId="{EC53928B-6189-4E1E-9249-114FC2D94780}">
      <dsp:nvSpPr>
        <dsp:cNvPr id="0" name=""/>
        <dsp:cNvSpPr/>
      </dsp:nvSpPr>
      <dsp:spPr>
        <a:xfrm rot="10800000">
          <a:off x="9458822" y="2016230"/>
          <a:ext cx="2067816" cy="2464281"/>
        </a:xfrm>
        <a:prstGeom prst="round2SameRect">
          <a:avLst>
            <a:gd name="adj1" fmla="val 10500"/>
            <a:gd name="adj2" fmla="val 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u="sng" kern="1200" dirty="0" smtClean="0">
              <a:latin typeface="+mj-lt"/>
            </a:rPr>
            <a:t>Square</a:t>
          </a:r>
          <a:r>
            <a:rPr lang="en-US" sz="1800" kern="1200" dirty="0" smtClean="0">
              <a:latin typeface="+mj-lt"/>
            </a:rPr>
            <a:t/>
          </a:r>
          <a:br>
            <a:rPr lang="en-US" sz="1800" kern="1200" dirty="0" smtClean="0">
              <a:latin typeface="+mj-lt"/>
            </a:rPr>
          </a:br>
          <a:r>
            <a:rPr lang="en-US" sz="1800" kern="1200" dirty="0" smtClean="0">
              <a:latin typeface="+mj-lt"/>
            </a:rPr>
            <a:t/>
          </a:r>
          <a:br>
            <a:rPr lang="en-US" sz="1800" kern="1200" dirty="0" smtClean="0">
              <a:latin typeface="+mj-lt"/>
            </a:rPr>
          </a:br>
          <a:r>
            <a:rPr lang="en-US" sz="1800" kern="1200" dirty="0" smtClean="0">
              <a:latin typeface="+mj-lt"/>
            </a:rPr>
            <a:t/>
          </a:r>
          <a:br>
            <a:rPr lang="en-US" sz="1800" kern="1200" dirty="0" smtClean="0">
              <a:latin typeface="+mj-lt"/>
            </a:rPr>
          </a:br>
          <a:r>
            <a:rPr lang="en-US" sz="1800" kern="1200" dirty="0" smtClean="0">
              <a:latin typeface="+mj-lt"/>
            </a:rPr>
            <a:t>Led mobile payment processing to micro-merchants </a:t>
          </a:r>
          <a:endParaRPr lang="en-US" sz="1800" kern="1200" dirty="0">
            <a:latin typeface="+mj-lt"/>
          </a:endParaRPr>
        </a:p>
      </dsp:txBody>
      <dsp:txXfrm rot="10800000">
        <a:off x="9522414" y="2016230"/>
        <a:ext cx="1940632" cy="24006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2E9EC-621B-4D13-AE43-F2750481A0FE}">
      <dsp:nvSpPr>
        <dsp:cNvPr id="0" name=""/>
        <dsp:cNvSpPr/>
      </dsp:nvSpPr>
      <dsp:spPr>
        <a:xfrm>
          <a:off x="2998" y="659091"/>
          <a:ext cx="1538477" cy="615391"/>
        </a:xfrm>
        <a:prstGeom prst="chevron">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Consumer</a:t>
          </a:r>
          <a:endParaRPr lang="en-US" sz="1400" kern="1200" dirty="0"/>
        </a:p>
      </dsp:txBody>
      <dsp:txXfrm>
        <a:off x="310694" y="659091"/>
        <a:ext cx="923086" cy="615391"/>
      </dsp:txXfrm>
    </dsp:sp>
    <dsp:sp modelId="{47A22A0A-CD6C-40BA-BB44-CE99F43BC58E}">
      <dsp:nvSpPr>
        <dsp:cNvPr id="0" name=""/>
        <dsp:cNvSpPr/>
      </dsp:nvSpPr>
      <dsp:spPr>
        <a:xfrm>
          <a:off x="1341474" y="711400"/>
          <a:ext cx="1276936" cy="51077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n-US" sz="1000" kern="1200" dirty="0" smtClean="0"/>
            <a:t>Applies for credit from retailer</a:t>
          </a:r>
          <a:endParaRPr lang="en-US" sz="1000" kern="1200" dirty="0"/>
        </a:p>
      </dsp:txBody>
      <dsp:txXfrm>
        <a:off x="1596861" y="711400"/>
        <a:ext cx="766162" cy="510774"/>
      </dsp:txXfrm>
    </dsp:sp>
    <dsp:sp modelId="{52C74381-3D37-4FB1-890D-76AF5C8B7C6B}">
      <dsp:nvSpPr>
        <dsp:cNvPr id="0" name=""/>
        <dsp:cNvSpPr/>
      </dsp:nvSpPr>
      <dsp:spPr>
        <a:xfrm>
          <a:off x="2439640" y="711400"/>
          <a:ext cx="1276936" cy="51077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n-US" sz="1000" kern="1200" dirty="0" smtClean="0"/>
            <a:t>Presents card while shopping</a:t>
          </a:r>
          <a:endParaRPr lang="en-US" sz="1000" kern="1200" dirty="0"/>
        </a:p>
      </dsp:txBody>
      <dsp:txXfrm>
        <a:off x="2695027" y="711400"/>
        <a:ext cx="766162" cy="510774"/>
      </dsp:txXfrm>
    </dsp:sp>
    <dsp:sp modelId="{41A5F2C9-7F55-4E03-BEFA-41DBD2968507}">
      <dsp:nvSpPr>
        <dsp:cNvPr id="0" name=""/>
        <dsp:cNvSpPr/>
      </dsp:nvSpPr>
      <dsp:spPr>
        <a:xfrm>
          <a:off x="3537805" y="711400"/>
          <a:ext cx="1276936" cy="51077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n-US" sz="1000" kern="1200" dirty="0" smtClean="0"/>
            <a:t>Pays bill when presented</a:t>
          </a:r>
          <a:endParaRPr lang="en-US" sz="1000" kern="1200" dirty="0"/>
        </a:p>
      </dsp:txBody>
      <dsp:txXfrm>
        <a:off x="3793192" y="711400"/>
        <a:ext cx="766162" cy="5107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2E9EC-621B-4D13-AE43-F2750481A0FE}">
      <dsp:nvSpPr>
        <dsp:cNvPr id="0" name=""/>
        <dsp:cNvSpPr/>
      </dsp:nvSpPr>
      <dsp:spPr>
        <a:xfrm rot="10800000">
          <a:off x="3342336" y="548904"/>
          <a:ext cx="1569504" cy="627801"/>
        </a:xfrm>
        <a:prstGeom prst="chevron">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8890" rIns="17780" bIns="8890" numCol="1" spcCol="1270" anchor="ctr" anchorCtr="0">
          <a:noAutofit/>
        </a:bodyPr>
        <a:lstStyle/>
        <a:p>
          <a:pPr lvl="0" algn="ctr" defTabSz="622300">
            <a:lnSpc>
              <a:spcPct val="90000"/>
            </a:lnSpc>
            <a:spcBef>
              <a:spcPct val="0"/>
            </a:spcBef>
            <a:spcAft>
              <a:spcPct val="35000"/>
            </a:spcAft>
          </a:pPr>
          <a:r>
            <a:rPr lang="en-US" sz="1400" kern="1200" dirty="0" smtClean="0"/>
            <a:t>Retailer</a:t>
          </a:r>
          <a:endParaRPr lang="en-US" sz="1800" kern="1200" dirty="0"/>
        </a:p>
      </dsp:txBody>
      <dsp:txXfrm rot="10800000">
        <a:off x="3656236" y="548904"/>
        <a:ext cx="941703" cy="627801"/>
      </dsp:txXfrm>
    </dsp:sp>
    <dsp:sp modelId="{52C74381-3D37-4FB1-890D-76AF5C8B7C6B}">
      <dsp:nvSpPr>
        <dsp:cNvPr id="0" name=""/>
        <dsp:cNvSpPr/>
      </dsp:nvSpPr>
      <dsp:spPr>
        <a:xfrm rot="10800000">
          <a:off x="2243683" y="602267"/>
          <a:ext cx="1302688" cy="52107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5715" rIns="11430" bIns="5715" numCol="1" spcCol="1270" anchor="ctr" anchorCtr="0">
          <a:noAutofit/>
        </a:bodyPr>
        <a:lstStyle/>
        <a:p>
          <a:pPr lvl="0" algn="ctr" defTabSz="400050">
            <a:lnSpc>
              <a:spcPct val="90000"/>
            </a:lnSpc>
            <a:spcBef>
              <a:spcPct val="0"/>
            </a:spcBef>
            <a:spcAft>
              <a:spcPct val="35000"/>
            </a:spcAft>
          </a:pPr>
          <a:r>
            <a:rPr lang="en-US" sz="900" kern="1200" dirty="0" smtClean="0"/>
            <a:t>Approves credit &amp; issues card</a:t>
          </a:r>
          <a:endParaRPr lang="en-US" sz="900" kern="1200" dirty="0"/>
        </a:p>
      </dsp:txBody>
      <dsp:txXfrm rot="10800000">
        <a:off x="2504220" y="602267"/>
        <a:ext cx="781613" cy="521075"/>
      </dsp:txXfrm>
    </dsp:sp>
    <dsp:sp modelId="{41A5F2C9-7F55-4E03-BEFA-41DBD2968507}">
      <dsp:nvSpPr>
        <dsp:cNvPr id="0" name=""/>
        <dsp:cNvSpPr/>
      </dsp:nvSpPr>
      <dsp:spPr>
        <a:xfrm rot="10800000">
          <a:off x="1123371" y="602267"/>
          <a:ext cx="1302688" cy="52107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5715" rIns="11430" bIns="5715" numCol="1" spcCol="1270" anchor="ctr" anchorCtr="0">
          <a:noAutofit/>
        </a:bodyPr>
        <a:lstStyle/>
        <a:p>
          <a:pPr lvl="0" algn="ctr" defTabSz="400050">
            <a:lnSpc>
              <a:spcPct val="90000"/>
            </a:lnSpc>
            <a:spcBef>
              <a:spcPct val="0"/>
            </a:spcBef>
            <a:spcAft>
              <a:spcPct val="35000"/>
            </a:spcAft>
          </a:pPr>
          <a:r>
            <a:rPr lang="en-US" sz="900" kern="1200" dirty="0" smtClean="0"/>
            <a:t>Authorizes purchases</a:t>
          </a:r>
          <a:endParaRPr lang="en-US" sz="900" kern="1200" dirty="0"/>
        </a:p>
      </dsp:txBody>
      <dsp:txXfrm rot="10800000">
        <a:off x="1383908" y="602267"/>
        <a:ext cx="781613" cy="521075"/>
      </dsp:txXfrm>
    </dsp:sp>
    <dsp:sp modelId="{C609F631-A41E-4098-8965-7A4A5CC146B2}">
      <dsp:nvSpPr>
        <dsp:cNvPr id="0" name=""/>
        <dsp:cNvSpPr/>
      </dsp:nvSpPr>
      <dsp:spPr>
        <a:xfrm rot="10800000">
          <a:off x="3059" y="602267"/>
          <a:ext cx="1302688" cy="52107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5715" rIns="11430" bIns="5715" numCol="1" spcCol="1270" anchor="ctr" anchorCtr="0">
          <a:noAutofit/>
        </a:bodyPr>
        <a:lstStyle/>
        <a:p>
          <a:pPr lvl="0" algn="ctr" defTabSz="400050">
            <a:lnSpc>
              <a:spcPct val="90000"/>
            </a:lnSpc>
            <a:spcBef>
              <a:spcPct val="0"/>
            </a:spcBef>
            <a:spcAft>
              <a:spcPct val="35000"/>
            </a:spcAft>
          </a:pPr>
          <a:r>
            <a:rPr lang="en-US" sz="900" kern="1200" dirty="0" smtClean="0"/>
            <a:t>Bills customer &amp; process payment </a:t>
          </a:r>
          <a:endParaRPr lang="en-US" sz="900" kern="1200" dirty="0"/>
        </a:p>
      </dsp:txBody>
      <dsp:txXfrm rot="10800000">
        <a:off x="263596" y="602267"/>
        <a:ext cx="781613" cy="5210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2E9EC-621B-4D13-AE43-F2750481A0FE}">
      <dsp:nvSpPr>
        <dsp:cNvPr id="0" name=""/>
        <dsp:cNvSpPr/>
      </dsp:nvSpPr>
      <dsp:spPr>
        <a:xfrm>
          <a:off x="943" y="200345"/>
          <a:ext cx="1458469" cy="583387"/>
        </a:xfrm>
        <a:prstGeom prst="chevron">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Consumer</a:t>
          </a:r>
          <a:endParaRPr lang="en-US" sz="1500" kern="1200" dirty="0"/>
        </a:p>
      </dsp:txBody>
      <dsp:txXfrm>
        <a:off x="292637" y="200345"/>
        <a:ext cx="875082" cy="583387"/>
      </dsp:txXfrm>
    </dsp:sp>
    <dsp:sp modelId="{47A22A0A-CD6C-40BA-BB44-CE99F43BC58E}">
      <dsp:nvSpPr>
        <dsp:cNvPr id="0" name=""/>
        <dsp:cNvSpPr/>
      </dsp:nvSpPr>
      <dsp:spPr>
        <a:xfrm>
          <a:off x="1269812" y="249933"/>
          <a:ext cx="1210529" cy="48421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n-US" sz="1000" kern="1200" dirty="0" smtClean="0"/>
            <a:t>Applies for credit from issuer</a:t>
          </a:r>
          <a:endParaRPr lang="en-US" sz="1000" kern="1200" dirty="0"/>
        </a:p>
      </dsp:txBody>
      <dsp:txXfrm>
        <a:off x="1511918" y="249933"/>
        <a:ext cx="726318" cy="484211"/>
      </dsp:txXfrm>
    </dsp:sp>
    <dsp:sp modelId="{41A5F2C9-7F55-4E03-BEFA-41DBD2968507}">
      <dsp:nvSpPr>
        <dsp:cNvPr id="0" name=""/>
        <dsp:cNvSpPr/>
      </dsp:nvSpPr>
      <dsp:spPr>
        <a:xfrm>
          <a:off x="2310867" y="249933"/>
          <a:ext cx="1210529" cy="48421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n-US" sz="1000" kern="1200" dirty="0" smtClean="0"/>
            <a:t>Pays bill when presented</a:t>
          </a:r>
          <a:endParaRPr lang="en-US" sz="1000" kern="1200" dirty="0"/>
        </a:p>
      </dsp:txBody>
      <dsp:txXfrm>
        <a:off x="2552973" y="249933"/>
        <a:ext cx="726318" cy="4842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2E9EC-621B-4D13-AE43-F2750481A0FE}">
      <dsp:nvSpPr>
        <dsp:cNvPr id="0" name=""/>
        <dsp:cNvSpPr/>
      </dsp:nvSpPr>
      <dsp:spPr>
        <a:xfrm>
          <a:off x="105902" y="343"/>
          <a:ext cx="1647372" cy="658948"/>
        </a:xfrm>
        <a:prstGeom prst="chevron">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n-US" sz="1200" kern="1200" dirty="0" smtClean="0"/>
            <a:t>Consumer</a:t>
          </a:r>
          <a:endParaRPr lang="en-US" sz="1200" kern="1200" dirty="0"/>
        </a:p>
      </dsp:txBody>
      <dsp:txXfrm>
        <a:off x="435376" y="343"/>
        <a:ext cx="988424" cy="658948"/>
      </dsp:txXfrm>
    </dsp:sp>
    <dsp:sp modelId="{47A22A0A-CD6C-40BA-BB44-CE99F43BC58E}">
      <dsp:nvSpPr>
        <dsp:cNvPr id="0" name=""/>
        <dsp:cNvSpPr/>
      </dsp:nvSpPr>
      <dsp:spPr>
        <a:xfrm>
          <a:off x="1539116" y="56353"/>
          <a:ext cx="1367319" cy="54692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n-US" sz="1100" kern="1200" dirty="0" smtClean="0"/>
            <a:t>Presents card when shopping</a:t>
          </a:r>
          <a:endParaRPr lang="en-US" sz="1100" kern="1200" dirty="0"/>
        </a:p>
      </dsp:txBody>
      <dsp:txXfrm>
        <a:off x="1812580" y="56353"/>
        <a:ext cx="820392" cy="5469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2E9EC-621B-4D13-AE43-F2750481A0FE}">
      <dsp:nvSpPr>
        <dsp:cNvPr id="0" name=""/>
        <dsp:cNvSpPr/>
      </dsp:nvSpPr>
      <dsp:spPr>
        <a:xfrm rot="10800000">
          <a:off x="2064045" y="236100"/>
          <a:ext cx="1459259" cy="583703"/>
        </a:xfrm>
        <a:prstGeom prst="chevron">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8890" rIns="17780" bIns="8890" numCol="1" spcCol="1270" anchor="ctr" anchorCtr="0">
          <a:noAutofit/>
        </a:bodyPr>
        <a:lstStyle/>
        <a:p>
          <a:pPr lvl="0" algn="ctr" defTabSz="622300">
            <a:lnSpc>
              <a:spcPct val="90000"/>
            </a:lnSpc>
            <a:spcBef>
              <a:spcPct val="0"/>
            </a:spcBef>
            <a:spcAft>
              <a:spcPct val="35000"/>
            </a:spcAft>
          </a:pPr>
          <a:r>
            <a:rPr lang="en-US" sz="1400" kern="1200" dirty="0" smtClean="0"/>
            <a:t>Issuer</a:t>
          </a:r>
          <a:endParaRPr lang="en-US" sz="1400" kern="1200" dirty="0"/>
        </a:p>
      </dsp:txBody>
      <dsp:txXfrm rot="10800000">
        <a:off x="2355896" y="236100"/>
        <a:ext cx="875556" cy="583703"/>
      </dsp:txXfrm>
    </dsp:sp>
    <dsp:sp modelId="{52C74381-3D37-4FB1-890D-76AF5C8B7C6B}">
      <dsp:nvSpPr>
        <dsp:cNvPr id="0" name=""/>
        <dsp:cNvSpPr/>
      </dsp:nvSpPr>
      <dsp:spPr>
        <a:xfrm rot="10800000">
          <a:off x="1042564" y="285715"/>
          <a:ext cx="1211185" cy="48447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5715" rIns="11430" bIns="5715" numCol="1" spcCol="1270" anchor="ctr" anchorCtr="0">
          <a:noAutofit/>
        </a:bodyPr>
        <a:lstStyle/>
        <a:p>
          <a:pPr lvl="0" algn="ctr" defTabSz="400050">
            <a:lnSpc>
              <a:spcPct val="90000"/>
            </a:lnSpc>
            <a:spcBef>
              <a:spcPct val="0"/>
            </a:spcBef>
            <a:spcAft>
              <a:spcPct val="35000"/>
            </a:spcAft>
          </a:pPr>
          <a:r>
            <a:rPr lang="en-US" sz="900" kern="1200" dirty="0" smtClean="0"/>
            <a:t>Approves credit &amp; issues card</a:t>
          </a:r>
          <a:endParaRPr lang="en-US" sz="900" kern="1200" dirty="0"/>
        </a:p>
      </dsp:txBody>
      <dsp:txXfrm rot="10800000">
        <a:off x="1284801" y="285715"/>
        <a:ext cx="726711" cy="484474"/>
      </dsp:txXfrm>
    </dsp:sp>
    <dsp:sp modelId="{C609F631-A41E-4098-8965-7A4A5CC146B2}">
      <dsp:nvSpPr>
        <dsp:cNvPr id="0" name=""/>
        <dsp:cNvSpPr/>
      </dsp:nvSpPr>
      <dsp:spPr>
        <a:xfrm rot="10800000">
          <a:off x="944" y="285715"/>
          <a:ext cx="1211185" cy="48447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5715" rIns="11430" bIns="5715" numCol="1" spcCol="1270" anchor="ctr" anchorCtr="0">
          <a:noAutofit/>
        </a:bodyPr>
        <a:lstStyle/>
        <a:p>
          <a:pPr lvl="0" algn="ctr" defTabSz="400050">
            <a:lnSpc>
              <a:spcPct val="90000"/>
            </a:lnSpc>
            <a:spcBef>
              <a:spcPct val="0"/>
            </a:spcBef>
            <a:spcAft>
              <a:spcPct val="35000"/>
            </a:spcAft>
          </a:pPr>
          <a:r>
            <a:rPr lang="en-US" sz="900" kern="1200" dirty="0" smtClean="0"/>
            <a:t>Bills customer &amp; process payment </a:t>
          </a:r>
          <a:endParaRPr lang="en-US" sz="900" kern="1200" dirty="0"/>
        </a:p>
      </dsp:txBody>
      <dsp:txXfrm rot="10800000">
        <a:off x="243181" y="285715"/>
        <a:ext cx="726711" cy="4844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7F5F5C-3124-48E9-B6C7-8A079B7D71F5}" type="datetime8">
              <a:rPr lang="en-US" smtClean="0">
                <a:latin typeface="Segoe UI" pitchFamily="34" charset="0"/>
              </a:rPr>
              <a:t>9/22/2017 3:05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9C601B9-5273-467A-8E48-EC9939578C8F}" type="datetime8">
              <a:rPr lang="en-US" smtClean="0"/>
              <a:t>9/22/2017 3:05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6" name="Date Placeholder 5"/>
          <p:cNvSpPr>
            <a:spLocks noGrp="1"/>
          </p:cNvSpPr>
          <p:nvPr>
            <p:ph type="dt" idx="12"/>
          </p:nvPr>
        </p:nvSpPr>
        <p:spPr/>
        <p:txBody>
          <a:bodyPr/>
          <a:lstStyle/>
          <a:p>
            <a:fld id="{A3EB11B5-CB56-41DC-8ACC-D502B5C632C9}" type="datetime8">
              <a:rPr lang="en-US" smtClean="0"/>
              <a:t>9/22/2017 3:05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
        <p:nvSpPr>
          <p:cNvPr id="8" name="Footer Placeholder 7"/>
          <p:cNvSpPr>
            <a:spLocks noGrp="1"/>
          </p:cNvSpPr>
          <p:nvPr>
            <p:ph type="ftr" sz="quarter" idx="14"/>
          </p:nvPr>
        </p:nvSpPr>
        <p:spPr/>
        <p:txBody>
          <a:body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42931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Tree>
    <p:extLst>
      <p:ext uri="{BB962C8B-B14F-4D97-AF65-F5344CB8AC3E}">
        <p14:creationId xmlns:p14="http://schemas.microsoft.com/office/powerpoint/2010/main" val="1705977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a:t>
            </a:r>
            <a:endParaRPr lang="en-US"/>
          </a:p>
        </p:txBody>
      </p:sp>
      <p:sp>
        <p:nvSpPr>
          <p:cNvPr id="5" name="Date Placeholder 4"/>
          <p:cNvSpPr>
            <a:spLocks noGrp="1"/>
          </p:cNvSpPr>
          <p:nvPr>
            <p:ph type="dt" idx="11"/>
          </p:nvPr>
        </p:nvSpPr>
        <p:spPr/>
        <p:txBody>
          <a:bodyPr/>
          <a:lstStyle/>
          <a:p>
            <a:r>
              <a:rPr lang="en-US" smtClean="0"/>
              <a:t>07/16/96</a:t>
            </a:r>
            <a:endParaRPr lang="en-US"/>
          </a:p>
        </p:txBody>
      </p:sp>
      <p:sp>
        <p:nvSpPr>
          <p:cNvPr id="6" name="Footer Placeholder 5"/>
          <p:cNvSpPr>
            <a:spLocks noGrp="1"/>
          </p:cNvSpPr>
          <p:nvPr>
            <p:ph type="ftr" sz="quarter" idx="12"/>
          </p:nvPr>
        </p:nvSpPr>
        <p:spPr/>
        <p:txBody>
          <a:bodyPr/>
          <a:lstStyle/>
          <a:p>
            <a:r>
              <a:rPr lang="en-US" smtClean="0"/>
              <a:t>*</a:t>
            </a:r>
            <a:endParaRPr lang="en-US" sz="1200"/>
          </a:p>
        </p:txBody>
      </p:sp>
      <p:sp>
        <p:nvSpPr>
          <p:cNvPr id="7" name="Slide Number Placeholder 6"/>
          <p:cNvSpPr>
            <a:spLocks noGrp="1"/>
          </p:cNvSpPr>
          <p:nvPr>
            <p:ph type="sldNum" sz="quarter" idx="13"/>
          </p:nvPr>
        </p:nvSpPr>
        <p:spPr/>
        <p:txBody>
          <a:bodyPr/>
          <a:lstStyle/>
          <a:p>
            <a:r>
              <a:rPr lang="en-US" smtClean="0"/>
              <a:t>##</a:t>
            </a:r>
            <a:endParaRPr lang="en-US"/>
          </a:p>
        </p:txBody>
      </p:sp>
    </p:spTree>
    <p:extLst>
      <p:ext uri="{BB962C8B-B14F-4D97-AF65-F5344CB8AC3E}">
        <p14:creationId xmlns:p14="http://schemas.microsoft.com/office/powerpoint/2010/main" val="2619281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PayPal 201 Training Version 8.0 20090812PayPal Logo Evolution | Training Trainers</a:t>
            </a:r>
            <a:endParaRPr lang="en-US"/>
          </a:p>
        </p:txBody>
      </p:sp>
      <p:sp>
        <p:nvSpPr>
          <p:cNvPr id="5" name="Date Placeholder 4"/>
          <p:cNvSpPr>
            <a:spLocks noGrp="1"/>
          </p:cNvSpPr>
          <p:nvPr>
            <p:ph type="dt" idx="11"/>
          </p:nvPr>
        </p:nvSpPr>
        <p:spPr/>
        <p:txBody>
          <a:bodyPr/>
          <a:lstStyle/>
          <a:p>
            <a:fld id="{B3BABC76-4016-49B2-B6E8-804E9ED26D4B}" type="datetime2">
              <a:rPr lang="en-US" smtClean="0"/>
              <a:pPr/>
              <a:t>Friday, September 22, 2017</a:t>
            </a:fld>
            <a:endParaRPr lang="en-US"/>
          </a:p>
        </p:txBody>
      </p:sp>
      <p:sp>
        <p:nvSpPr>
          <p:cNvPr id="6" name="Footer Placeholder 5"/>
          <p:cNvSpPr>
            <a:spLocks noGrp="1"/>
          </p:cNvSpPr>
          <p:nvPr>
            <p:ph type="ftr" sz="quarter" idx="12"/>
          </p:nvPr>
        </p:nvSpPr>
        <p:spPr/>
        <p:txBody>
          <a:bodyPr/>
          <a:lstStyle/>
          <a:p>
            <a:r>
              <a:rPr lang="en-US" smtClean="0"/>
              <a:t>Copyright (c) 1999-2009 PayPal.  All rights reservedCopyright © 2007 PayPal. All rights reserved. Confidential and proprietary.</a:t>
            </a:r>
            <a:endParaRPr lang="en-US"/>
          </a:p>
        </p:txBody>
      </p:sp>
      <p:sp>
        <p:nvSpPr>
          <p:cNvPr id="7" name="Slide Number Placeholder 6"/>
          <p:cNvSpPr>
            <a:spLocks noGrp="1"/>
          </p:cNvSpPr>
          <p:nvPr>
            <p:ph type="sldNum" sz="quarter" idx="13"/>
          </p:nvPr>
        </p:nvSpPr>
        <p:spPr/>
        <p:txBody>
          <a:bodyPr/>
          <a:lstStyle/>
          <a:p>
            <a:fld id="{7900A867-898A-49B4-90F0-9321E4F68EF1}" type="slidenum">
              <a:rPr lang="en-US" smtClean="0"/>
              <a:pPr/>
              <a:t>41</a:t>
            </a:fld>
            <a:endParaRPr lang="en-US"/>
          </a:p>
        </p:txBody>
      </p:sp>
    </p:spTree>
    <p:extLst>
      <p:ext uri="{BB962C8B-B14F-4D97-AF65-F5344CB8AC3E}">
        <p14:creationId xmlns:p14="http://schemas.microsoft.com/office/powerpoint/2010/main" val="708328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dirty="0" smtClean="0">
                <a:solidFill>
                  <a:schemeClr val="bg1"/>
                </a:solidFill>
              </a:rPr>
              <a:t>The </a:t>
            </a:r>
            <a:r>
              <a:rPr lang="en-US" dirty="0" err="1" smtClean="0">
                <a:solidFill>
                  <a:schemeClr val="bg1"/>
                </a:solidFill>
              </a:rPr>
              <a:t>Lydians</a:t>
            </a:r>
            <a:r>
              <a:rPr lang="en-US" dirty="0" smtClean="0">
                <a:solidFill>
                  <a:schemeClr val="bg1"/>
                </a:solidFill>
              </a:rPr>
              <a:t> are the first people on record to coin gold and silver into money (7th century BC)</a:t>
            </a:r>
          </a:p>
          <a:p>
            <a:pPr marL="171450" indent="-171450" eaLnBrk="1" hangingPunct="1">
              <a:buFont typeface="Arial" panose="020B0604020202020204" pitchFamily="34" charset="0"/>
              <a:buChar char="•"/>
            </a:pPr>
            <a:r>
              <a:rPr lang="en-US" dirty="0" smtClean="0">
                <a:solidFill>
                  <a:schemeClr val="bg1"/>
                </a:solidFill>
              </a:rPr>
              <a:t>Italians invented checks (known as the “bill of exchange”) around the 14th century</a:t>
            </a:r>
          </a:p>
          <a:p>
            <a:pPr marL="171450" indent="-171450" eaLnBrk="1" hangingPunct="1">
              <a:buFont typeface="Arial" panose="020B0604020202020204" pitchFamily="34" charset="0"/>
              <a:buChar char="•"/>
            </a:pPr>
            <a:r>
              <a:rPr lang="en-US" dirty="0" smtClean="0">
                <a:solidFill>
                  <a:schemeClr val="bg1"/>
                </a:solidFill>
              </a:rPr>
              <a:t>By 1950s, many department stores and other merchants had given metal “charge plates” to their better customers, who could present this identification and pay their charges later</a:t>
            </a:r>
            <a:endParaRPr lang="en-US" dirty="0" smtClean="0">
              <a:latin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9C601B9-5273-467A-8E48-EC9939578C8F}" type="datetime8">
              <a:rPr lang="en-US" smtClean="0"/>
              <a:t>9/22/2017 3:05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285518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know.  You probably thought is was Visa.</a:t>
            </a:r>
            <a:r>
              <a:rPr lang="en-US" baseline="0" dirty="0" smtClean="0"/>
              <a:t>  Here’s probably why.</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9C601B9-5273-467A-8E48-EC9939578C8F}" type="datetime8">
              <a:rPr lang="en-US" smtClean="0"/>
              <a:t>9/22/2017 3:05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305136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lumMod val="60000"/>
                  <a:lumOff val="40000"/>
                </a:schemeClr>
              </a:buClr>
            </a:pPr>
            <a:r>
              <a:rPr lang="en-US" sz="2400" u="sng" dirty="0" smtClean="0">
                <a:solidFill>
                  <a:schemeClr val="tx1"/>
                </a:solidFill>
              </a:rPr>
              <a:t>Debit Cards</a:t>
            </a:r>
          </a:p>
          <a:p>
            <a:pPr lvl="1">
              <a:buClr>
                <a:schemeClr val="tx1">
                  <a:lumMod val="60000"/>
                  <a:lumOff val="40000"/>
                </a:schemeClr>
              </a:buClr>
              <a:buFont typeface="Segoe UI" panose="020B0502040204020203" pitchFamily="34" charset="0"/>
              <a:buChar char="−"/>
            </a:pPr>
            <a:r>
              <a:rPr lang="en-US" sz="2000" kern="1200" dirty="0" smtClean="0">
                <a:solidFill>
                  <a:schemeClr val="tx1"/>
                </a:solidFill>
                <a:latin typeface="Segoe UI Light" pitchFamily="34" charset="0"/>
                <a:ea typeface="+mn-ea"/>
                <a:cs typeface="+mn-cs"/>
              </a:rPr>
              <a:t>Linked to Bank Accounts</a:t>
            </a:r>
          </a:p>
          <a:p>
            <a:pPr lvl="1">
              <a:buClr>
                <a:schemeClr val="tx1">
                  <a:lumMod val="60000"/>
                  <a:lumOff val="40000"/>
                </a:schemeClr>
              </a:buClr>
              <a:buFont typeface="Segoe UI" panose="020B0502040204020203" pitchFamily="34" charset="0"/>
              <a:buChar char="−"/>
            </a:pPr>
            <a:r>
              <a:rPr lang="en-US" sz="2000" kern="1200" dirty="0" smtClean="0">
                <a:solidFill>
                  <a:schemeClr val="tx1"/>
                </a:solidFill>
                <a:latin typeface="Segoe UI Light" pitchFamily="34" charset="0"/>
                <a:ea typeface="+mn-ea"/>
                <a:cs typeface="+mn-cs"/>
              </a:rPr>
              <a:t>Process with a PIN or without a PIN</a:t>
            </a:r>
          </a:p>
          <a:p>
            <a:pPr lvl="1">
              <a:buClr>
                <a:schemeClr val="tx1">
                  <a:lumMod val="60000"/>
                  <a:lumOff val="40000"/>
                </a:schemeClr>
              </a:buClr>
              <a:buFont typeface="Segoe UI" panose="020B0502040204020203" pitchFamily="34" charset="0"/>
              <a:buChar char="−"/>
            </a:pPr>
            <a:r>
              <a:rPr lang="en-US" sz="2000" kern="1200" dirty="0" smtClean="0">
                <a:solidFill>
                  <a:schemeClr val="tx1"/>
                </a:solidFill>
                <a:latin typeface="Segoe UI Light" pitchFamily="34" charset="0"/>
                <a:ea typeface="+mn-ea"/>
                <a:cs typeface="+mn-cs"/>
              </a:rPr>
              <a:t>Chip and Pin - EMV</a:t>
            </a:r>
          </a:p>
          <a:p>
            <a:pPr>
              <a:buClr>
                <a:schemeClr val="tx1">
                  <a:lumMod val="60000"/>
                  <a:lumOff val="40000"/>
                </a:schemeClr>
              </a:buClr>
            </a:pPr>
            <a:r>
              <a:rPr lang="en-US" sz="2400" u="sng" dirty="0" smtClean="0">
                <a:solidFill>
                  <a:schemeClr val="tx1"/>
                </a:solidFill>
              </a:rPr>
              <a:t>Corporate and Purchasing Cards</a:t>
            </a:r>
          </a:p>
          <a:p>
            <a:pPr lvl="1">
              <a:buClr>
                <a:schemeClr val="tx1">
                  <a:lumMod val="60000"/>
                  <a:lumOff val="40000"/>
                </a:schemeClr>
              </a:buClr>
              <a:buFont typeface="Segoe UI" panose="020B0502040204020203" pitchFamily="34" charset="0"/>
              <a:buChar char="−"/>
            </a:pPr>
            <a:r>
              <a:rPr lang="en-US" sz="2000" kern="1200" dirty="0" smtClean="0">
                <a:solidFill>
                  <a:schemeClr val="tx1"/>
                </a:solidFill>
                <a:latin typeface="Segoe UI Light" pitchFamily="34" charset="0"/>
                <a:ea typeface="+mn-ea"/>
                <a:cs typeface="+mn-cs"/>
              </a:rPr>
              <a:t>For Business purchases</a:t>
            </a:r>
          </a:p>
          <a:p>
            <a:pPr lvl="1">
              <a:buClr>
                <a:schemeClr val="tx1">
                  <a:lumMod val="60000"/>
                  <a:lumOff val="40000"/>
                </a:schemeClr>
              </a:buClr>
              <a:buFont typeface="Segoe UI" panose="020B0502040204020203" pitchFamily="34" charset="0"/>
              <a:buChar char="−"/>
            </a:pPr>
            <a:r>
              <a:rPr lang="en-US" sz="2000" kern="1200" dirty="0" smtClean="0">
                <a:solidFill>
                  <a:schemeClr val="tx1"/>
                </a:solidFill>
                <a:latin typeface="Segoe UI Light" pitchFamily="34" charset="0"/>
                <a:ea typeface="+mn-ea"/>
                <a:cs typeface="+mn-cs"/>
              </a:rPr>
              <a:t>Used for purchase of software licenses</a:t>
            </a:r>
          </a:p>
          <a:p>
            <a:pPr>
              <a:buClr>
                <a:schemeClr val="tx1">
                  <a:lumMod val="60000"/>
                  <a:lumOff val="40000"/>
                </a:schemeClr>
              </a:buClr>
            </a:pPr>
            <a:r>
              <a:rPr lang="en-US" sz="2400" u="sng" dirty="0" smtClean="0">
                <a:solidFill>
                  <a:schemeClr val="tx1"/>
                </a:solidFill>
              </a:rPr>
              <a:t>Gift Cards (Pre-Paid and Stored Value)</a:t>
            </a:r>
          </a:p>
          <a:p>
            <a:pPr lvl="1">
              <a:buClr>
                <a:schemeClr val="tx1">
                  <a:lumMod val="60000"/>
                  <a:lumOff val="40000"/>
                </a:schemeClr>
              </a:buClr>
              <a:buFont typeface="Segoe UI" panose="020B0502040204020203" pitchFamily="34" charset="0"/>
              <a:buChar char="−"/>
            </a:pPr>
            <a:r>
              <a:rPr lang="en-US" sz="2000" kern="1200" dirty="0" smtClean="0">
                <a:solidFill>
                  <a:schemeClr val="tx1"/>
                </a:solidFill>
                <a:latin typeface="Segoe UI Light" pitchFamily="34" charset="0"/>
                <a:ea typeface="+mn-ea"/>
                <a:cs typeface="+mn-cs"/>
              </a:rPr>
              <a:t>Open-Loop can be used anywhere</a:t>
            </a:r>
          </a:p>
          <a:p>
            <a:pPr lvl="1">
              <a:buClr>
                <a:schemeClr val="tx1">
                  <a:lumMod val="60000"/>
                  <a:lumOff val="40000"/>
                </a:schemeClr>
              </a:buClr>
              <a:buFont typeface="Segoe UI" panose="020B0502040204020203" pitchFamily="34" charset="0"/>
              <a:buChar char="−"/>
            </a:pPr>
            <a:r>
              <a:rPr lang="en-US" sz="2000" kern="1200" dirty="0" smtClean="0">
                <a:solidFill>
                  <a:schemeClr val="tx1"/>
                </a:solidFill>
                <a:latin typeface="Segoe UI Light" pitchFamily="34" charset="0"/>
                <a:ea typeface="+mn-ea"/>
                <a:cs typeface="+mn-cs"/>
              </a:rPr>
              <a:t>Closed-Loop can only be used at limited locations</a:t>
            </a:r>
          </a:p>
          <a:p>
            <a:pPr>
              <a:buClr>
                <a:schemeClr val="tx1">
                  <a:lumMod val="60000"/>
                  <a:lumOff val="40000"/>
                </a:schemeClr>
              </a:buClr>
            </a:pPr>
            <a:r>
              <a:rPr lang="en-US" sz="2400" u="sng" dirty="0" smtClean="0">
                <a:solidFill>
                  <a:schemeClr val="tx1"/>
                </a:solidFill>
              </a:rPr>
              <a:t>Private Label Credit Cards, </a:t>
            </a:r>
            <a:br>
              <a:rPr lang="en-US" sz="2400" u="sng" dirty="0" smtClean="0">
                <a:solidFill>
                  <a:schemeClr val="tx1"/>
                </a:solidFill>
              </a:rPr>
            </a:br>
            <a:r>
              <a:rPr lang="en-US" sz="2400" u="sng" dirty="0" smtClean="0">
                <a:solidFill>
                  <a:schemeClr val="tx1"/>
                </a:solidFill>
              </a:rPr>
              <a:t>e.g. Sears Card</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9C601B9-5273-467A-8E48-EC9939578C8F}" type="datetime8">
              <a:rPr lang="en-US" smtClean="0"/>
              <a:t>9/22/2017 3:05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859661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Averaged Weighted</a:t>
            </a:r>
            <a:r>
              <a:rPr lang="en-US" baseline="0" dirty="0" smtClean="0"/>
              <a:t> by GDP: 12%</a:t>
            </a:r>
          </a:p>
          <a:p>
            <a:r>
              <a:rPr lang="en-US" baseline="0" dirty="0" smtClean="0"/>
              <a:t>Equates to more than $28 Billion a year</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9C601B9-5273-467A-8E48-EC9939578C8F}" type="datetime8">
              <a:rPr lang="en-US" smtClean="0"/>
              <a:t>9/22/2017 3:05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204083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48" dirty="0" smtClean="0"/>
              <a:t>Formula:</a:t>
            </a:r>
          </a:p>
          <a:p>
            <a:pPr lvl="1"/>
            <a:r>
              <a:rPr lang="en-US" sz="2040" dirty="0" smtClean="0"/>
              <a:t>Simple Card Reader that plugs into Smart Phone</a:t>
            </a:r>
          </a:p>
          <a:p>
            <a:pPr lvl="1"/>
            <a:r>
              <a:rPr lang="en-US" sz="2040" dirty="0" smtClean="0"/>
              <a:t>Ubiquity of Smart Phones</a:t>
            </a:r>
          </a:p>
          <a:p>
            <a:pPr lvl="1"/>
            <a:r>
              <a:rPr lang="en-US" sz="2040" dirty="0" smtClean="0"/>
              <a:t>Approve all merchants but restrict payments to merchants</a:t>
            </a:r>
          </a:p>
          <a:p>
            <a:pPr lvl="2"/>
            <a:r>
              <a:rPr lang="en-US" sz="1836" dirty="0" smtClean="0"/>
              <a:t>Merchants can apply online and are typically approved</a:t>
            </a:r>
          </a:p>
          <a:p>
            <a:pPr lvl="2"/>
            <a:r>
              <a:rPr lang="en-US" sz="1836" dirty="0" smtClean="0"/>
              <a:t>Merchants are vetted  before they are allowed to process high volumes of payments.</a:t>
            </a:r>
          </a:p>
          <a:p>
            <a:pPr lvl="2"/>
            <a:r>
              <a:rPr lang="en-US" sz="1836" dirty="0" smtClean="0"/>
              <a:t>This limits credit losses, which helps drive profits</a:t>
            </a:r>
          </a:p>
          <a:p>
            <a:pPr lvl="1"/>
            <a:r>
              <a:rPr lang="en-US" sz="2040" dirty="0" smtClean="0"/>
              <a:t>Simple, Convenient Consumer User Experience</a:t>
            </a:r>
          </a:p>
          <a:p>
            <a:pPr lvl="2"/>
            <a:r>
              <a:rPr lang="en-US" sz="1836" dirty="0" smtClean="0"/>
              <a:t>Sign for purchase on mobile screen</a:t>
            </a:r>
          </a:p>
          <a:p>
            <a:pPr lvl="1"/>
            <a:r>
              <a:rPr lang="en-US" sz="2040" dirty="0" smtClean="0"/>
              <a:t>Tap into Micro Merchants – New Market, Limited Competition</a:t>
            </a:r>
            <a:endParaRPr lang="en-US" sz="1836" dirty="0" smtClean="0"/>
          </a:p>
          <a:p>
            <a:pPr lvl="1"/>
            <a:r>
              <a:rPr lang="en-US" sz="2040" dirty="0" smtClean="0"/>
              <a:t>Extend to Tablet Devices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9C601B9-5273-467A-8E48-EC9939578C8F}" type="datetime8">
              <a:rPr lang="en-US" smtClean="0"/>
              <a:t>9/22/2017 3:05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293474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301848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9/22/2017 3:05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35</a:t>
            </a:fld>
            <a:endParaRPr lang="en-US" dirty="0"/>
          </a:p>
        </p:txBody>
      </p:sp>
      <p:sp>
        <p:nvSpPr>
          <p:cNvPr id="8" name="Footer Placeholder 3"/>
          <p:cNvSpPr>
            <a:spLocks noGrp="1"/>
          </p:cNvSpPr>
          <p:nvPr>
            <p:ph type="ftr" sz="quarter" idx="4"/>
          </p:nvPr>
        </p:nvSpPr>
        <p:spPr>
          <a:xfrm>
            <a:off x="0" y="8829967"/>
            <a:ext cx="6270096" cy="464820"/>
          </a:xfrm>
          <a:prstGeom prst="rect">
            <a:avLst/>
          </a:prstGeom>
        </p:spPr>
        <p:txBody>
          <a:bodyPr vert="horz" lIns="92446" tIns="46223" rIns="92446" bIns="46223"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72765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extLst>
      <p:ext uri="{BB962C8B-B14F-4D97-AF65-F5344CB8AC3E}">
        <p14:creationId xmlns:p14="http://schemas.microsoft.com/office/powerpoint/2010/main" val="1511394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ltGray">
          <a:xfrm>
            <a:off x="-1" y="0"/>
            <a:ext cx="12436475" cy="6995517"/>
          </a:xfrm>
          <a:prstGeom prst="rect">
            <a:avLst/>
          </a:prstGeom>
        </p:spPr>
      </p:pic>
      <p:sp>
        <p:nvSpPr>
          <p:cNvPr id="4" name="Rectangle 3"/>
          <p:cNvSpPr/>
          <p:nvPr userDrawn="1"/>
        </p:nvSpPr>
        <p:spPr bwMode="auto">
          <a:xfrm>
            <a:off x="272986" y="2125663"/>
            <a:ext cx="6402452" cy="3654405"/>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638" y="2125663"/>
            <a:ext cx="6402388" cy="1828800"/>
          </a:xfrm>
          <a:noFill/>
        </p:spPr>
        <p:txBody>
          <a:bodyPr lIns="146304" tIns="91440" rIns="146304" bIns="91440" anchor="t" anchorCtr="0"/>
          <a:lstStyle>
            <a:lvl1pPr>
              <a:defRPr sz="5400" spc="-100" baseline="0">
                <a:gradFill>
                  <a:gsLst>
                    <a:gs pos="76250">
                      <a:srgbClr val="FFFFFF"/>
                    </a:gs>
                    <a:gs pos="51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2986" y="3954443"/>
            <a:ext cx="6402388" cy="1825625"/>
          </a:xfrm>
        </p:spPr>
        <p:txBody>
          <a:bodyPr tIns="109728" bIns="109728">
            <a:noAutofit/>
          </a:bodyPr>
          <a:lstStyle>
            <a:lvl1pPr marL="0" indent="0">
              <a:spcBef>
                <a:spcPts val="0"/>
              </a:spcBef>
              <a:buNone/>
              <a:defRPr sz="3200">
                <a:gradFill>
                  <a:gsLst>
                    <a:gs pos="76250">
                      <a:srgbClr val="FFFFFF"/>
                    </a:gs>
                    <a:gs pos="51000">
                      <a:srgbClr val="FFFFFF"/>
                    </a:gs>
                  </a:gsLst>
                  <a:lin ang="5400000" scaled="0"/>
                </a:gradFill>
              </a:defRPr>
            </a:lvl1pPr>
          </a:lstStyle>
          <a:p>
            <a:pPr lvl="0"/>
            <a:r>
              <a:rPr lang="en-US" dirty="0" smtClean="0"/>
              <a:t>Speaker Name</a:t>
            </a:r>
          </a:p>
        </p:txBody>
      </p:sp>
      <p:grpSp>
        <p:nvGrpSpPr>
          <p:cNvPr id="8" name="Group 7"/>
          <p:cNvGrpSpPr>
            <a:grpSpLocks noChangeAspect="1"/>
          </p:cNvGrpSpPr>
          <p:nvPr userDrawn="1"/>
        </p:nvGrpSpPr>
        <p:grpSpPr bwMode="gray">
          <a:xfrm>
            <a:off x="457518" y="479425"/>
            <a:ext cx="1681413" cy="360979"/>
            <a:chOff x="457200" y="1643393"/>
            <a:chExt cx="4492753" cy="96454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457200" y="1643393"/>
              <a:ext cx="964540" cy="964540"/>
            </a:xfrm>
            <a:prstGeom prst="rect">
              <a:avLst/>
            </a:prstGeom>
          </p:spPr>
        </p:pic>
        <p:sp>
          <p:nvSpPr>
            <p:cNvPr id="12"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a:extLst>
                <a:ext uri="{28A0092B-C50C-407E-A947-70E740481C1C}">
                  <a14:useLocalDpi xmlns:a14="http://schemas.microsoft.com/office/drawing/2010/main" val="0"/>
                </a:ext>
              </a:extLst>
            </a:blip>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201314816"/>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518" y="6161442"/>
            <a:ext cx="1645920" cy="353658"/>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smtClean="0">
                <a:gradFill>
                  <a:gsLst>
                    <a:gs pos="0">
                      <a:schemeClr val="tx1"/>
                    </a:gs>
                    <a:gs pos="100000">
                      <a:schemeClr val="tx1"/>
                    </a:gs>
                  </a:gsLst>
                  <a:lin ang="5400000" scaled="0"/>
                </a:gradFill>
                <a:cs typeface="Segoe UI" pitchFamily="34" charset="0"/>
              </a:rPr>
              <a:t>©</a:t>
            </a:r>
            <a:r>
              <a:rPr lang="en-US" sz="700" baseline="0" dirty="0" smtClean="0">
                <a:gradFill>
                  <a:gsLst>
                    <a:gs pos="0">
                      <a:schemeClr val="tx1"/>
                    </a:gs>
                    <a:gs pos="100000">
                      <a:schemeClr val="tx1"/>
                    </a:gs>
                  </a:gsLst>
                  <a:lin ang="5400000" scaled="0"/>
                </a:gradFill>
                <a:cs typeface="Segoe UI" pitchFamily="34" charset="0"/>
              </a:rPr>
              <a:t> Copyright</a:t>
            </a:r>
            <a:r>
              <a:rPr lang="en-US" sz="700" dirty="0" smtClean="0">
                <a:gradFill>
                  <a:gsLst>
                    <a:gs pos="0">
                      <a:schemeClr val="tx1"/>
                    </a:gs>
                    <a:gs pos="100000">
                      <a:schemeClr val="tx1"/>
                    </a:gs>
                  </a:gsLst>
                  <a:lin ang="5400000" scaled="0"/>
                </a:gradFill>
                <a:cs typeface="Segoe UI" pitchFamily="34" charset="0"/>
              </a:rPr>
              <a:t>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3928358739"/>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ltGray">
          <a:xfrm>
            <a:off x="-1" y="0"/>
            <a:ext cx="12436475" cy="6995517"/>
          </a:xfrm>
          <a:prstGeom prst="rect">
            <a:avLst/>
          </a:prstGeom>
        </p:spPr>
      </p:pic>
      <p:sp>
        <p:nvSpPr>
          <p:cNvPr id="4" name="Rectangle 3"/>
          <p:cNvSpPr/>
          <p:nvPr userDrawn="1"/>
        </p:nvSpPr>
        <p:spPr bwMode="auto">
          <a:xfrm>
            <a:off x="272986" y="2124972"/>
            <a:ext cx="6402452" cy="3654405"/>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638" y="2124972"/>
            <a:ext cx="6402388" cy="1828800"/>
          </a:xfrm>
          <a:noFill/>
        </p:spPr>
        <p:txBody>
          <a:bodyPr lIns="146304" tIns="91440" rIns="146304" bIns="91440" anchor="t" anchorCtr="0"/>
          <a:lstStyle>
            <a:lvl1pPr>
              <a:defRPr sz="5400" spc="-100" baseline="0">
                <a:gradFill>
                  <a:gsLst>
                    <a:gs pos="76250">
                      <a:srgbClr val="FFFFFF"/>
                    </a:gs>
                    <a:gs pos="51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2986" y="3953752"/>
            <a:ext cx="6402388" cy="1825625"/>
          </a:xfrm>
        </p:spPr>
        <p:txBody>
          <a:bodyPr tIns="109728" bIns="109728">
            <a:noAutofit/>
          </a:bodyPr>
          <a:lstStyle>
            <a:lvl1pPr marL="0" indent="0">
              <a:spcBef>
                <a:spcPts val="0"/>
              </a:spcBef>
              <a:buNone/>
              <a:defRPr sz="3200">
                <a:gradFill>
                  <a:gsLst>
                    <a:gs pos="76250">
                      <a:srgbClr val="FFFFFF"/>
                    </a:gs>
                    <a:gs pos="51000">
                      <a:srgbClr val="FFFFFF"/>
                    </a:gs>
                  </a:gsLst>
                  <a:lin ang="5400000" scaled="0"/>
                </a:gradFill>
              </a:defRPr>
            </a:lvl1pPr>
          </a:lstStyle>
          <a:p>
            <a:pPr lvl="0"/>
            <a:r>
              <a:rPr lang="en-US" dirty="0" smtClean="0"/>
              <a:t>Speaker Name</a:t>
            </a:r>
          </a:p>
        </p:txBody>
      </p:sp>
      <p:grpSp>
        <p:nvGrpSpPr>
          <p:cNvPr id="13" name="Group 12"/>
          <p:cNvGrpSpPr>
            <a:grpSpLocks noChangeAspect="1"/>
          </p:cNvGrpSpPr>
          <p:nvPr userDrawn="1"/>
        </p:nvGrpSpPr>
        <p:grpSpPr bwMode="gray">
          <a:xfrm>
            <a:off x="457518" y="479425"/>
            <a:ext cx="1681413" cy="360979"/>
            <a:chOff x="457200" y="1643393"/>
            <a:chExt cx="4492753" cy="96454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457200" y="1643393"/>
              <a:ext cx="964540" cy="964540"/>
            </a:xfrm>
            <a:prstGeom prst="rect">
              <a:avLst/>
            </a:prstGeom>
          </p:spPr>
        </p:pic>
        <p:sp>
          <p:nvSpPr>
            <p:cNvPr id="15"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4994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91000">
                      <a:schemeClr val="tx1"/>
                    </a:gs>
                    <a:gs pos="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200" y="6162520"/>
            <a:ext cx="1645920" cy="352580"/>
          </a:xfrm>
          <a:prstGeom prst="rect">
            <a:avLst/>
          </a:prstGeom>
        </p:spPr>
      </p:pic>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794064"/>
          </a:xfrm>
          <a:noFill/>
        </p:spPr>
        <p:txBody>
          <a:bodyPr lIns="182880" tIns="146304" rIns="182880" bIns="146304">
            <a:sp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97602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2025825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a:extLst>
                <a:ext uri="{28A0092B-C50C-407E-A947-70E740481C1C}">
                  <a14:useLocalDpi xmlns:a14="http://schemas.microsoft.com/office/drawing/2010/main" val="0"/>
                </a:ext>
              </a:extLst>
            </a:blip>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6720706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smtClean="0">
                <a:gradFill>
                  <a:gsLst>
                    <a:gs pos="0">
                      <a:schemeClr val="tx1"/>
                    </a:gs>
                    <a:gs pos="100000">
                      <a:schemeClr val="tx1"/>
                    </a:gs>
                  </a:gsLst>
                  <a:lin ang="5400000" scaled="0"/>
                </a:gradFill>
                <a:cs typeface="Segoe UI" pitchFamily="34" charset="0"/>
              </a:rPr>
              <a:t>© Copyright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7293980"/>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67965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2"/>
            <a:ext cx="11375536" cy="209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1711174"/>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00612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gradFill>
                  <a:gsLst>
                    <a:gs pos="1250">
                      <a:schemeClr val="tx2"/>
                    </a:gs>
                    <a:gs pos="99000">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image" Target="../media/image1.pn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theme" Target="../theme/theme2.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70" r:id="rId1"/>
    <p:sldLayoutId id="2147484167" r:id="rId2"/>
    <p:sldLayoutId id="2147484087" r:id="rId3"/>
    <p:sldLayoutId id="2147484098" r:id="rId4"/>
    <p:sldLayoutId id="2147484107" r:id="rId5"/>
    <p:sldLayoutId id="2147484086" r:id="rId6"/>
    <p:sldLayoutId id="2147484099" r:id="rId7"/>
    <p:sldLayoutId id="2147484100" r:id="rId8"/>
    <p:sldLayoutId id="2147484106" r:id="rId9"/>
    <p:sldLayoutId id="2147484089" r:id="rId10"/>
    <p:sldLayoutId id="2147484092" r:id="rId11"/>
    <p:sldLayoutId id="2147484105" r:id="rId12"/>
    <p:sldLayoutId id="2147484182" r:id="rId13"/>
    <p:sldLayoutId id="2147484130" r:id="rId14"/>
    <p:sldLayoutId id="2147484101" r:id="rId15"/>
    <p:sldLayoutId id="2147484102" r:id="rId16"/>
    <p:sldLayoutId id="2147484189" r:id="rId17"/>
    <p:sldLayoutId id="2147484093" r:id="rId18"/>
    <p:sldLayoutId id="2147484127" r:id="rId19"/>
    <p:sldLayoutId id="2147484128" r:id="rId20"/>
    <p:sldLayoutId id="2147484129" r:id="rId21"/>
    <p:sldLayoutId id="2147484094" r:id="rId22"/>
    <p:sldLayoutId id="2147484195" r:id="rId23"/>
    <p:sldLayoutId id="2147484096" r:id="rId2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6" r:id="rId1"/>
    <p:sldLayoutId id="2147484236" r:id="rId2"/>
    <p:sldLayoutId id="2147484240" r:id="rId3"/>
    <p:sldLayoutId id="2147484241" r:id="rId4"/>
    <p:sldLayoutId id="2147484244" r:id="rId5"/>
    <p:sldLayoutId id="2147484245" r:id="rId6"/>
    <p:sldLayoutId id="2147484247" r:id="rId7"/>
    <p:sldLayoutId id="2147484249" r:id="rId8"/>
    <p:sldLayoutId id="2147484250" r:id="rId9"/>
    <p:sldLayoutId id="2147484264" r:id="rId10"/>
    <p:sldLayoutId id="2147484251" r:id="rId11"/>
    <p:sldLayoutId id="2147484252" r:id="rId12"/>
    <p:sldLayoutId id="2147484253" r:id="rId13"/>
    <p:sldLayoutId id="2147484267" r:id="rId14"/>
    <p:sldLayoutId id="2147484256" r:id="rId15"/>
    <p:sldLayoutId id="2147484257" r:id="rId16"/>
    <p:sldLayoutId id="2147484258" r:id="rId17"/>
    <p:sldLayoutId id="2147484259" r:id="rId18"/>
    <p:sldLayoutId id="2147484260" r:id="rId19"/>
    <p:sldLayoutId id="2147484261" r:id="rId20"/>
    <p:sldLayoutId id="2147484263" r:id="rId21"/>
    <p:sldLayoutId id="2147484269" r:id="rId22"/>
    <p:sldLayoutId id="2147484270"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2.jpeg"/><Relationship Id="rId7" Type="http://schemas.openxmlformats.org/officeDocument/2006/relationships/diagramQuickStyle" Target="../diagrams/quickStyle1.xml"/><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3.jp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2.xml"/><Relationship Id="rId7" Type="http://schemas.openxmlformats.org/officeDocument/2006/relationships/image" Target="../media/image45.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4.jpe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1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Layout" Target="../diagrams/layout3.xml"/><Relationship Id="rId7" Type="http://schemas.openxmlformats.org/officeDocument/2006/relationships/image" Target="../media/image66.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10" Type="http://schemas.microsoft.com/office/2007/relationships/hdphoto" Target="../media/hdphoto2.wdp"/><Relationship Id="rId4" Type="http://schemas.openxmlformats.org/officeDocument/2006/relationships/diagramQuickStyle" Target="../diagrams/quickStyle3.xml"/><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jpeg"/><Relationship Id="rId3" Type="http://schemas.openxmlformats.org/officeDocument/2006/relationships/diagramLayout" Target="../diagrams/layout4.xml"/><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11" Type="http://schemas.openxmlformats.org/officeDocument/2006/relationships/image" Target="../media/image74.png"/><Relationship Id="rId5" Type="http://schemas.openxmlformats.org/officeDocument/2006/relationships/diagramColors" Target="../diagrams/colors4.xml"/><Relationship Id="rId10" Type="http://schemas.openxmlformats.org/officeDocument/2006/relationships/image" Target="../media/image73.png"/><Relationship Id="rId4" Type="http://schemas.openxmlformats.org/officeDocument/2006/relationships/diagramQuickStyle" Target="../diagrams/quickStyle4.xml"/><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 Id="rId5" Type="http://schemas.openxmlformats.org/officeDocument/2006/relationships/chart" Target="../charts/chart6.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diagramColors" Target="../diagrams/colors6.xml"/><Relationship Id="rId3" Type="http://schemas.openxmlformats.org/officeDocument/2006/relationships/image" Target="../media/image84.png"/><Relationship Id="rId7" Type="http://schemas.openxmlformats.org/officeDocument/2006/relationships/diagramQuickStyle" Target="../diagrams/quickStyle5.xml"/><Relationship Id="rId12" Type="http://schemas.openxmlformats.org/officeDocument/2006/relationships/diagramQuickStyle" Target="../diagrams/quickStyle6.xm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diagramLayout" Target="../diagrams/layout5.xml"/><Relationship Id="rId11" Type="http://schemas.openxmlformats.org/officeDocument/2006/relationships/diagramLayout" Target="../diagrams/layout6.xml"/><Relationship Id="rId5" Type="http://schemas.openxmlformats.org/officeDocument/2006/relationships/diagramData" Target="../diagrams/data5.xml"/><Relationship Id="rId10" Type="http://schemas.openxmlformats.org/officeDocument/2006/relationships/diagramData" Target="../diagrams/data6.xml"/><Relationship Id="rId4" Type="http://schemas.openxmlformats.org/officeDocument/2006/relationships/image" Target="../media/image85.jpeg"/><Relationship Id="rId9" Type="http://schemas.microsoft.com/office/2007/relationships/diagramDrawing" Target="../diagrams/drawing5.xml"/><Relationship Id="rId14" Type="http://schemas.microsoft.com/office/2007/relationships/diagramDrawing" Target="../diagrams/drawing6.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diagramLayout" Target="../diagrams/layout8.xml"/><Relationship Id="rId18" Type="http://schemas.openxmlformats.org/officeDocument/2006/relationships/diagramLayout" Target="../diagrams/layout9.xml"/><Relationship Id="rId26" Type="http://schemas.microsoft.com/office/2007/relationships/diagramDrawing" Target="../diagrams/drawing10.xml"/><Relationship Id="rId3" Type="http://schemas.openxmlformats.org/officeDocument/2006/relationships/image" Target="../media/image84.png"/><Relationship Id="rId21" Type="http://schemas.microsoft.com/office/2007/relationships/diagramDrawing" Target="../diagrams/drawing9.xml"/><Relationship Id="rId7" Type="http://schemas.openxmlformats.org/officeDocument/2006/relationships/diagramQuickStyle" Target="../diagrams/quickStyle7.xml"/><Relationship Id="rId12" Type="http://schemas.openxmlformats.org/officeDocument/2006/relationships/diagramData" Target="../diagrams/data8.xml"/><Relationship Id="rId17" Type="http://schemas.openxmlformats.org/officeDocument/2006/relationships/diagramData" Target="../diagrams/data9.xml"/><Relationship Id="rId25" Type="http://schemas.openxmlformats.org/officeDocument/2006/relationships/diagramColors" Target="../diagrams/colors10.xml"/><Relationship Id="rId2" Type="http://schemas.openxmlformats.org/officeDocument/2006/relationships/notesSlide" Target="../notesSlides/notesSlide10.xml"/><Relationship Id="rId16" Type="http://schemas.microsoft.com/office/2007/relationships/diagramDrawing" Target="../diagrams/drawing8.xml"/><Relationship Id="rId20" Type="http://schemas.openxmlformats.org/officeDocument/2006/relationships/diagramColors" Target="../diagrams/colors9.xml"/><Relationship Id="rId29" Type="http://schemas.openxmlformats.org/officeDocument/2006/relationships/diagramQuickStyle" Target="../diagrams/quickStyle11.xml"/><Relationship Id="rId1" Type="http://schemas.openxmlformats.org/officeDocument/2006/relationships/slideLayout" Target="../slideLayouts/slideLayout28.xml"/><Relationship Id="rId6" Type="http://schemas.openxmlformats.org/officeDocument/2006/relationships/diagramLayout" Target="../diagrams/layout7.xml"/><Relationship Id="rId11" Type="http://schemas.openxmlformats.org/officeDocument/2006/relationships/image" Target="../media/image87.png"/><Relationship Id="rId24" Type="http://schemas.openxmlformats.org/officeDocument/2006/relationships/diagramQuickStyle" Target="../diagrams/quickStyle10.xml"/><Relationship Id="rId5" Type="http://schemas.openxmlformats.org/officeDocument/2006/relationships/diagramData" Target="../diagrams/data7.xml"/><Relationship Id="rId15" Type="http://schemas.openxmlformats.org/officeDocument/2006/relationships/diagramColors" Target="../diagrams/colors8.xml"/><Relationship Id="rId23" Type="http://schemas.openxmlformats.org/officeDocument/2006/relationships/diagramLayout" Target="../diagrams/layout10.xml"/><Relationship Id="rId28" Type="http://schemas.openxmlformats.org/officeDocument/2006/relationships/diagramLayout" Target="../diagrams/layout11.xml"/><Relationship Id="rId10" Type="http://schemas.openxmlformats.org/officeDocument/2006/relationships/image" Target="../media/image86.png"/><Relationship Id="rId19" Type="http://schemas.openxmlformats.org/officeDocument/2006/relationships/diagramQuickStyle" Target="../diagrams/quickStyle9.xml"/><Relationship Id="rId31" Type="http://schemas.microsoft.com/office/2007/relationships/diagramDrawing" Target="../diagrams/drawing11.xml"/><Relationship Id="rId4" Type="http://schemas.openxmlformats.org/officeDocument/2006/relationships/image" Target="../media/image85.jpeg"/><Relationship Id="rId9" Type="http://schemas.microsoft.com/office/2007/relationships/diagramDrawing" Target="../diagrams/drawing7.xml"/><Relationship Id="rId14" Type="http://schemas.openxmlformats.org/officeDocument/2006/relationships/diagramQuickStyle" Target="../diagrams/quickStyle8.xml"/><Relationship Id="rId22" Type="http://schemas.openxmlformats.org/officeDocument/2006/relationships/diagramData" Target="../diagrams/data10.xml"/><Relationship Id="rId27" Type="http://schemas.openxmlformats.org/officeDocument/2006/relationships/diagramData" Target="../diagrams/data11.xml"/><Relationship Id="rId30" Type="http://schemas.openxmlformats.org/officeDocument/2006/relationships/diagramColors" Target="../diagrams/colors11.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png"/><Relationship Id="rId18" Type="http://schemas.openxmlformats.org/officeDocument/2006/relationships/image" Target="../media/image32.jpeg"/><Relationship Id="rId3"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hyperlink" Target="http://www.4b.es/index.htm" TargetMode="External"/><Relationship Id="rId17" Type="http://schemas.openxmlformats.org/officeDocument/2006/relationships/image" Target="../media/image31.png"/><Relationship Id="rId2" Type="http://schemas.openxmlformats.org/officeDocument/2006/relationships/image" Target="../media/image14.png"/><Relationship Id="rId16" Type="http://schemas.openxmlformats.org/officeDocument/2006/relationships/image" Target="../media/image30.jpeg"/><Relationship Id="rId20"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7.jpeg"/><Relationship Id="rId5" Type="http://schemas.openxmlformats.org/officeDocument/2006/relationships/image" Target="../media/image18.png"/><Relationship Id="rId15" Type="http://schemas.openxmlformats.org/officeDocument/2006/relationships/hyperlink" Target="http://www.google.com/imgres?imgurl=http://www.aqua-aqua.nl/contents/media/logo_bancontact_mister_cash.jpg&amp;imgrefurl=http://www.aqua-aqua.nl/en-uk/&amp;usg=__hHJ0lU-z6RaibxtsAXYbokS7iTY=&amp;h=755&amp;w=1203&amp;sz=102&amp;hl=en&amp;start=2&amp;zoom=1&amp;um=1&amp;itbs=1&amp;tbnid=vlJ-rcjkoi6rNM:&amp;tbnh=94&amp;tbnw=150&amp;prev=/images?q=bancontact&amp;um=1&amp;hl=en&amp;tbs=isch:1" TargetMode="External"/><Relationship Id="rId10" Type="http://schemas.openxmlformats.org/officeDocument/2006/relationships/hyperlink" Target="http://www.google.com/imgres?imgurl=http://www.vindebroen.dk/images/dankort%5b1%5d.gif&amp;imgrefurl=http://www.vindebroen.dk/&amp;usg=__tSzvWco2i8ZdoZGfG3g6hipDzm4=&amp;h=268&amp;w=480&amp;sz=6&amp;hl=en&amp;start=2&amp;zoom=1&amp;um=1&amp;itbs=1&amp;tbnid=Q-nVhHZ74qgDvM:&amp;tbnh=72&amp;tbnw=129&amp;prev=/images?q=Dankort&amp;um=1&amp;hl=en&amp;sa=N&amp;tbs=isch:1" TargetMode="External"/><Relationship Id="rId19" Type="http://schemas.openxmlformats.org/officeDocument/2006/relationships/image" Target="../media/image33.jpeg"/><Relationship Id="rId4" Type="http://schemas.openxmlformats.org/officeDocument/2006/relationships/image" Target="../media/image17.png"/><Relationship Id="rId9" Type="http://schemas.openxmlformats.org/officeDocument/2006/relationships/image" Target="../media/image26.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 Card </a:t>
            </a:r>
            <a:br>
              <a:rPr lang="en-US" dirty="0" smtClean="0"/>
            </a:br>
            <a:r>
              <a:rPr lang="en-US" dirty="0" smtClean="0"/>
              <a:t>Payments 101</a:t>
            </a:r>
            <a:endParaRPr lang="en-US" dirty="0"/>
          </a:p>
        </p:txBody>
      </p:sp>
      <p:sp>
        <p:nvSpPr>
          <p:cNvPr id="3" name="Text Placeholder 2"/>
          <p:cNvSpPr>
            <a:spLocks noGrp="1"/>
          </p:cNvSpPr>
          <p:nvPr>
            <p:ph type="body" sz="quarter" idx="14"/>
          </p:nvPr>
        </p:nvSpPr>
        <p:spPr/>
        <p:txBody>
          <a:bodyPr/>
          <a:lstStyle/>
          <a:p>
            <a:r>
              <a:rPr lang="en-US" dirty="0" smtClean="0"/>
              <a:t>Speaker name</a:t>
            </a:r>
          </a:p>
          <a:p>
            <a:r>
              <a:rPr lang="en-US" dirty="0" smtClean="0"/>
              <a:t>Title</a:t>
            </a:r>
          </a:p>
        </p:txBody>
      </p:sp>
    </p:spTree>
    <p:extLst>
      <p:ext uri="{BB962C8B-B14F-4D97-AF65-F5344CB8AC3E}">
        <p14:creationId xmlns:p14="http://schemas.microsoft.com/office/powerpoint/2010/main" val="40103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Credit Cards Have Multiple Personalities</a:t>
            </a:r>
            <a:endParaRPr lang="en-US" dirty="0"/>
          </a:p>
        </p:txBody>
      </p:sp>
      <p:sp>
        <p:nvSpPr>
          <p:cNvPr id="5" name="Text Placeholder 4"/>
          <p:cNvSpPr>
            <a:spLocks noGrp="1"/>
          </p:cNvSpPr>
          <p:nvPr>
            <p:ph type="body" sz="quarter" idx="10"/>
          </p:nvPr>
        </p:nvSpPr>
        <p:spPr>
          <a:xfrm>
            <a:off x="274702" y="1668482"/>
            <a:ext cx="3840438" cy="1846659"/>
          </a:xfrm>
        </p:spPr>
        <p:txBody>
          <a:bodyPr/>
          <a:lstStyle/>
          <a:p>
            <a:pPr algn="r"/>
            <a:r>
              <a:rPr lang="en-US" dirty="0" smtClean="0"/>
              <a:t>No.  </a:t>
            </a:r>
            <a:br>
              <a:rPr lang="en-US" dirty="0" smtClean="0"/>
            </a:br>
            <a:r>
              <a:rPr lang="en-US" dirty="0" smtClean="0"/>
              <a:t/>
            </a:r>
            <a:br>
              <a:rPr lang="en-US" dirty="0" smtClean="0"/>
            </a:br>
            <a:r>
              <a:rPr lang="en-US" dirty="0" smtClean="0"/>
              <a:t>Not like this.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140" y="1668482"/>
            <a:ext cx="3377709" cy="4777409"/>
          </a:xfrm>
          <a:prstGeom prst="rect">
            <a:avLst/>
          </a:prstGeom>
        </p:spPr>
      </p:pic>
      <p:sp>
        <p:nvSpPr>
          <p:cNvPr id="6" name="Text Placeholder 4"/>
          <p:cNvSpPr txBox="1">
            <a:spLocks/>
          </p:cNvSpPr>
          <p:nvPr/>
        </p:nvSpPr>
        <p:spPr>
          <a:xfrm>
            <a:off x="7498382" y="4342698"/>
            <a:ext cx="3931877" cy="2092881"/>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Spoilers.</a:t>
            </a:r>
          </a:p>
          <a:p>
            <a:endParaRPr lang="en-US" dirty="0"/>
          </a:p>
          <a:p>
            <a:r>
              <a:rPr lang="en-US" dirty="0" smtClean="0"/>
              <a:t>Sorry…</a:t>
            </a:r>
            <a:endParaRPr lang="en-US" dirty="0"/>
          </a:p>
        </p:txBody>
      </p:sp>
      <p:sp>
        <p:nvSpPr>
          <p:cNvPr id="37" name="Text Placeholder 4"/>
          <p:cNvSpPr txBox="1">
            <a:spLocks/>
          </p:cNvSpPr>
          <p:nvPr/>
        </p:nvSpPr>
        <p:spPr>
          <a:xfrm>
            <a:off x="274638" y="1212850"/>
            <a:ext cx="11887200" cy="7386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…More like this</a:t>
            </a:r>
            <a:endParaRPr lang="en-US" dirty="0"/>
          </a:p>
        </p:txBody>
      </p:sp>
      <p:pic>
        <p:nvPicPr>
          <p:cNvPr id="3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96" t="-61"/>
          <a:stretch/>
        </p:blipFill>
        <p:spPr bwMode="auto">
          <a:xfrm>
            <a:off x="6273384" y="2855626"/>
            <a:ext cx="4085127" cy="2561855"/>
          </a:xfrm>
          <a:prstGeom prst="roundRect">
            <a:avLst>
              <a:gd name="adj" fmla="val 6135"/>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454046" y="2840637"/>
            <a:ext cx="3957404" cy="2495862"/>
          </a:xfrm>
          <a:prstGeom prst="roundRect">
            <a:avLst>
              <a:gd name="adj" fmla="val 555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Line Callout 2 (Border and Accent Bar) 39"/>
          <p:cNvSpPr/>
          <p:nvPr/>
        </p:nvSpPr>
        <p:spPr bwMode="auto">
          <a:xfrm flipH="1">
            <a:off x="1463409" y="5508920"/>
            <a:ext cx="2225810" cy="524986"/>
          </a:xfrm>
          <a:prstGeom prst="accentBorderCallout2">
            <a:avLst>
              <a:gd name="adj1" fmla="val 18750"/>
              <a:gd name="adj2" fmla="val -8333"/>
              <a:gd name="adj3" fmla="val 18750"/>
              <a:gd name="adj4" fmla="val -16667"/>
              <a:gd name="adj5" fmla="val -110217"/>
              <a:gd name="adj6" fmla="val -42289"/>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dirty="0">
                <a:solidFill>
                  <a:schemeClr val="tx1">
                    <a:lumMod val="50000"/>
                  </a:schemeClr>
                </a:solidFill>
                <a:ea typeface="Segoe UI" pitchFamily="34" charset="0"/>
                <a:cs typeface="Segoe UI" pitchFamily="34" charset="0"/>
              </a:rPr>
              <a:t>International </a:t>
            </a:r>
            <a:br>
              <a:rPr lang="en-US" sz="1400" dirty="0">
                <a:solidFill>
                  <a:schemeClr val="tx1">
                    <a:lumMod val="50000"/>
                  </a:schemeClr>
                </a:solidFill>
                <a:ea typeface="Segoe UI" pitchFamily="34" charset="0"/>
                <a:cs typeface="Segoe UI" pitchFamily="34" charset="0"/>
              </a:rPr>
            </a:br>
            <a:r>
              <a:rPr lang="en-US" sz="1400" dirty="0">
                <a:solidFill>
                  <a:schemeClr val="tx1">
                    <a:lumMod val="50000"/>
                  </a:schemeClr>
                </a:solidFill>
                <a:ea typeface="Segoe UI" pitchFamily="34" charset="0"/>
                <a:cs typeface="Segoe UI" pitchFamily="34" charset="0"/>
              </a:rPr>
              <a:t>acceptance brand</a:t>
            </a:r>
          </a:p>
        </p:txBody>
      </p:sp>
      <p:sp>
        <p:nvSpPr>
          <p:cNvPr id="41" name="Line Callout 2 (Border and Accent Bar) 40"/>
          <p:cNvSpPr/>
          <p:nvPr/>
        </p:nvSpPr>
        <p:spPr bwMode="auto">
          <a:xfrm>
            <a:off x="8595651" y="2217116"/>
            <a:ext cx="1724729" cy="512512"/>
          </a:xfrm>
          <a:prstGeom prst="accentBorderCallout2">
            <a:avLst>
              <a:gd name="adj1" fmla="val 18750"/>
              <a:gd name="adj2" fmla="val -8333"/>
              <a:gd name="adj3" fmla="val 18750"/>
              <a:gd name="adj4" fmla="val -16667"/>
              <a:gd name="adj5" fmla="val 494192"/>
              <a:gd name="adj6" fmla="val -27112"/>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lumMod val="50000"/>
                  </a:schemeClr>
                </a:solidFill>
                <a:ea typeface="Segoe UI" pitchFamily="34" charset="0"/>
                <a:cs typeface="Segoe UI" pitchFamily="34" charset="0"/>
              </a:rPr>
              <a:t>International </a:t>
            </a:r>
            <a:br>
              <a:rPr lang="en-US" sz="1400" dirty="0">
                <a:solidFill>
                  <a:schemeClr val="tx1">
                    <a:lumMod val="50000"/>
                  </a:schemeClr>
                </a:solidFill>
                <a:ea typeface="Segoe UI" pitchFamily="34" charset="0"/>
                <a:cs typeface="Segoe UI" pitchFamily="34" charset="0"/>
              </a:rPr>
            </a:br>
            <a:r>
              <a:rPr lang="en-US" sz="1400" dirty="0">
                <a:solidFill>
                  <a:schemeClr val="tx1">
                    <a:lumMod val="50000"/>
                  </a:schemeClr>
                </a:solidFill>
                <a:ea typeface="Segoe UI" pitchFamily="34" charset="0"/>
                <a:cs typeface="Segoe UI" pitchFamily="34" charset="0"/>
              </a:rPr>
              <a:t>ATM use</a:t>
            </a:r>
          </a:p>
        </p:txBody>
      </p:sp>
      <p:sp>
        <p:nvSpPr>
          <p:cNvPr id="42" name="Line Callout 2 (Border and Accent Bar) 41"/>
          <p:cNvSpPr/>
          <p:nvPr/>
        </p:nvSpPr>
        <p:spPr bwMode="auto">
          <a:xfrm flipH="1">
            <a:off x="6309676" y="5508920"/>
            <a:ext cx="1109880" cy="512512"/>
          </a:xfrm>
          <a:prstGeom prst="accentBorderCallout2">
            <a:avLst>
              <a:gd name="adj1" fmla="val 18750"/>
              <a:gd name="adj2" fmla="val -8333"/>
              <a:gd name="adj3" fmla="val 18750"/>
              <a:gd name="adj4" fmla="val -16667"/>
              <a:gd name="adj5" fmla="val -90777"/>
              <a:gd name="adj6" fmla="val -105419"/>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lumMod val="50000"/>
                  </a:schemeClr>
                </a:solidFill>
                <a:ea typeface="Segoe UI" pitchFamily="34" charset="0"/>
                <a:cs typeface="Segoe UI" pitchFamily="34" charset="0"/>
              </a:rPr>
              <a:t>Domestic </a:t>
            </a:r>
            <a:br>
              <a:rPr lang="en-US" sz="1400" dirty="0">
                <a:solidFill>
                  <a:schemeClr val="tx1">
                    <a:lumMod val="50000"/>
                  </a:schemeClr>
                </a:solidFill>
                <a:ea typeface="Segoe UI" pitchFamily="34" charset="0"/>
                <a:cs typeface="Segoe UI" pitchFamily="34" charset="0"/>
              </a:rPr>
            </a:br>
            <a:r>
              <a:rPr lang="en-US" sz="1400" dirty="0">
                <a:solidFill>
                  <a:schemeClr val="tx1">
                    <a:lumMod val="50000"/>
                  </a:schemeClr>
                </a:solidFill>
                <a:ea typeface="Segoe UI" pitchFamily="34" charset="0"/>
                <a:cs typeface="Segoe UI" pitchFamily="34" charset="0"/>
              </a:rPr>
              <a:t>ATM use</a:t>
            </a:r>
          </a:p>
        </p:txBody>
      </p:sp>
      <p:sp>
        <p:nvSpPr>
          <p:cNvPr id="43" name="Line Callout 2 (Border and Accent Bar) 42"/>
          <p:cNvSpPr/>
          <p:nvPr/>
        </p:nvSpPr>
        <p:spPr bwMode="auto">
          <a:xfrm flipH="1">
            <a:off x="7864138" y="5508920"/>
            <a:ext cx="2194536" cy="512512"/>
          </a:xfrm>
          <a:prstGeom prst="accentBorderCallout2">
            <a:avLst>
              <a:gd name="adj1" fmla="val 18750"/>
              <a:gd name="adj2" fmla="val -8333"/>
              <a:gd name="adj3" fmla="val 18750"/>
              <a:gd name="adj4" fmla="val -16667"/>
              <a:gd name="adj5" fmla="val -64453"/>
              <a:gd name="adj6" fmla="val -4354"/>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lumMod val="50000"/>
                  </a:schemeClr>
                </a:solidFill>
                <a:ea typeface="Segoe UI" pitchFamily="34" charset="0"/>
                <a:cs typeface="Segoe UI" pitchFamily="34" charset="0"/>
              </a:rPr>
              <a:t>Domestic </a:t>
            </a:r>
            <a:r>
              <a:rPr lang="en-US" sz="1400" dirty="0" smtClean="0">
                <a:solidFill>
                  <a:schemeClr val="tx1">
                    <a:lumMod val="50000"/>
                  </a:schemeClr>
                </a:solidFill>
                <a:ea typeface="Segoe UI" pitchFamily="34" charset="0"/>
                <a:cs typeface="Segoe UI" pitchFamily="34" charset="0"/>
              </a:rPr>
              <a:t>ATM </a:t>
            </a:r>
            <a:r>
              <a:rPr lang="en-US" sz="1400" dirty="0">
                <a:solidFill>
                  <a:schemeClr val="tx1">
                    <a:lumMod val="50000"/>
                  </a:schemeClr>
                </a:solidFill>
                <a:ea typeface="Segoe UI" pitchFamily="34" charset="0"/>
                <a:cs typeface="Segoe UI" pitchFamily="34" charset="0"/>
              </a:rPr>
              <a:t>&amp; </a:t>
            </a:r>
            <a:r>
              <a:rPr lang="en-US" sz="1400" dirty="0" smtClean="0">
                <a:solidFill>
                  <a:schemeClr val="tx1">
                    <a:lumMod val="50000"/>
                  </a:schemeClr>
                </a:solidFill>
                <a:ea typeface="Segoe UI" pitchFamily="34" charset="0"/>
                <a:cs typeface="Segoe UI" pitchFamily="34" charset="0"/>
              </a:rPr>
              <a:t>Point of Sale (POS) </a:t>
            </a:r>
            <a:r>
              <a:rPr lang="en-US" sz="1400" dirty="0">
                <a:solidFill>
                  <a:schemeClr val="tx1">
                    <a:lumMod val="50000"/>
                  </a:schemeClr>
                </a:solidFill>
                <a:ea typeface="Segoe UI" pitchFamily="34" charset="0"/>
                <a:cs typeface="Segoe UI" pitchFamily="34" charset="0"/>
              </a:rPr>
              <a:t>use</a:t>
            </a:r>
          </a:p>
        </p:txBody>
      </p:sp>
      <p:sp>
        <p:nvSpPr>
          <p:cNvPr id="44" name="Line Callout 2 (Border and Accent Bar) 43"/>
          <p:cNvSpPr/>
          <p:nvPr/>
        </p:nvSpPr>
        <p:spPr bwMode="auto">
          <a:xfrm>
            <a:off x="10652279" y="4137335"/>
            <a:ext cx="1509493" cy="731512"/>
          </a:xfrm>
          <a:prstGeom prst="accentBorderCallout2">
            <a:avLst>
              <a:gd name="adj1" fmla="val 18750"/>
              <a:gd name="adj2" fmla="val -8333"/>
              <a:gd name="adj3" fmla="val 18750"/>
              <a:gd name="adj4" fmla="val -16667"/>
              <a:gd name="adj5" fmla="val 57984"/>
              <a:gd name="adj6" fmla="val -36468"/>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lumMod val="50000"/>
                  </a:schemeClr>
                </a:solidFill>
                <a:ea typeface="Segoe UI" pitchFamily="34" charset="0"/>
                <a:cs typeface="Segoe UI" pitchFamily="34" charset="0"/>
              </a:rPr>
              <a:t>International</a:t>
            </a:r>
            <a:br>
              <a:rPr lang="en-US" sz="1400" dirty="0">
                <a:solidFill>
                  <a:schemeClr val="tx1">
                    <a:lumMod val="50000"/>
                  </a:schemeClr>
                </a:solidFill>
                <a:ea typeface="Segoe UI" pitchFamily="34" charset="0"/>
                <a:cs typeface="Segoe UI" pitchFamily="34" charset="0"/>
              </a:rPr>
            </a:br>
            <a:r>
              <a:rPr lang="en-US" sz="1400" dirty="0" smtClean="0">
                <a:solidFill>
                  <a:schemeClr val="tx1">
                    <a:lumMod val="50000"/>
                  </a:schemeClr>
                </a:solidFill>
                <a:ea typeface="Segoe UI" pitchFamily="34" charset="0"/>
                <a:cs typeface="Segoe UI" pitchFamily="34" charset="0"/>
              </a:rPr>
              <a:t>Point of Sale (POS) </a:t>
            </a:r>
            <a:r>
              <a:rPr lang="en-US" sz="1400" dirty="0">
                <a:solidFill>
                  <a:schemeClr val="tx1">
                    <a:lumMod val="50000"/>
                  </a:schemeClr>
                </a:solidFill>
                <a:ea typeface="Segoe UI" pitchFamily="34" charset="0"/>
                <a:cs typeface="Segoe UI" pitchFamily="34" charset="0"/>
              </a:rPr>
              <a:t>use</a:t>
            </a:r>
          </a:p>
        </p:txBody>
      </p:sp>
      <p:sp>
        <p:nvSpPr>
          <p:cNvPr id="45" name="Line Callout 2 (Border and Accent Bar) 44"/>
          <p:cNvSpPr/>
          <p:nvPr/>
        </p:nvSpPr>
        <p:spPr bwMode="auto">
          <a:xfrm flipH="1">
            <a:off x="1463409" y="2308555"/>
            <a:ext cx="1645902" cy="415305"/>
          </a:xfrm>
          <a:prstGeom prst="accentBorderCallout2">
            <a:avLst>
              <a:gd name="adj1" fmla="val 18750"/>
              <a:gd name="adj2" fmla="val -8333"/>
              <a:gd name="adj3" fmla="val 18750"/>
              <a:gd name="adj4" fmla="val -16667"/>
              <a:gd name="adj5" fmla="val 408474"/>
              <a:gd name="adj6" fmla="val -92660"/>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dirty="0">
                <a:solidFill>
                  <a:schemeClr val="tx1">
                    <a:lumMod val="50000"/>
                  </a:schemeClr>
                </a:solidFill>
                <a:ea typeface="Segoe UI" pitchFamily="34" charset="0"/>
                <a:cs typeface="Segoe UI" pitchFamily="34" charset="0"/>
              </a:rPr>
              <a:t>Debit Indicator</a:t>
            </a:r>
          </a:p>
        </p:txBody>
      </p:sp>
      <p:sp>
        <p:nvSpPr>
          <p:cNvPr id="46" name="Line Callout 2 (Border and Accent Bar) 45"/>
          <p:cNvSpPr/>
          <p:nvPr/>
        </p:nvSpPr>
        <p:spPr bwMode="auto">
          <a:xfrm>
            <a:off x="10607309" y="3497262"/>
            <a:ext cx="914390" cy="512512"/>
          </a:xfrm>
          <a:prstGeom prst="accentBorderCallout2">
            <a:avLst>
              <a:gd name="adj1" fmla="val 18750"/>
              <a:gd name="adj2" fmla="val -8333"/>
              <a:gd name="adj3" fmla="val 18750"/>
              <a:gd name="adj4" fmla="val -16667"/>
              <a:gd name="adj5" fmla="val 84714"/>
              <a:gd name="adj6" fmla="val -63000"/>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lumMod val="50000"/>
                  </a:schemeClr>
                </a:solidFill>
                <a:ea typeface="Segoe UI" pitchFamily="34" charset="0"/>
                <a:cs typeface="Segoe UI" pitchFamily="34" charset="0"/>
              </a:rPr>
              <a:t>CVV</a:t>
            </a:r>
          </a:p>
        </p:txBody>
      </p:sp>
      <p:pic>
        <p:nvPicPr>
          <p:cNvPr id="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109" t="1375"/>
          <a:stretch/>
        </p:blipFill>
        <p:spPr bwMode="auto">
          <a:xfrm>
            <a:off x="1455914" y="2857189"/>
            <a:ext cx="3977222" cy="2468956"/>
          </a:xfrm>
          <a:prstGeom prst="roundRect">
            <a:avLst>
              <a:gd name="adj" fmla="val 634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33" t="1552"/>
          <a:stretch/>
        </p:blipFill>
        <p:spPr bwMode="auto">
          <a:xfrm>
            <a:off x="6309676" y="2765750"/>
            <a:ext cx="4023316" cy="2617602"/>
          </a:xfrm>
          <a:prstGeom prst="roundRect">
            <a:avLst>
              <a:gd name="adj" fmla="val 9220"/>
            </a:avLst>
          </a:prstGeom>
          <a:noFill/>
          <a:ln w="9525">
            <a:noFill/>
            <a:miter lim="800000"/>
            <a:headEnd/>
            <a:tailEnd/>
          </a:ln>
          <a:effectLst/>
        </p:spPr>
      </p:pic>
      <p:sp>
        <p:nvSpPr>
          <p:cNvPr id="49" name="Text Placeholder 4"/>
          <p:cNvSpPr txBox="1">
            <a:spLocks/>
          </p:cNvSpPr>
          <p:nvPr/>
        </p:nvSpPr>
        <p:spPr>
          <a:xfrm>
            <a:off x="272163" y="1211287"/>
            <a:ext cx="11887200" cy="7386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…and this.</a:t>
            </a:r>
            <a:endParaRPr lang="en-US" dirty="0"/>
          </a:p>
        </p:txBody>
      </p:sp>
      <p:sp>
        <p:nvSpPr>
          <p:cNvPr id="50" name="Line Callout 2 (Border and Accent Bar) 49"/>
          <p:cNvSpPr/>
          <p:nvPr/>
        </p:nvSpPr>
        <p:spPr bwMode="auto">
          <a:xfrm flipH="1">
            <a:off x="1463409" y="5508920"/>
            <a:ext cx="2225810" cy="524986"/>
          </a:xfrm>
          <a:prstGeom prst="accentBorderCallout2">
            <a:avLst>
              <a:gd name="adj1" fmla="val 18750"/>
              <a:gd name="adj2" fmla="val -8333"/>
              <a:gd name="adj3" fmla="val 18750"/>
              <a:gd name="adj4" fmla="val -16667"/>
              <a:gd name="adj5" fmla="val -110217"/>
              <a:gd name="adj6" fmla="val -42289"/>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dirty="0">
                <a:solidFill>
                  <a:schemeClr val="tx1">
                    <a:lumMod val="50000"/>
                  </a:schemeClr>
                </a:solidFill>
                <a:ea typeface="Segoe UI" pitchFamily="34" charset="0"/>
                <a:cs typeface="Segoe UI" pitchFamily="34" charset="0"/>
              </a:rPr>
              <a:t>International </a:t>
            </a:r>
            <a:br>
              <a:rPr lang="en-US" sz="1400" dirty="0">
                <a:solidFill>
                  <a:schemeClr val="tx1">
                    <a:lumMod val="50000"/>
                  </a:schemeClr>
                </a:solidFill>
                <a:ea typeface="Segoe UI" pitchFamily="34" charset="0"/>
                <a:cs typeface="Segoe UI" pitchFamily="34" charset="0"/>
              </a:rPr>
            </a:br>
            <a:r>
              <a:rPr lang="en-US" sz="1400" dirty="0">
                <a:solidFill>
                  <a:schemeClr val="tx1">
                    <a:lumMod val="50000"/>
                  </a:schemeClr>
                </a:solidFill>
                <a:ea typeface="Segoe UI" pitchFamily="34" charset="0"/>
                <a:cs typeface="Segoe UI" pitchFamily="34" charset="0"/>
              </a:rPr>
              <a:t>acceptance brand</a:t>
            </a:r>
          </a:p>
        </p:txBody>
      </p:sp>
      <p:sp>
        <p:nvSpPr>
          <p:cNvPr id="51" name="Line Callout 2 (Border and Accent Bar) 50"/>
          <p:cNvSpPr/>
          <p:nvPr/>
        </p:nvSpPr>
        <p:spPr bwMode="auto">
          <a:xfrm>
            <a:off x="8595651" y="2217116"/>
            <a:ext cx="1724729" cy="512512"/>
          </a:xfrm>
          <a:prstGeom prst="accentBorderCallout2">
            <a:avLst>
              <a:gd name="adj1" fmla="val 18750"/>
              <a:gd name="adj2" fmla="val -8333"/>
              <a:gd name="adj3" fmla="val 18750"/>
              <a:gd name="adj4" fmla="val -16667"/>
              <a:gd name="adj5" fmla="val 519053"/>
              <a:gd name="adj6" fmla="val -25374"/>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lumMod val="50000"/>
                  </a:schemeClr>
                </a:solidFill>
                <a:ea typeface="Segoe UI" pitchFamily="34" charset="0"/>
                <a:cs typeface="Segoe UI" pitchFamily="34" charset="0"/>
              </a:rPr>
              <a:t>International </a:t>
            </a:r>
            <a:br>
              <a:rPr lang="en-US" sz="1400" dirty="0">
                <a:solidFill>
                  <a:schemeClr val="tx1">
                    <a:lumMod val="50000"/>
                  </a:schemeClr>
                </a:solidFill>
                <a:ea typeface="Segoe UI" pitchFamily="34" charset="0"/>
                <a:cs typeface="Segoe UI" pitchFamily="34" charset="0"/>
              </a:rPr>
            </a:br>
            <a:r>
              <a:rPr lang="en-US" sz="1400" dirty="0">
                <a:solidFill>
                  <a:schemeClr val="tx1">
                    <a:lumMod val="50000"/>
                  </a:schemeClr>
                </a:solidFill>
                <a:ea typeface="Segoe UI" pitchFamily="34" charset="0"/>
                <a:cs typeface="Segoe UI" pitchFamily="34" charset="0"/>
              </a:rPr>
              <a:t>ATM use</a:t>
            </a:r>
          </a:p>
        </p:txBody>
      </p:sp>
      <p:sp>
        <p:nvSpPr>
          <p:cNvPr id="52" name="Line Callout 2 (Border and Accent Bar) 51"/>
          <p:cNvSpPr/>
          <p:nvPr/>
        </p:nvSpPr>
        <p:spPr bwMode="auto">
          <a:xfrm>
            <a:off x="7041188" y="5508920"/>
            <a:ext cx="1645902" cy="512512"/>
          </a:xfrm>
          <a:prstGeom prst="accentBorderCallout2">
            <a:avLst>
              <a:gd name="adj1" fmla="val 18750"/>
              <a:gd name="adj2" fmla="val -8333"/>
              <a:gd name="adj3" fmla="val 18750"/>
              <a:gd name="adj4" fmla="val -16667"/>
              <a:gd name="adj5" fmla="val -79078"/>
              <a:gd name="adj6" fmla="val 2041"/>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lumMod val="50000"/>
                  </a:schemeClr>
                </a:solidFill>
                <a:ea typeface="Segoe UI" pitchFamily="34" charset="0"/>
                <a:cs typeface="Segoe UI" pitchFamily="34" charset="0"/>
              </a:rPr>
              <a:t>Domestic </a:t>
            </a:r>
            <a:br>
              <a:rPr lang="en-US" sz="1400" dirty="0">
                <a:solidFill>
                  <a:schemeClr val="tx1">
                    <a:lumMod val="50000"/>
                  </a:schemeClr>
                </a:solidFill>
                <a:ea typeface="Segoe UI" pitchFamily="34" charset="0"/>
                <a:cs typeface="Segoe UI" pitchFamily="34" charset="0"/>
              </a:rPr>
            </a:br>
            <a:r>
              <a:rPr lang="en-US" sz="1400" dirty="0">
                <a:solidFill>
                  <a:schemeClr val="tx1">
                    <a:lumMod val="50000"/>
                  </a:schemeClr>
                </a:solidFill>
                <a:ea typeface="Segoe UI" pitchFamily="34" charset="0"/>
                <a:cs typeface="Segoe UI" pitchFamily="34" charset="0"/>
              </a:rPr>
              <a:t>ATM </a:t>
            </a:r>
            <a:r>
              <a:rPr lang="en-US" sz="1400" dirty="0" smtClean="0">
                <a:solidFill>
                  <a:schemeClr val="tx1">
                    <a:lumMod val="50000"/>
                  </a:schemeClr>
                </a:solidFill>
                <a:ea typeface="Segoe UI" pitchFamily="34" charset="0"/>
                <a:cs typeface="Segoe UI" pitchFamily="34" charset="0"/>
              </a:rPr>
              <a:t>&amp; POS use</a:t>
            </a:r>
            <a:endParaRPr lang="en-US" sz="1400" dirty="0">
              <a:solidFill>
                <a:schemeClr val="tx1">
                  <a:lumMod val="50000"/>
                </a:schemeClr>
              </a:solidFill>
              <a:ea typeface="Segoe UI" pitchFamily="34" charset="0"/>
              <a:cs typeface="Segoe UI" pitchFamily="34" charset="0"/>
            </a:endParaRPr>
          </a:p>
        </p:txBody>
      </p:sp>
      <p:sp>
        <p:nvSpPr>
          <p:cNvPr id="53" name="Line Callout 2 (Border and Accent Bar) 52"/>
          <p:cNvSpPr/>
          <p:nvPr/>
        </p:nvSpPr>
        <p:spPr bwMode="auto">
          <a:xfrm>
            <a:off x="9784358" y="5508920"/>
            <a:ext cx="1188707" cy="512512"/>
          </a:xfrm>
          <a:prstGeom prst="accentBorderCallout2">
            <a:avLst>
              <a:gd name="adj1" fmla="val 18750"/>
              <a:gd name="adj2" fmla="val -8333"/>
              <a:gd name="adj3" fmla="val 18750"/>
              <a:gd name="adj4" fmla="val -16667"/>
              <a:gd name="adj5" fmla="val -65915"/>
              <a:gd name="adj6" fmla="val -15703"/>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lumMod val="50000"/>
                  </a:schemeClr>
                </a:solidFill>
                <a:ea typeface="Segoe UI" pitchFamily="34" charset="0"/>
                <a:cs typeface="Segoe UI" pitchFamily="34" charset="0"/>
              </a:rPr>
              <a:t>Domestic </a:t>
            </a:r>
            <a:r>
              <a:rPr lang="en-US" sz="1400" dirty="0" smtClean="0">
                <a:solidFill>
                  <a:schemeClr val="tx1">
                    <a:lumMod val="50000"/>
                  </a:schemeClr>
                </a:solidFill>
                <a:ea typeface="Segoe UI" pitchFamily="34" charset="0"/>
                <a:cs typeface="Segoe UI" pitchFamily="34" charset="0"/>
              </a:rPr>
              <a:t>ATM use</a:t>
            </a:r>
            <a:endParaRPr lang="en-US" sz="1400" dirty="0">
              <a:solidFill>
                <a:schemeClr val="tx1">
                  <a:lumMod val="50000"/>
                </a:schemeClr>
              </a:solidFill>
              <a:ea typeface="Segoe UI" pitchFamily="34" charset="0"/>
              <a:cs typeface="Segoe UI" pitchFamily="34" charset="0"/>
            </a:endParaRPr>
          </a:p>
        </p:txBody>
      </p:sp>
      <p:sp>
        <p:nvSpPr>
          <p:cNvPr id="54" name="Line Callout 2 (Border and Accent Bar) 53"/>
          <p:cNvSpPr/>
          <p:nvPr/>
        </p:nvSpPr>
        <p:spPr bwMode="auto">
          <a:xfrm>
            <a:off x="10652279" y="4137335"/>
            <a:ext cx="1509493" cy="731512"/>
          </a:xfrm>
          <a:prstGeom prst="accentBorderCallout2">
            <a:avLst>
              <a:gd name="adj1" fmla="val 18750"/>
              <a:gd name="adj2" fmla="val -8333"/>
              <a:gd name="adj3" fmla="val 18750"/>
              <a:gd name="adj4" fmla="val -16667"/>
              <a:gd name="adj5" fmla="val 97943"/>
              <a:gd name="adj6" fmla="val -115913"/>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lumMod val="50000"/>
                  </a:schemeClr>
                </a:solidFill>
                <a:ea typeface="Segoe UI" pitchFamily="34" charset="0"/>
                <a:cs typeface="Segoe UI" pitchFamily="34" charset="0"/>
              </a:rPr>
              <a:t>International</a:t>
            </a:r>
            <a:br>
              <a:rPr lang="en-US" sz="1400" dirty="0">
                <a:solidFill>
                  <a:schemeClr val="tx1">
                    <a:lumMod val="50000"/>
                  </a:schemeClr>
                </a:solidFill>
                <a:ea typeface="Segoe UI" pitchFamily="34" charset="0"/>
                <a:cs typeface="Segoe UI" pitchFamily="34" charset="0"/>
              </a:rPr>
            </a:br>
            <a:r>
              <a:rPr lang="en-US" sz="1400" dirty="0" smtClean="0">
                <a:solidFill>
                  <a:schemeClr val="tx1">
                    <a:lumMod val="50000"/>
                  </a:schemeClr>
                </a:solidFill>
                <a:ea typeface="Segoe UI" pitchFamily="34" charset="0"/>
                <a:cs typeface="Segoe UI" pitchFamily="34" charset="0"/>
              </a:rPr>
              <a:t>Point of Sale (POS) </a:t>
            </a:r>
            <a:r>
              <a:rPr lang="en-US" sz="1400" dirty="0">
                <a:solidFill>
                  <a:schemeClr val="tx1">
                    <a:lumMod val="50000"/>
                  </a:schemeClr>
                </a:solidFill>
                <a:ea typeface="Segoe UI" pitchFamily="34" charset="0"/>
                <a:cs typeface="Segoe UI" pitchFamily="34" charset="0"/>
              </a:rPr>
              <a:t>use</a:t>
            </a:r>
          </a:p>
        </p:txBody>
      </p:sp>
      <p:sp>
        <p:nvSpPr>
          <p:cNvPr id="55" name="Line Callout 2 (Border and Accent Bar) 54"/>
          <p:cNvSpPr/>
          <p:nvPr/>
        </p:nvSpPr>
        <p:spPr bwMode="auto">
          <a:xfrm flipH="1">
            <a:off x="1463409" y="2308555"/>
            <a:ext cx="1645902" cy="415305"/>
          </a:xfrm>
          <a:prstGeom prst="accentBorderCallout2">
            <a:avLst>
              <a:gd name="adj1" fmla="val 18750"/>
              <a:gd name="adj2" fmla="val -8333"/>
              <a:gd name="adj3" fmla="val 18750"/>
              <a:gd name="adj4" fmla="val -16667"/>
              <a:gd name="adj5" fmla="val 538414"/>
              <a:gd name="adj6" fmla="val -114063"/>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dirty="0">
                <a:solidFill>
                  <a:schemeClr val="tx1">
                    <a:lumMod val="50000"/>
                  </a:schemeClr>
                </a:solidFill>
                <a:ea typeface="Segoe UI" pitchFamily="34" charset="0"/>
                <a:cs typeface="Segoe UI" pitchFamily="34" charset="0"/>
              </a:rPr>
              <a:t>Debit Indicator</a:t>
            </a:r>
          </a:p>
        </p:txBody>
      </p:sp>
    </p:spTree>
    <p:extLst>
      <p:ext uri="{BB962C8B-B14F-4D97-AF65-F5344CB8AC3E}">
        <p14:creationId xmlns:p14="http://schemas.microsoft.com/office/powerpoint/2010/main" val="4160489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5">
                                            <p:txEl>
                                              <p:pRg st="0" end="0"/>
                                            </p:txEl>
                                          </p:spTgt>
                                        </p:tgtEl>
                                      </p:cBhvr>
                                    </p:animEffect>
                                    <p:set>
                                      <p:cBhvr>
                                        <p:cTn id="26"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animEffect transition="in" filter="fade">
                                      <p:cBhvr>
                                        <p:cTn id="31" dur="500"/>
                                        <p:tgtEl>
                                          <p:spTgt spid="37">
                                            <p:txEl>
                                              <p:pRg st="0" end="0"/>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left)">
                                      <p:cBhvr>
                                        <p:cTn id="45" dur="500"/>
                                        <p:tgtEl>
                                          <p:spTgt spid="40"/>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left)">
                                      <p:cBhvr>
                                        <p:cTn id="49" dur="500"/>
                                        <p:tgtEl>
                                          <p:spTgt spid="4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500"/>
                                        <p:tgtEl>
                                          <p:spTgt spid="43"/>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right)">
                                      <p:cBhvr>
                                        <p:cTn id="55" dur="500"/>
                                        <p:tgtEl>
                                          <p:spTgt spid="44"/>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ipe(right)">
                                      <p:cBhvr>
                                        <p:cTn id="58" dur="500"/>
                                        <p:tgtEl>
                                          <p:spTgt spid="4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right)">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37">
                                            <p:txEl>
                                              <p:pRg st="0" end="0"/>
                                            </p:txEl>
                                          </p:spTgt>
                                        </p:tgtEl>
                                      </p:cBhvr>
                                    </p:animEffect>
                                    <p:set>
                                      <p:cBhvr>
                                        <p:cTn id="66" dur="1" fill="hold">
                                          <p:stCondLst>
                                            <p:cond delay="499"/>
                                          </p:stCondLst>
                                        </p:cTn>
                                        <p:tgtEl>
                                          <p:spTgt spid="37">
                                            <p:txEl>
                                              <p:pRg st="0" end="0"/>
                                            </p:txEl>
                                          </p:spTgt>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45"/>
                                        </p:tgtEl>
                                      </p:cBhvr>
                                    </p:animEffect>
                                    <p:set>
                                      <p:cBhvr>
                                        <p:cTn id="75" dur="1" fill="hold">
                                          <p:stCondLst>
                                            <p:cond delay="499"/>
                                          </p:stCondLst>
                                        </p:cTn>
                                        <p:tgtEl>
                                          <p:spTgt spid="4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42"/>
                                        </p:tgtEl>
                                      </p:cBhvr>
                                    </p:animEffect>
                                    <p:set>
                                      <p:cBhvr>
                                        <p:cTn id="81" dur="1" fill="hold">
                                          <p:stCondLst>
                                            <p:cond delay="499"/>
                                          </p:stCondLst>
                                        </p:cTn>
                                        <p:tgtEl>
                                          <p:spTgt spid="4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43"/>
                                        </p:tgtEl>
                                      </p:cBhvr>
                                    </p:animEffect>
                                    <p:set>
                                      <p:cBhvr>
                                        <p:cTn id="84" dur="1" fill="hold">
                                          <p:stCondLst>
                                            <p:cond delay="499"/>
                                          </p:stCondLst>
                                        </p:cTn>
                                        <p:tgtEl>
                                          <p:spTgt spid="4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44"/>
                                        </p:tgtEl>
                                      </p:cBhvr>
                                    </p:animEffect>
                                    <p:set>
                                      <p:cBhvr>
                                        <p:cTn id="87" dur="1" fill="hold">
                                          <p:stCondLst>
                                            <p:cond delay="499"/>
                                          </p:stCondLst>
                                        </p:cTn>
                                        <p:tgtEl>
                                          <p:spTgt spid="4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6"/>
                                        </p:tgtEl>
                                      </p:cBhvr>
                                    </p:animEffect>
                                    <p:set>
                                      <p:cBhvr>
                                        <p:cTn id="90" dur="1" fill="hold">
                                          <p:stCondLst>
                                            <p:cond delay="499"/>
                                          </p:stCondLst>
                                        </p:cTn>
                                        <p:tgtEl>
                                          <p:spTgt spid="4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41"/>
                                        </p:tgtEl>
                                      </p:cBhvr>
                                    </p:animEffect>
                                    <p:set>
                                      <p:cBhvr>
                                        <p:cTn id="93" dur="1" fill="hold">
                                          <p:stCondLst>
                                            <p:cond delay="499"/>
                                          </p:stCondLst>
                                        </p:cTn>
                                        <p:tgtEl>
                                          <p:spTgt spid="41"/>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49">
                                            <p:txEl>
                                              <p:pRg st="0" end="0"/>
                                            </p:txEl>
                                          </p:spTgt>
                                        </p:tgtEl>
                                        <p:attrNameLst>
                                          <p:attrName>style.visibility</p:attrName>
                                        </p:attrNameLst>
                                      </p:cBhvr>
                                      <p:to>
                                        <p:strVal val="visible"/>
                                      </p:to>
                                    </p:set>
                                    <p:animEffect transition="in" filter="fade">
                                      <p:cBhvr>
                                        <p:cTn id="97" dur="500"/>
                                        <p:tgtEl>
                                          <p:spTgt spid="49">
                                            <p:txEl>
                                              <p:pRg st="0" end="0"/>
                                            </p:txEl>
                                          </p:spTgt>
                                        </p:tgtEl>
                                      </p:cBhvr>
                                    </p:animEffect>
                                  </p:childTnLst>
                                </p:cTn>
                              </p:par>
                            </p:childTnLst>
                          </p:cTn>
                        </p:par>
                        <p:par>
                          <p:cTn id="98" fill="hold">
                            <p:stCondLst>
                              <p:cond delay="1000"/>
                            </p:stCondLst>
                            <p:childTnLst>
                              <p:par>
                                <p:cTn id="99" presetID="10" presetClass="entr" presetSubtype="0" fill="hold" nodeType="after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500"/>
                                        <p:tgtEl>
                                          <p:spTgt spid="47"/>
                                        </p:tgtEl>
                                      </p:cBhvr>
                                    </p:animEffect>
                                  </p:childTnLst>
                                </p:cTn>
                              </p:par>
                              <p:par>
                                <p:cTn id="102" presetID="10" presetClass="entr" presetSubtype="0" fill="hold" nodeType="with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fade">
                                      <p:cBhvr>
                                        <p:cTn id="104" dur="500"/>
                                        <p:tgtEl>
                                          <p:spTgt spid="48"/>
                                        </p:tgtEl>
                                      </p:cBhvr>
                                    </p:animEffect>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wipe(left)">
                                      <p:cBhvr>
                                        <p:cTn id="108" dur="500"/>
                                        <p:tgtEl>
                                          <p:spTgt spid="50"/>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wipe(left)">
                                      <p:cBhvr>
                                        <p:cTn id="111" dur="500"/>
                                        <p:tgtEl>
                                          <p:spTgt spid="55"/>
                                        </p:tgtEl>
                                      </p:cBhvr>
                                    </p:animEffect>
                                  </p:childTnLst>
                                </p:cTn>
                              </p:par>
                              <p:par>
                                <p:cTn id="112" presetID="22" presetClass="entr" presetSubtype="2" fill="hold" grpId="0" nodeType="withEffect">
                                  <p:stCondLst>
                                    <p:cond delay="0"/>
                                  </p:stCondLst>
                                  <p:childTnLst>
                                    <p:set>
                                      <p:cBhvr>
                                        <p:cTn id="113" dur="1" fill="hold">
                                          <p:stCondLst>
                                            <p:cond delay="0"/>
                                          </p:stCondLst>
                                        </p:cTn>
                                        <p:tgtEl>
                                          <p:spTgt spid="54"/>
                                        </p:tgtEl>
                                        <p:attrNameLst>
                                          <p:attrName>style.visibility</p:attrName>
                                        </p:attrNameLst>
                                      </p:cBhvr>
                                      <p:to>
                                        <p:strVal val="visible"/>
                                      </p:to>
                                    </p:set>
                                    <p:animEffect transition="in" filter="wipe(right)">
                                      <p:cBhvr>
                                        <p:cTn id="114" dur="500"/>
                                        <p:tgtEl>
                                          <p:spTgt spid="54"/>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wipe(left)">
                                      <p:cBhvr>
                                        <p:cTn id="117" dur="500"/>
                                        <p:tgtEl>
                                          <p:spTgt spid="53"/>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wipe(left)">
                                      <p:cBhvr>
                                        <p:cTn id="120" dur="500"/>
                                        <p:tgtEl>
                                          <p:spTgt spid="52"/>
                                        </p:tgtEl>
                                      </p:cBhvr>
                                    </p:animEffect>
                                  </p:childTnLst>
                                </p:cTn>
                              </p:par>
                              <p:par>
                                <p:cTn id="121" presetID="1" presetClass="entr" presetSubtype="0" fill="hold" grpId="0" nodeType="withEffect">
                                  <p:stCondLst>
                                    <p:cond delay="0"/>
                                  </p:stCondLst>
                                  <p:childTnLst>
                                    <p:set>
                                      <p:cBhvr>
                                        <p:cTn id="122" dur="1" fill="hold">
                                          <p:stCondLst>
                                            <p:cond delay="0"/>
                                          </p:stCondLst>
                                        </p:cTn>
                                        <p:tgtEl>
                                          <p:spTgt spid="51"/>
                                        </p:tgtEl>
                                        <p:attrNameLst>
                                          <p:attrName>style.visibility</p:attrName>
                                        </p:attrNameLst>
                                      </p:cBhvr>
                                      <p:to>
                                        <p:strVal val="visible"/>
                                      </p:to>
                                    </p:set>
                                  </p:childTnLst>
                                </p:cTn>
                              </p:par>
                              <p:par>
                                <p:cTn id="123" presetID="22" presetClass="entr" presetSubtype="2" fill="hold" grpId="1"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wipe(right)">
                                      <p:cBhvr>
                                        <p:cTn id="1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P spid="6" grpId="0"/>
      <p:bldP spid="6" grpId="1"/>
      <p:bldP spid="37" grpId="0" build="p"/>
      <p:bldP spid="37" grpId="1" build="allAtOnce"/>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9" grpId="0" build="p"/>
      <p:bldP spid="50" grpId="0" animBg="1"/>
      <p:bldP spid="51" grpId="0" animBg="1"/>
      <p:bldP spid="51" grpId="1" animBg="1"/>
      <p:bldP spid="52" grpId="0" animBg="1"/>
      <p:bldP spid="53" grpId="0" animBg="1"/>
      <p:bldP spid="54"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1181862"/>
          </a:xfrm>
        </p:spPr>
        <p:txBody>
          <a:bodyPr/>
          <a:lstStyle/>
          <a:p>
            <a:r>
              <a:rPr lang="en-US" dirty="0" smtClean="0"/>
              <a:t>The Mechanics of Payment</a:t>
            </a:r>
            <a:endParaRPr lang="en-US" dirty="0"/>
          </a:p>
        </p:txBody>
      </p:sp>
    </p:spTree>
    <p:extLst>
      <p:ext uri="{BB962C8B-B14F-4D97-AF65-F5344CB8AC3E}">
        <p14:creationId xmlns:p14="http://schemas.microsoft.com/office/powerpoint/2010/main" val="258425901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p:cNvSpPr>
            <a:spLocks noGrp="1"/>
          </p:cNvSpPr>
          <p:nvPr>
            <p:ph type="body" sz="quarter" idx="10"/>
          </p:nvPr>
        </p:nvSpPr>
        <p:spPr>
          <a:xfrm>
            <a:off x="285276" y="1868368"/>
            <a:ext cx="5486399" cy="3207032"/>
          </a:xfrm>
        </p:spPr>
        <p:txBody>
          <a:bodyPr/>
          <a:lstStyle/>
          <a:p>
            <a:r>
              <a:rPr lang="en-US" sz="2800" dirty="0" smtClean="0">
                <a:solidFill>
                  <a:schemeClr val="tx1">
                    <a:lumMod val="75000"/>
                  </a:schemeClr>
                </a:solidFill>
              </a:rPr>
              <a:t>What percentage of the United States’ GDP is made up by purchases through electronic payments?</a:t>
            </a:r>
          </a:p>
          <a:p>
            <a:endParaRPr lang="en-US" sz="2800" dirty="0">
              <a:solidFill>
                <a:schemeClr val="tx1">
                  <a:lumMod val="75000"/>
                </a:schemeClr>
              </a:solidFill>
            </a:endParaRPr>
          </a:p>
          <a:p>
            <a:r>
              <a:rPr lang="en-US" sz="2800" i="1" dirty="0" smtClean="0">
                <a:solidFill>
                  <a:schemeClr val="tx1">
                    <a:lumMod val="75000"/>
                  </a:schemeClr>
                </a:solidFill>
              </a:rPr>
              <a:t>Hint: </a:t>
            </a:r>
            <a:r>
              <a:rPr lang="en-US" sz="2800" dirty="0" smtClean="0">
                <a:solidFill>
                  <a:schemeClr val="tx1">
                    <a:lumMod val="75000"/>
                  </a:schemeClr>
                </a:solidFill>
              </a:rPr>
              <a:t>Including </a:t>
            </a:r>
            <a:r>
              <a:rPr lang="en-US" sz="2800" u="sng" dirty="0" smtClean="0">
                <a:solidFill>
                  <a:schemeClr val="tx1">
                    <a:lumMod val="75000"/>
                  </a:schemeClr>
                </a:solidFill>
              </a:rPr>
              <a:t>both</a:t>
            </a:r>
            <a:r>
              <a:rPr lang="en-US" sz="2800" dirty="0" smtClean="0">
                <a:solidFill>
                  <a:schemeClr val="tx1">
                    <a:lumMod val="75000"/>
                  </a:schemeClr>
                </a:solidFill>
              </a:rPr>
              <a:t> credit </a:t>
            </a:r>
            <a:br>
              <a:rPr lang="en-US" sz="2800" dirty="0" smtClean="0">
                <a:solidFill>
                  <a:schemeClr val="tx1">
                    <a:lumMod val="75000"/>
                  </a:schemeClr>
                </a:solidFill>
              </a:rPr>
            </a:br>
            <a:r>
              <a:rPr lang="en-US" sz="2800" dirty="0" smtClean="0">
                <a:solidFill>
                  <a:schemeClr val="tx1">
                    <a:lumMod val="75000"/>
                  </a:schemeClr>
                </a:solidFill>
              </a:rPr>
              <a:t>and debit purchases</a:t>
            </a:r>
          </a:p>
        </p:txBody>
      </p:sp>
      <p:sp>
        <p:nvSpPr>
          <p:cNvPr id="3" name="Title 2"/>
          <p:cNvSpPr>
            <a:spLocks noGrp="1"/>
          </p:cNvSpPr>
          <p:nvPr>
            <p:ph type="title"/>
          </p:nvPr>
        </p:nvSpPr>
        <p:spPr/>
        <p:txBody>
          <a:bodyPr/>
          <a:lstStyle/>
          <a:p>
            <a:r>
              <a:rPr lang="en-US" dirty="0" smtClean="0"/>
              <a:t>Quick Knowledge Test </a:t>
            </a:r>
            <a:r>
              <a:rPr lang="en-US" i="1" dirty="0" smtClean="0"/>
              <a:t>Part 2</a:t>
            </a:r>
            <a:endParaRPr lang="en-US" i="1" dirty="0"/>
          </a:p>
        </p:txBody>
      </p:sp>
      <p:graphicFrame>
        <p:nvGraphicFramePr>
          <p:cNvPr id="6" name="Chart 5"/>
          <p:cNvGraphicFramePr/>
          <p:nvPr>
            <p:extLst>
              <p:ext uri="{D42A27DB-BD31-4B8C-83A1-F6EECF244321}">
                <p14:modId xmlns:p14="http://schemas.microsoft.com/office/powerpoint/2010/main" val="2086130458"/>
              </p:ext>
            </p:extLst>
          </p:nvPr>
        </p:nvGraphicFramePr>
        <p:xfrm>
          <a:off x="5852481" y="662653"/>
          <a:ext cx="6187886" cy="5435883"/>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bwMode="auto">
          <a:xfrm>
            <a:off x="7589822" y="3497262"/>
            <a:ext cx="1280146" cy="2743170"/>
          </a:xfrm>
          <a:prstGeom prst="rect">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TextBox 16"/>
          <p:cNvSpPr txBox="1"/>
          <p:nvPr/>
        </p:nvSpPr>
        <p:spPr>
          <a:xfrm>
            <a:off x="274702" y="6563379"/>
            <a:ext cx="11155558" cy="433965"/>
          </a:xfrm>
          <a:prstGeom prst="rect">
            <a:avLst/>
          </a:prstGeom>
          <a:noFill/>
        </p:spPr>
        <p:txBody>
          <a:bodyPr wrap="square" lIns="182880" tIns="146304" rIns="182880" bIns="146304" rtlCol="0">
            <a:spAutoFit/>
          </a:bodyPr>
          <a:lstStyle/>
          <a:p>
            <a:pPr>
              <a:lnSpc>
                <a:spcPct val="90000"/>
              </a:lnSpc>
              <a:spcAft>
                <a:spcPts val="600"/>
              </a:spcAft>
            </a:pPr>
            <a:r>
              <a:rPr lang="en-US" sz="1000" i="1" dirty="0" smtClean="0">
                <a:gradFill>
                  <a:gsLst>
                    <a:gs pos="2917">
                      <a:schemeClr val="tx1"/>
                    </a:gs>
                    <a:gs pos="30000">
                      <a:schemeClr val="tx1"/>
                    </a:gs>
                  </a:gsLst>
                  <a:lin ang="5400000" scaled="0"/>
                </a:gradFill>
              </a:rPr>
              <a:t>Source: Visa.com, “Global Impact of Electronic Payments on Economic Growth”</a:t>
            </a:r>
          </a:p>
        </p:txBody>
      </p:sp>
      <p:sp>
        <p:nvSpPr>
          <p:cNvPr id="19" name="TextBox 18"/>
          <p:cNvSpPr txBox="1"/>
          <p:nvPr/>
        </p:nvSpPr>
        <p:spPr>
          <a:xfrm>
            <a:off x="5395286" y="2308555"/>
            <a:ext cx="6857925" cy="2588401"/>
          </a:xfrm>
          <a:prstGeom prst="rect">
            <a:avLst/>
          </a:prstGeom>
          <a:noFill/>
        </p:spPr>
        <p:txBody>
          <a:bodyPr wrap="square" lIns="182880" tIns="146304" rIns="182880" bIns="146304" rtlCol="0">
            <a:spAutoFit/>
          </a:bodyPr>
          <a:lstStyle/>
          <a:p>
            <a:pPr algn="ctr">
              <a:lnSpc>
                <a:spcPct val="90000"/>
              </a:lnSpc>
              <a:spcAft>
                <a:spcPts val="600"/>
              </a:spcAft>
            </a:pPr>
            <a:r>
              <a:rPr lang="en-US" sz="8000" dirty="0" smtClean="0">
                <a:gradFill>
                  <a:gsLst>
                    <a:gs pos="2917">
                      <a:schemeClr val="tx1"/>
                    </a:gs>
                    <a:gs pos="30000">
                      <a:schemeClr val="tx1"/>
                    </a:gs>
                  </a:gsLst>
                  <a:lin ang="5400000" scaled="0"/>
                </a:gradFill>
              </a:rPr>
              <a:t>$28.7</a:t>
            </a:r>
          </a:p>
          <a:p>
            <a:pPr algn="ctr">
              <a:lnSpc>
                <a:spcPct val="90000"/>
              </a:lnSpc>
              <a:spcAft>
                <a:spcPts val="600"/>
              </a:spcAft>
            </a:pPr>
            <a:r>
              <a:rPr lang="en-US" sz="8000" dirty="0" smtClean="0">
                <a:gradFill>
                  <a:gsLst>
                    <a:gs pos="2917">
                      <a:schemeClr val="tx1"/>
                    </a:gs>
                    <a:gs pos="30000">
                      <a:schemeClr val="tx1"/>
                    </a:gs>
                  </a:gsLst>
                  <a:lin ang="5400000" scaled="0"/>
                </a:gradFill>
              </a:rPr>
              <a:t>Billion in 2015</a:t>
            </a:r>
          </a:p>
        </p:txBody>
      </p:sp>
    </p:spTree>
    <p:extLst>
      <p:ext uri="{BB962C8B-B14F-4D97-AF65-F5344CB8AC3E}">
        <p14:creationId xmlns:p14="http://schemas.microsoft.com/office/powerpoint/2010/main" val="2854980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animEffect transition="in" filter="fade">
                                      <p:cBhvr>
                                        <p:cTn id="11" dur="500"/>
                                        <p:tgtEl>
                                          <p:spTgt spid="20">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3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Graphic spid="6" grpId="0">
        <p:bldAsOne/>
      </p:bldGraphic>
      <p:bldGraphic spid="6" grpId="1">
        <p:bldAsOne/>
      </p:bldGraphic>
      <p:bldP spid="10" grpId="0" animBg="1"/>
      <p:bldP spid="10" grpId="1" animBg="1"/>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Look at an Average Payment Cycle</a:t>
            </a:r>
            <a:endParaRPr lang="en-US" dirty="0"/>
          </a:p>
        </p:txBody>
      </p:sp>
      <p:sp>
        <p:nvSpPr>
          <p:cNvPr id="137" name="Text Placeholder 136"/>
          <p:cNvSpPr>
            <a:spLocks noGrp="1"/>
          </p:cNvSpPr>
          <p:nvPr>
            <p:ph type="body" sz="quarter" idx="10"/>
          </p:nvPr>
        </p:nvSpPr>
        <p:spPr>
          <a:xfrm>
            <a:off x="274638" y="987770"/>
            <a:ext cx="11887200" cy="683264"/>
          </a:xfrm>
        </p:spPr>
        <p:txBody>
          <a:bodyPr/>
          <a:lstStyle/>
          <a:p>
            <a:r>
              <a:rPr lang="en-US" sz="3600" dirty="0" smtClean="0"/>
              <a:t>Step 1: Customer Makes a Purchase</a:t>
            </a:r>
            <a:endParaRPr lang="en-US" sz="3600" dirty="0"/>
          </a:p>
        </p:txBody>
      </p:sp>
      <p:sp>
        <p:nvSpPr>
          <p:cNvPr id="244" name="Right Arrow 243"/>
          <p:cNvSpPr/>
          <p:nvPr/>
        </p:nvSpPr>
        <p:spPr bwMode="auto">
          <a:xfrm>
            <a:off x="4618037" y="2444142"/>
            <a:ext cx="1143005"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45" name="Right Arrow 244"/>
          <p:cNvSpPr/>
          <p:nvPr/>
        </p:nvSpPr>
        <p:spPr bwMode="auto">
          <a:xfrm>
            <a:off x="6426515" y="2444142"/>
            <a:ext cx="1554463"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46" name="Right Arrow 245"/>
          <p:cNvSpPr/>
          <p:nvPr/>
        </p:nvSpPr>
        <p:spPr bwMode="auto">
          <a:xfrm>
            <a:off x="8809037" y="2444142"/>
            <a:ext cx="1341077"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237" name="Group 236"/>
          <p:cNvGrpSpPr/>
          <p:nvPr/>
        </p:nvGrpSpPr>
        <p:grpSpPr>
          <a:xfrm>
            <a:off x="566737" y="1618642"/>
            <a:ext cx="1981200" cy="1875012"/>
            <a:chOff x="473794" y="2582862"/>
            <a:chExt cx="1981200" cy="1875012"/>
          </a:xfrm>
        </p:grpSpPr>
        <p:grpSp>
          <p:nvGrpSpPr>
            <p:cNvPr id="4" name="Group 3"/>
            <p:cNvGrpSpPr/>
            <p:nvPr/>
          </p:nvGrpSpPr>
          <p:grpSpPr>
            <a:xfrm flipH="1">
              <a:off x="503237" y="3192462"/>
              <a:ext cx="1922314" cy="1265412"/>
              <a:chOff x="5697536" y="2884352"/>
              <a:chExt cx="5139531" cy="3383226"/>
            </a:xfrm>
          </p:grpSpPr>
          <p:sp>
            <p:nvSpPr>
              <p:cNvPr id="5" name="Freeform 79"/>
              <p:cNvSpPr>
                <a:spLocks/>
              </p:cNvSpPr>
              <p:nvPr/>
            </p:nvSpPr>
            <p:spPr bwMode="auto">
              <a:xfrm>
                <a:off x="5697536" y="6027865"/>
                <a:ext cx="5139531" cy="239713"/>
              </a:xfrm>
              <a:custGeom>
                <a:avLst/>
                <a:gdLst>
                  <a:gd name="T0" fmla="*/ 2019 w 2053"/>
                  <a:gd name="T1" fmla="*/ 68 h 68"/>
                  <a:gd name="T2" fmla="*/ 34 w 2053"/>
                  <a:gd name="T3" fmla="*/ 68 h 68"/>
                  <a:gd name="T4" fmla="*/ 0 w 2053"/>
                  <a:gd name="T5" fmla="*/ 34 h 68"/>
                  <a:gd name="T6" fmla="*/ 34 w 2053"/>
                  <a:gd name="T7" fmla="*/ 0 h 68"/>
                  <a:gd name="T8" fmla="*/ 2019 w 2053"/>
                  <a:gd name="T9" fmla="*/ 0 h 68"/>
                  <a:gd name="T10" fmla="*/ 2053 w 2053"/>
                  <a:gd name="T11" fmla="*/ 34 h 68"/>
                  <a:gd name="T12" fmla="*/ 2019 w 2053"/>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2053" h="68">
                    <a:moveTo>
                      <a:pt x="2019" y="68"/>
                    </a:moveTo>
                    <a:cubicBezTo>
                      <a:pt x="34" y="68"/>
                      <a:pt x="34" y="68"/>
                      <a:pt x="34" y="68"/>
                    </a:cubicBezTo>
                    <a:cubicBezTo>
                      <a:pt x="15" y="68"/>
                      <a:pt x="0" y="52"/>
                      <a:pt x="0" y="34"/>
                    </a:cubicBezTo>
                    <a:cubicBezTo>
                      <a:pt x="0" y="15"/>
                      <a:pt x="15" y="0"/>
                      <a:pt x="34" y="0"/>
                    </a:cubicBezTo>
                    <a:cubicBezTo>
                      <a:pt x="2019" y="0"/>
                      <a:pt x="2019" y="0"/>
                      <a:pt x="2019" y="0"/>
                    </a:cubicBezTo>
                    <a:cubicBezTo>
                      <a:pt x="2038" y="0"/>
                      <a:pt x="2053" y="15"/>
                      <a:pt x="2053" y="34"/>
                    </a:cubicBezTo>
                    <a:cubicBezTo>
                      <a:pt x="2053" y="52"/>
                      <a:pt x="2038" y="68"/>
                      <a:pt x="2019" y="68"/>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 name="Group 5"/>
              <p:cNvGrpSpPr/>
              <p:nvPr/>
            </p:nvGrpSpPr>
            <p:grpSpPr>
              <a:xfrm>
                <a:off x="6319836" y="4074999"/>
                <a:ext cx="4257675" cy="2062351"/>
                <a:chOff x="4961066" y="471190"/>
                <a:chExt cx="6797675" cy="2062351"/>
              </a:xfrm>
            </p:grpSpPr>
            <p:sp>
              <p:nvSpPr>
                <p:cNvPr id="104" name="Freeform 81"/>
                <p:cNvSpPr>
                  <a:spLocks/>
                </p:cNvSpPr>
                <p:nvPr/>
              </p:nvSpPr>
              <p:spPr bwMode="auto">
                <a:xfrm>
                  <a:off x="4961066" y="471190"/>
                  <a:ext cx="6797675" cy="1989138"/>
                </a:xfrm>
                <a:custGeom>
                  <a:avLst/>
                  <a:gdLst>
                    <a:gd name="T0" fmla="*/ 1907 w 1907"/>
                    <a:gd name="T1" fmla="*/ 47 h 561"/>
                    <a:gd name="T2" fmla="*/ 1907 w 1907"/>
                    <a:gd name="T3" fmla="*/ 46 h 561"/>
                    <a:gd name="T4" fmla="*/ 1358 w 1907"/>
                    <a:gd name="T5" fmla="*/ 0 h 561"/>
                    <a:gd name="T6" fmla="*/ 550 w 1907"/>
                    <a:gd name="T7" fmla="*/ 0 h 561"/>
                    <a:gd name="T8" fmla="*/ 0 w 1907"/>
                    <a:gd name="T9" fmla="*/ 46 h 561"/>
                    <a:gd name="T10" fmla="*/ 0 w 1907"/>
                    <a:gd name="T11" fmla="*/ 46 h 561"/>
                    <a:gd name="T12" fmla="*/ 0 w 1907"/>
                    <a:gd name="T13" fmla="*/ 46 h 561"/>
                    <a:gd name="T14" fmla="*/ 0 w 1907"/>
                    <a:gd name="T15" fmla="*/ 74 h 561"/>
                    <a:gd name="T16" fmla="*/ 167 w 1907"/>
                    <a:gd name="T17" fmla="*/ 107 h 561"/>
                    <a:gd name="T18" fmla="*/ 166 w 1907"/>
                    <a:gd name="T19" fmla="*/ 147 h 561"/>
                    <a:gd name="T20" fmla="*/ 67 w 1907"/>
                    <a:gd name="T21" fmla="*/ 541 h 561"/>
                    <a:gd name="T22" fmla="*/ 68 w 1907"/>
                    <a:gd name="T23" fmla="*/ 561 h 561"/>
                    <a:gd name="T24" fmla="*/ 81 w 1907"/>
                    <a:gd name="T25" fmla="*/ 556 h 561"/>
                    <a:gd name="T26" fmla="*/ 195 w 1907"/>
                    <a:gd name="T27" fmla="*/ 159 h 561"/>
                    <a:gd name="T28" fmla="*/ 221 w 1907"/>
                    <a:gd name="T29" fmla="*/ 111 h 561"/>
                    <a:gd name="T30" fmla="*/ 550 w 1907"/>
                    <a:gd name="T31" fmla="*/ 120 h 561"/>
                    <a:gd name="T32" fmla="*/ 1358 w 1907"/>
                    <a:gd name="T33" fmla="*/ 120 h 561"/>
                    <a:gd name="T34" fmla="*/ 1686 w 1907"/>
                    <a:gd name="T35" fmla="*/ 111 h 561"/>
                    <a:gd name="T36" fmla="*/ 1712 w 1907"/>
                    <a:gd name="T37" fmla="*/ 159 h 561"/>
                    <a:gd name="T38" fmla="*/ 1826 w 1907"/>
                    <a:gd name="T39" fmla="*/ 556 h 561"/>
                    <a:gd name="T40" fmla="*/ 1839 w 1907"/>
                    <a:gd name="T41" fmla="*/ 561 h 561"/>
                    <a:gd name="T42" fmla="*/ 1841 w 1907"/>
                    <a:gd name="T43" fmla="*/ 541 h 561"/>
                    <a:gd name="T44" fmla="*/ 1741 w 1907"/>
                    <a:gd name="T45" fmla="*/ 147 h 561"/>
                    <a:gd name="T46" fmla="*/ 1740 w 1907"/>
                    <a:gd name="T47" fmla="*/ 107 h 561"/>
                    <a:gd name="T48" fmla="*/ 1907 w 1907"/>
                    <a:gd name="T49" fmla="*/ 74 h 561"/>
                    <a:gd name="T50" fmla="*/ 1907 w 1907"/>
                    <a:gd name="T51" fmla="*/ 73 h 561"/>
                    <a:gd name="T52" fmla="*/ 1907 w 1907"/>
                    <a:gd name="T53" fmla="*/ 47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07" h="561">
                      <a:moveTo>
                        <a:pt x="1907" y="47"/>
                      </a:moveTo>
                      <a:cubicBezTo>
                        <a:pt x="1907" y="47"/>
                        <a:pt x="1907" y="46"/>
                        <a:pt x="1907" y="46"/>
                      </a:cubicBezTo>
                      <a:cubicBezTo>
                        <a:pt x="1907" y="21"/>
                        <a:pt x="1660" y="0"/>
                        <a:pt x="1358" y="0"/>
                      </a:cubicBezTo>
                      <a:cubicBezTo>
                        <a:pt x="550" y="0"/>
                        <a:pt x="550" y="0"/>
                        <a:pt x="550" y="0"/>
                      </a:cubicBezTo>
                      <a:cubicBezTo>
                        <a:pt x="247" y="0"/>
                        <a:pt x="0" y="21"/>
                        <a:pt x="0" y="46"/>
                      </a:cubicBezTo>
                      <a:cubicBezTo>
                        <a:pt x="0" y="46"/>
                        <a:pt x="0" y="46"/>
                        <a:pt x="0" y="46"/>
                      </a:cubicBezTo>
                      <a:cubicBezTo>
                        <a:pt x="0" y="46"/>
                        <a:pt x="0" y="46"/>
                        <a:pt x="0" y="46"/>
                      </a:cubicBezTo>
                      <a:cubicBezTo>
                        <a:pt x="0" y="74"/>
                        <a:pt x="0" y="74"/>
                        <a:pt x="0" y="74"/>
                      </a:cubicBezTo>
                      <a:cubicBezTo>
                        <a:pt x="0" y="87"/>
                        <a:pt x="64" y="99"/>
                        <a:pt x="167" y="107"/>
                      </a:cubicBezTo>
                      <a:cubicBezTo>
                        <a:pt x="169" y="122"/>
                        <a:pt x="166" y="147"/>
                        <a:pt x="166" y="147"/>
                      </a:cubicBezTo>
                      <a:cubicBezTo>
                        <a:pt x="166" y="147"/>
                        <a:pt x="71" y="524"/>
                        <a:pt x="67" y="541"/>
                      </a:cubicBezTo>
                      <a:cubicBezTo>
                        <a:pt x="62" y="558"/>
                        <a:pt x="61" y="561"/>
                        <a:pt x="68" y="561"/>
                      </a:cubicBezTo>
                      <a:cubicBezTo>
                        <a:pt x="76" y="561"/>
                        <a:pt x="81" y="556"/>
                        <a:pt x="81" y="556"/>
                      </a:cubicBezTo>
                      <a:cubicBezTo>
                        <a:pt x="81" y="556"/>
                        <a:pt x="179" y="222"/>
                        <a:pt x="195" y="159"/>
                      </a:cubicBezTo>
                      <a:cubicBezTo>
                        <a:pt x="201" y="134"/>
                        <a:pt x="212" y="120"/>
                        <a:pt x="221" y="111"/>
                      </a:cubicBezTo>
                      <a:cubicBezTo>
                        <a:pt x="313" y="116"/>
                        <a:pt x="427" y="120"/>
                        <a:pt x="550" y="120"/>
                      </a:cubicBezTo>
                      <a:cubicBezTo>
                        <a:pt x="1358" y="120"/>
                        <a:pt x="1358" y="120"/>
                        <a:pt x="1358" y="120"/>
                      </a:cubicBezTo>
                      <a:cubicBezTo>
                        <a:pt x="1480" y="120"/>
                        <a:pt x="1594" y="116"/>
                        <a:pt x="1686" y="111"/>
                      </a:cubicBezTo>
                      <a:cubicBezTo>
                        <a:pt x="1696" y="120"/>
                        <a:pt x="1706" y="134"/>
                        <a:pt x="1712" y="159"/>
                      </a:cubicBezTo>
                      <a:cubicBezTo>
                        <a:pt x="1729" y="222"/>
                        <a:pt x="1826" y="556"/>
                        <a:pt x="1826" y="556"/>
                      </a:cubicBezTo>
                      <a:cubicBezTo>
                        <a:pt x="1826" y="556"/>
                        <a:pt x="1831" y="561"/>
                        <a:pt x="1839" y="561"/>
                      </a:cubicBezTo>
                      <a:cubicBezTo>
                        <a:pt x="1847" y="561"/>
                        <a:pt x="1846" y="558"/>
                        <a:pt x="1841" y="541"/>
                      </a:cubicBezTo>
                      <a:cubicBezTo>
                        <a:pt x="1836" y="524"/>
                        <a:pt x="1741" y="147"/>
                        <a:pt x="1741" y="147"/>
                      </a:cubicBezTo>
                      <a:cubicBezTo>
                        <a:pt x="1741" y="147"/>
                        <a:pt x="1739" y="122"/>
                        <a:pt x="1740" y="107"/>
                      </a:cubicBezTo>
                      <a:cubicBezTo>
                        <a:pt x="1843" y="99"/>
                        <a:pt x="1907" y="87"/>
                        <a:pt x="1907" y="74"/>
                      </a:cubicBezTo>
                      <a:cubicBezTo>
                        <a:pt x="1907" y="74"/>
                        <a:pt x="1907" y="73"/>
                        <a:pt x="1907" y="73"/>
                      </a:cubicBezTo>
                      <a:lnTo>
                        <a:pt x="1907" y="47"/>
                      </a:lnTo>
                      <a:close/>
                    </a:path>
                  </a:pathLst>
                </a:custGeom>
                <a:solidFill>
                  <a:srgbClr val="5C2D9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5" name="Freeform 82"/>
                <p:cNvSpPr>
                  <a:spLocks/>
                </p:cNvSpPr>
                <p:nvPr/>
              </p:nvSpPr>
              <p:spPr bwMode="auto">
                <a:xfrm>
                  <a:off x="4961066" y="706328"/>
                  <a:ext cx="6797675" cy="1827213"/>
                </a:xfrm>
                <a:custGeom>
                  <a:avLst/>
                  <a:gdLst>
                    <a:gd name="T0" fmla="*/ 1907 w 1907"/>
                    <a:gd name="T1" fmla="*/ 1 h 515"/>
                    <a:gd name="T2" fmla="*/ 1358 w 1907"/>
                    <a:gd name="T3" fmla="*/ 45 h 515"/>
                    <a:gd name="T4" fmla="*/ 550 w 1907"/>
                    <a:gd name="T5" fmla="*/ 45 h 515"/>
                    <a:gd name="T6" fmla="*/ 0 w 1907"/>
                    <a:gd name="T7" fmla="*/ 0 h 515"/>
                    <a:gd name="T8" fmla="*/ 0 w 1907"/>
                    <a:gd name="T9" fmla="*/ 0 h 515"/>
                    <a:gd name="T10" fmla="*/ 0 w 1907"/>
                    <a:gd name="T11" fmla="*/ 28 h 515"/>
                    <a:gd name="T12" fmla="*/ 167 w 1907"/>
                    <a:gd name="T13" fmla="*/ 61 h 515"/>
                    <a:gd name="T14" fmla="*/ 166 w 1907"/>
                    <a:gd name="T15" fmla="*/ 101 h 515"/>
                    <a:gd name="T16" fmla="*/ 67 w 1907"/>
                    <a:gd name="T17" fmla="*/ 495 h 515"/>
                    <a:gd name="T18" fmla="*/ 68 w 1907"/>
                    <a:gd name="T19" fmla="*/ 515 h 515"/>
                    <a:gd name="T20" fmla="*/ 81 w 1907"/>
                    <a:gd name="T21" fmla="*/ 510 h 515"/>
                    <a:gd name="T22" fmla="*/ 195 w 1907"/>
                    <a:gd name="T23" fmla="*/ 113 h 515"/>
                    <a:gd name="T24" fmla="*/ 221 w 1907"/>
                    <a:gd name="T25" fmla="*/ 65 h 515"/>
                    <a:gd name="T26" fmla="*/ 550 w 1907"/>
                    <a:gd name="T27" fmla="*/ 74 h 515"/>
                    <a:gd name="T28" fmla="*/ 1358 w 1907"/>
                    <a:gd name="T29" fmla="*/ 74 h 515"/>
                    <a:gd name="T30" fmla="*/ 1686 w 1907"/>
                    <a:gd name="T31" fmla="*/ 65 h 515"/>
                    <a:gd name="T32" fmla="*/ 1712 w 1907"/>
                    <a:gd name="T33" fmla="*/ 113 h 515"/>
                    <a:gd name="T34" fmla="*/ 1826 w 1907"/>
                    <a:gd name="T35" fmla="*/ 510 h 515"/>
                    <a:gd name="T36" fmla="*/ 1839 w 1907"/>
                    <a:gd name="T37" fmla="*/ 515 h 515"/>
                    <a:gd name="T38" fmla="*/ 1841 w 1907"/>
                    <a:gd name="T39" fmla="*/ 495 h 515"/>
                    <a:gd name="T40" fmla="*/ 1741 w 1907"/>
                    <a:gd name="T41" fmla="*/ 101 h 515"/>
                    <a:gd name="T42" fmla="*/ 1740 w 1907"/>
                    <a:gd name="T43" fmla="*/ 61 h 515"/>
                    <a:gd name="T44" fmla="*/ 1907 w 1907"/>
                    <a:gd name="T45" fmla="*/ 28 h 515"/>
                    <a:gd name="T46" fmla="*/ 1907 w 1907"/>
                    <a:gd name="T47" fmla="*/ 27 h 515"/>
                    <a:gd name="T48" fmla="*/ 1907 w 1907"/>
                    <a:gd name="T49" fmla="*/ 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7" h="515">
                      <a:moveTo>
                        <a:pt x="1907" y="1"/>
                      </a:moveTo>
                      <a:cubicBezTo>
                        <a:pt x="1896" y="25"/>
                        <a:pt x="1653" y="45"/>
                        <a:pt x="1358" y="45"/>
                      </a:cubicBezTo>
                      <a:cubicBezTo>
                        <a:pt x="550" y="45"/>
                        <a:pt x="550" y="45"/>
                        <a:pt x="550" y="45"/>
                      </a:cubicBezTo>
                      <a:cubicBezTo>
                        <a:pt x="247" y="45"/>
                        <a:pt x="0" y="25"/>
                        <a:pt x="0" y="0"/>
                      </a:cubicBezTo>
                      <a:cubicBezTo>
                        <a:pt x="0" y="0"/>
                        <a:pt x="0" y="0"/>
                        <a:pt x="0" y="0"/>
                      </a:cubicBezTo>
                      <a:cubicBezTo>
                        <a:pt x="0" y="28"/>
                        <a:pt x="0" y="28"/>
                        <a:pt x="0" y="28"/>
                      </a:cubicBezTo>
                      <a:cubicBezTo>
                        <a:pt x="0" y="41"/>
                        <a:pt x="64" y="53"/>
                        <a:pt x="167" y="61"/>
                      </a:cubicBezTo>
                      <a:cubicBezTo>
                        <a:pt x="169" y="76"/>
                        <a:pt x="166" y="101"/>
                        <a:pt x="166" y="101"/>
                      </a:cubicBezTo>
                      <a:cubicBezTo>
                        <a:pt x="166" y="101"/>
                        <a:pt x="71" y="478"/>
                        <a:pt x="67" y="495"/>
                      </a:cubicBezTo>
                      <a:cubicBezTo>
                        <a:pt x="62" y="512"/>
                        <a:pt x="61" y="515"/>
                        <a:pt x="68" y="515"/>
                      </a:cubicBezTo>
                      <a:cubicBezTo>
                        <a:pt x="76" y="515"/>
                        <a:pt x="81" y="510"/>
                        <a:pt x="81" y="510"/>
                      </a:cubicBezTo>
                      <a:cubicBezTo>
                        <a:pt x="81" y="510"/>
                        <a:pt x="179" y="176"/>
                        <a:pt x="195" y="113"/>
                      </a:cubicBezTo>
                      <a:cubicBezTo>
                        <a:pt x="201" y="88"/>
                        <a:pt x="212" y="74"/>
                        <a:pt x="221" y="65"/>
                      </a:cubicBezTo>
                      <a:cubicBezTo>
                        <a:pt x="313" y="70"/>
                        <a:pt x="427" y="74"/>
                        <a:pt x="550" y="74"/>
                      </a:cubicBezTo>
                      <a:cubicBezTo>
                        <a:pt x="1358" y="74"/>
                        <a:pt x="1358" y="74"/>
                        <a:pt x="1358" y="74"/>
                      </a:cubicBezTo>
                      <a:cubicBezTo>
                        <a:pt x="1480" y="74"/>
                        <a:pt x="1594" y="70"/>
                        <a:pt x="1686" y="65"/>
                      </a:cubicBezTo>
                      <a:cubicBezTo>
                        <a:pt x="1696" y="74"/>
                        <a:pt x="1706" y="88"/>
                        <a:pt x="1712" y="113"/>
                      </a:cubicBezTo>
                      <a:cubicBezTo>
                        <a:pt x="1729" y="176"/>
                        <a:pt x="1826" y="510"/>
                        <a:pt x="1826" y="510"/>
                      </a:cubicBezTo>
                      <a:cubicBezTo>
                        <a:pt x="1826" y="510"/>
                        <a:pt x="1831" y="515"/>
                        <a:pt x="1839" y="515"/>
                      </a:cubicBezTo>
                      <a:cubicBezTo>
                        <a:pt x="1847" y="515"/>
                        <a:pt x="1846" y="512"/>
                        <a:pt x="1841" y="495"/>
                      </a:cubicBezTo>
                      <a:cubicBezTo>
                        <a:pt x="1836" y="478"/>
                        <a:pt x="1741" y="101"/>
                        <a:pt x="1741" y="101"/>
                      </a:cubicBezTo>
                      <a:cubicBezTo>
                        <a:pt x="1741" y="101"/>
                        <a:pt x="1739" y="76"/>
                        <a:pt x="1740" y="61"/>
                      </a:cubicBezTo>
                      <a:cubicBezTo>
                        <a:pt x="1843" y="53"/>
                        <a:pt x="1907" y="41"/>
                        <a:pt x="1907" y="28"/>
                      </a:cubicBezTo>
                      <a:cubicBezTo>
                        <a:pt x="1907" y="28"/>
                        <a:pt x="1907" y="27"/>
                        <a:pt x="1907" y="27"/>
                      </a:cubicBezTo>
                      <a:lnTo>
                        <a:pt x="1907" y="1"/>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191"/>
              <p:cNvGrpSpPr>
                <a:grpSpLocks noChangeAspect="1"/>
              </p:cNvGrpSpPr>
              <p:nvPr/>
            </p:nvGrpSpPr>
            <p:grpSpPr bwMode="auto">
              <a:xfrm>
                <a:off x="7183079" y="3405102"/>
                <a:ext cx="1816100" cy="950913"/>
                <a:chOff x="4918" y="588"/>
                <a:chExt cx="1144" cy="599"/>
              </a:xfrm>
            </p:grpSpPr>
            <p:sp>
              <p:nvSpPr>
                <p:cNvPr id="55" name="AutoShape 190"/>
                <p:cNvSpPr>
                  <a:spLocks noChangeAspect="1" noChangeArrowheads="1" noTextEdit="1"/>
                </p:cNvSpPr>
                <p:nvPr/>
              </p:nvSpPr>
              <p:spPr bwMode="auto">
                <a:xfrm>
                  <a:off x="4918" y="588"/>
                  <a:ext cx="1144"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93"/>
                <p:cNvSpPr>
                  <a:spLocks/>
                </p:cNvSpPr>
                <p:nvPr/>
              </p:nvSpPr>
              <p:spPr bwMode="auto">
                <a:xfrm>
                  <a:off x="5645" y="731"/>
                  <a:ext cx="47" cy="287"/>
                </a:xfrm>
                <a:custGeom>
                  <a:avLst/>
                  <a:gdLst>
                    <a:gd name="T0" fmla="*/ 0 w 47"/>
                    <a:gd name="T1" fmla="*/ 0 h 287"/>
                    <a:gd name="T2" fmla="*/ 46 w 47"/>
                    <a:gd name="T3" fmla="*/ 287 h 287"/>
                    <a:gd name="T4" fmla="*/ 47 w 47"/>
                    <a:gd name="T5" fmla="*/ 287 h 287"/>
                    <a:gd name="T6" fmla="*/ 0 w 47"/>
                    <a:gd name="T7" fmla="*/ 0 h 287"/>
                  </a:gdLst>
                  <a:ahLst/>
                  <a:cxnLst>
                    <a:cxn ang="0">
                      <a:pos x="T0" y="T1"/>
                    </a:cxn>
                    <a:cxn ang="0">
                      <a:pos x="T2" y="T3"/>
                    </a:cxn>
                    <a:cxn ang="0">
                      <a:pos x="T4" y="T5"/>
                    </a:cxn>
                    <a:cxn ang="0">
                      <a:pos x="T6" y="T7"/>
                    </a:cxn>
                  </a:cxnLst>
                  <a:rect l="0" t="0" r="r" b="b"/>
                  <a:pathLst>
                    <a:path w="47" h="287">
                      <a:moveTo>
                        <a:pt x="0" y="0"/>
                      </a:moveTo>
                      <a:lnTo>
                        <a:pt x="46" y="287"/>
                      </a:lnTo>
                      <a:lnTo>
                        <a:pt x="47" y="287"/>
                      </a:lnTo>
                      <a:lnTo>
                        <a:pt x="0"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94"/>
                <p:cNvSpPr>
                  <a:spLocks/>
                </p:cNvSpPr>
                <p:nvPr/>
              </p:nvSpPr>
              <p:spPr bwMode="auto">
                <a:xfrm>
                  <a:off x="4936" y="589"/>
                  <a:ext cx="1121" cy="588"/>
                </a:xfrm>
                <a:custGeom>
                  <a:avLst/>
                  <a:gdLst>
                    <a:gd name="T0" fmla="*/ 808 w 1909"/>
                    <a:gd name="T1" fmla="*/ 971 h 989"/>
                    <a:gd name="T2" fmla="*/ 759 w 1909"/>
                    <a:gd name="T3" fmla="*/ 964 h 989"/>
                    <a:gd name="T4" fmla="*/ 179 w 1909"/>
                    <a:gd name="T5" fmla="*/ 790 h 989"/>
                    <a:gd name="T6" fmla="*/ 141 w 1909"/>
                    <a:gd name="T7" fmla="*/ 744 h 989"/>
                    <a:gd name="T8" fmla="*/ 137 w 1909"/>
                    <a:gd name="T9" fmla="*/ 722 h 989"/>
                    <a:gd name="T10" fmla="*/ 28 w 1909"/>
                    <a:gd name="T11" fmla="*/ 44 h 989"/>
                    <a:gd name="T12" fmla="*/ 32 w 1909"/>
                    <a:gd name="T13" fmla="*/ 42 h 989"/>
                    <a:gd name="T14" fmla="*/ 28 w 1909"/>
                    <a:gd name="T15" fmla="*/ 20 h 989"/>
                    <a:gd name="T16" fmla="*/ 39 w 1909"/>
                    <a:gd name="T17" fmla="*/ 3 h 989"/>
                    <a:gd name="T18" fmla="*/ 36 w 1909"/>
                    <a:gd name="T19" fmla="*/ 0 h 989"/>
                    <a:gd name="T20" fmla="*/ 15 w 1909"/>
                    <a:gd name="T21" fmla="*/ 8 h 989"/>
                    <a:gd name="T22" fmla="*/ 2 w 1909"/>
                    <a:gd name="T23" fmla="*/ 30 h 989"/>
                    <a:gd name="T24" fmla="*/ 2 w 1909"/>
                    <a:gd name="T25" fmla="*/ 30 h 989"/>
                    <a:gd name="T26" fmla="*/ 117 w 1909"/>
                    <a:gd name="T27" fmla="*/ 748 h 989"/>
                    <a:gd name="T28" fmla="*/ 138 w 1909"/>
                    <a:gd name="T29" fmla="*/ 791 h 989"/>
                    <a:gd name="T30" fmla="*/ 172 w 1909"/>
                    <a:gd name="T31" fmla="*/ 813 h 989"/>
                    <a:gd name="T32" fmla="*/ 756 w 1909"/>
                    <a:gd name="T33" fmla="*/ 982 h 989"/>
                    <a:gd name="T34" fmla="*/ 804 w 1909"/>
                    <a:gd name="T35" fmla="*/ 989 h 989"/>
                    <a:gd name="T36" fmla="*/ 1904 w 1909"/>
                    <a:gd name="T37" fmla="*/ 989 h 989"/>
                    <a:gd name="T38" fmla="*/ 1909 w 1909"/>
                    <a:gd name="T39" fmla="*/ 984 h 989"/>
                    <a:gd name="T40" fmla="*/ 1909 w 1909"/>
                    <a:gd name="T41" fmla="*/ 971 h 989"/>
                    <a:gd name="T42" fmla="*/ 808 w 1909"/>
                    <a:gd name="T43" fmla="*/ 971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09" h="989">
                      <a:moveTo>
                        <a:pt x="808" y="971"/>
                      </a:moveTo>
                      <a:cubicBezTo>
                        <a:pt x="791" y="971"/>
                        <a:pt x="775" y="969"/>
                        <a:pt x="759" y="964"/>
                      </a:cubicBezTo>
                      <a:cubicBezTo>
                        <a:pt x="179" y="790"/>
                        <a:pt x="179" y="790"/>
                        <a:pt x="179" y="790"/>
                      </a:cubicBezTo>
                      <a:cubicBezTo>
                        <a:pt x="161" y="784"/>
                        <a:pt x="144" y="763"/>
                        <a:pt x="141" y="744"/>
                      </a:cubicBezTo>
                      <a:cubicBezTo>
                        <a:pt x="137" y="722"/>
                        <a:pt x="137" y="722"/>
                        <a:pt x="137" y="722"/>
                      </a:cubicBezTo>
                      <a:cubicBezTo>
                        <a:pt x="28" y="44"/>
                        <a:pt x="28" y="44"/>
                        <a:pt x="28" y="44"/>
                      </a:cubicBezTo>
                      <a:cubicBezTo>
                        <a:pt x="29" y="44"/>
                        <a:pt x="31" y="43"/>
                        <a:pt x="32" y="42"/>
                      </a:cubicBezTo>
                      <a:cubicBezTo>
                        <a:pt x="28" y="20"/>
                        <a:pt x="28" y="20"/>
                        <a:pt x="28" y="20"/>
                      </a:cubicBezTo>
                      <a:cubicBezTo>
                        <a:pt x="27" y="12"/>
                        <a:pt x="32" y="5"/>
                        <a:pt x="39" y="3"/>
                      </a:cubicBezTo>
                      <a:cubicBezTo>
                        <a:pt x="36" y="0"/>
                        <a:pt x="36" y="0"/>
                        <a:pt x="36" y="0"/>
                      </a:cubicBezTo>
                      <a:cubicBezTo>
                        <a:pt x="15" y="8"/>
                        <a:pt x="15" y="8"/>
                        <a:pt x="15" y="8"/>
                      </a:cubicBezTo>
                      <a:cubicBezTo>
                        <a:pt x="7" y="11"/>
                        <a:pt x="0" y="19"/>
                        <a:pt x="2" y="30"/>
                      </a:cubicBezTo>
                      <a:cubicBezTo>
                        <a:pt x="2" y="30"/>
                        <a:pt x="2" y="30"/>
                        <a:pt x="2" y="30"/>
                      </a:cubicBezTo>
                      <a:cubicBezTo>
                        <a:pt x="117" y="748"/>
                        <a:pt x="117" y="748"/>
                        <a:pt x="117" y="748"/>
                      </a:cubicBezTo>
                      <a:cubicBezTo>
                        <a:pt x="119" y="762"/>
                        <a:pt x="129" y="781"/>
                        <a:pt x="138" y="791"/>
                      </a:cubicBezTo>
                      <a:cubicBezTo>
                        <a:pt x="147" y="801"/>
                        <a:pt x="159" y="809"/>
                        <a:pt x="172" y="813"/>
                      </a:cubicBezTo>
                      <a:cubicBezTo>
                        <a:pt x="756" y="982"/>
                        <a:pt x="756" y="982"/>
                        <a:pt x="756" y="982"/>
                      </a:cubicBezTo>
                      <a:cubicBezTo>
                        <a:pt x="771" y="987"/>
                        <a:pt x="788" y="989"/>
                        <a:pt x="804" y="989"/>
                      </a:cubicBezTo>
                      <a:cubicBezTo>
                        <a:pt x="1904" y="989"/>
                        <a:pt x="1904" y="989"/>
                        <a:pt x="1904" y="989"/>
                      </a:cubicBezTo>
                      <a:cubicBezTo>
                        <a:pt x="1907" y="989"/>
                        <a:pt x="1909" y="987"/>
                        <a:pt x="1909" y="984"/>
                      </a:cubicBezTo>
                      <a:cubicBezTo>
                        <a:pt x="1909" y="971"/>
                        <a:pt x="1909" y="971"/>
                        <a:pt x="1909" y="971"/>
                      </a:cubicBezTo>
                      <a:lnTo>
                        <a:pt x="808" y="971"/>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95"/>
                <p:cNvSpPr>
                  <a:spLocks/>
                </p:cNvSpPr>
                <p:nvPr/>
              </p:nvSpPr>
              <p:spPr bwMode="auto">
                <a:xfrm>
                  <a:off x="5016" y="1018"/>
                  <a:ext cx="1041" cy="148"/>
                </a:xfrm>
                <a:custGeom>
                  <a:avLst/>
                  <a:gdLst>
                    <a:gd name="T0" fmla="*/ 1772 w 1772"/>
                    <a:gd name="T1" fmla="*/ 250 h 250"/>
                    <a:gd name="T2" fmla="*/ 671 w 1772"/>
                    <a:gd name="T3" fmla="*/ 250 h 250"/>
                    <a:gd name="T4" fmla="*/ 622 w 1772"/>
                    <a:gd name="T5" fmla="*/ 243 h 250"/>
                    <a:gd name="T6" fmla="*/ 42 w 1772"/>
                    <a:gd name="T7" fmla="*/ 69 h 250"/>
                    <a:gd name="T8" fmla="*/ 4 w 1772"/>
                    <a:gd name="T9" fmla="*/ 23 h 250"/>
                    <a:gd name="T10" fmla="*/ 0 w 1772"/>
                    <a:gd name="T11" fmla="*/ 1 h 250"/>
                    <a:gd name="T12" fmla="*/ 5 w 1772"/>
                    <a:gd name="T13" fmla="*/ 0 h 250"/>
                    <a:gd name="T14" fmla="*/ 10 w 1772"/>
                    <a:gd name="T15" fmla="*/ 30 h 250"/>
                    <a:gd name="T16" fmla="*/ 29 w 1772"/>
                    <a:gd name="T17" fmla="*/ 47 h 250"/>
                    <a:gd name="T18" fmla="*/ 1139 w 1772"/>
                    <a:gd name="T19" fmla="*/ 47 h 250"/>
                    <a:gd name="T20" fmla="*/ 1153 w 1772"/>
                    <a:gd name="T21" fmla="*/ 30 h 250"/>
                    <a:gd name="T22" fmla="*/ 1148 w 1772"/>
                    <a:gd name="T23" fmla="*/ 0 h 250"/>
                    <a:gd name="T24" fmla="*/ 1150 w 1772"/>
                    <a:gd name="T25" fmla="*/ 0 h 250"/>
                    <a:gd name="T26" fmla="*/ 1150 w 1772"/>
                    <a:gd name="T27" fmla="*/ 2 h 250"/>
                    <a:gd name="T28" fmla="*/ 1216 w 1772"/>
                    <a:gd name="T29" fmla="*/ 77 h 250"/>
                    <a:gd name="T30" fmla="*/ 1766 w 1772"/>
                    <a:gd name="T31" fmla="*/ 242 h 250"/>
                    <a:gd name="T32" fmla="*/ 1772 w 1772"/>
                    <a:gd name="T33"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2" h="250">
                      <a:moveTo>
                        <a:pt x="1772" y="250"/>
                      </a:moveTo>
                      <a:cubicBezTo>
                        <a:pt x="671" y="250"/>
                        <a:pt x="671" y="250"/>
                        <a:pt x="671" y="250"/>
                      </a:cubicBezTo>
                      <a:cubicBezTo>
                        <a:pt x="654" y="250"/>
                        <a:pt x="638" y="248"/>
                        <a:pt x="622" y="243"/>
                      </a:cubicBezTo>
                      <a:cubicBezTo>
                        <a:pt x="42" y="69"/>
                        <a:pt x="42" y="69"/>
                        <a:pt x="42" y="69"/>
                      </a:cubicBezTo>
                      <a:cubicBezTo>
                        <a:pt x="24" y="63"/>
                        <a:pt x="7" y="42"/>
                        <a:pt x="4" y="23"/>
                      </a:cubicBezTo>
                      <a:cubicBezTo>
                        <a:pt x="0" y="1"/>
                        <a:pt x="0" y="1"/>
                        <a:pt x="0" y="1"/>
                      </a:cubicBezTo>
                      <a:cubicBezTo>
                        <a:pt x="5" y="0"/>
                        <a:pt x="5" y="0"/>
                        <a:pt x="5" y="0"/>
                      </a:cubicBezTo>
                      <a:cubicBezTo>
                        <a:pt x="10" y="30"/>
                        <a:pt x="10" y="30"/>
                        <a:pt x="10" y="30"/>
                      </a:cubicBezTo>
                      <a:cubicBezTo>
                        <a:pt x="11" y="39"/>
                        <a:pt x="20" y="47"/>
                        <a:pt x="29" y="47"/>
                      </a:cubicBezTo>
                      <a:cubicBezTo>
                        <a:pt x="1139" y="47"/>
                        <a:pt x="1139" y="47"/>
                        <a:pt x="1139" y="47"/>
                      </a:cubicBezTo>
                      <a:cubicBezTo>
                        <a:pt x="1148" y="47"/>
                        <a:pt x="1154" y="39"/>
                        <a:pt x="1153" y="30"/>
                      </a:cubicBezTo>
                      <a:cubicBezTo>
                        <a:pt x="1148" y="0"/>
                        <a:pt x="1148" y="0"/>
                        <a:pt x="1148" y="0"/>
                      </a:cubicBezTo>
                      <a:cubicBezTo>
                        <a:pt x="1150" y="0"/>
                        <a:pt x="1150" y="0"/>
                        <a:pt x="1150" y="0"/>
                      </a:cubicBezTo>
                      <a:cubicBezTo>
                        <a:pt x="1150" y="2"/>
                        <a:pt x="1150" y="2"/>
                        <a:pt x="1150" y="2"/>
                      </a:cubicBezTo>
                      <a:cubicBezTo>
                        <a:pt x="1156" y="38"/>
                        <a:pt x="1182" y="67"/>
                        <a:pt x="1216" y="77"/>
                      </a:cubicBezTo>
                      <a:cubicBezTo>
                        <a:pt x="1766" y="242"/>
                        <a:pt x="1766" y="242"/>
                        <a:pt x="1766" y="242"/>
                      </a:cubicBezTo>
                      <a:cubicBezTo>
                        <a:pt x="1770" y="243"/>
                        <a:pt x="1772" y="247"/>
                        <a:pt x="1772" y="250"/>
                      </a:cubicBez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96"/>
                <p:cNvSpPr>
                  <a:spLocks/>
                </p:cNvSpPr>
                <p:nvPr/>
              </p:nvSpPr>
              <p:spPr bwMode="auto">
                <a:xfrm>
                  <a:off x="4952" y="591"/>
                  <a:ext cx="742" cy="455"/>
                </a:xfrm>
                <a:custGeom>
                  <a:avLst/>
                  <a:gdLst>
                    <a:gd name="T0" fmla="*/ 1249 w 1264"/>
                    <a:gd name="T1" fmla="*/ 765 h 765"/>
                    <a:gd name="T2" fmla="*/ 139 w 1264"/>
                    <a:gd name="T3" fmla="*/ 765 h 765"/>
                    <a:gd name="T4" fmla="*/ 120 w 1264"/>
                    <a:gd name="T5" fmla="*/ 748 h 765"/>
                    <a:gd name="T6" fmla="*/ 115 w 1264"/>
                    <a:gd name="T7" fmla="*/ 718 h 765"/>
                    <a:gd name="T8" fmla="*/ 5 w 1264"/>
                    <a:gd name="T9" fmla="*/ 39 h 765"/>
                    <a:gd name="T10" fmla="*/ 1 w 1264"/>
                    <a:gd name="T11" fmla="*/ 17 h 765"/>
                    <a:gd name="T12" fmla="*/ 12 w 1264"/>
                    <a:gd name="T13" fmla="*/ 0 h 765"/>
                    <a:gd name="T14" fmla="*/ 15 w 1264"/>
                    <a:gd name="T15" fmla="*/ 0 h 765"/>
                    <a:gd name="T16" fmla="*/ 1125 w 1264"/>
                    <a:gd name="T17" fmla="*/ 0 h 765"/>
                    <a:gd name="T18" fmla="*/ 1144 w 1264"/>
                    <a:gd name="T19" fmla="*/ 17 h 765"/>
                    <a:gd name="T20" fmla="*/ 1180 w 1264"/>
                    <a:gd name="T21" fmla="*/ 236 h 765"/>
                    <a:gd name="T22" fmla="*/ 1258 w 1264"/>
                    <a:gd name="T23" fmla="*/ 718 h 765"/>
                    <a:gd name="T24" fmla="*/ 1263 w 1264"/>
                    <a:gd name="T25" fmla="*/ 748 h 765"/>
                    <a:gd name="T26" fmla="*/ 1249 w 1264"/>
                    <a:gd name="T27"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4" h="765">
                      <a:moveTo>
                        <a:pt x="1249" y="765"/>
                      </a:moveTo>
                      <a:cubicBezTo>
                        <a:pt x="139" y="765"/>
                        <a:pt x="139" y="765"/>
                        <a:pt x="139" y="765"/>
                      </a:cubicBezTo>
                      <a:cubicBezTo>
                        <a:pt x="130" y="765"/>
                        <a:pt x="121" y="757"/>
                        <a:pt x="120" y="748"/>
                      </a:cubicBezTo>
                      <a:cubicBezTo>
                        <a:pt x="115" y="718"/>
                        <a:pt x="115" y="718"/>
                        <a:pt x="115" y="718"/>
                      </a:cubicBezTo>
                      <a:cubicBezTo>
                        <a:pt x="5" y="39"/>
                        <a:pt x="5" y="39"/>
                        <a:pt x="5" y="39"/>
                      </a:cubicBezTo>
                      <a:cubicBezTo>
                        <a:pt x="1" y="17"/>
                        <a:pt x="1" y="17"/>
                        <a:pt x="1" y="17"/>
                      </a:cubicBezTo>
                      <a:cubicBezTo>
                        <a:pt x="0" y="9"/>
                        <a:pt x="5" y="2"/>
                        <a:pt x="12" y="0"/>
                      </a:cubicBezTo>
                      <a:cubicBezTo>
                        <a:pt x="13" y="0"/>
                        <a:pt x="14" y="0"/>
                        <a:pt x="15" y="0"/>
                      </a:cubicBezTo>
                      <a:cubicBezTo>
                        <a:pt x="1125" y="0"/>
                        <a:pt x="1125" y="0"/>
                        <a:pt x="1125" y="0"/>
                      </a:cubicBezTo>
                      <a:cubicBezTo>
                        <a:pt x="1134" y="0"/>
                        <a:pt x="1143" y="8"/>
                        <a:pt x="1144" y="17"/>
                      </a:cubicBezTo>
                      <a:cubicBezTo>
                        <a:pt x="1180" y="236"/>
                        <a:pt x="1180" y="236"/>
                        <a:pt x="1180" y="236"/>
                      </a:cubicBezTo>
                      <a:cubicBezTo>
                        <a:pt x="1258" y="718"/>
                        <a:pt x="1258" y="718"/>
                        <a:pt x="1258" y="718"/>
                      </a:cubicBezTo>
                      <a:cubicBezTo>
                        <a:pt x="1263" y="748"/>
                        <a:pt x="1263" y="748"/>
                        <a:pt x="1263" y="748"/>
                      </a:cubicBezTo>
                      <a:cubicBezTo>
                        <a:pt x="1264" y="757"/>
                        <a:pt x="1258" y="765"/>
                        <a:pt x="1249" y="7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97"/>
                <p:cNvSpPr>
                  <a:spLocks noEditPoints="1"/>
                </p:cNvSpPr>
                <p:nvPr/>
              </p:nvSpPr>
              <p:spPr bwMode="auto">
                <a:xfrm>
                  <a:off x="4949" y="589"/>
                  <a:ext cx="748" cy="459"/>
                </a:xfrm>
                <a:custGeom>
                  <a:avLst/>
                  <a:gdLst>
                    <a:gd name="T0" fmla="*/ 1253 w 1272"/>
                    <a:gd name="T1" fmla="*/ 773 h 773"/>
                    <a:gd name="T2" fmla="*/ 143 w 1272"/>
                    <a:gd name="T3" fmla="*/ 773 h 773"/>
                    <a:gd name="T4" fmla="*/ 120 w 1272"/>
                    <a:gd name="T5" fmla="*/ 753 h 773"/>
                    <a:gd name="T6" fmla="*/ 115 w 1272"/>
                    <a:gd name="T7" fmla="*/ 723 h 773"/>
                    <a:gd name="T8" fmla="*/ 1 w 1272"/>
                    <a:gd name="T9" fmla="*/ 22 h 773"/>
                    <a:gd name="T10" fmla="*/ 6 w 1272"/>
                    <a:gd name="T11" fmla="*/ 6 h 773"/>
                    <a:gd name="T12" fmla="*/ 19 w 1272"/>
                    <a:gd name="T13" fmla="*/ 0 h 773"/>
                    <a:gd name="T14" fmla="*/ 1129 w 1272"/>
                    <a:gd name="T15" fmla="*/ 0 h 773"/>
                    <a:gd name="T16" fmla="*/ 1152 w 1272"/>
                    <a:gd name="T17" fmla="*/ 21 h 773"/>
                    <a:gd name="T18" fmla="*/ 1188 w 1272"/>
                    <a:gd name="T19" fmla="*/ 239 h 773"/>
                    <a:gd name="T20" fmla="*/ 1266 w 1272"/>
                    <a:gd name="T21" fmla="*/ 721 h 773"/>
                    <a:gd name="T22" fmla="*/ 1271 w 1272"/>
                    <a:gd name="T23" fmla="*/ 751 h 773"/>
                    <a:gd name="T24" fmla="*/ 1266 w 1272"/>
                    <a:gd name="T25" fmla="*/ 767 h 773"/>
                    <a:gd name="T26" fmla="*/ 1253 w 1272"/>
                    <a:gd name="T27" fmla="*/ 773 h 773"/>
                    <a:gd name="T28" fmla="*/ 19 w 1272"/>
                    <a:gd name="T29" fmla="*/ 8 h 773"/>
                    <a:gd name="T30" fmla="*/ 12 w 1272"/>
                    <a:gd name="T31" fmla="*/ 11 h 773"/>
                    <a:gd name="T32" fmla="*/ 9 w 1272"/>
                    <a:gd name="T33" fmla="*/ 21 h 773"/>
                    <a:gd name="T34" fmla="*/ 123 w 1272"/>
                    <a:gd name="T35" fmla="*/ 721 h 773"/>
                    <a:gd name="T36" fmla="*/ 128 w 1272"/>
                    <a:gd name="T37" fmla="*/ 751 h 773"/>
                    <a:gd name="T38" fmla="*/ 143 w 1272"/>
                    <a:gd name="T39" fmla="*/ 765 h 773"/>
                    <a:gd name="T40" fmla="*/ 1253 w 1272"/>
                    <a:gd name="T41" fmla="*/ 765 h 773"/>
                    <a:gd name="T42" fmla="*/ 1260 w 1272"/>
                    <a:gd name="T43" fmla="*/ 762 h 773"/>
                    <a:gd name="T44" fmla="*/ 1263 w 1272"/>
                    <a:gd name="T45" fmla="*/ 753 h 773"/>
                    <a:gd name="T46" fmla="*/ 1258 w 1272"/>
                    <a:gd name="T47" fmla="*/ 722 h 773"/>
                    <a:gd name="T48" fmla="*/ 1180 w 1272"/>
                    <a:gd name="T49" fmla="*/ 240 h 773"/>
                    <a:gd name="T50" fmla="*/ 1144 w 1272"/>
                    <a:gd name="T51" fmla="*/ 22 h 773"/>
                    <a:gd name="T52" fmla="*/ 1129 w 1272"/>
                    <a:gd name="T53" fmla="*/ 8 h 773"/>
                    <a:gd name="T54" fmla="*/ 19 w 1272"/>
                    <a:gd name="T55" fmla="*/ 8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2" h="773">
                      <a:moveTo>
                        <a:pt x="1253" y="773"/>
                      </a:moveTo>
                      <a:cubicBezTo>
                        <a:pt x="143" y="773"/>
                        <a:pt x="143" y="773"/>
                        <a:pt x="143" y="773"/>
                      </a:cubicBezTo>
                      <a:cubicBezTo>
                        <a:pt x="132" y="773"/>
                        <a:pt x="122" y="764"/>
                        <a:pt x="120" y="753"/>
                      </a:cubicBezTo>
                      <a:cubicBezTo>
                        <a:pt x="115" y="723"/>
                        <a:pt x="115" y="723"/>
                        <a:pt x="115" y="723"/>
                      </a:cubicBezTo>
                      <a:cubicBezTo>
                        <a:pt x="1" y="22"/>
                        <a:pt x="1" y="22"/>
                        <a:pt x="1" y="22"/>
                      </a:cubicBezTo>
                      <a:cubicBezTo>
                        <a:pt x="0" y="16"/>
                        <a:pt x="2" y="10"/>
                        <a:pt x="6" y="6"/>
                      </a:cubicBezTo>
                      <a:cubicBezTo>
                        <a:pt x="9" y="2"/>
                        <a:pt x="14" y="0"/>
                        <a:pt x="19" y="0"/>
                      </a:cubicBezTo>
                      <a:cubicBezTo>
                        <a:pt x="1129" y="0"/>
                        <a:pt x="1129" y="0"/>
                        <a:pt x="1129" y="0"/>
                      </a:cubicBezTo>
                      <a:cubicBezTo>
                        <a:pt x="1140" y="0"/>
                        <a:pt x="1150" y="9"/>
                        <a:pt x="1152" y="21"/>
                      </a:cubicBezTo>
                      <a:cubicBezTo>
                        <a:pt x="1188" y="239"/>
                        <a:pt x="1188" y="239"/>
                        <a:pt x="1188" y="239"/>
                      </a:cubicBezTo>
                      <a:cubicBezTo>
                        <a:pt x="1266" y="721"/>
                        <a:pt x="1266" y="721"/>
                        <a:pt x="1266" y="721"/>
                      </a:cubicBezTo>
                      <a:cubicBezTo>
                        <a:pt x="1271" y="751"/>
                        <a:pt x="1271" y="751"/>
                        <a:pt x="1271" y="751"/>
                      </a:cubicBezTo>
                      <a:cubicBezTo>
                        <a:pt x="1272" y="757"/>
                        <a:pt x="1270" y="763"/>
                        <a:pt x="1266" y="767"/>
                      </a:cubicBezTo>
                      <a:cubicBezTo>
                        <a:pt x="1263" y="771"/>
                        <a:pt x="1258" y="773"/>
                        <a:pt x="1253" y="773"/>
                      </a:cubicBezTo>
                      <a:close/>
                      <a:moveTo>
                        <a:pt x="19" y="8"/>
                      </a:moveTo>
                      <a:cubicBezTo>
                        <a:pt x="16" y="8"/>
                        <a:pt x="13" y="9"/>
                        <a:pt x="12" y="11"/>
                      </a:cubicBezTo>
                      <a:cubicBezTo>
                        <a:pt x="10" y="14"/>
                        <a:pt x="9" y="17"/>
                        <a:pt x="9" y="21"/>
                      </a:cubicBezTo>
                      <a:cubicBezTo>
                        <a:pt x="123" y="721"/>
                        <a:pt x="123" y="721"/>
                        <a:pt x="123" y="721"/>
                      </a:cubicBezTo>
                      <a:cubicBezTo>
                        <a:pt x="128" y="751"/>
                        <a:pt x="128" y="751"/>
                        <a:pt x="128" y="751"/>
                      </a:cubicBezTo>
                      <a:cubicBezTo>
                        <a:pt x="129" y="759"/>
                        <a:pt x="136" y="765"/>
                        <a:pt x="143" y="765"/>
                      </a:cubicBezTo>
                      <a:cubicBezTo>
                        <a:pt x="1253" y="765"/>
                        <a:pt x="1253" y="765"/>
                        <a:pt x="1253" y="765"/>
                      </a:cubicBezTo>
                      <a:cubicBezTo>
                        <a:pt x="1256" y="765"/>
                        <a:pt x="1259" y="764"/>
                        <a:pt x="1260" y="762"/>
                      </a:cubicBezTo>
                      <a:cubicBezTo>
                        <a:pt x="1262" y="759"/>
                        <a:pt x="1263" y="756"/>
                        <a:pt x="1263" y="753"/>
                      </a:cubicBezTo>
                      <a:cubicBezTo>
                        <a:pt x="1258" y="722"/>
                        <a:pt x="1258" y="722"/>
                        <a:pt x="1258" y="722"/>
                      </a:cubicBezTo>
                      <a:cubicBezTo>
                        <a:pt x="1180" y="240"/>
                        <a:pt x="1180" y="240"/>
                        <a:pt x="1180" y="240"/>
                      </a:cubicBezTo>
                      <a:cubicBezTo>
                        <a:pt x="1144" y="22"/>
                        <a:pt x="1144" y="22"/>
                        <a:pt x="1144" y="22"/>
                      </a:cubicBezTo>
                      <a:cubicBezTo>
                        <a:pt x="1143" y="15"/>
                        <a:pt x="1136" y="8"/>
                        <a:pt x="1129" y="8"/>
                      </a:cubicBezTo>
                      <a:lnTo>
                        <a:pt x="19" y="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98"/>
                <p:cNvSpPr>
                  <a:spLocks/>
                </p:cNvSpPr>
                <p:nvPr/>
              </p:nvSpPr>
              <p:spPr bwMode="auto">
                <a:xfrm>
                  <a:off x="5385" y="1094"/>
                  <a:ext cx="423" cy="54"/>
                </a:xfrm>
                <a:custGeom>
                  <a:avLst/>
                  <a:gdLst>
                    <a:gd name="T0" fmla="*/ 0 w 423"/>
                    <a:gd name="T1" fmla="*/ 0 h 54"/>
                    <a:gd name="T2" fmla="*/ 174 w 423"/>
                    <a:gd name="T3" fmla="*/ 54 h 54"/>
                    <a:gd name="T4" fmla="*/ 423 w 423"/>
                    <a:gd name="T5" fmla="*/ 54 h 54"/>
                    <a:gd name="T6" fmla="*/ 257 w 423"/>
                    <a:gd name="T7" fmla="*/ 0 h 54"/>
                    <a:gd name="T8" fmla="*/ 0 w 423"/>
                    <a:gd name="T9" fmla="*/ 0 h 54"/>
                  </a:gdLst>
                  <a:ahLst/>
                  <a:cxnLst>
                    <a:cxn ang="0">
                      <a:pos x="T0" y="T1"/>
                    </a:cxn>
                    <a:cxn ang="0">
                      <a:pos x="T2" y="T3"/>
                    </a:cxn>
                    <a:cxn ang="0">
                      <a:pos x="T4" y="T5"/>
                    </a:cxn>
                    <a:cxn ang="0">
                      <a:pos x="T6" y="T7"/>
                    </a:cxn>
                    <a:cxn ang="0">
                      <a:pos x="T8" y="T9"/>
                    </a:cxn>
                  </a:cxnLst>
                  <a:rect l="0" t="0" r="r" b="b"/>
                  <a:pathLst>
                    <a:path w="423" h="54">
                      <a:moveTo>
                        <a:pt x="0" y="0"/>
                      </a:moveTo>
                      <a:lnTo>
                        <a:pt x="174" y="54"/>
                      </a:lnTo>
                      <a:lnTo>
                        <a:pt x="423" y="54"/>
                      </a:lnTo>
                      <a:lnTo>
                        <a:pt x="257"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99"/>
                <p:cNvSpPr>
                  <a:spLocks/>
                </p:cNvSpPr>
                <p:nvPr/>
              </p:nvSpPr>
              <p:spPr bwMode="auto">
                <a:xfrm>
                  <a:off x="4952" y="591"/>
                  <a:ext cx="742" cy="455"/>
                </a:xfrm>
                <a:custGeom>
                  <a:avLst/>
                  <a:gdLst>
                    <a:gd name="T0" fmla="*/ 1263 w 1264"/>
                    <a:gd name="T1" fmla="*/ 748 h 765"/>
                    <a:gd name="T2" fmla="*/ 1249 w 1264"/>
                    <a:gd name="T3" fmla="*/ 765 h 765"/>
                    <a:gd name="T4" fmla="*/ 139 w 1264"/>
                    <a:gd name="T5" fmla="*/ 765 h 765"/>
                    <a:gd name="T6" fmla="*/ 120 w 1264"/>
                    <a:gd name="T7" fmla="*/ 748 h 765"/>
                    <a:gd name="T8" fmla="*/ 1 w 1264"/>
                    <a:gd name="T9" fmla="*/ 17 h 765"/>
                    <a:gd name="T10" fmla="*/ 15 w 1264"/>
                    <a:gd name="T11" fmla="*/ 0 h 765"/>
                    <a:gd name="T12" fmla="*/ 1125 w 1264"/>
                    <a:gd name="T13" fmla="*/ 0 h 765"/>
                    <a:gd name="T14" fmla="*/ 1144 w 1264"/>
                    <a:gd name="T15" fmla="*/ 17 h 765"/>
                    <a:gd name="T16" fmla="*/ 1263 w 1264"/>
                    <a:gd name="T17" fmla="*/ 748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4" h="765">
                      <a:moveTo>
                        <a:pt x="1263" y="748"/>
                      </a:moveTo>
                      <a:cubicBezTo>
                        <a:pt x="1264" y="757"/>
                        <a:pt x="1258" y="765"/>
                        <a:pt x="1249" y="765"/>
                      </a:cubicBezTo>
                      <a:cubicBezTo>
                        <a:pt x="139" y="765"/>
                        <a:pt x="139" y="765"/>
                        <a:pt x="139" y="765"/>
                      </a:cubicBezTo>
                      <a:cubicBezTo>
                        <a:pt x="130" y="765"/>
                        <a:pt x="121" y="757"/>
                        <a:pt x="120" y="748"/>
                      </a:cubicBezTo>
                      <a:cubicBezTo>
                        <a:pt x="1" y="17"/>
                        <a:pt x="1" y="17"/>
                        <a:pt x="1" y="17"/>
                      </a:cubicBezTo>
                      <a:cubicBezTo>
                        <a:pt x="0" y="8"/>
                        <a:pt x="6" y="0"/>
                        <a:pt x="15" y="0"/>
                      </a:cubicBezTo>
                      <a:cubicBezTo>
                        <a:pt x="1125" y="0"/>
                        <a:pt x="1125" y="0"/>
                        <a:pt x="1125" y="0"/>
                      </a:cubicBezTo>
                      <a:cubicBezTo>
                        <a:pt x="1134" y="0"/>
                        <a:pt x="1143" y="8"/>
                        <a:pt x="1144" y="17"/>
                      </a:cubicBezTo>
                      <a:lnTo>
                        <a:pt x="1263" y="74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200"/>
                <p:cNvSpPr>
                  <a:spLocks/>
                </p:cNvSpPr>
                <p:nvPr/>
              </p:nvSpPr>
              <p:spPr bwMode="auto">
                <a:xfrm>
                  <a:off x="4950" y="589"/>
                  <a:ext cx="746" cy="459"/>
                </a:xfrm>
                <a:custGeom>
                  <a:avLst/>
                  <a:gdLst>
                    <a:gd name="T0" fmla="*/ 1266 w 1270"/>
                    <a:gd name="T1" fmla="*/ 752 h 773"/>
                    <a:gd name="T2" fmla="*/ 1262 w 1270"/>
                    <a:gd name="T3" fmla="*/ 753 h 773"/>
                    <a:gd name="T4" fmla="*/ 1262 w 1270"/>
                    <a:gd name="T5" fmla="*/ 755 h 773"/>
                    <a:gd name="T6" fmla="*/ 1259 w 1270"/>
                    <a:gd name="T7" fmla="*/ 762 h 773"/>
                    <a:gd name="T8" fmla="*/ 1252 w 1270"/>
                    <a:gd name="T9" fmla="*/ 765 h 773"/>
                    <a:gd name="T10" fmla="*/ 142 w 1270"/>
                    <a:gd name="T11" fmla="*/ 765 h 773"/>
                    <a:gd name="T12" fmla="*/ 132 w 1270"/>
                    <a:gd name="T13" fmla="*/ 761 h 773"/>
                    <a:gd name="T14" fmla="*/ 127 w 1270"/>
                    <a:gd name="T15" fmla="*/ 751 h 773"/>
                    <a:gd name="T16" fmla="*/ 8 w 1270"/>
                    <a:gd name="T17" fmla="*/ 21 h 773"/>
                    <a:gd name="T18" fmla="*/ 8 w 1270"/>
                    <a:gd name="T19" fmla="*/ 19 h 773"/>
                    <a:gd name="T20" fmla="*/ 11 w 1270"/>
                    <a:gd name="T21" fmla="*/ 11 h 773"/>
                    <a:gd name="T22" fmla="*/ 18 w 1270"/>
                    <a:gd name="T23" fmla="*/ 8 h 773"/>
                    <a:gd name="T24" fmla="*/ 1128 w 1270"/>
                    <a:gd name="T25" fmla="*/ 8 h 773"/>
                    <a:gd name="T26" fmla="*/ 1138 w 1270"/>
                    <a:gd name="T27" fmla="*/ 12 h 773"/>
                    <a:gd name="T28" fmla="*/ 1143 w 1270"/>
                    <a:gd name="T29" fmla="*/ 22 h 773"/>
                    <a:gd name="T30" fmla="*/ 1262 w 1270"/>
                    <a:gd name="T31" fmla="*/ 753 h 773"/>
                    <a:gd name="T32" fmla="*/ 1266 w 1270"/>
                    <a:gd name="T33" fmla="*/ 752 h 773"/>
                    <a:gd name="T34" fmla="*/ 1270 w 1270"/>
                    <a:gd name="T35" fmla="*/ 751 h 773"/>
                    <a:gd name="T36" fmla="*/ 1151 w 1270"/>
                    <a:gd name="T37" fmla="*/ 21 h 773"/>
                    <a:gd name="T38" fmla="*/ 1143 w 1270"/>
                    <a:gd name="T39" fmla="*/ 6 h 773"/>
                    <a:gd name="T40" fmla="*/ 1128 w 1270"/>
                    <a:gd name="T41" fmla="*/ 0 h 773"/>
                    <a:gd name="T42" fmla="*/ 18 w 1270"/>
                    <a:gd name="T43" fmla="*/ 0 h 773"/>
                    <a:gd name="T44" fmla="*/ 5 w 1270"/>
                    <a:gd name="T45" fmla="*/ 6 h 773"/>
                    <a:gd name="T46" fmla="*/ 0 w 1270"/>
                    <a:gd name="T47" fmla="*/ 19 h 773"/>
                    <a:gd name="T48" fmla="*/ 0 w 1270"/>
                    <a:gd name="T49" fmla="*/ 22 h 773"/>
                    <a:gd name="T50" fmla="*/ 119 w 1270"/>
                    <a:gd name="T51" fmla="*/ 753 h 773"/>
                    <a:gd name="T52" fmla="*/ 127 w 1270"/>
                    <a:gd name="T53" fmla="*/ 767 h 773"/>
                    <a:gd name="T54" fmla="*/ 142 w 1270"/>
                    <a:gd name="T55" fmla="*/ 773 h 773"/>
                    <a:gd name="T56" fmla="*/ 1252 w 1270"/>
                    <a:gd name="T57" fmla="*/ 773 h 773"/>
                    <a:gd name="T58" fmla="*/ 1265 w 1270"/>
                    <a:gd name="T59" fmla="*/ 768 h 773"/>
                    <a:gd name="T60" fmla="*/ 1270 w 1270"/>
                    <a:gd name="T61" fmla="*/ 755 h 773"/>
                    <a:gd name="T62" fmla="*/ 1270 w 1270"/>
                    <a:gd name="T63" fmla="*/ 751 h 773"/>
                    <a:gd name="T64" fmla="*/ 1266 w 1270"/>
                    <a:gd name="T65" fmla="*/ 75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0" h="773">
                      <a:moveTo>
                        <a:pt x="1266" y="752"/>
                      </a:moveTo>
                      <a:cubicBezTo>
                        <a:pt x="1262" y="753"/>
                        <a:pt x="1262" y="753"/>
                        <a:pt x="1262" y="753"/>
                      </a:cubicBezTo>
                      <a:cubicBezTo>
                        <a:pt x="1262" y="753"/>
                        <a:pt x="1262" y="754"/>
                        <a:pt x="1262" y="755"/>
                      </a:cubicBezTo>
                      <a:cubicBezTo>
                        <a:pt x="1262" y="758"/>
                        <a:pt x="1261" y="760"/>
                        <a:pt x="1259" y="762"/>
                      </a:cubicBezTo>
                      <a:cubicBezTo>
                        <a:pt x="1257" y="764"/>
                        <a:pt x="1255" y="765"/>
                        <a:pt x="1252" y="765"/>
                      </a:cubicBezTo>
                      <a:cubicBezTo>
                        <a:pt x="142" y="765"/>
                        <a:pt x="142" y="765"/>
                        <a:pt x="142" y="765"/>
                      </a:cubicBezTo>
                      <a:cubicBezTo>
                        <a:pt x="138" y="765"/>
                        <a:pt x="135" y="764"/>
                        <a:pt x="132" y="761"/>
                      </a:cubicBezTo>
                      <a:cubicBezTo>
                        <a:pt x="129" y="758"/>
                        <a:pt x="127" y="755"/>
                        <a:pt x="127" y="751"/>
                      </a:cubicBezTo>
                      <a:cubicBezTo>
                        <a:pt x="8" y="21"/>
                        <a:pt x="8" y="21"/>
                        <a:pt x="8" y="21"/>
                      </a:cubicBezTo>
                      <a:cubicBezTo>
                        <a:pt x="8" y="20"/>
                        <a:pt x="8" y="19"/>
                        <a:pt x="8" y="19"/>
                      </a:cubicBezTo>
                      <a:cubicBezTo>
                        <a:pt x="8" y="16"/>
                        <a:pt x="9" y="13"/>
                        <a:pt x="11" y="11"/>
                      </a:cubicBezTo>
                      <a:cubicBezTo>
                        <a:pt x="13" y="9"/>
                        <a:pt x="15" y="8"/>
                        <a:pt x="18" y="8"/>
                      </a:cubicBezTo>
                      <a:cubicBezTo>
                        <a:pt x="1128" y="8"/>
                        <a:pt x="1128" y="8"/>
                        <a:pt x="1128" y="8"/>
                      </a:cubicBezTo>
                      <a:cubicBezTo>
                        <a:pt x="1131" y="8"/>
                        <a:pt x="1135" y="10"/>
                        <a:pt x="1138" y="12"/>
                      </a:cubicBezTo>
                      <a:cubicBezTo>
                        <a:pt x="1141" y="15"/>
                        <a:pt x="1143" y="18"/>
                        <a:pt x="1143" y="22"/>
                      </a:cubicBezTo>
                      <a:cubicBezTo>
                        <a:pt x="1262" y="753"/>
                        <a:pt x="1262" y="753"/>
                        <a:pt x="1262" y="753"/>
                      </a:cubicBezTo>
                      <a:cubicBezTo>
                        <a:pt x="1266" y="752"/>
                        <a:pt x="1266" y="752"/>
                        <a:pt x="1266" y="752"/>
                      </a:cubicBezTo>
                      <a:cubicBezTo>
                        <a:pt x="1270" y="751"/>
                        <a:pt x="1270" y="751"/>
                        <a:pt x="1270" y="751"/>
                      </a:cubicBezTo>
                      <a:cubicBezTo>
                        <a:pt x="1151" y="21"/>
                        <a:pt x="1151" y="21"/>
                        <a:pt x="1151" y="21"/>
                      </a:cubicBezTo>
                      <a:cubicBezTo>
                        <a:pt x="1150" y="15"/>
                        <a:pt x="1147" y="10"/>
                        <a:pt x="1143" y="6"/>
                      </a:cubicBezTo>
                      <a:cubicBezTo>
                        <a:pt x="1139" y="3"/>
                        <a:pt x="1134" y="0"/>
                        <a:pt x="1128" y="0"/>
                      </a:cubicBezTo>
                      <a:cubicBezTo>
                        <a:pt x="18" y="0"/>
                        <a:pt x="18" y="0"/>
                        <a:pt x="18" y="0"/>
                      </a:cubicBezTo>
                      <a:cubicBezTo>
                        <a:pt x="13" y="0"/>
                        <a:pt x="8" y="2"/>
                        <a:pt x="5" y="6"/>
                      </a:cubicBezTo>
                      <a:cubicBezTo>
                        <a:pt x="2" y="9"/>
                        <a:pt x="0" y="14"/>
                        <a:pt x="0" y="19"/>
                      </a:cubicBezTo>
                      <a:cubicBezTo>
                        <a:pt x="0" y="20"/>
                        <a:pt x="0" y="21"/>
                        <a:pt x="0" y="22"/>
                      </a:cubicBezTo>
                      <a:cubicBezTo>
                        <a:pt x="119" y="753"/>
                        <a:pt x="119" y="753"/>
                        <a:pt x="119" y="753"/>
                      </a:cubicBezTo>
                      <a:cubicBezTo>
                        <a:pt x="120" y="758"/>
                        <a:pt x="123" y="763"/>
                        <a:pt x="127" y="767"/>
                      </a:cubicBezTo>
                      <a:cubicBezTo>
                        <a:pt x="131" y="771"/>
                        <a:pt x="136" y="773"/>
                        <a:pt x="142" y="773"/>
                      </a:cubicBezTo>
                      <a:cubicBezTo>
                        <a:pt x="1252" y="773"/>
                        <a:pt x="1252" y="773"/>
                        <a:pt x="1252" y="773"/>
                      </a:cubicBezTo>
                      <a:cubicBezTo>
                        <a:pt x="1257" y="773"/>
                        <a:pt x="1262" y="771"/>
                        <a:pt x="1265" y="768"/>
                      </a:cubicBezTo>
                      <a:cubicBezTo>
                        <a:pt x="1268" y="764"/>
                        <a:pt x="1270" y="760"/>
                        <a:pt x="1270" y="755"/>
                      </a:cubicBezTo>
                      <a:cubicBezTo>
                        <a:pt x="1270" y="754"/>
                        <a:pt x="1270" y="752"/>
                        <a:pt x="1270" y="751"/>
                      </a:cubicBezTo>
                      <a:lnTo>
                        <a:pt x="1266" y="75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201"/>
                <p:cNvSpPr>
                  <a:spLocks/>
                </p:cNvSpPr>
                <p:nvPr/>
              </p:nvSpPr>
              <p:spPr bwMode="auto">
                <a:xfrm>
                  <a:off x="5005" y="639"/>
                  <a:ext cx="634" cy="353"/>
                </a:xfrm>
                <a:custGeom>
                  <a:avLst/>
                  <a:gdLst>
                    <a:gd name="T0" fmla="*/ 633 w 634"/>
                    <a:gd name="T1" fmla="*/ 351 h 353"/>
                    <a:gd name="T2" fmla="*/ 579 w 634"/>
                    <a:gd name="T3" fmla="*/ 0 h 353"/>
                    <a:gd name="T4" fmla="*/ 0 w 634"/>
                    <a:gd name="T5" fmla="*/ 0 h 353"/>
                    <a:gd name="T6" fmla="*/ 55 w 634"/>
                    <a:gd name="T7" fmla="*/ 353 h 353"/>
                    <a:gd name="T8" fmla="*/ 634 w 634"/>
                    <a:gd name="T9" fmla="*/ 353 h 353"/>
                    <a:gd name="T10" fmla="*/ 633 w 634"/>
                    <a:gd name="T11" fmla="*/ 351 h 353"/>
                  </a:gdLst>
                  <a:ahLst/>
                  <a:cxnLst>
                    <a:cxn ang="0">
                      <a:pos x="T0" y="T1"/>
                    </a:cxn>
                    <a:cxn ang="0">
                      <a:pos x="T2" y="T3"/>
                    </a:cxn>
                    <a:cxn ang="0">
                      <a:pos x="T4" y="T5"/>
                    </a:cxn>
                    <a:cxn ang="0">
                      <a:pos x="T6" y="T7"/>
                    </a:cxn>
                    <a:cxn ang="0">
                      <a:pos x="T8" y="T9"/>
                    </a:cxn>
                    <a:cxn ang="0">
                      <a:pos x="T10" y="T11"/>
                    </a:cxn>
                  </a:cxnLst>
                  <a:rect l="0" t="0" r="r" b="b"/>
                  <a:pathLst>
                    <a:path w="634" h="353">
                      <a:moveTo>
                        <a:pt x="633" y="351"/>
                      </a:moveTo>
                      <a:lnTo>
                        <a:pt x="579" y="0"/>
                      </a:lnTo>
                      <a:lnTo>
                        <a:pt x="0" y="0"/>
                      </a:lnTo>
                      <a:lnTo>
                        <a:pt x="55" y="353"/>
                      </a:lnTo>
                      <a:lnTo>
                        <a:pt x="634" y="353"/>
                      </a:lnTo>
                      <a:lnTo>
                        <a:pt x="633" y="351"/>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202"/>
                <p:cNvSpPr>
                  <a:spLocks/>
                </p:cNvSpPr>
                <p:nvPr/>
              </p:nvSpPr>
              <p:spPr bwMode="auto">
                <a:xfrm>
                  <a:off x="5005" y="639"/>
                  <a:ext cx="634" cy="353"/>
                </a:xfrm>
                <a:custGeom>
                  <a:avLst/>
                  <a:gdLst>
                    <a:gd name="T0" fmla="*/ 633 w 634"/>
                    <a:gd name="T1" fmla="*/ 351 h 353"/>
                    <a:gd name="T2" fmla="*/ 579 w 634"/>
                    <a:gd name="T3" fmla="*/ 0 h 353"/>
                    <a:gd name="T4" fmla="*/ 0 w 634"/>
                    <a:gd name="T5" fmla="*/ 0 h 353"/>
                    <a:gd name="T6" fmla="*/ 55 w 634"/>
                    <a:gd name="T7" fmla="*/ 353 h 353"/>
                    <a:gd name="T8" fmla="*/ 634 w 634"/>
                    <a:gd name="T9" fmla="*/ 353 h 353"/>
                    <a:gd name="T10" fmla="*/ 633 w 634"/>
                    <a:gd name="T11" fmla="*/ 351 h 353"/>
                  </a:gdLst>
                  <a:ahLst/>
                  <a:cxnLst>
                    <a:cxn ang="0">
                      <a:pos x="T0" y="T1"/>
                    </a:cxn>
                    <a:cxn ang="0">
                      <a:pos x="T2" y="T3"/>
                    </a:cxn>
                    <a:cxn ang="0">
                      <a:pos x="T4" y="T5"/>
                    </a:cxn>
                    <a:cxn ang="0">
                      <a:pos x="T6" y="T7"/>
                    </a:cxn>
                    <a:cxn ang="0">
                      <a:pos x="T8" y="T9"/>
                    </a:cxn>
                    <a:cxn ang="0">
                      <a:pos x="T10" y="T11"/>
                    </a:cxn>
                  </a:cxnLst>
                  <a:rect l="0" t="0" r="r" b="b"/>
                  <a:pathLst>
                    <a:path w="634" h="353">
                      <a:moveTo>
                        <a:pt x="633" y="351"/>
                      </a:moveTo>
                      <a:lnTo>
                        <a:pt x="579" y="0"/>
                      </a:lnTo>
                      <a:lnTo>
                        <a:pt x="0" y="0"/>
                      </a:lnTo>
                      <a:lnTo>
                        <a:pt x="55" y="353"/>
                      </a:lnTo>
                      <a:lnTo>
                        <a:pt x="634" y="353"/>
                      </a:lnTo>
                      <a:lnTo>
                        <a:pt x="633" y="3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203"/>
                <p:cNvSpPr>
                  <a:spLocks/>
                </p:cNvSpPr>
                <p:nvPr/>
              </p:nvSpPr>
              <p:spPr bwMode="auto">
                <a:xfrm>
                  <a:off x="5056" y="968"/>
                  <a:ext cx="583" cy="24"/>
                </a:xfrm>
                <a:custGeom>
                  <a:avLst/>
                  <a:gdLst>
                    <a:gd name="T0" fmla="*/ 579 w 583"/>
                    <a:gd name="T1" fmla="*/ 0 h 24"/>
                    <a:gd name="T2" fmla="*/ 0 w 583"/>
                    <a:gd name="T3" fmla="*/ 0 h 24"/>
                    <a:gd name="T4" fmla="*/ 4 w 583"/>
                    <a:gd name="T5" fmla="*/ 24 h 24"/>
                    <a:gd name="T6" fmla="*/ 583 w 583"/>
                    <a:gd name="T7" fmla="*/ 24 h 24"/>
                    <a:gd name="T8" fmla="*/ 579 w 583"/>
                    <a:gd name="T9" fmla="*/ 0 h 24"/>
                  </a:gdLst>
                  <a:ahLst/>
                  <a:cxnLst>
                    <a:cxn ang="0">
                      <a:pos x="T0" y="T1"/>
                    </a:cxn>
                    <a:cxn ang="0">
                      <a:pos x="T2" y="T3"/>
                    </a:cxn>
                    <a:cxn ang="0">
                      <a:pos x="T4" y="T5"/>
                    </a:cxn>
                    <a:cxn ang="0">
                      <a:pos x="T6" y="T7"/>
                    </a:cxn>
                    <a:cxn ang="0">
                      <a:pos x="T8" y="T9"/>
                    </a:cxn>
                  </a:cxnLst>
                  <a:rect l="0" t="0" r="r" b="b"/>
                  <a:pathLst>
                    <a:path w="583" h="24">
                      <a:moveTo>
                        <a:pt x="579" y="0"/>
                      </a:moveTo>
                      <a:lnTo>
                        <a:pt x="0" y="0"/>
                      </a:lnTo>
                      <a:lnTo>
                        <a:pt x="4" y="24"/>
                      </a:lnTo>
                      <a:lnTo>
                        <a:pt x="583" y="24"/>
                      </a:lnTo>
                      <a:lnTo>
                        <a:pt x="57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204"/>
                <p:cNvSpPr>
                  <a:spLocks/>
                </p:cNvSpPr>
                <p:nvPr/>
              </p:nvSpPr>
              <p:spPr bwMode="auto">
                <a:xfrm>
                  <a:off x="5080" y="968"/>
                  <a:ext cx="151" cy="24"/>
                </a:xfrm>
                <a:custGeom>
                  <a:avLst/>
                  <a:gdLst>
                    <a:gd name="T0" fmla="*/ 151 w 151"/>
                    <a:gd name="T1" fmla="*/ 24 h 24"/>
                    <a:gd name="T2" fmla="*/ 4 w 151"/>
                    <a:gd name="T3" fmla="*/ 24 h 24"/>
                    <a:gd name="T4" fmla="*/ 0 w 151"/>
                    <a:gd name="T5" fmla="*/ 0 h 24"/>
                    <a:gd name="T6" fmla="*/ 147 w 151"/>
                    <a:gd name="T7" fmla="*/ 0 h 24"/>
                    <a:gd name="T8" fmla="*/ 151 w 151"/>
                    <a:gd name="T9" fmla="*/ 24 h 24"/>
                  </a:gdLst>
                  <a:ahLst/>
                  <a:cxnLst>
                    <a:cxn ang="0">
                      <a:pos x="T0" y="T1"/>
                    </a:cxn>
                    <a:cxn ang="0">
                      <a:pos x="T2" y="T3"/>
                    </a:cxn>
                    <a:cxn ang="0">
                      <a:pos x="T4" y="T5"/>
                    </a:cxn>
                    <a:cxn ang="0">
                      <a:pos x="T6" y="T7"/>
                    </a:cxn>
                    <a:cxn ang="0">
                      <a:pos x="T8" y="T9"/>
                    </a:cxn>
                  </a:cxnLst>
                  <a:rect l="0" t="0" r="r" b="b"/>
                  <a:pathLst>
                    <a:path w="151" h="24">
                      <a:moveTo>
                        <a:pt x="151" y="24"/>
                      </a:moveTo>
                      <a:lnTo>
                        <a:pt x="4" y="24"/>
                      </a:lnTo>
                      <a:lnTo>
                        <a:pt x="0" y="0"/>
                      </a:lnTo>
                      <a:lnTo>
                        <a:pt x="147" y="0"/>
                      </a:lnTo>
                      <a:lnTo>
                        <a:pt x="151" y="2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205"/>
                <p:cNvSpPr>
                  <a:spLocks/>
                </p:cNvSpPr>
                <p:nvPr/>
              </p:nvSpPr>
              <p:spPr bwMode="auto">
                <a:xfrm>
                  <a:off x="5273" y="974"/>
                  <a:ext cx="15" cy="13"/>
                </a:xfrm>
                <a:custGeom>
                  <a:avLst/>
                  <a:gdLst>
                    <a:gd name="T0" fmla="*/ 23 w 24"/>
                    <a:gd name="T1" fmla="*/ 11 h 22"/>
                    <a:gd name="T2" fmla="*/ 13 w 24"/>
                    <a:gd name="T3" fmla="*/ 22 h 22"/>
                    <a:gd name="T4" fmla="*/ 1 w 24"/>
                    <a:gd name="T5" fmla="*/ 11 h 22"/>
                    <a:gd name="T6" fmla="*/ 10 w 24"/>
                    <a:gd name="T7" fmla="*/ 0 h 22"/>
                    <a:gd name="T8" fmla="*/ 23 w 24"/>
                    <a:gd name="T9" fmla="*/ 11 h 22"/>
                  </a:gdLst>
                  <a:ahLst/>
                  <a:cxnLst>
                    <a:cxn ang="0">
                      <a:pos x="T0" y="T1"/>
                    </a:cxn>
                    <a:cxn ang="0">
                      <a:pos x="T2" y="T3"/>
                    </a:cxn>
                    <a:cxn ang="0">
                      <a:pos x="T4" y="T5"/>
                    </a:cxn>
                    <a:cxn ang="0">
                      <a:pos x="T6" y="T7"/>
                    </a:cxn>
                    <a:cxn ang="0">
                      <a:pos x="T8" y="T9"/>
                    </a:cxn>
                  </a:cxnLst>
                  <a:rect l="0" t="0" r="r" b="b"/>
                  <a:pathLst>
                    <a:path w="24" h="22">
                      <a:moveTo>
                        <a:pt x="23" y="11"/>
                      </a:moveTo>
                      <a:cubicBezTo>
                        <a:pt x="24" y="17"/>
                        <a:pt x="20" y="22"/>
                        <a:pt x="13" y="22"/>
                      </a:cubicBezTo>
                      <a:cubicBezTo>
                        <a:pt x="7" y="22"/>
                        <a:pt x="2" y="17"/>
                        <a:pt x="1" y="11"/>
                      </a:cubicBezTo>
                      <a:cubicBezTo>
                        <a:pt x="0" y="5"/>
                        <a:pt x="4" y="0"/>
                        <a:pt x="10" y="0"/>
                      </a:cubicBezTo>
                      <a:cubicBezTo>
                        <a:pt x="16" y="0"/>
                        <a:pt x="22" y="5"/>
                        <a:pt x="23" y="11"/>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206"/>
                <p:cNvSpPr>
                  <a:spLocks/>
                </p:cNvSpPr>
                <p:nvPr/>
              </p:nvSpPr>
              <p:spPr bwMode="auto">
                <a:xfrm>
                  <a:off x="5242" y="974"/>
                  <a:ext cx="14" cy="13"/>
                </a:xfrm>
                <a:custGeom>
                  <a:avLst/>
                  <a:gdLst>
                    <a:gd name="T0" fmla="*/ 23 w 24"/>
                    <a:gd name="T1" fmla="*/ 11 h 22"/>
                    <a:gd name="T2" fmla="*/ 14 w 24"/>
                    <a:gd name="T3" fmla="*/ 22 h 22"/>
                    <a:gd name="T4" fmla="*/ 1 w 24"/>
                    <a:gd name="T5" fmla="*/ 11 h 22"/>
                    <a:gd name="T6" fmla="*/ 10 w 24"/>
                    <a:gd name="T7" fmla="*/ 0 h 22"/>
                    <a:gd name="T8" fmla="*/ 23 w 24"/>
                    <a:gd name="T9" fmla="*/ 11 h 22"/>
                  </a:gdLst>
                  <a:ahLst/>
                  <a:cxnLst>
                    <a:cxn ang="0">
                      <a:pos x="T0" y="T1"/>
                    </a:cxn>
                    <a:cxn ang="0">
                      <a:pos x="T2" y="T3"/>
                    </a:cxn>
                    <a:cxn ang="0">
                      <a:pos x="T4" y="T5"/>
                    </a:cxn>
                    <a:cxn ang="0">
                      <a:pos x="T6" y="T7"/>
                    </a:cxn>
                    <a:cxn ang="0">
                      <a:pos x="T8" y="T9"/>
                    </a:cxn>
                  </a:cxnLst>
                  <a:rect l="0" t="0" r="r" b="b"/>
                  <a:pathLst>
                    <a:path w="24" h="22">
                      <a:moveTo>
                        <a:pt x="23" y="11"/>
                      </a:moveTo>
                      <a:cubicBezTo>
                        <a:pt x="24" y="17"/>
                        <a:pt x="20" y="22"/>
                        <a:pt x="14" y="22"/>
                      </a:cubicBezTo>
                      <a:cubicBezTo>
                        <a:pt x="8" y="22"/>
                        <a:pt x="2" y="17"/>
                        <a:pt x="1" y="11"/>
                      </a:cubicBezTo>
                      <a:cubicBezTo>
                        <a:pt x="0" y="5"/>
                        <a:pt x="4" y="0"/>
                        <a:pt x="10" y="0"/>
                      </a:cubicBezTo>
                      <a:cubicBezTo>
                        <a:pt x="17" y="0"/>
                        <a:pt x="22" y="5"/>
                        <a:pt x="23" y="11"/>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207"/>
                <p:cNvSpPr>
                  <a:spLocks/>
                </p:cNvSpPr>
                <p:nvPr/>
              </p:nvSpPr>
              <p:spPr bwMode="auto">
                <a:xfrm>
                  <a:off x="5303" y="974"/>
                  <a:ext cx="17" cy="13"/>
                </a:xfrm>
                <a:custGeom>
                  <a:avLst/>
                  <a:gdLst>
                    <a:gd name="T0" fmla="*/ 17 w 17"/>
                    <a:gd name="T1" fmla="*/ 13 h 13"/>
                    <a:gd name="T2" fmla="*/ 2 w 17"/>
                    <a:gd name="T3" fmla="*/ 13 h 13"/>
                    <a:gd name="T4" fmla="*/ 0 w 17"/>
                    <a:gd name="T5" fmla="*/ 0 h 13"/>
                    <a:gd name="T6" fmla="*/ 16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2" y="13"/>
                      </a:lnTo>
                      <a:lnTo>
                        <a:pt x="0" y="0"/>
                      </a:lnTo>
                      <a:lnTo>
                        <a:pt x="16" y="0"/>
                      </a:lnTo>
                      <a:lnTo>
                        <a:pt x="17"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08"/>
                <p:cNvSpPr>
                  <a:spLocks/>
                </p:cNvSpPr>
                <p:nvPr/>
              </p:nvSpPr>
              <p:spPr bwMode="auto">
                <a:xfrm>
                  <a:off x="5335" y="974"/>
                  <a:ext cx="17" cy="13"/>
                </a:xfrm>
                <a:custGeom>
                  <a:avLst/>
                  <a:gdLst>
                    <a:gd name="T0" fmla="*/ 17 w 17"/>
                    <a:gd name="T1" fmla="*/ 13 h 13"/>
                    <a:gd name="T2" fmla="*/ 2 w 17"/>
                    <a:gd name="T3" fmla="*/ 13 h 13"/>
                    <a:gd name="T4" fmla="*/ 0 w 17"/>
                    <a:gd name="T5" fmla="*/ 0 h 13"/>
                    <a:gd name="T6" fmla="*/ 14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2" y="13"/>
                      </a:lnTo>
                      <a:lnTo>
                        <a:pt x="0" y="0"/>
                      </a:lnTo>
                      <a:lnTo>
                        <a:pt x="14" y="0"/>
                      </a:lnTo>
                      <a:lnTo>
                        <a:pt x="17"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209"/>
                <p:cNvSpPr>
                  <a:spLocks/>
                </p:cNvSpPr>
                <p:nvPr/>
              </p:nvSpPr>
              <p:spPr bwMode="auto">
                <a:xfrm>
                  <a:off x="5062" y="973"/>
                  <a:ext cx="16" cy="14"/>
                </a:xfrm>
                <a:custGeom>
                  <a:avLst/>
                  <a:gdLst>
                    <a:gd name="T0" fmla="*/ 13 w 16"/>
                    <a:gd name="T1" fmla="*/ 0 h 14"/>
                    <a:gd name="T2" fmla="*/ 0 w 16"/>
                    <a:gd name="T3" fmla="*/ 3 h 14"/>
                    <a:gd name="T4" fmla="*/ 1 w 16"/>
                    <a:gd name="T5" fmla="*/ 12 h 14"/>
                    <a:gd name="T6" fmla="*/ 16 w 16"/>
                    <a:gd name="T7" fmla="*/ 14 h 14"/>
                    <a:gd name="T8" fmla="*/ 13 w 16"/>
                    <a:gd name="T9" fmla="*/ 0 h 14"/>
                  </a:gdLst>
                  <a:ahLst/>
                  <a:cxnLst>
                    <a:cxn ang="0">
                      <a:pos x="T0" y="T1"/>
                    </a:cxn>
                    <a:cxn ang="0">
                      <a:pos x="T2" y="T3"/>
                    </a:cxn>
                    <a:cxn ang="0">
                      <a:pos x="T4" y="T5"/>
                    </a:cxn>
                    <a:cxn ang="0">
                      <a:pos x="T6" y="T7"/>
                    </a:cxn>
                    <a:cxn ang="0">
                      <a:pos x="T8" y="T9"/>
                    </a:cxn>
                  </a:cxnLst>
                  <a:rect l="0" t="0" r="r" b="b"/>
                  <a:pathLst>
                    <a:path w="16" h="14">
                      <a:moveTo>
                        <a:pt x="13" y="0"/>
                      </a:moveTo>
                      <a:lnTo>
                        <a:pt x="0" y="3"/>
                      </a:lnTo>
                      <a:lnTo>
                        <a:pt x="1" y="12"/>
                      </a:lnTo>
                      <a:lnTo>
                        <a:pt x="16" y="14"/>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10"/>
                <p:cNvSpPr>
                  <a:spLocks/>
                </p:cNvSpPr>
                <p:nvPr/>
              </p:nvSpPr>
              <p:spPr bwMode="auto">
                <a:xfrm>
                  <a:off x="5372" y="798"/>
                  <a:ext cx="103" cy="114"/>
                </a:xfrm>
                <a:custGeom>
                  <a:avLst/>
                  <a:gdLst>
                    <a:gd name="T0" fmla="*/ 175 w 175"/>
                    <a:gd name="T1" fmla="*/ 128 h 192"/>
                    <a:gd name="T2" fmla="*/ 147 w 175"/>
                    <a:gd name="T3" fmla="*/ 81 h 192"/>
                    <a:gd name="T4" fmla="*/ 145 w 175"/>
                    <a:gd name="T5" fmla="*/ 68 h 192"/>
                    <a:gd name="T6" fmla="*/ 145 w 175"/>
                    <a:gd name="T7" fmla="*/ 68 h 192"/>
                    <a:gd name="T8" fmla="*/ 144 w 175"/>
                    <a:gd name="T9" fmla="*/ 60 h 192"/>
                    <a:gd name="T10" fmla="*/ 121 w 175"/>
                    <a:gd name="T11" fmla="*/ 0 h 192"/>
                    <a:gd name="T12" fmla="*/ 15 w 175"/>
                    <a:gd name="T13" fmla="*/ 0 h 192"/>
                    <a:gd name="T14" fmla="*/ 25 w 175"/>
                    <a:gd name="T15" fmla="*/ 64 h 192"/>
                    <a:gd name="T16" fmla="*/ 156 w 175"/>
                    <a:gd name="T17" fmla="*/ 167 h 192"/>
                    <a:gd name="T18" fmla="*/ 139 w 175"/>
                    <a:gd name="T19" fmla="*/ 192 h 192"/>
                    <a:gd name="T20" fmla="*/ 165 w 175"/>
                    <a:gd name="T21" fmla="*/ 192 h 192"/>
                    <a:gd name="T22" fmla="*/ 165 w 175"/>
                    <a:gd name="T23" fmla="*/ 192 h 192"/>
                    <a:gd name="T24" fmla="*/ 172 w 175"/>
                    <a:gd name="T25" fmla="*/ 192 h 192"/>
                    <a:gd name="T26" fmla="*/ 175 w 175"/>
                    <a:gd name="T27" fmla="*/ 1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 h="192">
                      <a:moveTo>
                        <a:pt x="175" y="128"/>
                      </a:moveTo>
                      <a:cubicBezTo>
                        <a:pt x="175" y="128"/>
                        <a:pt x="153" y="115"/>
                        <a:pt x="147" y="81"/>
                      </a:cubicBezTo>
                      <a:cubicBezTo>
                        <a:pt x="145" y="68"/>
                        <a:pt x="145" y="68"/>
                        <a:pt x="145" y="68"/>
                      </a:cubicBezTo>
                      <a:cubicBezTo>
                        <a:pt x="145" y="68"/>
                        <a:pt x="145" y="68"/>
                        <a:pt x="145" y="68"/>
                      </a:cubicBezTo>
                      <a:cubicBezTo>
                        <a:pt x="144" y="60"/>
                        <a:pt x="144" y="60"/>
                        <a:pt x="144" y="60"/>
                      </a:cubicBezTo>
                      <a:cubicBezTo>
                        <a:pt x="121" y="0"/>
                        <a:pt x="121" y="0"/>
                        <a:pt x="121" y="0"/>
                      </a:cubicBezTo>
                      <a:cubicBezTo>
                        <a:pt x="15" y="0"/>
                        <a:pt x="15" y="0"/>
                        <a:pt x="15" y="0"/>
                      </a:cubicBezTo>
                      <a:cubicBezTo>
                        <a:pt x="15" y="0"/>
                        <a:pt x="0" y="82"/>
                        <a:pt x="25" y="64"/>
                      </a:cubicBezTo>
                      <a:cubicBezTo>
                        <a:pt x="58" y="40"/>
                        <a:pt x="129" y="54"/>
                        <a:pt x="156" y="167"/>
                      </a:cubicBezTo>
                      <a:cubicBezTo>
                        <a:pt x="145" y="170"/>
                        <a:pt x="138" y="180"/>
                        <a:pt x="139" y="192"/>
                      </a:cubicBezTo>
                      <a:cubicBezTo>
                        <a:pt x="165" y="192"/>
                        <a:pt x="165" y="192"/>
                        <a:pt x="165" y="192"/>
                      </a:cubicBezTo>
                      <a:cubicBezTo>
                        <a:pt x="165" y="192"/>
                        <a:pt x="165" y="192"/>
                        <a:pt x="165" y="192"/>
                      </a:cubicBezTo>
                      <a:cubicBezTo>
                        <a:pt x="172" y="192"/>
                        <a:pt x="172" y="192"/>
                        <a:pt x="172" y="192"/>
                      </a:cubicBezTo>
                      <a:cubicBezTo>
                        <a:pt x="175" y="128"/>
                        <a:pt x="175" y="128"/>
                        <a:pt x="175" y="128"/>
                      </a:cubicBezTo>
                    </a:path>
                  </a:pathLst>
                </a:custGeom>
                <a:solidFill>
                  <a:srgbClr val="BD34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11"/>
                <p:cNvSpPr>
                  <a:spLocks/>
                </p:cNvSpPr>
                <p:nvPr/>
              </p:nvSpPr>
              <p:spPr bwMode="auto">
                <a:xfrm>
                  <a:off x="5288" y="817"/>
                  <a:ext cx="64" cy="50"/>
                </a:xfrm>
                <a:custGeom>
                  <a:avLst/>
                  <a:gdLst>
                    <a:gd name="T0" fmla="*/ 100 w 109"/>
                    <a:gd name="T1" fmla="*/ 44 h 83"/>
                    <a:gd name="T2" fmla="*/ 109 w 109"/>
                    <a:gd name="T3" fmla="*/ 0 h 83"/>
                    <a:gd name="T4" fmla="*/ 29 w 109"/>
                    <a:gd name="T5" fmla="*/ 0 h 83"/>
                    <a:gd name="T6" fmla="*/ 3 w 109"/>
                    <a:gd name="T7" fmla="*/ 31 h 83"/>
                    <a:gd name="T8" fmla="*/ 8 w 109"/>
                    <a:gd name="T9" fmla="*/ 66 h 83"/>
                    <a:gd name="T10" fmla="*/ 28 w 109"/>
                    <a:gd name="T11" fmla="*/ 83 h 83"/>
                    <a:gd name="T12" fmla="*/ 33 w 109"/>
                    <a:gd name="T13" fmla="*/ 83 h 83"/>
                    <a:gd name="T14" fmla="*/ 39 w 109"/>
                    <a:gd name="T15" fmla="*/ 83 h 83"/>
                    <a:gd name="T16" fmla="*/ 57 w 109"/>
                    <a:gd name="T17" fmla="*/ 62 h 83"/>
                    <a:gd name="T18" fmla="*/ 30 w 109"/>
                    <a:gd name="T19" fmla="*/ 62 h 83"/>
                    <a:gd name="T20" fmla="*/ 25 w 109"/>
                    <a:gd name="T21" fmla="*/ 30 h 83"/>
                    <a:gd name="T22" fmla="*/ 100 w 109"/>
                    <a:gd name="T23" fmla="*/ 4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83">
                      <a:moveTo>
                        <a:pt x="100" y="44"/>
                      </a:moveTo>
                      <a:cubicBezTo>
                        <a:pt x="109" y="0"/>
                        <a:pt x="109" y="0"/>
                        <a:pt x="109" y="0"/>
                      </a:cubicBezTo>
                      <a:cubicBezTo>
                        <a:pt x="29" y="0"/>
                        <a:pt x="29" y="0"/>
                        <a:pt x="29" y="0"/>
                      </a:cubicBezTo>
                      <a:cubicBezTo>
                        <a:pt x="12" y="0"/>
                        <a:pt x="0" y="14"/>
                        <a:pt x="3" y="31"/>
                      </a:cubicBezTo>
                      <a:cubicBezTo>
                        <a:pt x="8" y="66"/>
                        <a:pt x="8" y="66"/>
                        <a:pt x="8" y="66"/>
                      </a:cubicBezTo>
                      <a:cubicBezTo>
                        <a:pt x="16" y="69"/>
                        <a:pt x="23" y="75"/>
                        <a:pt x="28" y="83"/>
                      </a:cubicBezTo>
                      <a:cubicBezTo>
                        <a:pt x="33" y="83"/>
                        <a:pt x="33" y="83"/>
                        <a:pt x="33" y="83"/>
                      </a:cubicBezTo>
                      <a:cubicBezTo>
                        <a:pt x="39" y="83"/>
                        <a:pt x="39" y="83"/>
                        <a:pt x="39" y="83"/>
                      </a:cubicBezTo>
                      <a:cubicBezTo>
                        <a:pt x="50" y="83"/>
                        <a:pt x="58" y="73"/>
                        <a:pt x="57" y="62"/>
                      </a:cubicBezTo>
                      <a:cubicBezTo>
                        <a:pt x="30" y="62"/>
                        <a:pt x="30" y="62"/>
                        <a:pt x="30" y="62"/>
                      </a:cubicBezTo>
                      <a:cubicBezTo>
                        <a:pt x="25" y="30"/>
                        <a:pt x="25" y="30"/>
                        <a:pt x="25" y="30"/>
                      </a:cubicBezTo>
                      <a:lnTo>
                        <a:pt x="100" y="44"/>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12"/>
                <p:cNvSpPr>
                  <a:spLocks/>
                </p:cNvSpPr>
                <p:nvPr/>
              </p:nvSpPr>
              <p:spPr bwMode="auto">
                <a:xfrm>
                  <a:off x="5273" y="713"/>
                  <a:ext cx="40" cy="37"/>
                </a:xfrm>
                <a:custGeom>
                  <a:avLst/>
                  <a:gdLst>
                    <a:gd name="T0" fmla="*/ 69 w 69"/>
                    <a:gd name="T1" fmla="*/ 62 h 62"/>
                    <a:gd name="T2" fmla="*/ 0 w 69"/>
                    <a:gd name="T3" fmla="*/ 4 h 62"/>
                    <a:gd name="T4" fmla="*/ 64 w 69"/>
                    <a:gd name="T5" fmla="*/ 35 h 62"/>
                    <a:gd name="T6" fmla="*/ 69 w 69"/>
                    <a:gd name="T7" fmla="*/ 62 h 62"/>
                  </a:gdLst>
                  <a:ahLst/>
                  <a:cxnLst>
                    <a:cxn ang="0">
                      <a:pos x="T0" y="T1"/>
                    </a:cxn>
                    <a:cxn ang="0">
                      <a:pos x="T2" y="T3"/>
                    </a:cxn>
                    <a:cxn ang="0">
                      <a:pos x="T4" y="T5"/>
                    </a:cxn>
                    <a:cxn ang="0">
                      <a:pos x="T6" y="T7"/>
                    </a:cxn>
                  </a:cxnLst>
                  <a:rect l="0" t="0" r="r" b="b"/>
                  <a:pathLst>
                    <a:path w="69" h="62">
                      <a:moveTo>
                        <a:pt x="69" y="62"/>
                      </a:moveTo>
                      <a:cubicBezTo>
                        <a:pt x="36" y="62"/>
                        <a:pt x="5" y="36"/>
                        <a:pt x="0" y="4"/>
                      </a:cubicBezTo>
                      <a:cubicBezTo>
                        <a:pt x="0" y="4"/>
                        <a:pt x="59" y="0"/>
                        <a:pt x="64" y="35"/>
                      </a:cubicBezTo>
                      <a:cubicBezTo>
                        <a:pt x="65" y="42"/>
                        <a:pt x="69" y="62"/>
                        <a:pt x="69" y="62"/>
                      </a:cubicBez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13"/>
                <p:cNvSpPr>
                  <a:spLocks/>
                </p:cNvSpPr>
                <p:nvPr/>
              </p:nvSpPr>
              <p:spPr bwMode="auto">
                <a:xfrm>
                  <a:off x="5449" y="858"/>
                  <a:ext cx="26" cy="54"/>
                </a:xfrm>
                <a:custGeom>
                  <a:avLst/>
                  <a:gdLst>
                    <a:gd name="T0" fmla="*/ 26 w 45"/>
                    <a:gd name="T1" fmla="*/ 65 h 90"/>
                    <a:gd name="T2" fmla="*/ 9 w 45"/>
                    <a:gd name="T3" fmla="*/ 90 h 90"/>
                    <a:gd name="T4" fmla="*/ 35 w 45"/>
                    <a:gd name="T5" fmla="*/ 90 h 90"/>
                    <a:gd name="T6" fmla="*/ 35 w 45"/>
                    <a:gd name="T7" fmla="*/ 90 h 90"/>
                    <a:gd name="T8" fmla="*/ 42 w 45"/>
                    <a:gd name="T9" fmla="*/ 90 h 90"/>
                    <a:gd name="T10" fmla="*/ 45 w 45"/>
                    <a:gd name="T11" fmla="*/ 26 h 90"/>
                    <a:gd name="T12" fmla="*/ 29 w 45"/>
                    <a:gd name="T13" fmla="*/ 9 h 90"/>
                    <a:gd name="T14" fmla="*/ 0 w 45"/>
                    <a:gd name="T15" fmla="*/ 0 h 90"/>
                    <a:gd name="T16" fmla="*/ 26 w 45"/>
                    <a:gd name="T17" fmla="*/ 6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90">
                      <a:moveTo>
                        <a:pt x="26" y="65"/>
                      </a:moveTo>
                      <a:cubicBezTo>
                        <a:pt x="15" y="68"/>
                        <a:pt x="8" y="78"/>
                        <a:pt x="9" y="90"/>
                      </a:cubicBezTo>
                      <a:cubicBezTo>
                        <a:pt x="35" y="90"/>
                        <a:pt x="35" y="90"/>
                        <a:pt x="35" y="90"/>
                      </a:cubicBezTo>
                      <a:cubicBezTo>
                        <a:pt x="35" y="90"/>
                        <a:pt x="35" y="90"/>
                        <a:pt x="35" y="90"/>
                      </a:cubicBezTo>
                      <a:cubicBezTo>
                        <a:pt x="42" y="90"/>
                        <a:pt x="42" y="90"/>
                        <a:pt x="42" y="90"/>
                      </a:cubicBezTo>
                      <a:cubicBezTo>
                        <a:pt x="45" y="26"/>
                        <a:pt x="45" y="26"/>
                        <a:pt x="45" y="26"/>
                      </a:cubicBezTo>
                      <a:cubicBezTo>
                        <a:pt x="45" y="26"/>
                        <a:pt x="36" y="21"/>
                        <a:pt x="29" y="9"/>
                      </a:cubicBezTo>
                      <a:cubicBezTo>
                        <a:pt x="19" y="5"/>
                        <a:pt x="10" y="2"/>
                        <a:pt x="0" y="0"/>
                      </a:cubicBezTo>
                      <a:cubicBezTo>
                        <a:pt x="10" y="17"/>
                        <a:pt x="19" y="38"/>
                        <a:pt x="26" y="65"/>
                      </a:cubicBez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14"/>
                <p:cNvSpPr>
                  <a:spLocks/>
                </p:cNvSpPr>
                <p:nvPr/>
              </p:nvSpPr>
              <p:spPr bwMode="auto">
                <a:xfrm>
                  <a:off x="5271" y="719"/>
                  <a:ext cx="229" cy="193"/>
                </a:xfrm>
                <a:custGeom>
                  <a:avLst/>
                  <a:gdLst>
                    <a:gd name="T0" fmla="*/ 344 w 391"/>
                    <a:gd name="T1" fmla="*/ 130 h 325"/>
                    <a:gd name="T2" fmla="*/ 353 w 391"/>
                    <a:gd name="T3" fmla="*/ 153 h 325"/>
                    <a:gd name="T4" fmla="*/ 359 w 391"/>
                    <a:gd name="T5" fmla="*/ 193 h 325"/>
                    <a:gd name="T6" fmla="*/ 362 w 391"/>
                    <a:gd name="T7" fmla="*/ 214 h 325"/>
                    <a:gd name="T8" fmla="*/ 390 w 391"/>
                    <a:gd name="T9" fmla="*/ 261 h 325"/>
                    <a:gd name="T10" fmla="*/ 387 w 391"/>
                    <a:gd name="T11" fmla="*/ 325 h 325"/>
                    <a:gd name="T12" fmla="*/ 354 w 391"/>
                    <a:gd name="T13" fmla="*/ 325 h 325"/>
                    <a:gd name="T14" fmla="*/ 370 w 391"/>
                    <a:gd name="T15" fmla="*/ 300 h 325"/>
                    <a:gd name="T16" fmla="*/ 240 w 391"/>
                    <a:gd name="T17" fmla="*/ 197 h 325"/>
                    <a:gd name="T18" fmla="*/ 239 w 391"/>
                    <a:gd name="T19" fmla="*/ 197 h 325"/>
                    <a:gd name="T20" fmla="*/ 176 w 391"/>
                    <a:gd name="T21" fmla="*/ 219 h 325"/>
                    <a:gd name="T22" fmla="*/ 132 w 391"/>
                    <a:gd name="T23" fmla="*/ 211 h 325"/>
                    <a:gd name="T24" fmla="*/ 100 w 391"/>
                    <a:gd name="T25" fmla="*/ 325 h 325"/>
                    <a:gd name="T26" fmla="*/ 56 w 391"/>
                    <a:gd name="T27" fmla="*/ 325 h 325"/>
                    <a:gd name="T28" fmla="*/ 74 w 391"/>
                    <a:gd name="T29" fmla="*/ 304 h 325"/>
                    <a:gd name="T30" fmla="*/ 83 w 391"/>
                    <a:gd name="T31" fmla="*/ 304 h 325"/>
                    <a:gd name="T32" fmla="*/ 100 w 391"/>
                    <a:gd name="T33" fmla="*/ 194 h 325"/>
                    <a:gd name="T34" fmla="*/ 47 w 391"/>
                    <a:gd name="T35" fmla="*/ 109 h 325"/>
                    <a:gd name="T36" fmla="*/ 40 w 391"/>
                    <a:gd name="T37" fmla="*/ 67 h 325"/>
                    <a:gd name="T38" fmla="*/ 13 w 391"/>
                    <a:gd name="T39" fmla="*/ 75 h 325"/>
                    <a:gd name="T40" fmla="*/ 35 w 391"/>
                    <a:gd name="T41" fmla="*/ 16 h 325"/>
                    <a:gd name="T42" fmla="*/ 58 w 391"/>
                    <a:gd name="T43" fmla="*/ 16 h 325"/>
                    <a:gd name="T44" fmla="*/ 63 w 391"/>
                    <a:gd name="T45" fmla="*/ 16 h 325"/>
                    <a:gd name="T46" fmla="*/ 81 w 391"/>
                    <a:gd name="T47" fmla="*/ 16 h 325"/>
                    <a:gd name="T48" fmla="*/ 109 w 391"/>
                    <a:gd name="T49" fmla="*/ 40 h 325"/>
                    <a:gd name="T50" fmla="*/ 111 w 391"/>
                    <a:gd name="T51" fmla="*/ 40 h 325"/>
                    <a:gd name="T52" fmla="*/ 130 w 391"/>
                    <a:gd name="T53" fmla="*/ 40 h 325"/>
                    <a:gd name="T54" fmla="*/ 144 w 391"/>
                    <a:gd name="T55" fmla="*/ 45 h 325"/>
                    <a:gd name="T56" fmla="*/ 148 w 391"/>
                    <a:gd name="T57" fmla="*/ 45 h 325"/>
                    <a:gd name="T58" fmla="*/ 152 w 391"/>
                    <a:gd name="T59" fmla="*/ 71 h 325"/>
                    <a:gd name="T60" fmla="*/ 137 w 391"/>
                    <a:gd name="T61" fmla="*/ 88 h 325"/>
                    <a:gd name="T62" fmla="*/ 114 w 391"/>
                    <a:gd name="T63" fmla="*/ 88 h 325"/>
                    <a:gd name="T64" fmla="*/ 116 w 391"/>
                    <a:gd name="T65" fmla="*/ 98 h 325"/>
                    <a:gd name="T66" fmla="*/ 289 w 391"/>
                    <a:gd name="T67" fmla="*/ 98 h 325"/>
                    <a:gd name="T68" fmla="*/ 331 w 391"/>
                    <a:gd name="T69" fmla="*/ 115 h 325"/>
                    <a:gd name="T70" fmla="*/ 369 w 391"/>
                    <a:gd name="T71" fmla="*/ 66 h 325"/>
                    <a:gd name="T72" fmla="*/ 312 w 391"/>
                    <a:gd name="T73" fmla="*/ 17 h 325"/>
                    <a:gd name="T74" fmla="*/ 302 w 391"/>
                    <a:gd name="T75" fmla="*/ 9 h 325"/>
                    <a:gd name="T76" fmla="*/ 309 w 391"/>
                    <a:gd name="T77" fmla="*/ 0 h 325"/>
                    <a:gd name="T78" fmla="*/ 386 w 391"/>
                    <a:gd name="T79" fmla="*/ 66 h 325"/>
                    <a:gd name="T80" fmla="*/ 344 w 391"/>
                    <a:gd name="T81" fmla="*/ 13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1" h="325">
                      <a:moveTo>
                        <a:pt x="344" y="130"/>
                      </a:moveTo>
                      <a:cubicBezTo>
                        <a:pt x="348" y="137"/>
                        <a:pt x="351" y="145"/>
                        <a:pt x="353" y="153"/>
                      </a:cubicBezTo>
                      <a:cubicBezTo>
                        <a:pt x="353" y="153"/>
                        <a:pt x="356" y="173"/>
                        <a:pt x="359" y="193"/>
                      </a:cubicBezTo>
                      <a:cubicBezTo>
                        <a:pt x="362" y="214"/>
                        <a:pt x="362" y="214"/>
                        <a:pt x="362" y="214"/>
                      </a:cubicBezTo>
                      <a:cubicBezTo>
                        <a:pt x="368" y="248"/>
                        <a:pt x="390" y="261"/>
                        <a:pt x="390" y="261"/>
                      </a:cubicBezTo>
                      <a:cubicBezTo>
                        <a:pt x="387" y="325"/>
                        <a:pt x="387" y="325"/>
                        <a:pt x="387" y="325"/>
                      </a:cubicBezTo>
                      <a:cubicBezTo>
                        <a:pt x="354" y="325"/>
                        <a:pt x="354" y="325"/>
                        <a:pt x="354" y="325"/>
                      </a:cubicBezTo>
                      <a:cubicBezTo>
                        <a:pt x="352" y="313"/>
                        <a:pt x="359" y="303"/>
                        <a:pt x="370" y="300"/>
                      </a:cubicBezTo>
                      <a:cubicBezTo>
                        <a:pt x="344" y="187"/>
                        <a:pt x="273" y="173"/>
                        <a:pt x="240" y="197"/>
                      </a:cubicBezTo>
                      <a:cubicBezTo>
                        <a:pt x="239" y="197"/>
                        <a:pt x="239" y="197"/>
                        <a:pt x="239" y="197"/>
                      </a:cubicBezTo>
                      <a:cubicBezTo>
                        <a:pt x="223" y="211"/>
                        <a:pt x="201" y="219"/>
                        <a:pt x="176" y="219"/>
                      </a:cubicBezTo>
                      <a:cubicBezTo>
                        <a:pt x="161" y="219"/>
                        <a:pt x="146" y="216"/>
                        <a:pt x="132" y="211"/>
                      </a:cubicBezTo>
                      <a:cubicBezTo>
                        <a:pt x="100" y="325"/>
                        <a:pt x="100" y="325"/>
                        <a:pt x="100" y="325"/>
                      </a:cubicBezTo>
                      <a:cubicBezTo>
                        <a:pt x="56" y="325"/>
                        <a:pt x="56" y="325"/>
                        <a:pt x="56" y="325"/>
                      </a:cubicBezTo>
                      <a:cubicBezTo>
                        <a:pt x="54" y="313"/>
                        <a:pt x="62" y="304"/>
                        <a:pt x="74" y="304"/>
                      </a:cubicBezTo>
                      <a:cubicBezTo>
                        <a:pt x="83" y="304"/>
                        <a:pt x="83" y="304"/>
                        <a:pt x="83" y="304"/>
                      </a:cubicBezTo>
                      <a:cubicBezTo>
                        <a:pt x="100" y="194"/>
                        <a:pt x="100" y="194"/>
                        <a:pt x="100" y="194"/>
                      </a:cubicBezTo>
                      <a:cubicBezTo>
                        <a:pt x="73" y="174"/>
                        <a:pt x="52" y="143"/>
                        <a:pt x="47" y="109"/>
                      </a:cubicBezTo>
                      <a:cubicBezTo>
                        <a:pt x="40" y="67"/>
                        <a:pt x="40" y="67"/>
                        <a:pt x="40" y="67"/>
                      </a:cubicBezTo>
                      <a:cubicBezTo>
                        <a:pt x="33" y="72"/>
                        <a:pt x="23" y="75"/>
                        <a:pt x="13" y="75"/>
                      </a:cubicBezTo>
                      <a:cubicBezTo>
                        <a:pt x="13" y="75"/>
                        <a:pt x="0" y="16"/>
                        <a:pt x="35" y="16"/>
                      </a:cubicBezTo>
                      <a:cubicBezTo>
                        <a:pt x="58" y="16"/>
                        <a:pt x="58" y="16"/>
                        <a:pt x="58" y="16"/>
                      </a:cubicBezTo>
                      <a:cubicBezTo>
                        <a:pt x="61" y="16"/>
                        <a:pt x="63" y="16"/>
                        <a:pt x="63" y="16"/>
                      </a:cubicBezTo>
                      <a:cubicBezTo>
                        <a:pt x="81" y="16"/>
                        <a:pt x="81" y="16"/>
                        <a:pt x="81" y="16"/>
                      </a:cubicBezTo>
                      <a:cubicBezTo>
                        <a:pt x="94" y="16"/>
                        <a:pt x="106" y="27"/>
                        <a:pt x="109" y="40"/>
                      </a:cubicBezTo>
                      <a:cubicBezTo>
                        <a:pt x="111" y="40"/>
                        <a:pt x="111" y="40"/>
                        <a:pt x="111" y="40"/>
                      </a:cubicBezTo>
                      <a:cubicBezTo>
                        <a:pt x="130" y="40"/>
                        <a:pt x="130" y="40"/>
                        <a:pt x="130" y="40"/>
                      </a:cubicBezTo>
                      <a:cubicBezTo>
                        <a:pt x="135" y="40"/>
                        <a:pt x="140" y="42"/>
                        <a:pt x="144" y="45"/>
                      </a:cubicBezTo>
                      <a:cubicBezTo>
                        <a:pt x="148" y="45"/>
                        <a:pt x="148" y="45"/>
                        <a:pt x="148" y="45"/>
                      </a:cubicBezTo>
                      <a:cubicBezTo>
                        <a:pt x="152" y="71"/>
                        <a:pt x="152" y="71"/>
                        <a:pt x="152" y="71"/>
                      </a:cubicBezTo>
                      <a:cubicBezTo>
                        <a:pt x="154" y="80"/>
                        <a:pt x="147" y="88"/>
                        <a:pt x="137" y="88"/>
                      </a:cubicBezTo>
                      <a:cubicBezTo>
                        <a:pt x="114" y="88"/>
                        <a:pt x="114" y="88"/>
                        <a:pt x="114" y="88"/>
                      </a:cubicBezTo>
                      <a:cubicBezTo>
                        <a:pt x="116" y="98"/>
                        <a:pt x="116" y="98"/>
                        <a:pt x="116" y="98"/>
                      </a:cubicBezTo>
                      <a:cubicBezTo>
                        <a:pt x="289" y="98"/>
                        <a:pt x="289" y="98"/>
                        <a:pt x="289" y="98"/>
                      </a:cubicBezTo>
                      <a:cubicBezTo>
                        <a:pt x="304" y="98"/>
                        <a:pt x="319" y="105"/>
                        <a:pt x="331" y="115"/>
                      </a:cubicBezTo>
                      <a:cubicBezTo>
                        <a:pt x="356" y="113"/>
                        <a:pt x="374" y="92"/>
                        <a:pt x="369" y="66"/>
                      </a:cubicBezTo>
                      <a:cubicBezTo>
                        <a:pt x="365" y="39"/>
                        <a:pt x="339" y="17"/>
                        <a:pt x="312" y="17"/>
                      </a:cubicBezTo>
                      <a:cubicBezTo>
                        <a:pt x="307" y="17"/>
                        <a:pt x="303" y="13"/>
                        <a:pt x="302" y="9"/>
                      </a:cubicBezTo>
                      <a:cubicBezTo>
                        <a:pt x="302" y="4"/>
                        <a:pt x="305" y="0"/>
                        <a:pt x="309" y="0"/>
                      </a:cubicBezTo>
                      <a:cubicBezTo>
                        <a:pt x="346" y="0"/>
                        <a:pt x="380" y="30"/>
                        <a:pt x="386" y="66"/>
                      </a:cubicBezTo>
                      <a:cubicBezTo>
                        <a:pt x="391" y="97"/>
                        <a:pt x="373" y="124"/>
                        <a:pt x="344" y="130"/>
                      </a:cubicBezTo>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15"/>
                <p:cNvSpPr>
                  <a:spLocks/>
                </p:cNvSpPr>
                <p:nvPr/>
              </p:nvSpPr>
              <p:spPr bwMode="auto">
                <a:xfrm>
                  <a:off x="5346" y="743"/>
                  <a:ext cx="13" cy="10"/>
                </a:xfrm>
                <a:custGeom>
                  <a:avLst/>
                  <a:gdLst>
                    <a:gd name="T0" fmla="*/ 22 w 22"/>
                    <a:gd name="T1" fmla="*/ 18 h 18"/>
                    <a:gd name="T2" fmla="*/ 20 w 22"/>
                    <a:gd name="T3" fmla="*/ 6 h 18"/>
                    <a:gd name="T4" fmla="*/ 13 w 22"/>
                    <a:gd name="T5" fmla="*/ 0 h 18"/>
                    <a:gd name="T6" fmla="*/ 0 w 22"/>
                    <a:gd name="T7" fmla="*/ 0 h 18"/>
                    <a:gd name="T8" fmla="*/ 10 w 22"/>
                    <a:gd name="T9" fmla="*/ 18 h 18"/>
                    <a:gd name="T10" fmla="*/ 22 w 22"/>
                    <a:gd name="T11" fmla="*/ 18 h 18"/>
                  </a:gdLst>
                  <a:ahLst/>
                  <a:cxnLst>
                    <a:cxn ang="0">
                      <a:pos x="T0" y="T1"/>
                    </a:cxn>
                    <a:cxn ang="0">
                      <a:pos x="T2" y="T3"/>
                    </a:cxn>
                    <a:cxn ang="0">
                      <a:pos x="T4" y="T5"/>
                    </a:cxn>
                    <a:cxn ang="0">
                      <a:pos x="T6" y="T7"/>
                    </a:cxn>
                    <a:cxn ang="0">
                      <a:pos x="T8" y="T9"/>
                    </a:cxn>
                    <a:cxn ang="0">
                      <a:pos x="T10" y="T11"/>
                    </a:cxn>
                  </a:cxnLst>
                  <a:rect l="0" t="0" r="r" b="b"/>
                  <a:pathLst>
                    <a:path w="22" h="18">
                      <a:moveTo>
                        <a:pt x="22" y="18"/>
                      </a:moveTo>
                      <a:cubicBezTo>
                        <a:pt x="20" y="6"/>
                        <a:pt x="20" y="6"/>
                        <a:pt x="20" y="6"/>
                      </a:cubicBezTo>
                      <a:cubicBezTo>
                        <a:pt x="20" y="2"/>
                        <a:pt x="17" y="0"/>
                        <a:pt x="13" y="0"/>
                      </a:cubicBezTo>
                      <a:cubicBezTo>
                        <a:pt x="0" y="0"/>
                        <a:pt x="0" y="0"/>
                        <a:pt x="0" y="0"/>
                      </a:cubicBezTo>
                      <a:cubicBezTo>
                        <a:pt x="0" y="0"/>
                        <a:pt x="3" y="9"/>
                        <a:pt x="10" y="18"/>
                      </a:cubicBezTo>
                      <a:lnTo>
                        <a:pt x="22" y="18"/>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16"/>
                <p:cNvSpPr>
                  <a:spLocks/>
                </p:cNvSpPr>
                <p:nvPr/>
              </p:nvSpPr>
              <p:spPr bwMode="auto">
                <a:xfrm>
                  <a:off x="5324" y="740"/>
                  <a:ext cx="5" cy="5"/>
                </a:xfrm>
                <a:custGeom>
                  <a:avLst/>
                  <a:gdLst>
                    <a:gd name="T0" fmla="*/ 9 w 9"/>
                    <a:gd name="T1" fmla="*/ 5 h 9"/>
                    <a:gd name="T2" fmla="*/ 5 w 9"/>
                    <a:gd name="T3" fmla="*/ 9 h 9"/>
                    <a:gd name="T4" fmla="*/ 1 w 9"/>
                    <a:gd name="T5" fmla="*/ 5 h 9"/>
                    <a:gd name="T6" fmla="*/ 4 w 9"/>
                    <a:gd name="T7" fmla="*/ 0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9" y="7"/>
                        <a:pt x="8" y="9"/>
                        <a:pt x="5" y="9"/>
                      </a:cubicBezTo>
                      <a:cubicBezTo>
                        <a:pt x="3" y="9"/>
                        <a:pt x="1" y="7"/>
                        <a:pt x="1" y="5"/>
                      </a:cubicBezTo>
                      <a:cubicBezTo>
                        <a:pt x="0" y="2"/>
                        <a:pt x="2" y="0"/>
                        <a:pt x="4" y="0"/>
                      </a:cubicBezTo>
                      <a:cubicBezTo>
                        <a:pt x="6" y="0"/>
                        <a:pt x="9" y="2"/>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17"/>
                <p:cNvSpPr>
                  <a:spLocks/>
                </p:cNvSpPr>
                <p:nvPr/>
              </p:nvSpPr>
              <p:spPr bwMode="auto">
                <a:xfrm>
                  <a:off x="5419" y="719"/>
                  <a:ext cx="81" cy="112"/>
                </a:xfrm>
                <a:custGeom>
                  <a:avLst/>
                  <a:gdLst>
                    <a:gd name="T0" fmla="*/ 56 w 138"/>
                    <a:gd name="T1" fmla="*/ 0 h 188"/>
                    <a:gd name="T2" fmla="*/ 49 w 138"/>
                    <a:gd name="T3" fmla="*/ 9 h 188"/>
                    <a:gd name="T4" fmla="*/ 59 w 138"/>
                    <a:gd name="T5" fmla="*/ 17 h 188"/>
                    <a:gd name="T6" fmla="*/ 116 w 138"/>
                    <a:gd name="T7" fmla="*/ 66 h 188"/>
                    <a:gd name="T8" fmla="*/ 78 w 138"/>
                    <a:gd name="T9" fmla="*/ 115 h 188"/>
                    <a:gd name="T10" fmla="*/ 36 w 138"/>
                    <a:gd name="T11" fmla="*/ 98 h 188"/>
                    <a:gd name="T12" fmla="*/ 0 w 138"/>
                    <a:gd name="T13" fmla="*/ 98 h 188"/>
                    <a:gd name="T14" fmla="*/ 105 w 138"/>
                    <a:gd name="T15" fmla="*/ 188 h 188"/>
                    <a:gd name="T16" fmla="*/ 100 w 138"/>
                    <a:gd name="T17" fmla="*/ 153 h 188"/>
                    <a:gd name="T18" fmla="*/ 91 w 138"/>
                    <a:gd name="T19" fmla="*/ 130 h 188"/>
                    <a:gd name="T20" fmla="*/ 133 w 138"/>
                    <a:gd name="T21" fmla="*/ 66 h 188"/>
                    <a:gd name="T22" fmla="*/ 56 w 138"/>
                    <a:gd name="T2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88">
                      <a:moveTo>
                        <a:pt x="56" y="0"/>
                      </a:moveTo>
                      <a:cubicBezTo>
                        <a:pt x="52" y="0"/>
                        <a:pt x="49" y="4"/>
                        <a:pt x="49" y="9"/>
                      </a:cubicBezTo>
                      <a:cubicBezTo>
                        <a:pt x="50" y="13"/>
                        <a:pt x="54" y="17"/>
                        <a:pt x="59" y="17"/>
                      </a:cubicBezTo>
                      <a:cubicBezTo>
                        <a:pt x="86" y="17"/>
                        <a:pt x="112" y="39"/>
                        <a:pt x="116" y="66"/>
                      </a:cubicBezTo>
                      <a:cubicBezTo>
                        <a:pt x="121" y="92"/>
                        <a:pt x="103" y="113"/>
                        <a:pt x="78" y="115"/>
                      </a:cubicBezTo>
                      <a:cubicBezTo>
                        <a:pt x="66" y="105"/>
                        <a:pt x="51" y="98"/>
                        <a:pt x="36" y="98"/>
                      </a:cubicBezTo>
                      <a:cubicBezTo>
                        <a:pt x="0" y="98"/>
                        <a:pt x="0" y="98"/>
                        <a:pt x="0" y="98"/>
                      </a:cubicBezTo>
                      <a:cubicBezTo>
                        <a:pt x="105" y="188"/>
                        <a:pt x="105" y="188"/>
                        <a:pt x="105" y="188"/>
                      </a:cubicBezTo>
                      <a:cubicBezTo>
                        <a:pt x="102" y="170"/>
                        <a:pt x="100" y="153"/>
                        <a:pt x="100" y="153"/>
                      </a:cubicBezTo>
                      <a:cubicBezTo>
                        <a:pt x="98" y="145"/>
                        <a:pt x="95" y="137"/>
                        <a:pt x="91" y="130"/>
                      </a:cubicBezTo>
                      <a:cubicBezTo>
                        <a:pt x="120" y="124"/>
                        <a:pt x="138" y="97"/>
                        <a:pt x="133" y="66"/>
                      </a:cubicBezTo>
                      <a:cubicBezTo>
                        <a:pt x="127" y="30"/>
                        <a:pt x="93" y="0"/>
                        <a:pt x="56" y="0"/>
                      </a:cubicBezTo>
                    </a:path>
                  </a:pathLst>
                </a:custGeom>
                <a:solidFill>
                  <a:srgbClr val="FFC7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18"/>
                <p:cNvSpPr>
                  <a:spLocks/>
                </p:cNvSpPr>
                <p:nvPr/>
              </p:nvSpPr>
              <p:spPr bwMode="auto">
                <a:xfrm>
                  <a:off x="5259" y="639"/>
                  <a:ext cx="375" cy="323"/>
                </a:xfrm>
                <a:custGeom>
                  <a:avLst/>
                  <a:gdLst>
                    <a:gd name="T0" fmla="*/ 554 w 639"/>
                    <a:gd name="T1" fmla="*/ 0 h 544"/>
                    <a:gd name="T2" fmla="*/ 0 w 639"/>
                    <a:gd name="T3" fmla="*/ 0 h 544"/>
                    <a:gd name="T4" fmla="*/ 273 w 639"/>
                    <a:gd name="T5" fmla="*/ 232 h 544"/>
                    <a:gd name="T6" fmla="*/ 309 w 639"/>
                    <a:gd name="T7" fmla="*/ 232 h 544"/>
                    <a:gd name="T8" fmla="*/ 351 w 639"/>
                    <a:gd name="T9" fmla="*/ 249 h 544"/>
                    <a:gd name="T10" fmla="*/ 389 w 639"/>
                    <a:gd name="T11" fmla="*/ 200 h 544"/>
                    <a:gd name="T12" fmla="*/ 332 w 639"/>
                    <a:gd name="T13" fmla="*/ 151 h 544"/>
                    <a:gd name="T14" fmla="*/ 322 w 639"/>
                    <a:gd name="T15" fmla="*/ 143 h 544"/>
                    <a:gd name="T16" fmla="*/ 329 w 639"/>
                    <a:gd name="T17" fmla="*/ 134 h 544"/>
                    <a:gd name="T18" fmla="*/ 406 w 639"/>
                    <a:gd name="T19" fmla="*/ 200 h 544"/>
                    <a:gd name="T20" fmla="*/ 364 w 639"/>
                    <a:gd name="T21" fmla="*/ 264 h 544"/>
                    <a:gd name="T22" fmla="*/ 373 w 639"/>
                    <a:gd name="T23" fmla="*/ 287 h 544"/>
                    <a:gd name="T24" fmla="*/ 378 w 639"/>
                    <a:gd name="T25" fmla="*/ 322 h 544"/>
                    <a:gd name="T26" fmla="*/ 639 w 639"/>
                    <a:gd name="T27" fmla="*/ 544 h 544"/>
                    <a:gd name="T28" fmla="*/ 554 w 639"/>
                    <a:gd name="T29"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544">
                      <a:moveTo>
                        <a:pt x="554" y="0"/>
                      </a:moveTo>
                      <a:cubicBezTo>
                        <a:pt x="0" y="0"/>
                        <a:pt x="0" y="0"/>
                        <a:pt x="0" y="0"/>
                      </a:cubicBezTo>
                      <a:cubicBezTo>
                        <a:pt x="273" y="232"/>
                        <a:pt x="273" y="232"/>
                        <a:pt x="273" y="232"/>
                      </a:cubicBezTo>
                      <a:cubicBezTo>
                        <a:pt x="309" y="232"/>
                        <a:pt x="309" y="232"/>
                        <a:pt x="309" y="232"/>
                      </a:cubicBezTo>
                      <a:cubicBezTo>
                        <a:pt x="324" y="232"/>
                        <a:pt x="339" y="239"/>
                        <a:pt x="351" y="249"/>
                      </a:cubicBezTo>
                      <a:cubicBezTo>
                        <a:pt x="376" y="247"/>
                        <a:pt x="394" y="226"/>
                        <a:pt x="389" y="200"/>
                      </a:cubicBezTo>
                      <a:cubicBezTo>
                        <a:pt x="385" y="173"/>
                        <a:pt x="359" y="151"/>
                        <a:pt x="332" y="151"/>
                      </a:cubicBezTo>
                      <a:cubicBezTo>
                        <a:pt x="327" y="151"/>
                        <a:pt x="323" y="147"/>
                        <a:pt x="322" y="143"/>
                      </a:cubicBezTo>
                      <a:cubicBezTo>
                        <a:pt x="322" y="138"/>
                        <a:pt x="325" y="134"/>
                        <a:pt x="329" y="134"/>
                      </a:cubicBezTo>
                      <a:cubicBezTo>
                        <a:pt x="366" y="134"/>
                        <a:pt x="400" y="164"/>
                        <a:pt x="406" y="200"/>
                      </a:cubicBezTo>
                      <a:cubicBezTo>
                        <a:pt x="411" y="231"/>
                        <a:pt x="393" y="258"/>
                        <a:pt x="364" y="264"/>
                      </a:cubicBezTo>
                      <a:cubicBezTo>
                        <a:pt x="368" y="271"/>
                        <a:pt x="371" y="279"/>
                        <a:pt x="373" y="287"/>
                      </a:cubicBezTo>
                      <a:cubicBezTo>
                        <a:pt x="373" y="287"/>
                        <a:pt x="375" y="304"/>
                        <a:pt x="378" y="322"/>
                      </a:cubicBezTo>
                      <a:cubicBezTo>
                        <a:pt x="639" y="544"/>
                        <a:pt x="639" y="544"/>
                        <a:pt x="639" y="544"/>
                      </a:cubicBezTo>
                      <a:cubicBezTo>
                        <a:pt x="554" y="0"/>
                        <a:pt x="554" y="0"/>
                        <a:pt x="554" y="0"/>
                      </a:cubicBezTo>
                    </a:path>
                  </a:pathLst>
                </a:custGeom>
                <a:solidFill>
                  <a:srgbClr val="854C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19"/>
                <p:cNvSpPr>
                  <a:spLocks noEditPoints="1"/>
                </p:cNvSpPr>
                <p:nvPr/>
              </p:nvSpPr>
              <p:spPr bwMode="auto">
                <a:xfrm>
                  <a:off x="5055" y="807"/>
                  <a:ext cx="159" cy="72"/>
                </a:xfrm>
                <a:custGeom>
                  <a:avLst/>
                  <a:gdLst>
                    <a:gd name="T0" fmla="*/ 0 w 159"/>
                    <a:gd name="T1" fmla="*/ 0 h 72"/>
                    <a:gd name="T2" fmla="*/ 0 w 159"/>
                    <a:gd name="T3" fmla="*/ 0 h 72"/>
                    <a:gd name="T4" fmla="*/ 11 w 159"/>
                    <a:gd name="T5" fmla="*/ 72 h 72"/>
                    <a:gd name="T6" fmla="*/ 159 w 159"/>
                    <a:gd name="T7" fmla="*/ 72 h 72"/>
                    <a:gd name="T8" fmla="*/ 153 w 159"/>
                    <a:gd name="T9" fmla="*/ 37 h 72"/>
                    <a:gd name="T10" fmla="*/ 6 w 159"/>
                    <a:gd name="T11" fmla="*/ 37 h 72"/>
                    <a:gd name="T12" fmla="*/ 5 w 159"/>
                    <a:gd name="T13" fmla="*/ 35 h 72"/>
                    <a:gd name="T14" fmla="*/ 153 w 159"/>
                    <a:gd name="T15" fmla="*/ 35 h 72"/>
                    <a:gd name="T16" fmla="*/ 147 w 159"/>
                    <a:gd name="T17" fmla="*/ 0 h 72"/>
                    <a:gd name="T18" fmla="*/ 0 w 159"/>
                    <a:gd name="T19" fmla="*/ 0 h 72"/>
                    <a:gd name="T20" fmla="*/ 148 w 159"/>
                    <a:gd name="T21" fmla="*/ 62 h 72"/>
                    <a:gd name="T22" fmla="*/ 78 w 159"/>
                    <a:gd name="T23" fmla="*/ 62 h 72"/>
                    <a:gd name="T24" fmla="*/ 77 w 159"/>
                    <a:gd name="T25" fmla="*/ 56 h 72"/>
                    <a:gd name="T26" fmla="*/ 147 w 159"/>
                    <a:gd name="T27" fmla="*/ 56 h 72"/>
                    <a:gd name="T28" fmla="*/ 148 w 159"/>
                    <a:gd name="T29" fmla="*/ 62 h 72"/>
                    <a:gd name="T30" fmla="*/ 122 w 159"/>
                    <a:gd name="T31" fmla="*/ 46 h 72"/>
                    <a:gd name="T32" fmla="*/ 123 w 159"/>
                    <a:gd name="T33" fmla="*/ 51 h 72"/>
                    <a:gd name="T34" fmla="*/ 76 w 159"/>
                    <a:gd name="T35" fmla="*/ 51 h 72"/>
                    <a:gd name="T36" fmla="*/ 76 w 159"/>
                    <a:gd name="T37" fmla="*/ 46 h 72"/>
                    <a:gd name="T38" fmla="*/ 122 w 159"/>
                    <a:gd name="T39" fmla="*/ 46 h 72"/>
                    <a:gd name="T40" fmla="*/ 26 w 159"/>
                    <a:gd name="T41" fmla="*/ 49 h 72"/>
                    <a:gd name="T42" fmla="*/ 28 w 159"/>
                    <a:gd name="T43" fmla="*/ 59 h 72"/>
                    <a:gd name="T44" fmla="*/ 15 w 159"/>
                    <a:gd name="T45" fmla="*/ 59 h 72"/>
                    <a:gd name="T46" fmla="*/ 13 w 159"/>
                    <a:gd name="T47" fmla="*/ 49 h 72"/>
                    <a:gd name="T48" fmla="*/ 26 w 159"/>
                    <a:gd name="T49" fmla="*/ 49 h 72"/>
                    <a:gd name="T50" fmla="*/ 9 w 159"/>
                    <a:gd name="T51" fmla="*/ 22 h 72"/>
                    <a:gd name="T52" fmla="*/ 8 w 159"/>
                    <a:gd name="T53" fmla="*/ 13 h 72"/>
                    <a:gd name="T54" fmla="*/ 20 w 159"/>
                    <a:gd name="T55" fmla="*/ 13 h 72"/>
                    <a:gd name="T56" fmla="*/ 22 w 159"/>
                    <a:gd name="T57" fmla="*/ 22 h 72"/>
                    <a:gd name="T58" fmla="*/ 9 w 159"/>
                    <a:gd name="T59" fmla="*/ 22 h 72"/>
                    <a:gd name="T60" fmla="*/ 70 w 159"/>
                    <a:gd name="T61" fmla="*/ 9 h 72"/>
                    <a:gd name="T62" fmla="*/ 99 w 159"/>
                    <a:gd name="T63" fmla="*/ 9 h 72"/>
                    <a:gd name="T64" fmla="*/ 100 w 159"/>
                    <a:gd name="T65" fmla="*/ 15 h 72"/>
                    <a:gd name="T66" fmla="*/ 71 w 159"/>
                    <a:gd name="T67" fmla="*/ 15 h 72"/>
                    <a:gd name="T68" fmla="*/ 70 w 159"/>
                    <a:gd name="T69" fmla="*/ 9 h 72"/>
                    <a:gd name="T70" fmla="*/ 72 w 159"/>
                    <a:gd name="T71" fmla="*/ 25 h 72"/>
                    <a:gd name="T72" fmla="*/ 72 w 159"/>
                    <a:gd name="T73" fmla="*/ 19 h 72"/>
                    <a:gd name="T74" fmla="*/ 142 w 159"/>
                    <a:gd name="T75" fmla="*/ 19 h 72"/>
                    <a:gd name="T76" fmla="*/ 142 w 159"/>
                    <a:gd name="T77" fmla="*/ 25 h 72"/>
                    <a:gd name="T78" fmla="*/ 72 w 159"/>
                    <a:gd name="T79"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72">
                      <a:moveTo>
                        <a:pt x="0" y="0"/>
                      </a:moveTo>
                      <a:lnTo>
                        <a:pt x="0" y="0"/>
                      </a:lnTo>
                      <a:lnTo>
                        <a:pt x="11" y="72"/>
                      </a:lnTo>
                      <a:lnTo>
                        <a:pt x="159" y="72"/>
                      </a:lnTo>
                      <a:lnTo>
                        <a:pt x="153" y="37"/>
                      </a:lnTo>
                      <a:lnTo>
                        <a:pt x="6" y="37"/>
                      </a:lnTo>
                      <a:lnTo>
                        <a:pt x="5" y="35"/>
                      </a:lnTo>
                      <a:lnTo>
                        <a:pt x="153" y="35"/>
                      </a:lnTo>
                      <a:lnTo>
                        <a:pt x="147" y="0"/>
                      </a:lnTo>
                      <a:lnTo>
                        <a:pt x="0" y="0"/>
                      </a:lnTo>
                      <a:close/>
                      <a:moveTo>
                        <a:pt x="148" y="62"/>
                      </a:moveTo>
                      <a:lnTo>
                        <a:pt x="78" y="62"/>
                      </a:lnTo>
                      <a:lnTo>
                        <a:pt x="77" y="56"/>
                      </a:lnTo>
                      <a:lnTo>
                        <a:pt x="147" y="56"/>
                      </a:lnTo>
                      <a:lnTo>
                        <a:pt x="148" y="62"/>
                      </a:lnTo>
                      <a:close/>
                      <a:moveTo>
                        <a:pt x="122" y="46"/>
                      </a:moveTo>
                      <a:lnTo>
                        <a:pt x="123" y="51"/>
                      </a:lnTo>
                      <a:lnTo>
                        <a:pt x="76" y="51"/>
                      </a:lnTo>
                      <a:lnTo>
                        <a:pt x="76" y="46"/>
                      </a:lnTo>
                      <a:lnTo>
                        <a:pt x="122" y="46"/>
                      </a:lnTo>
                      <a:close/>
                      <a:moveTo>
                        <a:pt x="26" y="49"/>
                      </a:moveTo>
                      <a:lnTo>
                        <a:pt x="28" y="59"/>
                      </a:lnTo>
                      <a:lnTo>
                        <a:pt x="15" y="59"/>
                      </a:lnTo>
                      <a:lnTo>
                        <a:pt x="13" y="49"/>
                      </a:lnTo>
                      <a:lnTo>
                        <a:pt x="26" y="49"/>
                      </a:lnTo>
                      <a:close/>
                      <a:moveTo>
                        <a:pt x="9" y="22"/>
                      </a:moveTo>
                      <a:lnTo>
                        <a:pt x="8" y="13"/>
                      </a:lnTo>
                      <a:lnTo>
                        <a:pt x="20" y="13"/>
                      </a:lnTo>
                      <a:lnTo>
                        <a:pt x="22" y="22"/>
                      </a:lnTo>
                      <a:lnTo>
                        <a:pt x="9" y="22"/>
                      </a:lnTo>
                      <a:close/>
                      <a:moveTo>
                        <a:pt x="70" y="9"/>
                      </a:moveTo>
                      <a:lnTo>
                        <a:pt x="99" y="9"/>
                      </a:lnTo>
                      <a:lnTo>
                        <a:pt x="100" y="15"/>
                      </a:lnTo>
                      <a:lnTo>
                        <a:pt x="71" y="15"/>
                      </a:lnTo>
                      <a:lnTo>
                        <a:pt x="70" y="9"/>
                      </a:lnTo>
                      <a:close/>
                      <a:moveTo>
                        <a:pt x="72" y="25"/>
                      </a:moveTo>
                      <a:lnTo>
                        <a:pt x="72" y="19"/>
                      </a:lnTo>
                      <a:lnTo>
                        <a:pt x="142" y="19"/>
                      </a:lnTo>
                      <a:lnTo>
                        <a:pt x="142" y="25"/>
                      </a:lnTo>
                      <a:lnTo>
                        <a:pt x="72"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20"/>
                <p:cNvSpPr>
                  <a:spLocks noEditPoints="1"/>
                </p:cNvSpPr>
                <p:nvPr/>
              </p:nvSpPr>
              <p:spPr bwMode="auto">
                <a:xfrm>
                  <a:off x="5075" y="937"/>
                  <a:ext cx="153" cy="35"/>
                </a:xfrm>
                <a:custGeom>
                  <a:avLst/>
                  <a:gdLst>
                    <a:gd name="T0" fmla="*/ 147 w 153"/>
                    <a:gd name="T1" fmla="*/ 0 h 35"/>
                    <a:gd name="T2" fmla="*/ 0 w 153"/>
                    <a:gd name="T3" fmla="*/ 0 h 35"/>
                    <a:gd name="T4" fmla="*/ 6 w 153"/>
                    <a:gd name="T5" fmla="*/ 35 h 35"/>
                    <a:gd name="T6" fmla="*/ 153 w 153"/>
                    <a:gd name="T7" fmla="*/ 35 h 35"/>
                    <a:gd name="T8" fmla="*/ 147 w 153"/>
                    <a:gd name="T9" fmla="*/ 0 h 35"/>
                    <a:gd name="T10" fmla="*/ 10 w 153"/>
                    <a:gd name="T11" fmla="*/ 24 h 35"/>
                    <a:gd name="T12" fmla="*/ 7 w 153"/>
                    <a:gd name="T13" fmla="*/ 5 h 35"/>
                    <a:gd name="T14" fmla="*/ 25 w 153"/>
                    <a:gd name="T15" fmla="*/ 5 h 35"/>
                    <a:gd name="T16" fmla="*/ 28 w 153"/>
                    <a:gd name="T17" fmla="*/ 24 h 35"/>
                    <a:gd name="T18" fmla="*/ 10 w 153"/>
                    <a:gd name="T19" fmla="*/ 24 h 35"/>
                    <a:gd name="T20" fmla="*/ 32 w 153"/>
                    <a:gd name="T21" fmla="*/ 5 h 35"/>
                    <a:gd name="T22" fmla="*/ 61 w 153"/>
                    <a:gd name="T23" fmla="*/ 5 h 35"/>
                    <a:gd name="T24" fmla="*/ 62 w 153"/>
                    <a:gd name="T25" fmla="*/ 11 h 35"/>
                    <a:gd name="T26" fmla="*/ 33 w 153"/>
                    <a:gd name="T27" fmla="*/ 11 h 35"/>
                    <a:gd name="T28" fmla="*/ 32 w 153"/>
                    <a:gd name="T29" fmla="*/ 5 h 35"/>
                    <a:gd name="T30" fmla="*/ 34 w 153"/>
                    <a:gd name="T31" fmla="*/ 15 h 35"/>
                    <a:gd name="T32" fmla="*/ 141 w 153"/>
                    <a:gd name="T33" fmla="*/ 15 h 35"/>
                    <a:gd name="T34" fmla="*/ 142 w 153"/>
                    <a:gd name="T35" fmla="*/ 21 h 35"/>
                    <a:gd name="T36" fmla="*/ 35 w 153"/>
                    <a:gd name="T37" fmla="*/ 21 h 35"/>
                    <a:gd name="T38" fmla="*/ 34 w 153"/>
                    <a:gd name="T39"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35">
                      <a:moveTo>
                        <a:pt x="147" y="0"/>
                      </a:moveTo>
                      <a:lnTo>
                        <a:pt x="0" y="0"/>
                      </a:lnTo>
                      <a:lnTo>
                        <a:pt x="6" y="35"/>
                      </a:lnTo>
                      <a:lnTo>
                        <a:pt x="153" y="35"/>
                      </a:lnTo>
                      <a:lnTo>
                        <a:pt x="147" y="0"/>
                      </a:lnTo>
                      <a:close/>
                      <a:moveTo>
                        <a:pt x="10" y="24"/>
                      </a:moveTo>
                      <a:lnTo>
                        <a:pt x="7" y="5"/>
                      </a:lnTo>
                      <a:lnTo>
                        <a:pt x="25" y="5"/>
                      </a:lnTo>
                      <a:lnTo>
                        <a:pt x="28" y="24"/>
                      </a:lnTo>
                      <a:lnTo>
                        <a:pt x="10" y="24"/>
                      </a:lnTo>
                      <a:close/>
                      <a:moveTo>
                        <a:pt x="32" y="5"/>
                      </a:moveTo>
                      <a:lnTo>
                        <a:pt x="61" y="5"/>
                      </a:lnTo>
                      <a:lnTo>
                        <a:pt x="62" y="11"/>
                      </a:lnTo>
                      <a:lnTo>
                        <a:pt x="33" y="11"/>
                      </a:lnTo>
                      <a:lnTo>
                        <a:pt x="32" y="5"/>
                      </a:lnTo>
                      <a:close/>
                      <a:moveTo>
                        <a:pt x="34" y="15"/>
                      </a:moveTo>
                      <a:lnTo>
                        <a:pt x="141" y="15"/>
                      </a:lnTo>
                      <a:lnTo>
                        <a:pt x="142" y="21"/>
                      </a:lnTo>
                      <a:lnTo>
                        <a:pt x="35" y="21"/>
                      </a:lnTo>
                      <a:lnTo>
                        <a:pt x="3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221"/>
                <p:cNvSpPr>
                  <a:spLocks noEditPoints="1"/>
                </p:cNvSpPr>
                <p:nvPr/>
              </p:nvSpPr>
              <p:spPr bwMode="auto">
                <a:xfrm>
                  <a:off x="5046" y="749"/>
                  <a:ext cx="156" cy="58"/>
                </a:xfrm>
                <a:custGeom>
                  <a:avLst/>
                  <a:gdLst>
                    <a:gd name="T0" fmla="*/ 9 w 266"/>
                    <a:gd name="T1" fmla="*/ 59 h 98"/>
                    <a:gd name="T2" fmla="*/ 15 w 266"/>
                    <a:gd name="T3" fmla="*/ 98 h 98"/>
                    <a:gd name="T4" fmla="*/ 266 w 266"/>
                    <a:gd name="T5" fmla="*/ 98 h 98"/>
                    <a:gd name="T6" fmla="*/ 250 w 266"/>
                    <a:gd name="T7" fmla="*/ 0 h 98"/>
                    <a:gd name="T8" fmla="*/ 0 w 266"/>
                    <a:gd name="T9" fmla="*/ 0 h 98"/>
                    <a:gd name="T10" fmla="*/ 9 w 266"/>
                    <a:gd name="T11" fmla="*/ 59 h 98"/>
                    <a:gd name="T12" fmla="*/ 128 w 266"/>
                    <a:gd name="T13" fmla="*/ 19 h 98"/>
                    <a:gd name="T14" fmla="*/ 155 w 266"/>
                    <a:gd name="T15" fmla="*/ 42 h 98"/>
                    <a:gd name="T16" fmla="*/ 135 w 266"/>
                    <a:gd name="T17" fmla="*/ 66 h 98"/>
                    <a:gd name="T18" fmla="*/ 108 w 266"/>
                    <a:gd name="T19" fmla="*/ 42 h 98"/>
                    <a:gd name="T20" fmla="*/ 128 w 266"/>
                    <a:gd name="T21" fmla="*/ 19 h 98"/>
                    <a:gd name="T22" fmla="*/ 228 w 266"/>
                    <a:gd name="T23" fmla="*/ 77 h 98"/>
                    <a:gd name="T24" fmla="*/ 230 w 266"/>
                    <a:gd name="T25" fmla="*/ 86 h 98"/>
                    <a:gd name="T26" fmla="*/ 47 w 266"/>
                    <a:gd name="T27" fmla="*/ 86 h 98"/>
                    <a:gd name="T28" fmla="*/ 46 w 266"/>
                    <a:gd name="T29" fmla="*/ 77 h 98"/>
                    <a:gd name="T30" fmla="*/ 228 w 266"/>
                    <a:gd name="T3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98">
                      <a:moveTo>
                        <a:pt x="9" y="59"/>
                      </a:moveTo>
                      <a:cubicBezTo>
                        <a:pt x="15" y="98"/>
                        <a:pt x="15" y="98"/>
                        <a:pt x="15" y="98"/>
                      </a:cubicBezTo>
                      <a:cubicBezTo>
                        <a:pt x="266" y="98"/>
                        <a:pt x="266" y="98"/>
                        <a:pt x="266" y="98"/>
                      </a:cubicBezTo>
                      <a:cubicBezTo>
                        <a:pt x="250" y="0"/>
                        <a:pt x="250" y="0"/>
                        <a:pt x="250" y="0"/>
                      </a:cubicBezTo>
                      <a:cubicBezTo>
                        <a:pt x="0" y="0"/>
                        <a:pt x="0" y="0"/>
                        <a:pt x="0" y="0"/>
                      </a:cubicBezTo>
                      <a:lnTo>
                        <a:pt x="9" y="59"/>
                      </a:lnTo>
                      <a:close/>
                      <a:moveTo>
                        <a:pt x="128" y="19"/>
                      </a:moveTo>
                      <a:cubicBezTo>
                        <a:pt x="141" y="19"/>
                        <a:pt x="153" y="29"/>
                        <a:pt x="155" y="42"/>
                      </a:cubicBezTo>
                      <a:cubicBezTo>
                        <a:pt x="157" y="55"/>
                        <a:pt x="148" y="66"/>
                        <a:pt x="135" y="66"/>
                      </a:cubicBezTo>
                      <a:cubicBezTo>
                        <a:pt x="122" y="66"/>
                        <a:pt x="110" y="55"/>
                        <a:pt x="108" y="42"/>
                      </a:cubicBezTo>
                      <a:cubicBezTo>
                        <a:pt x="106" y="29"/>
                        <a:pt x="115" y="19"/>
                        <a:pt x="128" y="19"/>
                      </a:cubicBezTo>
                      <a:close/>
                      <a:moveTo>
                        <a:pt x="228" y="77"/>
                      </a:moveTo>
                      <a:cubicBezTo>
                        <a:pt x="230" y="86"/>
                        <a:pt x="230" y="86"/>
                        <a:pt x="230" y="86"/>
                      </a:cubicBezTo>
                      <a:cubicBezTo>
                        <a:pt x="47" y="86"/>
                        <a:pt x="47" y="86"/>
                        <a:pt x="47" y="86"/>
                      </a:cubicBezTo>
                      <a:cubicBezTo>
                        <a:pt x="46" y="77"/>
                        <a:pt x="46" y="77"/>
                        <a:pt x="46" y="77"/>
                      </a:cubicBezTo>
                      <a:lnTo>
                        <a:pt x="228" y="77"/>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222"/>
                <p:cNvSpPr>
                  <a:spLocks/>
                </p:cNvSpPr>
                <p:nvPr/>
              </p:nvSpPr>
              <p:spPr bwMode="auto">
                <a:xfrm>
                  <a:off x="5108" y="760"/>
                  <a:ext cx="30" cy="28"/>
                </a:xfrm>
                <a:custGeom>
                  <a:avLst/>
                  <a:gdLst>
                    <a:gd name="T0" fmla="*/ 29 w 51"/>
                    <a:gd name="T1" fmla="*/ 47 h 47"/>
                    <a:gd name="T2" fmla="*/ 49 w 51"/>
                    <a:gd name="T3" fmla="*/ 23 h 47"/>
                    <a:gd name="T4" fmla="*/ 22 w 51"/>
                    <a:gd name="T5" fmla="*/ 0 h 47"/>
                    <a:gd name="T6" fmla="*/ 2 w 51"/>
                    <a:gd name="T7" fmla="*/ 23 h 47"/>
                    <a:gd name="T8" fmla="*/ 29 w 51"/>
                    <a:gd name="T9" fmla="*/ 47 h 47"/>
                  </a:gdLst>
                  <a:ahLst/>
                  <a:cxnLst>
                    <a:cxn ang="0">
                      <a:pos x="T0" y="T1"/>
                    </a:cxn>
                    <a:cxn ang="0">
                      <a:pos x="T2" y="T3"/>
                    </a:cxn>
                    <a:cxn ang="0">
                      <a:pos x="T4" y="T5"/>
                    </a:cxn>
                    <a:cxn ang="0">
                      <a:pos x="T6" y="T7"/>
                    </a:cxn>
                    <a:cxn ang="0">
                      <a:pos x="T8" y="T9"/>
                    </a:cxn>
                  </a:cxnLst>
                  <a:rect l="0" t="0" r="r" b="b"/>
                  <a:pathLst>
                    <a:path w="51" h="47">
                      <a:moveTo>
                        <a:pt x="29" y="47"/>
                      </a:moveTo>
                      <a:cubicBezTo>
                        <a:pt x="42" y="47"/>
                        <a:pt x="51" y="36"/>
                        <a:pt x="49" y="23"/>
                      </a:cubicBezTo>
                      <a:cubicBezTo>
                        <a:pt x="47" y="10"/>
                        <a:pt x="35" y="0"/>
                        <a:pt x="22" y="0"/>
                      </a:cubicBezTo>
                      <a:cubicBezTo>
                        <a:pt x="9" y="0"/>
                        <a:pt x="0" y="10"/>
                        <a:pt x="2" y="23"/>
                      </a:cubicBezTo>
                      <a:cubicBezTo>
                        <a:pt x="4" y="36"/>
                        <a:pt x="16" y="47"/>
                        <a:pt x="29" y="47"/>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223"/>
                <p:cNvSpPr>
                  <a:spLocks/>
                </p:cNvSpPr>
                <p:nvPr/>
              </p:nvSpPr>
              <p:spPr bwMode="auto">
                <a:xfrm>
                  <a:off x="5066" y="879"/>
                  <a:ext cx="156" cy="58"/>
                </a:xfrm>
                <a:custGeom>
                  <a:avLst/>
                  <a:gdLst>
                    <a:gd name="T0" fmla="*/ 0 w 156"/>
                    <a:gd name="T1" fmla="*/ 0 h 58"/>
                    <a:gd name="T2" fmla="*/ 9 w 156"/>
                    <a:gd name="T3" fmla="*/ 58 h 58"/>
                    <a:gd name="T4" fmla="*/ 156 w 156"/>
                    <a:gd name="T5" fmla="*/ 58 h 58"/>
                    <a:gd name="T6" fmla="*/ 148 w 156"/>
                    <a:gd name="T7" fmla="*/ 0 h 58"/>
                    <a:gd name="T8" fmla="*/ 0 w 156"/>
                    <a:gd name="T9" fmla="*/ 0 h 58"/>
                  </a:gdLst>
                  <a:ahLst/>
                  <a:cxnLst>
                    <a:cxn ang="0">
                      <a:pos x="T0" y="T1"/>
                    </a:cxn>
                    <a:cxn ang="0">
                      <a:pos x="T2" y="T3"/>
                    </a:cxn>
                    <a:cxn ang="0">
                      <a:pos x="T4" y="T5"/>
                    </a:cxn>
                    <a:cxn ang="0">
                      <a:pos x="T6" y="T7"/>
                    </a:cxn>
                    <a:cxn ang="0">
                      <a:pos x="T8" y="T9"/>
                    </a:cxn>
                  </a:cxnLst>
                  <a:rect l="0" t="0" r="r" b="b"/>
                  <a:pathLst>
                    <a:path w="156" h="58">
                      <a:moveTo>
                        <a:pt x="0" y="0"/>
                      </a:moveTo>
                      <a:lnTo>
                        <a:pt x="9" y="58"/>
                      </a:lnTo>
                      <a:lnTo>
                        <a:pt x="156" y="58"/>
                      </a:lnTo>
                      <a:lnTo>
                        <a:pt x="148"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24"/>
                <p:cNvSpPr>
                  <a:spLocks/>
                </p:cNvSpPr>
                <p:nvPr/>
              </p:nvSpPr>
              <p:spPr bwMode="auto">
                <a:xfrm>
                  <a:off x="5060" y="842"/>
                  <a:ext cx="148" cy="2"/>
                </a:xfrm>
                <a:custGeom>
                  <a:avLst/>
                  <a:gdLst>
                    <a:gd name="T0" fmla="*/ 1 w 148"/>
                    <a:gd name="T1" fmla="*/ 2 h 2"/>
                    <a:gd name="T2" fmla="*/ 148 w 148"/>
                    <a:gd name="T3" fmla="*/ 2 h 2"/>
                    <a:gd name="T4" fmla="*/ 148 w 148"/>
                    <a:gd name="T5" fmla="*/ 0 h 2"/>
                    <a:gd name="T6" fmla="*/ 0 w 148"/>
                    <a:gd name="T7" fmla="*/ 0 h 2"/>
                    <a:gd name="T8" fmla="*/ 1 w 148"/>
                    <a:gd name="T9" fmla="*/ 2 h 2"/>
                  </a:gdLst>
                  <a:ahLst/>
                  <a:cxnLst>
                    <a:cxn ang="0">
                      <a:pos x="T0" y="T1"/>
                    </a:cxn>
                    <a:cxn ang="0">
                      <a:pos x="T2" y="T3"/>
                    </a:cxn>
                    <a:cxn ang="0">
                      <a:pos x="T4" y="T5"/>
                    </a:cxn>
                    <a:cxn ang="0">
                      <a:pos x="T6" y="T7"/>
                    </a:cxn>
                    <a:cxn ang="0">
                      <a:pos x="T8" y="T9"/>
                    </a:cxn>
                  </a:cxnLst>
                  <a:rect l="0" t="0" r="r" b="b"/>
                  <a:pathLst>
                    <a:path w="148" h="2">
                      <a:moveTo>
                        <a:pt x="1" y="2"/>
                      </a:moveTo>
                      <a:lnTo>
                        <a:pt x="148" y="2"/>
                      </a:lnTo>
                      <a:lnTo>
                        <a:pt x="148" y="0"/>
                      </a:lnTo>
                      <a:lnTo>
                        <a:pt x="0" y="0"/>
                      </a:lnTo>
                      <a:lnTo>
                        <a:pt x="1" y="2"/>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225"/>
                <p:cNvSpPr>
                  <a:spLocks/>
                </p:cNvSpPr>
                <p:nvPr/>
              </p:nvSpPr>
              <p:spPr bwMode="auto">
                <a:xfrm>
                  <a:off x="5082" y="942"/>
                  <a:ext cx="21" cy="19"/>
                </a:xfrm>
                <a:custGeom>
                  <a:avLst/>
                  <a:gdLst>
                    <a:gd name="T0" fmla="*/ 0 w 21"/>
                    <a:gd name="T1" fmla="*/ 0 h 19"/>
                    <a:gd name="T2" fmla="*/ 3 w 21"/>
                    <a:gd name="T3" fmla="*/ 19 h 19"/>
                    <a:gd name="T4" fmla="*/ 21 w 21"/>
                    <a:gd name="T5" fmla="*/ 19 h 19"/>
                    <a:gd name="T6" fmla="*/ 18 w 21"/>
                    <a:gd name="T7" fmla="*/ 0 h 19"/>
                    <a:gd name="T8" fmla="*/ 0 w 21"/>
                    <a:gd name="T9" fmla="*/ 0 h 19"/>
                  </a:gdLst>
                  <a:ahLst/>
                  <a:cxnLst>
                    <a:cxn ang="0">
                      <a:pos x="T0" y="T1"/>
                    </a:cxn>
                    <a:cxn ang="0">
                      <a:pos x="T2" y="T3"/>
                    </a:cxn>
                    <a:cxn ang="0">
                      <a:pos x="T4" y="T5"/>
                    </a:cxn>
                    <a:cxn ang="0">
                      <a:pos x="T6" y="T7"/>
                    </a:cxn>
                    <a:cxn ang="0">
                      <a:pos x="T8" y="T9"/>
                    </a:cxn>
                  </a:cxnLst>
                  <a:rect l="0" t="0" r="r" b="b"/>
                  <a:pathLst>
                    <a:path w="21" h="19">
                      <a:moveTo>
                        <a:pt x="0" y="0"/>
                      </a:moveTo>
                      <a:lnTo>
                        <a:pt x="3" y="19"/>
                      </a:lnTo>
                      <a:lnTo>
                        <a:pt x="21" y="19"/>
                      </a:lnTo>
                      <a:lnTo>
                        <a:pt x="18" y="0"/>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226"/>
                <p:cNvSpPr>
                  <a:spLocks/>
                </p:cNvSpPr>
                <p:nvPr/>
              </p:nvSpPr>
              <p:spPr bwMode="auto">
                <a:xfrm>
                  <a:off x="5068" y="856"/>
                  <a:ext cx="15" cy="10"/>
                </a:xfrm>
                <a:custGeom>
                  <a:avLst/>
                  <a:gdLst>
                    <a:gd name="T0" fmla="*/ 15 w 15"/>
                    <a:gd name="T1" fmla="*/ 10 h 10"/>
                    <a:gd name="T2" fmla="*/ 13 w 15"/>
                    <a:gd name="T3" fmla="*/ 0 h 10"/>
                    <a:gd name="T4" fmla="*/ 0 w 15"/>
                    <a:gd name="T5" fmla="*/ 0 h 10"/>
                    <a:gd name="T6" fmla="*/ 2 w 15"/>
                    <a:gd name="T7" fmla="*/ 10 h 10"/>
                    <a:gd name="T8" fmla="*/ 15 w 15"/>
                    <a:gd name="T9" fmla="*/ 10 h 10"/>
                  </a:gdLst>
                  <a:ahLst/>
                  <a:cxnLst>
                    <a:cxn ang="0">
                      <a:pos x="T0" y="T1"/>
                    </a:cxn>
                    <a:cxn ang="0">
                      <a:pos x="T2" y="T3"/>
                    </a:cxn>
                    <a:cxn ang="0">
                      <a:pos x="T4" y="T5"/>
                    </a:cxn>
                    <a:cxn ang="0">
                      <a:pos x="T6" y="T7"/>
                    </a:cxn>
                    <a:cxn ang="0">
                      <a:pos x="T8" y="T9"/>
                    </a:cxn>
                  </a:cxnLst>
                  <a:rect l="0" t="0" r="r" b="b"/>
                  <a:pathLst>
                    <a:path w="15" h="10">
                      <a:moveTo>
                        <a:pt x="15" y="10"/>
                      </a:moveTo>
                      <a:lnTo>
                        <a:pt x="13" y="0"/>
                      </a:lnTo>
                      <a:lnTo>
                        <a:pt x="0" y="0"/>
                      </a:lnTo>
                      <a:lnTo>
                        <a:pt x="2" y="10"/>
                      </a:lnTo>
                      <a:lnTo>
                        <a:pt x="15" y="1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227"/>
                <p:cNvSpPr>
                  <a:spLocks/>
                </p:cNvSpPr>
                <p:nvPr/>
              </p:nvSpPr>
              <p:spPr bwMode="auto">
                <a:xfrm>
                  <a:off x="5063" y="820"/>
                  <a:ext cx="14" cy="9"/>
                </a:xfrm>
                <a:custGeom>
                  <a:avLst/>
                  <a:gdLst>
                    <a:gd name="T0" fmla="*/ 0 w 14"/>
                    <a:gd name="T1" fmla="*/ 0 h 9"/>
                    <a:gd name="T2" fmla="*/ 1 w 14"/>
                    <a:gd name="T3" fmla="*/ 9 h 9"/>
                    <a:gd name="T4" fmla="*/ 14 w 14"/>
                    <a:gd name="T5" fmla="*/ 9 h 9"/>
                    <a:gd name="T6" fmla="*/ 12 w 14"/>
                    <a:gd name="T7" fmla="*/ 0 h 9"/>
                    <a:gd name="T8" fmla="*/ 0 w 14"/>
                    <a:gd name="T9" fmla="*/ 0 h 9"/>
                  </a:gdLst>
                  <a:ahLst/>
                  <a:cxnLst>
                    <a:cxn ang="0">
                      <a:pos x="T0" y="T1"/>
                    </a:cxn>
                    <a:cxn ang="0">
                      <a:pos x="T2" y="T3"/>
                    </a:cxn>
                    <a:cxn ang="0">
                      <a:pos x="T4" y="T5"/>
                    </a:cxn>
                    <a:cxn ang="0">
                      <a:pos x="T6" y="T7"/>
                    </a:cxn>
                    <a:cxn ang="0">
                      <a:pos x="T8" y="T9"/>
                    </a:cxn>
                  </a:cxnLst>
                  <a:rect l="0" t="0" r="r" b="b"/>
                  <a:pathLst>
                    <a:path w="14" h="9">
                      <a:moveTo>
                        <a:pt x="0" y="0"/>
                      </a:moveTo>
                      <a:lnTo>
                        <a:pt x="1" y="9"/>
                      </a:lnTo>
                      <a:lnTo>
                        <a:pt x="14" y="9"/>
                      </a:lnTo>
                      <a:lnTo>
                        <a:pt x="12" y="0"/>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228"/>
                <p:cNvSpPr>
                  <a:spLocks/>
                </p:cNvSpPr>
                <p:nvPr/>
              </p:nvSpPr>
              <p:spPr bwMode="auto">
                <a:xfrm>
                  <a:off x="5125" y="816"/>
                  <a:ext cx="30" cy="6"/>
                </a:xfrm>
                <a:custGeom>
                  <a:avLst/>
                  <a:gdLst>
                    <a:gd name="T0" fmla="*/ 29 w 30"/>
                    <a:gd name="T1" fmla="*/ 0 h 6"/>
                    <a:gd name="T2" fmla="*/ 0 w 30"/>
                    <a:gd name="T3" fmla="*/ 0 h 6"/>
                    <a:gd name="T4" fmla="*/ 1 w 30"/>
                    <a:gd name="T5" fmla="*/ 6 h 6"/>
                    <a:gd name="T6" fmla="*/ 30 w 30"/>
                    <a:gd name="T7" fmla="*/ 6 h 6"/>
                    <a:gd name="T8" fmla="*/ 29 w 30"/>
                    <a:gd name="T9" fmla="*/ 0 h 6"/>
                  </a:gdLst>
                  <a:ahLst/>
                  <a:cxnLst>
                    <a:cxn ang="0">
                      <a:pos x="T0" y="T1"/>
                    </a:cxn>
                    <a:cxn ang="0">
                      <a:pos x="T2" y="T3"/>
                    </a:cxn>
                    <a:cxn ang="0">
                      <a:pos x="T4" y="T5"/>
                    </a:cxn>
                    <a:cxn ang="0">
                      <a:pos x="T6" y="T7"/>
                    </a:cxn>
                    <a:cxn ang="0">
                      <a:pos x="T8" y="T9"/>
                    </a:cxn>
                  </a:cxnLst>
                  <a:rect l="0" t="0" r="r" b="b"/>
                  <a:pathLst>
                    <a:path w="30" h="6">
                      <a:moveTo>
                        <a:pt x="29" y="0"/>
                      </a:moveTo>
                      <a:lnTo>
                        <a:pt x="0" y="0"/>
                      </a:lnTo>
                      <a:lnTo>
                        <a:pt x="1" y="6"/>
                      </a:lnTo>
                      <a:lnTo>
                        <a:pt x="30" y="6"/>
                      </a:lnTo>
                      <a:lnTo>
                        <a:pt x="29"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Rectangle 229"/>
                <p:cNvSpPr>
                  <a:spLocks noChangeArrowheads="1"/>
                </p:cNvSpPr>
                <p:nvPr/>
              </p:nvSpPr>
              <p:spPr bwMode="auto">
                <a:xfrm>
                  <a:off x="5127" y="826"/>
                  <a:ext cx="70" cy="6"/>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230"/>
                <p:cNvSpPr>
                  <a:spLocks/>
                </p:cNvSpPr>
                <p:nvPr/>
              </p:nvSpPr>
              <p:spPr bwMode="auto">
                <a:xfrm>
                  <a:off x="5131" y="853"/>
                  <a:ext cx="47" cy="5"/>
                </a:xfrm>
                <a:custGeom>
                  <a:avLst/>
                  <a:gdLst>
                    <a:gd name="T0" fmla="*/ 47 w 47"/>
                    <a:gd name="T1" fmla="*/ 5 h 5"/>
                    <a:gd name="T2" fmla="*/ 46 w 47"/>
                    <a:gd name="T3" fmla="*/ 0 h 5"/>
                    <a:gd name="T4" fmla="*/ 0 w 47"/>
                    <a:gd name="T5" fmla="*/ 0 h 5"/>
                    <a:gd name="T6" fmla="*/ 0 w 47"/>
                    <a:gd name="T7" fmla="*/ 5 h 5"/>
                    <a:gd name="T8" fmla="*/ 47 w 47"/>
                    <a:gd name="T9" fmla="*/ 5 h 5"/>
                  </a:gdLst>
                  <a:ahLst/>
                  <a:cxnLst>
                    <a:cxn ang="0">
                      <a:pos x="T0" y="T1"/>
                    </a:cxn>
                    <a:cxn ang="0">
                      <a:pos x="T2" y="T3"/>
                    </a:cxn>
                    <a:cxn ang="0">
                      <a:pos x="T4" y="T5"/>
                    </a:cxn>
                    <a:cxn ang="0">
                      <a:pos x="T6" y="T7"/>
                    </a:cxn>
                    <a:cxn ang="0">
                      <a:pos x="T8" y="T9"/>
                    </a:cxn>
                  </a:cxnLst>
                  <a:rect l="0" t="0" r="r" b="b"/>
                  <a:pathLst>
                    <a:path w="47" h="5">
                      <a:moveTo>
                        <a:pt x="47" y="5"/>
                      </a:moveTo>
                      <a:lnTo>
                        <a:pt x="46" y="0"/>
                      </a:lnTo>
                      <a:lnTo>
                        <a:pt x="0" y="0"/>
                      </a:lnTo>
                      <a:lnTo>
                        <a:pt x="0" y="5"/>
                      </a:lnTo>
                      <a:lnTo>
                        <a:pt x="47" y="5"/>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231"/>
                <p:cNvSpPr>
                  <a:spLocks/>
                </p:cNvSpPr>
                <p:nvPr/>
              </p:nvSpPr>
              <p:spPr bwMode="auto">
                <a:xfrm>
                  <a:off x="5132" y="863"/>
                  <a:ext cx="71" cy="6"/>
                </a:xfrm>
                <a:custGeom>
                  <a:avLst/>
                  <a:gdLst>
                    <a:gd name="T0" fmla="*/ 1 w 71"/>
                    <a:gd name="T1" fmla="*/ 6 h 6"/>
                    <a:gd name="T2" fmla="*/ 71 w 71"/>
                    <a:gd name="T3" fmla="*/ 6 h 6"/>
                    <a:gd name="T4" fmla="*/ 70 w 71"/>
                    <a:gd name="T5" fmla="*/ 0 h 6"/>
                    <a:gd name="T6" fmla="*/ 0 w 71"/>
                    <a:gd name="T7" fmla="*/ 0 h 6"/>
                    <a:gd name="T8" fmla="*/ 1 w 71"/>
                    <a:gd name="T9" fmla="*/ 6 h 6"/>
                  </a:gdLst>
                  <a:ahLst/>
                  <a:cxnLst>
                    <a:cxn ang="0">
                      <a:pos x="T0" y="T1"/>
                    </a:cxn>
                    <a:cxn ang="0">
                      <a:pos x="T2" y="T3"/>
                    </a:cxn>
                    <a:cxn ang="0">
                      <a:pos x="T4" y="T5"/>
                    </a:cxn>
                    <a:cxn ang="0">
                      <a:pos x="T6" y="T7"/>
                    </a:cxn>
                    <a:cxn ang="0">
                      <a:pos x="T8" y="T9"/>
                    </a:cxn>
                  </a:cxnLst>
                  <a:rect l="0" t="0" r="r" b="b"/>
                  <a:pathLst>
                    <a:path w="71" h="6">
                      <a:moveTo>
                        <a:pt x="1" y="6"/>
                      </a:moveTo>
                      <a:lnTo>
                        <a:pt x="71" y="6"/>
                      </a:lnTo>
                      <a:lnTo>
                        <a:pt x="70" y="0"/>
                      </a:lnTo>
                      <a:lnTo>
                        <a:pt x="0" y="0"/>
                      </a:lnTo>
                      <a:lnTo>
                        <a:pt x="1" y="6"/>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232"/>
                <p:cNvSpPr>
                  <a:spLocks/>
                </p:cNvSpPr>
                <p:nvPr/>
              </p:nvSpPr>
              <p:spPr bwMode="auto">
                <a:xfrm>
                  <a:off x="5107" y="942"/>
                  <a:ext cx="30" cy="6"/>
                </a:xfrm>
                <a:custGeom>
                  <a:avLst/>
                  <a:gdLst>
                    <a:gd name="T0" fmla="*/ 29 w 30"/>
                    <a:gd name="T1" fmla="*/ 0 h 6"/>
                    <a:gd name="T2" fmla="*/ 0 w 30"/>
                    <a:gd name="T3" fmla="*/ 0 h 6"/>
                    <a:gd name="T4" fmla="*/ 1 w 30"/>
                    <a:gd name="T5" fmla="*/ 6 h 6"/>
                    <a:gd name="T6" fmla="*/ 30 w 30"/>
                    <a:gd name="T7" fmla="*/ 6 h 6"/>
                    <a:gd name="T8" fmla="*/ 29 w 30"/>
                    <a:gd name="T9" fmla="*/ 0 h 6"/>
                  </a:gdLst>
                  <a:ahLst/>
                  <a:cxnLst>
                    <a:cxn ang="0">
                      <a:pos x="T0" y="T1"/>
                    </a:cxn>
                    <a:cxn ang="0">
                      <a:pos x="T2" y="T3"/>
                    </a:cxn>
                    <a:cxn ang="0">
                      <a:pos x="T4" y="T5"/>
                    </a:cxn>
                    <a:cxn ang="0">
                      <a:pos x="T6" y="T7"/>
                    </a:cxn>
                    <a:cxn ang="0">
                      <a:pos x="T8" y="T9"/>
                    </a:cxn>
                  </a:cxnLst>
                  <a:rect l="0" t="0" r="r" b="b"/>
                  <a:pathLst>
                    <a:path w="30" h="6">
                      <a:moveTo>
                        <a:pt x="29" y="0"/>
                      </a:moveTo>
                      <a:lnTo>
                        <a:pt x="0" y="0"/>
                      </a:lnTo>
                      <a:lnTo>
                        <a:pt x="1" y="6"/>
                      </a:lnTo>
                      <a:lnTo>
                        <a:pt x="30" y="6"/>
                      </a:lnTo>
                      <a:lnTo>
                        <a:pt x="29"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233"/>
                <p:cNvSpPr>
                  <a:spLocks/>
                </p:cNvSpPr>
                <p:nvPr/>
              </p:nvSpPr>
              <p:spPr bwMode="auto">
                <a:xfrm>
                  <a:off x="5109" y="952"/>
                  <a:ext cx="108" cy="6"/>
                </a:xfrm>
                <a:custGeom>
                  <a:avLst/>
                  <a:gdLst>
                    <a:gd name="T0" fmla="*/ 107 w 108"/>
                    <a:gd name="T1" fmla="*/ 0 h 6"/>
                    <a:gd name="T2" fmla="*/ 0 w 108"/>
                    <a:gd name="T3" fmla="*/ 0 h 6"/>
                    <a:gd name="T4" fmla="*/ 1 w 108"/>
                    <a:gd name="T5" fmla="*/ 6 h 6"/>
                    <a:gd name="T6" fmla="*/ 108 w 108"/>
                    <a:gd name="T7" fmla="*/ 6 h 6"/>
                    <a:gd name="T8" fmla="*/ 107 w 108"/>
                    <a:gd name="T9" fmla="*/ 0 h 6"/>
                  </a:gdLst>
                  <a:ahLst/>
                  <a:cxnLst>
                    <a:cxn ang="0">
                      <a:pos x="T0" y="T1"/>
                    </a:cxn>
                    <a:cxn ang="0">
                      <a:pos x="T2" y="T3"/>
                    </a:cxn>
                    <a:cxn ang="0">
                      <a:pos x="T4" y="T5"/>
                    </a:cxn>
                    <a:cxn ang="0">
                      <a:pos x="T6" y="T7"/>
                    </a:cxn>
                    <a:cxn ang="0">
                      <a:pos x="T8" y="T9"/>
                    </a:cxn>
                  </a:cxnLst>
                  <a:rect l="0" t="0" r="r" b="b"/>
                  <a:pathLst>
                    <a:path w="108" h="6">
                      <a:moveTo>
                        <a:pt x="107" y="0"/>
                      </a:moveTo>
                      <a:lnTo>
                        <a:pt x="0" y="0"/>
                      </a:lnTo>
                      <a:lnTo>
                        <a:pt x="1" y="6"/>
                      </a:lnTo>
                      <a:lnTo>
                        <a:pt x="108" y="6"/>
                      </a:lnTo>
                      <a:lnTo>
                        <a:pt x="107"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234"/>
                <p:cNvSpPr>
                  <a:spLocks/>
                </p:cNvSpPr>
                <p:nvPr/>
              </p:nvSpPr>
              <p:spPr bwMode="auto">
                <a:xfrm>
                  <a:off x="5073" y="795"/>
                  <a:ext cx="108" cy="5"/>
                </a:xfrm>
                <a:custGeom>
                  <a:avLst/>
                  <a:gdLst>
                    <a:gd name="T0" fmla="*/ 108 w 108"/>
                    <a:gd name="T1" fmla="*/ 5 h 5"/>
                    <a:gd name="T2" fmla="*/ 107 w 108"/>
                    <a:gd name="T3" fmla="*/ 0 h 5"/>
                    <a:gd name="T4" fmla="*/ 0 w 108"/>
                    <a:gd name="T5" fmla="*/ 0 h 5"/>
                    <a:gd name="T6" fmla="*/ 1 w 108"/>
                    <a:gd name="T7" fmla="*/ 5 h 5"/>
                    <a:gd name="T8" fmla="*/ 108 w 108"/>
                    <a:gd name="T9" fmla="*/ 5 h 5"/>
                  </a:gdLst>
                  <a:ahLst/>
                  <a:cxnLst>
                    <a:cxn ang="0">
                      <a:pos x="T0" y="T1"/>
                    </a:cxn>
                    <a:cxn ang="0">
                      <a:pos x="T2" y="T3"/>
                    </a:cxn>
                    <a:cxn ang="0">
                      <a:pos x="T4" y="T5"/>
                    </a:cxn>
                    <a:cxn ang="0">
                      <a:pos x="T6" y="T7"/>
                    </a:cxn>
                    <a:cxn ang="0">
                      <a:pos x="T8" y="T9"/>
                    </a:cxn>
                  </a:cxnLst>
                  <a:rect l="0" t="0" r="r" b="b"/>
                  <a:pathLst>
                    <a:path w="108" h="5">
                      <a:moveTo>
                        <a:pt x="108" y="5"/>
                      </a:moveTo>
                      <a:lnTo>
                        <a:pt x="107" y="0"/>
                      </a:lnTo>
                      <a:lnTo>
                        <a:pt x="0" y="0"/>
                      </a:lnTo>
                      <a:lnTo>
                        <a:pt x="1" y="5"/>
                      </a:lnTo>
                      <a:lnTo>
                        <a:pt x="108" y="5"/>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235"/>
                <p:cNvSpPr>
                  <a:spLocks/>
                </p:cNvSpPr>
                <p:nvPr/>
              </p:nvSpPr>
              <p:spPr bwMode="auto">
                <a:xfrm>
                  <a:off x="5022" y="749"/>
                  <a:ext cx="59" cy="223"/>
                </a:xfrm>
                <a:custGeom>
                  <a:avLst/>
                  <a:gdLst>
                    <a:gd name="T0" fmla="*/ 44 w 59"/>
                    <a:gd name="T1" fmla="*/ 130 h 223"/>
                    <a:gd name="T2" fmla="*/ 33 w 59"/>
                    <a:gd name="T3" fmla="*/ 58 h 223"/>
                    <a:gd name="T4" fmla="*/ 9 w 59"/>
                    <a:gd name="T5" fmla="*/ 58 h 223"/>
                    <a:gd name="T6" fmla="*/ 6 w 59"/>
                    <a:gd name="T7" fmla="*/ 35 h 223"/>
                    <a:gd name="T8" fmla="*/ 29 w 59"/>
                    <a:gd name="T9" fmla="*/ 35 h 223"/>
                    <a:gd name="T10" fmla="*/ 24 w 59"/>
                    <a:gd name="T11" fmla="*/ 0 h 223"/>
                    <a:gd name="T12" fmla="*/ 0 w 59"/>
                    <a:gd name="T13" fmla="*/ 0 h 223"/>
                    <a:gd name="T14" fmla="*/ 21 w 59"/>
                    <a:gd name="T15" fmla="*/ 136 h 223"/>
                    <a:gd name="T16" fmla="*/ 29 w 59"/>
                    <a:gd name="T17" fmla="*/ 188 h 223"/>
                    <a:gd name="T18" fmla="*/ 35 w 59"/>
                    <a:gd name="T19" fmla="*/ 223 h 223"/>
                    <a:gd name="T20" fmla="*/ 59 w 59"/>
                    <a:gd name="T21" fmla="*/ 223 h 223"/>
                    <a:gd name="T22" fmla="*/ 53 w 59"/>
                    <a:gd name="T23" fmla="*/ 188 h 223"/>
                    <a:gd name="T24" fmla="*/ 44 w 59"/>
                    <a:gd name="T25" fmla="*/ 13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223">
                      <a:moveTo>
                        <a:pt x="44" y="130"/>
                      </a:moveTo>
                      <a:lnTo>
                        <a:pt x="33" y="58"/>
                      </a:lnTo>
                      <a:lnTo>
                        <a:pt x="9" y="58"/>
                      </a:lnTo>
                      <a:lnTo>
                        <a:pt x="6" y="35"/>
                      </a:lnTo>
                      <a:lnTo>
                        <a:pt x="29" y="35"/>
                      </a:lnTo>
                      <a:lnTo>
                        <a:pt x="24" y="0"/>
                      </a:lnTo>
                      <a:lnTo>
                        <a:pt x="0" y="0"/>
                      </a:lnTo>
                      <a:lnTo>
                        <a:pt x="21" y="136"/>
                      </a:lnTo>
                      <a:lnTo>
                        <a:pt x="29" y="188"/>
                      </a:lnTo>
                      <a:lnTo>
                        <a:pt x="35" y="223"/>
                      </a:lnTo>
                      <a:lnTo>
                        <a:pt x="59" y="223"/>
                      </a:lnTo>
                      <a:lnTo>
                        <a:pt x="53" y="188"/>
                      </a:lnTo>
                      <a:lnTo>
                        <a:pt x="44" y="13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236"/>
                <p:cNvSpPr>
                  <a:spLocks/>
                </p:cNvSpPr>
                <p:nvPr/>
              </p:nvSpPr>
              <p:spPr bwMode="auto">
                <a:xfrm>
                  <a:off x="5028" y="784"/>
                  <a:ext cx="27" cy="23"/>
                </a:xfrm>
                <a:custGeom>
                  <a:avLst/>
                  <a:gdLst>
                    <a:gd name="T0" fmla="*/ 23 w 27"/>
                    <a:gd name="T1" fmla="*/ 0 h 23"/>
                    <a:gd name="T2" fmla="*/ 23 w 27"/>
                    <a:gd name="T3" fmla="*/ 0 h 23"/>
                    <a:gd name="T4" fmla="*/ 0 w 27"/>
                    <a:gd name="T5" fmla="*/ 0 h 23"/>
                    <a:gd name="T6" fmla="*/ 3 w 27"/>
                    <a:gd name="T7" fmla="*/ 23 h 23"/>
                    <a:gd name="T8" fmla="*/ 27 w 27"/>
                    <a:gd name="T9" fmla="*/ 23 h 23"/>
                    <a:gd name="T10" fmla="*/ 23 w 27"/>
                    <a:gd name="T11" fmla="*/ 0 h 23"/>
                  </a:gdLst>
                  <a:ahLst/>
                  <a:cxnLst>
                    <a:cxn ang="0">
                      <a:pos x="T0" y="T1"/>
                    </a:cxn>
                    <a:cxn ang="0">
                      <a:pos x="T2" y="T3"/>
                    </a:cxn>
                    <a:cxn ang="0">
                      <a:pos x="T4" y="T5"/>
                    </a:cxn>
                    <a:cxn ang="0">
                      <a:pos x="T6" y="T7"/>
                    </a:cxn>
                    <a:cxn ang="0">
                      <a:pos x="T8" y="T9"/>
                    </a:cxn>
                    <a:cxn ang="0">
                      <a:pos x="T10" y="T11"/>
                    </a:cxn>
                  </a:cxnLst>
                  <a:rect l="0" t="0" r="r" b="b"/>
                  <a:pathLst>
                    <a:path w="27" h="23">
                      <a:moveTo>
                        <a:pt x="23" y="0"/>
                      </a:moveTo>
                      <a:lnTo>
                        <a:pt x="23" y="0"/>
                      </a:lnTo>
                      <a:lnTo>
                        <a:pt x="0" y="0"/>
                      </a:lnTo>
                      <a:lnTo>
                        <a:pt x="3" y="23"/>
                      </a:lnTo>
                      <a:lnTo>
                        <a:pt x="27" y="23"/>
                      </a:lnTo>
                      <a:lnTo>
                        <a:pt x="23"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237"/>
                <p:cNvSpPr>
                  <a:spLocks/>
                </p:cNvSpPr>
                <p:nvPr/>
              </p:nvSpPr>
              <p:spPr bwMode="auto">
                <a:xfrm>
                  <a:off x="5028" y="762"/>
                  <a:ext cx="16" cy="10"/>
                </a:xfrm>
                <a:custGeom>
                  <a:avLst/>
                  <a:gdLst>
                    <a:gd name="T0" fmla="*/ 16 w 16"/>
                    <a:gd name="T1" fmla="*/ 10 h 10"/>
                    <a:gd name="T2" fmla="*/ 15 w 16"/>
                    <a:gd name="T3" fmla="*/ 0 h 10"/>
                    <a:gd name="T4" fmla="*/ 0 w 16"/>
                    <a:gd name="T5" fmla="*/ 0 h 10"/>
                    <a:gd name="T6" fmla="*/ 1 w 16"/>
                    <a:gd name="T7" fmla="*/ 10 h 10"/>
                    <a:gd name="T8" fmla="*/ 16 w 16"/>
                    <a:gd name="T9" fmla="*/ 10 h 10"/>
                  </a:gdLst>
                  <a:ahLst/>
                  <a:cxnLst>
                    <a:cxn ang="0">
                      <a:pos x="T0" y="T1"/>
                    </a:cxn>
                    <a:cxn ang="0">
                      <a:pos x="T2" y="T3"/>
                    </a:cxn>
                    <a:cxn ang="0">
                      <a:pos x="T4" y="T5"/>
                    </a:cxn>
                    <a:cxn ang="0">
                      <a:pos x="T6" y="T7"/>
                    </a:cxn>
                    <a:cxn ang="0">
                      <a:pos x="T8" y="T9"/>
                    </a:cxn>
                  </a:cxnLst>
                  <a:rect l="0" t="0" r="r" b="b"/>
                  <a:pathLst>
                    <a:path w="16" h="10">
                      <a:moveTo>
                        <a:pt x="16" y="10"/>
                      </a:moveTo>
                      <a:lnTo>
                        <a:pt x="15" y="0"/>
                      </a:lnTo>
                      <a:lnTo>
                        <a:pt x="0" y="0"/>
                      </a:lnTo>
                      <a:lnTo>
                        <a:pt x="1" y="10"/>
                      </a:lnTo>
                      <a:lnTo>
                        <a:pt x="16" y="1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238"/>
                <p:cNvSpPr>
                  <a:spLocks/>
                </p:cNvSpPr>
                <p:nvPr/>
              </p:nvSpPr>
              <p:spPr bwMode="auto">
                <a:xfrm>
                  <a:off x="5037" y="819"/>
                  <a:ext cx="16" cy="9"/>
                </a:xfrm>
                <a:custGeom>
                  <a:avLst/>
                  <a:gdLst>
                    <a:gd name="T0" fmla="*/ 14 w 16"/>
                    <a:gd name="T1" fmla="*/ 0 h 9"/>
                    <a:gd name="T2" fmla="*/ 0 w 16"/>
                    <a:gd name="T3" fmla="*/ 0 h 9"/>
                    <a:gd name="T4" fmla="*/ 1 w 16"/>
                    <a:gd name="T5" fmla="*/ 9 h 9"/>
                    <a:gd name="T6" fmla="*/ 16 w 16"/>
                    <a:gd name="T7" fmla="*/ 9 h 9"/>
                    <a:gd name="T8" fmla="*/ 14 w 16"/>
                    <a:gd name="T9" fmla="*/ 0 h 9"/>
                  </a:gdLst>
                  <a:ahLst/>
                  <a:cxnLst>
                    <a:cxn ang="0">
                      <a:pos x="T0" y="T1"/>
                    </a:cxn>
                    <a:cxn ang="0">
                      <a:pos x="T2" y="T3"/>
                    </a:cxn>
                    <a:cxn ang="0">
                      <a:pos x="T4" y="T5"/>
                    </a:cxn>
                    <a:cxn ang="0">
                      <a:pos x="T6" y="T7"/>
                    </a:cxn>
                    <a:cxn ang="0">
                      <a:pos x="T8" y="T9"/>
                    </a:cxn>
                  </a:cxnLst>
                  <a:rect l="0" t="0" r="r" b="b"/>
                  <a:pathLst>
                    <a:path w="16" h="9">
                      <a:moveTo>
                        <a:pt x="14" y="0"/>
                      </a:moveTo>
                      <a:lnTo>
                        <a:pt x="0" y="0"/>
                      </a:lnTo>
                      <a:lnTo>
                        <a:pt x="1" y="9"/>
                      </a:lnTo>
                      <a:lnTo>
                        <a:pt x="16" y="9"/>
                      </a:lnTo>
                      <a:lnTo>
                        <a:pt x="14"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239"/>
                <p:cNvSpPr>
                  <a:spLocks/>
                </p:cNvSpPr>
                <p:nvPr/>
              </p:nvSpPr>
              <p:spPr bwMode="auto">
                <a:xfrm>
                  <a:off x="5041" y="844"/>
                  <a:ext cx="16" cy="9"/>
                </a:xfrm>
                <a:custGeom>
                  <a:avLst/>
                  <a:gdLst>
                    <a:gd name="T0" fmla="*/ 15 w 16"/>
                    <a:gd name="T1" fmla="*/ 0 h 9"/>
                    <a:gd name="T2" fmla="*/ 0 w 16"/>
                    <a:gd name="T3" fmla="*/ 0 h 9"/>
                    <a:gd name="T4" fmla="*/ 1 w 16"/>
                    <a:gd name="T5" fmla="*/ 9 h 9"/>
                    <a:gd name="T6" fmla="*/ 16 w 16"/>
                    <a:gd name="T7" fmla="*/ 9 h 9"/>
                    <a:gd name="T8" fmla="*/ 15 w 16"/>
                    <a:gd name="T9" fmla="*/ 0 h 9"/>
                  </a:gdLst>
                  <a:ahLst/>
                  <a:cxnLst>
                    <a:cxn ang="0">
                      <a:pos x="T0" y="T1"/>
                    </a:cxn>
                    <a:cxn ang="0">
                      <a:pos x="T2" y="T3"/>
                    </a:cxn>
                    <a:cxn ang="0">
                      <a:pos x="T4" y="T5"/>
                    </a:cxn>
                    <a:cxn ang="0">
                      <a:pos x="T6" y="T7"/>
                    </a:cxn>
                    <a:cxn ang="0">
                      <a:pos x="T8" y="T9"/>
                    </a:cxn>
                  </a:cxnLst>
                  <a:rect l="0" t="0" r="r" b="b"/>
                  <a:pathLst>
                    <a:path w="16" h="9">
                      <a:moveTo>
                        <a:pt x="15" y="0"/>
                      </a:moveTo>
                      <a:lnTo>
                        <a:pt x="0" y="0"/>
                      </a:lnTo>
                      <a:lnTo>
                        <a:pt x="1" y="9"/>
                      </a:lnTo>
                      <a:lnTo>
                        <a:pt x="16" y="9"/>
                      </a:lnTo>
                      <a:lnTo>
                        <a:pt x="1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240"/>
                <p:cNvSpPr>
                  <a:spLocks/>
                </p:cNvSpPr>
                <p:nvPr/>
              </p:nvSpPr>
              <p:spPr bwMode="auto">
                <a:xfrm>
                  <a:off x="5111" y="763"/>
                  <a:ext cx="25" cy="23"/>
                </a:xfrm>
                <a:custGeom>
                  <a:avLst/>
                  <a:gdLst>
                    <a:gd name="T0" fmla="*/ 25 w 43"/>
                    <a:gd name="T1" fmla="*/ 39 h 39"/>
                    <a:gd name="T2" fmla="*/ 42 w 43"/>
                    <a:gd name="T3" fmla="*/ 19 h 39"/>
                    <a:gd name="T4" fmla="*/ 19 w 43"/>
                    <a:gd name="T5" fmla="*/ 0 h 39"/>
                    <a:gd name="T6" fmla="*/ 2 w 43"/>
                    <a:gd name="T7" fmla="*/ 19 h 39"/>
                    <a:gd name="T8" fmla="*/ 25 w 43"/>
                    <a:gd name="T9" fmla="*/ 39 h 39"/>
                  </a:gdLst>
                  <a:ahLst/>
                  <a:cxnLst>
                    <a:cxn ang="0">
                      <a:pos x="T0" y="T1"/>
                    </a:cxn>
                    <a:cxn ang="0">
                      <a:pos x="T2" y="T3"/>
                    </a:cxn>
                    <a:cxn ang="0">
                      <a:pos x="T4" y="T5"/>
                    </a:cxn>
                    <a:cxn ang="0">
                      <a:pos x="T6" y="T7"/>
                    </a:cxn>
                    <a:cxn ang="0">
                      <a:pos x="T8" y="T9"/>
                    </a:cxn>
                  </a:cxnLst>
                  <a:rect l="0" t="0" r="r" b="b"/>
                  <a:pathLst>
                    <a:path w="43" h="39">
                      <a:moveTo>
                        <a:pt x="25" y="39"/>
                      </a:moveTo>
                      <a:cubicBezTo>
                        <a:pt x="36" y="39"/>
                        <a:pt x="43" y="30"/>
                        <a:pt x="42" y="19"/>
                      </a:cubicBezTo>
                      <a:cubicBezTo>
                        <a:pt x="40" y="9"/>
                        <a:pt x="30" y="0"/>
                        <a:pt x="19" y="0"/>
                      </a:cubicBezTo>
                      <a:cubicBezTo>
                        <a:pt x="8" y="0"/>
                        <a:pt x="0" y="9"/>
                        <a:pt x="2" y="19"/>
                      </a:cubicBezTo>
                      <a:cubicBezTo>
                        <a:pt x="4" y="30"/>
                        <a:pt x="14" y="39"/>
                        <a:pt x="25" y="39"/>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p:cNvGrpSpPr/>
              <p:nvPr/>
            </p:nvGrpSpPr>
            <p:grpSpPr>
              <a:xfrm flipH="1">
                <a:off x="7894638" y="2884352"/>
                <a:ext cx="2308172" cy="3229146"/>
                <a:chOff x="2424478" y="3076828"/>
                <a:chExt cx="2614248" cy="3657348"/>
              </a:xfrm>
            </p:grpSpPr>
            <p:sp>
              <p:nvSpPr>
                <p:cNvPr id="9" name="Freeform 6"/>
                <p:cNvSpPr>
                  <a:spLocks/>
                </p:cNvSpPr>
                <p:nvPr/>
              </p:nvSpPr>
              <p:spPr bwMode="auto">
                <a:xfrm>
                  <a:off x="2886076" y="3681413"/>
                  <a:ext cx="312738" cy="688975"/>
                </a:xfrm>
                <a:custGeom>
                  <a:avLst/>
                  <a:gdLst>
                    <a:gd name="T0" fmla="*/ 88 w 88"/>
                    <a:gd name="T1" fmla="*/ 0 h 194"/>
                    <a:gd name="T2" fmla="*/ 0 w 88"/>
                    <a:gd name="T3" fmla="*/ 6 h 194"/>
                    <a:gd name="T4" fmla="*/ 0 w 88"/>
                    <a:gd name="T5" fmla="*/ 90 h 194"/>
                    <a:gd name="T6" fmla="*/ 41 w 88"/>
                    <a:gd name="T7" fmla="*/ 194 h 194"/>
                    <a:gd name="T8" fmla="*/ 81 w 88"/>
                    <a:gd name="T9" fmla="*/ 90 h 194"/>
                    <a:gd name="T10" fmla="*/ 88 w 88"/>
                    <a:gd name="T11" fmla="*/ 0 h 194"/>
                  </a:gdLst>
                  <a:ahLst/>
                  <a:cxnLst>
                    <a:cxn ang="0">
                      <a:pos x="T0" y="T1"/>
                    </a:cxn>
                    <a:cxn ang="0">
                      <a:pos x="T2" y="T3"/>
                    </a:cxn>
                    <a:cxn ang="0">
                      <a:pos x="T4" y="T5"/>
                    </a:cxn>
                    <a:cxn ang="0">
                      <a:pos x="T6" y="T7"/>
                    </a:cxn>
                    <a:cxn ang="0">
                      <a:pos x="T8" y="T9"/>
                    </a:cxn>
                    <a:cxn ang="0">
                      <a:pos x="T10" y="T11"/>
                    </a:cxn>
                  </a:cxnLst>
                  <a:rect l="0" t="0" r="r" b="b"/>
                  <a:pathLst>
                    <a:path w="88" h="194">
                      <a:moveTo>
                        <a:pt x="88" y="0"/>
                      </a:moveTo>
                      <a:cubicBezTo>
                        <a:pt x="0" y="6"/>
                        <a:pt x="0" y="6"/>
                        <a:pt x="0" y="6"/>
                      </a:cubicBezTo>
                      <a:cubicBezTo>
                        <a:pt x="0" y="90"/>
                        <a:pt x="0" y="90"/>
                        <a:pt x="0" y="90"/>
                      </a:cubicBezTo>
                      <a:cubicBezTo>
                        <a:pt x="0" y="90"/>
                        <a:pt x="5" y="194"/>
                        <a:pt x="41" y="194"/>
                      </a:cubicBezTo>
                      <a:cubicBezTo>
                        <a:pt x="77" y="194"/>
                        <a:pt x="81" y="90"/>
                        <a:pt x="81" y="90"/>
                      </a:cubicBezTo>
                      <a:lnTo>
                        <a:pt x="88" y="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7"/>
                <p:cNvSpPr>
                  <a:spLocks/>
                </p:cNvSpPr>
                <p:nvPr/>
              </p:nvSpPr>
              <p:spPr bwMode="auto">
                <a:xfrm>
                  <a:off x="2938463" y="3652838"/>
                  <a:ext cx="263525" cy="234950"/>
                </a:xfrm>
                <a:custGeom>
                  <a:avLst/>
                  <a:gdLst>
                    <a:gd name="T0" fmla="*/ 3 w 74"/>
                    <a:gd name="T1" fmla="*/ 0 h 66"/>
                    <a:gd name="T2" fmla="*/ 69 w 74"/>
                    <a:gd name="T3" fmla="*/ 63 h 66"/>
                    <a:gd name="T4" fmla="*/ 74 w 74"/>
                    <a:gd name="T5" fmla="*/ 8 h 66"/>
                    <a:gd name="T6" fmla="*/ 3 w 74"/>
                    <a:gd name="T7" fmla="*/ 0 h 66"/>
                  </a:gdLst>
                  <a:ahLst/>
                  <a:cxnLst>
                    <a:cxn ang="0">
                      <a:pos x="T0" y="T1"/>
                    </a:cxn>
                    <a:cxn ang="0">
                      <a:pos x="T2" y="T3"/>
                    </a:cxn>
                    <a:cxn ang="0">
                      <a:pos x="T4" y="T5"/>
                    </a:cxn>
                    <a:cxn ang="0">
                      <a:pos x="T6" y="T7"/>
                    </a:cxn>
                  </a:cxnLst>
                  <a:rect l="0" t="0" r="r" b="b"/>
                  <a:pathLst>
                    <a:path w="74" h="66">
                      <a:moveTo>
                        <a:pt x="3" y="0"/>
                      </a:moveTo>
                      <a:cubicBezTo>
                        <a:pt x="0" y="44"/>
                        <a:pt x="17" y="66"/>
                        <a:pt x="69" y="63"/>
                      </a:cubicBezTo>
                      <a:cubicBezTo>
                        <a:pt x="74" y="8"/>
                        <a:pt x="74" y="8"/>
                        <a:pt x="74" y="8"/>
                      </a:cubicBezTo>
                      <a:lnTo>
                        <a:pt x="3" y="0"/>
                      </a:ln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8"/>
                <p:cNvSpPr>
                  <a:spLocks/>
                </p:cNvSpPr>
                <p:nvPr/>
              </p:nvSpPr>
              <p:spPr bwMode="auto">
                <a:xfrm>
                  <a:off x="2949131" y="3344863"/>
                  <a:ext cx="457200" cy="493713"/>
                </a:xfrm>
                <a:custGeom>
                  <a:avLst/>
                  <a:gdLst>
                    <a:gd name="T0" fmla="*/ 106 w 128"/>
                    <a:gd name="T1" fmla="*/ 57 h 139"/>
                    <a:gd name="T2" fmla="*/ 117 w 128"/>
                    <a:gd name="T3" fmla="*/ 40 h 139"/>
                    <a:gd name="T4" fmla="*/ 88 w 128"/>
                    <a:gd name="T5" fmla="*/ 7 h 139"/>
                    <a:gd name="T6" fmla="*/ 86 w 128"/>
                    <a:gd name="T7" fmla="*/ 1 h 139"/>
                    <a:gd name="T8" fmla="*/ 86 w 128"/>
                    <a:gd name="T9" fmla="*/ 0 h 139"/>
                    <a:gd name="T10" fmla="*/ 47 w 128"/>
                    <a:gd name="T11" fmla="*/ 4 h 139"/>
                    <a:gd name="T12" fmla="*/ 36 w 128"/>
                    <a:gd name="T13" fmla="*/ 32 h 139"/>
                    <a:gd name="T14" fmla="*/ 40 w 128"/>
                    <a:gd name="T15" fmla="*/ 46 h 139"/>
                    <a:gd name="T16" fmla="*/ 30 w 128"/>
                    <a:gd name="T17" fmla="*/ 48 h 139"/>
                    <a:gd name="T18" fmla="*/ 9 w 128"/>
                    <a:gd name="T19" fmla="*/ 39 h 139"/>
                    <a:gd name="T20" fmla="*/ 10 w 128"/>
                    <a:gd name="T21" fmla="*/ 77 h 139"/>
                    <a:gd name="T22" fmla="*/ 13 w 128"/>
                    <a:gd name="T23" fmla="*/ 84 h 139"/>
                    <a:gd name="T24" fmla="*/ 0 w 128"/>
                    <a:gd name="T25" fmla="*/ 124 h 139"/>
                    <a:gd name="T26" fmla="*/ 0 w 128"/>
                    <a:gd name="T27" fmla="*/ 124 h 139"/>
                    <a:gd name="T28" fmla="*/ 0 w 128"/>
                    <a:gd name="T29" fmla="*/ 124 h 139"/>
                    <a:gd name="T30" fmla="*/ 0 w 128"/>
                    <a:gd name="T31" fmla="*/ 124 h 139"/>
                    <a:gd name="T32" fmla="*/ 0 w 128"/>
                    <a:gd name="T33" fmla="*/ 124 h 139"/>
                    <a:gd name="T34" fmla="*/ 91 w 128"/>
                    <a:gd name="T35" fmla="*/ 127 h 139"/>
                    <a:gd name="T36" fmla="*/ 110 w 128"/>
                    <a:gd name="T37" fmla="*/ 115 h 139"/>
                    <a:gd name="T38" fmla="*/ 106 w 128"/>
                    <a:gd name="T39" fmla="*/ 5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9">
                      <a:moveTo>
                        <a:pt x="106" y="57"/>
                      </a:moveTo>
                      <a:cubicBezTo>
                        <a:pt x="128" y="49"/>
                        <a:pt x="119" y="43"/>
                        <a:pt x="117" y="40"/>
                      </a:cubicBezTo>
                      <a:cubicBezTo>
                        <a:pt x="115" y="38"/>
                        <a:pt x="90" y="14"/>
                        <a:pt x="88" y="7"/>
                      </a:cubicBezTo>
                      <a:cubicBezTo>
                        <a:pt x="88" y="5"/>
                        <a:pt x="87" y="3"/>
                        <a:pt x="86" y="1"/>
                      </a:cubicBezTo>
                      <a:cubicBezTo>
                        <a:pt x="86" y="1"/>
                        <a:pt x="86" y="1"/>
                        <a:pt x="86" y="0"/>
                      </a:cubicBezTo>
                      <a:cubicBezTo>
                        <a:pt x="71" y="8"/>
                        <a:pt x="58" y="7"/>
                        <a:pt x="47" y="4"/>
                      </a:cubicBezTo>
                      <a:cubicBezTo>
                        <a:pt x="41" y="14"/>
                        <a:pt x="38" y="25"/>
                        <a:pt x="36" y="32"/>
                      </a:cubicBezTo>
                      <a:cubicBezTo>
                        <a:pt x="38" y="38"/>
                        <a:pt x="39" y="44"/>
                        <a:pt x="40" y="46"/>
                      </a:cubicBezTo>
                      <a:cubicBezTo>
                        <a:pt x="41" y="54"/>
                        <a:pt x="30" y="48"/>
                        <a:pt x="30" y="48"/>
                      </a:cubicBezTo>
                      <a:cubicBezTo>
                        <a:pt x="30" y="48"/>
                        <a:pt x="19" y="41"/>
                        <a:pt x="9" y="39"/>
                      </a:cubicBezTo>
                      <a:cubicBezTo>
                        <a:pt x="2" y="46"/>
                        <a:pt x="7" y="69"/>
                        <a:pt x="10" y="77"/>
                      </a:cubicBezTo>
                      <a:cubicBezTo>
                        <a:pt x="12" y="80"/>
                        <a:pt x="13" y="84"/>
                        <a:pt x="13" y="84"/>
                      </a:cubicBezTo>
                      <a:cubicBezTo>
                        <a:pt x="13" y="84"/>
                        <a:pt x="20" y="116"/>
                        <a:pt x="0" y="124"/>
                      </a:cubicBezTo>
                      <a:cubicBezTo>
                        <a:pt x="0" y="124"/>
                        <a:pt x="0" y="124"/>
                        <a:pt x="0" y="124"/>
                      </a:cubicBezTo>
                      <a:cubicBezTo>
                        <a:pt x="0" y="124"/>
                        <a:pt x="0" y="124"/>
                        <a:pt x="0" y="124"/>
                      </a:cubicBezTo>
                      <a:cubicBezTo>
                        <a:pt x="0" y="124"/>
                        <a:pt x="0" y="124"/>
                        <a:pt x="0" y="124"/>
                      </a:cubicBezTo>
                      <a:cubicBezTo>
                        <a:pt x="0" y="124"/>
                        <a:pt x="0" y="124"/>
                        <a:pt x="0" y="124"/>
                      </a:cubicBezTo>
                      <a:cubicBezTo>
                        <a:pt x="33" y="139"/>
                        <a:pt x="73" y="129"/>
                        <a:pt x="91" y="127"/>
                      </a:cubicBezTo>
                      <a:cubicBezTo>
                        <a:pt x="111" y="124"/>
                        <a:pt x="110" y="115"/>
                        <a:pt x="110" y="115"/>
                      </a:cubicBezTo>
                      <a:cubicBezTo>
                        <a:pt x="108" y="103"/>
                        <a:pt x="101" y="63"/>
                        <a:pt x="106" y="57"/>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9"/>
                <p:cNvSpPr>
                  <a:spLocks/>
                </p:cNvSpPr>
                <p:nvPr/>
              </p:nvSpPr>
              <p:spPr bwMode="auto">
                <a:xfrm>
                  <a:off x="3046413" y="3313113"/>
                  <a:ext cx="74613" cy="146050"/>
                </a:xfrm>
                <a:custGeom>
                  <a:avLst/>
                  <a:gdLst>
                    <a:gd name="T0" fmla="*/ 0 w 21"/>
                    <a:gd name="T1" fmla="*/ 0 h 41"/>
                    <a:gd name="T2" fmla="*/ 5 w 21"/>
                    <a:gd name="T3" fmla="*/ 20 h 41"/>
                    <a:gd name="T4" fmla="*/ 5 w 21"/>
                    <a:gd name="T5" fmla="*/ 22 h 41"/>
                    <a:gd name="T6" fmla="*/ 10 w 21"/>
                    <a:gd name="T7" fmla="*/ 41 h 41"/>
                    <a:gd name="T8" fmla="*/ 21 w 21"/>
                    <a:gd name="T9" fmla="*/ 13 h 41"/>
                    <a:gd name="T10" fmla="*/ 0 w 21"/>
                    <a:gd name="T11" fmla="*/ 0 h 41"/>
                    <a:gd name="T12" fmla="*/ 0 w 2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1" h="41">
                      <a:moveTo>
                        <a:pt x="0" y="0"/>
                      </a:moveTo>
                      <a:cubicBezTo>
                        <a:pt x="5" y="20"/>
                        <a:pt x="5" y="20"/>
                        <a:pt x="5" y="20"/>
                      </a:cubicBezTo>
                      <a:cubicBezTo>
                        <a:pt x="5" y="22"/>
                        <a:pt x="5" y="22"/>
                        <a:pt x="5" y="22"/>
                      </a:cubicBezTo>
                      <a:cubicBezTo>
                        <a:pt x="6" y="26"/>
                        <a:pt x="8" y="34"/>
                        <a:pt x="10" y="41"/>
                      </a:cubicBezTo>
                      <a:cubicBezTo>
                        <a:pt x="12" y="34"/>
                        <a:pt x="15" y="23"/>
                        <a:pt x="21" y="13"/>
                      </a:cubicBezTo>
                      <a:cubicBezTo>
                        <a:pt x="9" y="9"/>
                        <a:pt x="1" y="1"/>
                        <a:pt x="0" y="0"/>
                      </a:cubicBezTo>
                      <a:cubicBezTo>
                        <a:pt x="0" y="0"/>
                        <a:pt x="0" y="0"/>
                        <a:pt x="0" y="0"/>
                      </a:cubicBez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0"/>
                <p:cNvSpPr>
                  <a:spLocks/>
                </p:cNvSpPr>
                <p:nvPr/>
              </p:nvSpPr>
              <p:spPr bwMode="auto">
                <a:xfrm>
                  <a:off x="2941815" y="3479800"/>
                  <a:ext cx="50800" cy="138113"/>
                </a:xfrm>
                <a:custGeom>
                  <a:avLst/>
                  <a:gdLst>
                    <a:gd name="T0" fmla="*/ 13 w 14"/>
                    <a:gd name="T1" fmla="*/ 1 h 39"/>
                    <a:gd name="T2" fmla="*/ 2 w 14"/>
                    <a:gd name="T3" fmla="*/ 5 h 39"/>
                    <a:gd name="T4" fmla="*/ 7 w 14"/>
                    <a:gd name="T5" fmla="*/ 27 h 39"/>
                    <a:gd name="T6" fmla="*/ 14 w 14"/>
                    <a:gd name="T7" fmla="*/ 39 h 39"/>
                    <a:gd name="T8" fmla="*/ 13 w 14"/>
                    <a:gd name="T9" fmla="*/ 1 h 39"/>
                  </a:gdLst>
                  <a:ahLst/>
                  <a:cxnLst>
                    <a:cxn ang="0">
                      <a:pos x="T0" y="T1"/>
                    </a:cxn>
                    <a:cxn ang="0">
                      <a:pos x="T2" y="T3"/>
                    </a:cxn>
                    <a:cxn ang="0">
                      <a:pos x="T4" y="T5"/>
                    </a:cxn>
                    <a:cxn ang="0">
                      <a:pos x="T6" y="T7"/>
                    </a:cxn>
                    <a:cxn ang="0">
                      <a:pos x="T8" y="T9"/>
                    </a:cxn>
                  </a:cxnLst>
                  <a:rect l="0" t="0" r="r" b="b"/>
                  <a:pathLst>
                    <a:path w="14" h="39">
                      <a:moveTo>
                        <a:pt x="13" y="1"/>
                      </a:moveTo>
                      <a:cubicBezTo>
                        <a:pt x="8" y="0"/>
                        <a:pt x="4" y="1"/>
                        <a:pt x="2" y="5"/>
                      </a:cubicBezTo>
                      <a:cubicBezTo>
                        <a:pt x="0" y="11"/>
                        <a:pt x="3" y="19"/>
                        <a:pt x="7" y="27"/>
                      </a:cubicBezTo>
                      <a:cubicBezTo>
                        <a:pt x="9" y="31"/>
                        <a:pt x="12" y="35"/>
                        <a:pt x="14" y="39"/>
                      </a:cubicBezTo>
                      <a:cubicBezTo>
                        <a:pt x="11" y="31"/>
                        <a:pt x="6" y="8"/>
                        <a:pt x="13" y="1"/>
                      </a:cubicBez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p:cNvSpPr>
                  <a:spLocks/>
                </p:cNvSpPr>
                <p:nvPr/>
              </p:nvSpPr>
              <p:spPr bwMode="auto">
                <a:xfrm>
                  <a:off x="2424478" y="3076828"/>
                  <a:ext cx="906543" cy="749881"/>
                </a:xfrm>
                <a:custGeom>
                  <a:avLst/>
                  <a:gdLst>
                    <a:gd name="T0" fmla="*/ 166 w 250"/>
                    <a:gd name="T1" fmla="*/ 164 h 204"/>
                    <a:gd name="T2" fmla="*/ 153 w 250"/>
                    <a:gd name="T3" fmla="*/ 204 h 204"/>
                    <a:gd name="T4" fmla="*/ 153 w 250"/>
                    <a:gd name="T5" fmla="*/ 204 h 204"/>
                    <a:gd name="T6" fmla="*/ 152 w 250"/>
                    <a:gd name="T7" fmla="*/ 204 h 204"/>
                    <a:gd name="T8" fmla="*/ 82 w 250"/>
                    <a:gd name="T9" fmla="*/ 173 h 204"/>
                    <a:gd name="T10" fmla="*/ 72 w 250"/>
                    <a:gd name="T11" fmla="*/ 176 h 204"/>
                    <a:gd name="T12" fmla="*/ 5 w 250"/>
                    <a:gd name="T13" fmla="*/ 128 h 204"/>
                    <a:gd name="T14" fmla="*/ 53 w 250"/>
                    <a:gd name="T15" fmla="*/ 61 h 204"/>
                    <a:gd name="T16" fmla="*/ 64 w 250"/>
                    <a:gd name="T17" fmla="*/ 60 h 204"/>
                    <a:gd name="T18" fmla="*/ 87 w 250"/>
                    <a:gd name="T19" fmla="*/ 30 h 204"/>
                    <a:gd name="T20" fmla="*/ 125 w 250"/>
                    <a:gd name="T21" fmla="*/ 8 h 204"/>
                    <a:gd name="T22" fmla="*/ 197 w 250"/>
                    <a:gd name="T23" fmla="*/ 13 h 204"/>
                    <a:gd name="T24" fmla="*/ 246 w 250"/>
                    <a:gd name="T25" fmla="*/ 42 h 204"/>
                    <a:gd name="T26" fmla="*/ 239 w 250"/>
                    <a:gd name="T27" fmla="*/ 81 h 204"/>
                    <a:gd name="T28" fmla="*/ 239 w 250"/>
                    <a:gd name="T29" fmla="*/ 80 h 204"/>
                    <a:gd name="T30" fmla="*/ 200 w 250"/>
                    <a:gd name="T31" fmla="*/ 84 h 204"/>
                    <a:gd name="T32" fmla="*/ 179 w 250"/>
                    <a:gd name="T33" fmla="*/ 71 h 204"/>
                    <a:gd name="T34" fmla="*/ 179 w 250"/>
                    <a:gd name="T35" fmla="*/ 71 h 204"/>
                    <a:gd name="T36" fmla="*/ 193 w 250"/>
                    <a:gd name="T37" fmla="*/ 126 h 204"/>
                    <a:gd name="T38" fmla="*/ 183 w 250"/>
                    <a:gd name="T39" fmla="*/ 128 h 204"/>
                    <a:gd name="T40" fmla="*/ 162 w 250"/>
                    <a:gd name="T41" fmla="*/ 119 h 204"/>
                    <a:gd name="T42" fmla="*/ 151 w 250"/>
                    <a:gd name="T43" fmla="*/ 123 h 204"/>
                    <a:gd name="T44" fmla="*/ 156 w 250"/>
                    <a:gd name="T45" fmla="*/ 145 h 204"/>
                    <a:gd name="T46" fmla="*/ 163 w 250"/>
                    <a:gd name="T47" fmla="*/ 157 h 204"/>
                    <a:gd name="T48" fmla="*/ 166 w 250"/>
                    <a:gd name="T49"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204">
                      <a:moveTo>
                        <a:pt x="166" y="164"/>
                      </a:moveTo>
                      <a:cubicBezTo>
                        <a:pt x="166" y="164"/>
                        <a:pt x="172" y="195"/>
                        <a:pt x="153" y="204"/>
                      </a:cubicBezTo>
                      <a:cubicBezTo>
                        <a:pt x="153" y="204"/>
                        <a:pt x="153" y="204"/>
                        <a:pt x="153" y="204"/>
                      </a:cubicBezTo>
                      <a:cubicBezTo>
                        <a:pt x="153" y="204"/>
                        <a:pt x="153" y="204"/>
                        <a:pt x="152" y="204"/>
                      </a:cubicBezTo>
                      <a:cubicBezTo>
                        <a:pt x="126" y="204"/>
                        <a:pt x="100" y="192"/>
                        <a:pt x="82" y="173"/>
                      </a:cubicBezTo>
                      <a:cubicBezTo>
                        <a:pt x="79" y="174"/>
                        <a:pt x="76" y="175"/>
                        <a:pt x="72" y="176"/>
                      </a:cubicBezTo>
                      <a:cubicBezTo>
                        <a:pt x="40" y="181"/>
                        <a:pt x="10" y="160"/>
                        <a:pt x="5" y="128"/>
                      </a:cubicBezTo>
                      <a:cubicBezTo>
                        <a:pt x="0" y="96"/>
                        <a:pt x="21" y="66"/>
                        <a:pt x="53" y="61"/>
                      </a:cubicBezTo>
                      <a:cubicBezTo>
                        <a:pt x="57" y="60"/>
                        <a:pt x="60" y="60"/>
                        <a:pt x="64" y="60"/>
                      </a:cubicBezTo>
                      <a:cubicBezTo>
                        <a:pt x="69" y="50"/>
                        <a:pt x="76" y="40"/>
                        <a:pt x="87" y="30"/>
                      </a:cubicBezTo>
                      <a:cubicBezTo>
                        <a:pt x="97" y="20"/>
                        <a:pt x="110" y="13"/>
                        <a:pt x="125" y="8"/>
                      </a:cubicBezTo>
                      <a:cubicBezTo>
                        <a:pt x="150" y="0"/>
                        <a:pt x="175" y="3"/>
                        <a:pt x="197" y="13"/>
                      </a:cubicBezTo>
                      <a:cubicBezTo>
                        <a:pt x="218" y="9"/>
                        <a:pt x="239" y="21"/>
                        <a:pt x="246" y="42"/>
                      </a:cubicBezTo>
                      <a:cubicBezTo>
                        <a:pt x="250" y="56"/>
                        <a:pt x="247" y="70"/>
                        <a:pt x="239" y="81"/>
                      </a:cubicBezTo>
                      <a:cubicBezTo>
                        <a:pt x="239" y="81"/>
                        <a:pt x="239" y="81"/>
                        <a:pt x="239" y="80"/>
                      </a:cubicBezTo>
                      <a:cubicBezTo>
                        <a:pt x="224" y="88"/>
                        <a:pt x="211" y="87"/>
                        <a:pt x="200" y="84"/>
                      </a:cubicBezTo>
                      <a:cubicBezTo>
                        <a:pt x="188" y="80"/>
                        <a:pt x="180" y="72"/>
                        <a:pt x="179" y="71"/>
                      </a:cubicBezTo>
                      <a:cubicBezTo>
                        <a:pt x="179" y="71"/>
                        <a:pt x="179" y="71"/>
                        <a:pt x="179" y="71"/>
                      </a:cubicBezTo>
                      <a:cubicBezTo>
                        <a:pt x="193" y="126"/>
                        <a:pt x="193" y="126"/>
                        <a:pt x="193" y="126"/>
                      </a:cubicBezTo>
                      <a:cubicBezTo>
                        <a:pt x="194" y="134"/>
                        <a:pt x="183" y="128"/>
                        <a:pt x="183" y="128"/>
                      </a:cubicBezTo>
                      <a:cubicBezTo>
                        <a:pt x="183" y="128"/>
                        <a:pt x="172" y="121"/>
                        <a:pt x="162" y="119"/>
                      </a:cubicBezTo>
                      <a:cubicBezTo>
                        <a:pt x="157" y="118"/>
                        <a:pt x="153" y="119"/>
                        <a:pt x="151" y="123"/>
                      </a:cubicBezTo>
                      <a:cubicBezTo>
                        <a:pt x="149" y="129"/>
                        <a:pt x="152" y="137"/>
                        <a:pt x="156" y="145"/>
                      </a:cubicBezTo>
                      <a:cubicBezTo>
                        <a:pt x="158" y="149"/>
                        <a:pt x="161" y="153"/>
                        <a:pt x="163" y="157"/>
                      </a:cubicBezTo>
                      <a:cubicBezTo>
                        <a:pt x="165" y="160"/>
                        <a:pt x="166" y="164"/>
                        <a:pt x="166" y="164"/>
                      </a:cubicBez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p:cNvSpPr>
                  <a:spLocks/>
                </p:cNvSpPr>
                <p:nvPr/>
              </p:nvSpPr>
              <p:spPr bwMode="auto">
                <a:xfrm>
                  <a:off x="3170238" y="3425825"/>
                  <a:ext cx="46038" cy="39688"/>
                </a:xfrm>
                <a:custGeom>
                  <a:avLst/>
                  <a:gdLst>
                    <a:gd name="T0" fmla="*/ 7 w 13"/>
                    <a:gd name="T1" fmla="*/ 8 h 11"/>
                    <a:gd name="T2" fmla="*/ 12 w 13"/>
                    <a:gd name="T3" fmla="*/ 10 h 11"/>
                    <a:gd name="T4" fmla="*/ 13 w 13"/>
                    <a:gd name="T5" fmla="*/ 6 h 11"/>
                    <a:gd name="T6" fmla="*/ 6 w 13"/>
                    <a:gd name="T7" fmla="*/ 0 h 11"/>
                    <a:gd name="T8" fmla="*/ 0 w 13"/>
                    <a:gd name="T9" fmla="*/ 7 h 11"/>
                    <a:gd name="T10" fmla="*/ 2 w 13"/>
                    <a:gd name="T11" fmla="*/ 11 h 11"/>
                    <a:gd name="T12" fmla="*/ 7 w 13"/>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7" y="8"/>
                      </a:moveTo>
                      <a:cubicBezTo>
                        <a:pt x="9" y="8"/>
                        <a:pt x="11" y="9"/>
                        <a:pt x="12" y="10"/>
                      </a:cubicBezTo>
                      <a:cubicBezTo>
                        <a:pt x="13" y="9"/>
                        <a:pt x="13" y="8"/>
                        <a:pt x="13" y="6"/>
                      </a:cubicBezTo>
                      <a:cubicBezTo>
                        <a:pt x="13" y="3"/>
                        <a:pt x="10" y="0"/>
                        <a:pt x="6" y="0"/>
                      </a:cubicBezTo>
                      <a:cubicBezTo>
                        <a:pt x="3" y="1"/>
                        <a:pt x="0" y="4"/>
                        <a:pt x="0" y="7"/>
                      </a:cubicBezTo>
                      <a:cubicBezTo>
                        <a:pt x="0" y="9"/>
                        <a:pt x="1" y="10"/>
                        <a:pt x="2" y="11"/>
                      </a:cubicBezTo>
                      <a:cubicBezTo>
                        <a:pt x="3" y="10"/>
                        <a:pt x="5" y="8"/>
                        <a:pt x="7"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3"/>
                <p:cNvSpPr>
                  <a:spLocks/>
                </p:cNvSpPr>
                <p:nvPr/>
              </p:nvSpPr>
              <p:spPr bwMode="auto">
                <a:xfrm>
                  <a:off x="3238501" y="3643313"/>
                  <a:ext cx="100013" cy="14288"/>
                </a:xfrm>
                <a:custGeom>
                  <a:avLst/>
                  <a:gdLst>
                    <a:gd name="T0" fmla="*/ 0 w 28"/>
                    <a:gd name="T1" fmla="*/ 2 h 4"/>
                    <a:gd name="T2" fmla="*/ 13 w 28"/>
                    <a:gd name="T3" fmla="*/ 2 h 4"/>
                    <a:gd name="T4" fmla="*/ 22 w 28"/>
                    <a:gd name="T5" fmla="*/ 1 h 4"/>
                    <a:gd name="T6" fmla="*/ 26 w 28"/>
                    <a:gd name="T7" fmla="*/ 1 h 4"/>
                    <a:gd name="T8" fmla="*/ 28 w 28"/>
                    <a:gd name="T9" fmla="*/ 2 h 4"/>
                    <a:gd name="T10" fmla="*/ 27 w 28"/>
                    <a:gd name="T11" fmla="*/ 3 h 4"/>
                    <a:gd name="T12" fmla="*/ 27 w 28"/>
                    <a:gd name="T13" fmla="*/ 3 h 4"/>
                    <a:gd name="T14" fmla="*/ 27 w 28"/>
                    <a:gd name="T15" fmla="*/ 4 h 4"/>
                    <a:gd name="T16" fmla="*/ 22 w 28"/>
                    <a:gd name="T17" fmla="*/ 4 h 4"/>
                    <a:gd name="T18" fmla="*/ 13 w 28"/>
                    <a:gd name="T19" fmla="*/ 4 h 4"/>
                    <a:gd name="T20" fmla="*/ 0 w 2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
                      <a:moveTo>
                        <a:pt x="0" y="2"/>
                      </a:moveTo>
                      <a:cubicBezTo>
                        <a:pt x="0" y="2"/>
                        <a:pt x="7" y="2"/>
                        <a:pt x="13" y="2"/>
                      </a:cubicBezTo>
                      <a:cubicBezTo>
                        <a:pt x="16" y="2"/>
                        <a:pt x="20" y="2"/>
                        <a:pt x="22" y="1"/>
                      </a:cubicBezTo>
                      <a:cubicBezTo>
                        <a:pt x="24" y="1"/>
                        <a:pt x="26" y="1"/>
                        <a:pt x="26" y="1"/>
                      </a:cubicBezTo>
                      <a:cubicBezTo>
                        <a:pt x="27" y="0"/>
                        <a:pt x="28" y="1"/>
                        <a:pt x="28" y="2"/>
                      </a:cubicBezTo>
                      <a:cubicBezTo>
                        <a:pt x="28" y="2"/>
                        <a:pt x="28" y="3"/>
                        <a:pt x="27" y="3"/>
                      </a:cubicBezTo>
                      <a:cubicBezTo>
                        <a:pt x="27" y="3"/>
                        <a:pt x="27" y="3"/>
                        <a:pt x="27" y="3"/>
                      </a:cubicBezTo>
                      <a:cubicBezTo>
                        <a:pt x="27" y="4"/>
                        <a:pt x="27" y="4"/>
                        <a:pt x="27" y="4"/>
                      </a:cubicBezTo>
                      <a:cubicBezTo>
                        <a:pt x="27" y="4"/>
                        <a:pt x="25" y="4"/>
                        <a:pt x="22" y="4"/>
                      </a:cubicBezTo>
                      <a:cubicBezTo>
                        <a:pt x="20" y="4"/>
                        <a:pt x="16" y="4"/>
                        <a:pt x="13" y="4"/>
                      </a:cubicBezTo>
                      <a:cubicBezTo>
                        <a:pt x="7" y="3"/>
                        <a:pt x="0" y="2"/>
                        <a:pt x="0" y="2"/>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4"/>
                <p:cNvSpPr>
                  <a:spLocks/>
                </p:cNvSpPr>
                <p:nvPr/>
              </p:nvSpPr>
              <p:spPr bwMode="auto">
                <a:xfrm>
                  <a:off x="3238501" y="3649663"/>
                  <a:ext cx="100013" cy="14288"/>
                </a:xfrm>
                <a:custGeom>
                  <a:avLst/>
                  <a:gdLst>
                    <a:gd name="T0" fmla="*/ 0 w 28"/>
                    <a:gd name="T1" fmla="*/ 0 h 4"/>
                    <a:gd name="T2" fmla="*/ 13 w 28"/>
                    <a:gd name="T3" fmla="*/ 1 h 4"/>
                    <a:gd name="T4" fmla="*/ 22 w 28"/>
                    <a:gd name="T5" fmla="*/ 2 h 4"/>
                    <a:gd name="T6" fmla="*/ 26 w 28"/>
                    <a:gd name="T7" fmla="*/ 1 h 4"/>
                    <a:gd name="T8" fmla="*/ 28 w 28"/>
                    <a:gd name="T9" fmla="*/ 3 h 4"/>
                    <a:gd name="T10" fmla="*/ 26 w 28"/>
                    <a:gd name="T11" fmla="*/ 4 h 4"/>
                    <a:gd name="T12" fmla="*/ 26 w 28"/>
                    <a:gd name="T13" fmla="*/ 4 h 4"/>
                    <a:gd name="T14" fmla="*/ 26 w 28"/>
                    <a:gd name="T15" fmla="*/ 4 h 4"/>
                    <a:gd name="T16" fmla="*/ 22 w 28"/>
                    <a:gd name="T17" fmla="*/ 4 h 4"/>
                    <a:gd name="T18" fmla="*/ 13 w 28"/>
                    <a:gd name="T19" fmla="*/ 3 h 4"/>
                    <a:gd name="T20" fmla="*/ 0 w 28"/>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
                      <a:moveTo>
                        <a:pt x="0" y="0"/>
                      </a:moveTo>
                      <a:cubicBezTo>
                        <a:pt x="0" y="0"/>
                        <a:pt x="7" y="1"/>
                        <a:pt x="13" y="1"/>
                      </a:cubicBezTo>
                      <a:cubicBezTo>
                        <a:pt x="16" y="2"/>
                        <a:pt x="20" y="2"/>
                        <a:pt x="22" y="2"/>
                      </a:cubicBezTo>
                      <a:cubicBezTo>
                        <a:pt x="24" y="1"/>
                        <a:pt x="26" y="1"/>
                        <a:pt x="26" y="1"/>
                      </a:cubicBezTo>
                      <a:cubicBezTo>
                        <a:pt x="27" y="1"/>
                        <a:pt x="27" y="2"/>
                        <a:pt x="28" y="3"/>
                      </a:cubicBezTo>
                      <a:cubicBezTo>
                        <a:pt x="28" y="3"/>
                        <a:pt x="27" y="4"/>
                        <a:pt x="26" y="4"/>
                      </a:cubicBezTo>
                      <a:cubicBezTo>
                        <a:pt x="26" y="4"/>
                        <a:pt x="26" y="4"/>
                        <a:pt x="26" y="4"/>
                      </a:cubicBezTo>
                      <a:cubicBezTo>
                        <a:pt x="26" y="4"/>
                        <a:pt x="26" y="4"/>
                        <a:pt x="26" y="4"/>
                      </a:cubicBezTo>
                      <a:cubicBezTo>
                        <a:pt x="26" y="4"/>
                        <a:pt x="24" y="4"/>
                        <a:pt x="22" y="4"/>
                      </a:cubicBezTo>
                      <a:cubicBezTo>
                        <a:pt x="19" y="4"/>
                        <a:pt x="16" y="3"/>
                        <a:pt x="13" y="3"/>
                      </a:cubicBezTo>
                      <a:cubicBezTo>
                        <a:pt x="6" y="2"/>
                        <a:pt x="0" y="0"/>
                        <a:pt x="0" y="0"/>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5"/>
                <p:cNvSpPr>
                  <a:spLocks/>
                </p:cNvSpPr>
                <p:nvPr/>
              </p:nvSpPr>
              <p:spPr bwMode="auto">
                <a:xfrm>
                  <a:off x="3911601" y="4330700"/>
                  <a:ext cx="438150" cy="333375"/>
                </a:xfrm>
                <a:custGeom>
                  <a:avLst/>
                  <a:gdLst>
                    <a:gd name="T0" fmla="*/ 121 w 123"/>
                    <a:gd name="T1" fmla="*/ 56 h 94"/>
                    <a:gd name="T2" fmla="*/ 119 w 123"/>
                    <a:gd name="T3" fmla="*/ 48 h 94"/>
                    <a:gd name="T4" fmla="*/ 122 w 123"/>
                    <a:gd name="T5" fmla="*/ 43 h 94"/>
                    <a:gd name="T6" fmla="*/ 116 w 123"/>
                    <a:gd name="T7" fmla="*/ 33 h 94"/>
                    <a:gd name="T8" fmla="*/ 104 w 123"/>
                    <a:gd name="T9" fmla="*/ 30 h 94"/>
                    <a:gd name="T10" fmla="*/ 86 w 123"/>
                    <a:gd name="T11" fmla="*/ 23 h 94"/>
                    <a:gd name="T12" fmla="*/ 106 w 123"/>
                    <a:gd name="T13" fmla="*/ 17 h 94"/>
                    <a:gd name="T14" fmla="*/ 109 w 123"/>
                    <a:gd name="T15" fmla="*/ 0 h 94"/>
                    <a:gd name="T16" fmla="*/ 64 w 123"/>
                    <a:gd name="T17" fmla="*/ 11 h 94"/>
                    <a:gd name="T18" fmla="*/ 49 w 123"/>
                    <a:gd name="T19" fmla="*/ 25 h 94"/>
                    <a:gd name="T20" fmla="*/ 0 w 123"/>
                    <a:gd name="T21" fmla="*/ 49 h 94"/>
                    <a:gd name="T22" fmla="*/ 10 w 123"/>
                    <a:gd name="T23" fmla="*/ 94 h 94"/>
                    <a:gd name="T24" fmla="*/ 66 w 123"/>
                    <a:gd name="T25" fmla="*/ 80 h 94"/>
                    <a:gd name="T26" fmla="*/ 93 w 123"/>
                    <a:gd name="T27" fmla="*/ 82 h 94"/>
                    <a:gd name="T28" fmla="*/ 103 w 123"/>
                    <a:gd name="T29" fmla="*/ 76 h 94"/>
                    <a:gd name="T30" fmla="*/ 103 w 123"/>
                    <a:gd name="T31" fmla="*/ 72 h 94"/>
                    <a:gd name="T32" fmla="*/ 112 w 123"/>
                    <a:gd name="T33" fmla="*/ 66 h 94"/>
                    <a:gd name="T34" fmla="*/ 111 w 123"/>
                    <a:gd name="T35" fmla="*/ 61 h 94"/>
                    <a:gd name="T36" fmla="*/ 111 w 123"/>
                    <a:gd name="T37" fmla="*/ 61 h 94"/>
                    <a:gd name="T38" fmla="*/ 121 w 123"/>
                    <a:gd name="T39" fmla="*/ 5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 h="94">
                      <a:moveTo>
                        <a:pt x="121" y="56"/>
                      </a:moveTo>
                      <a:cubicBezTo>
                        <a:pt x="122" y="53"/>
                        <a:pt x="121" y="50"/>
                        <a:pt x="119" y="48"/>
                      </a:cubicBezTo>
                      <a:cubicBezTo>
                        <a:pt x="120" y="46"/>
                        <a:pt x="121" y="45"/>
                        <a:pt x="122" y="43"/>
                      </a:cubicBezTo>
                      <a:cubicBezTo>
                        <a:pt x="123" y="39"/>
                        <a:pt x="120" y="35"/>
                        <a:pt x="116" y="33"/>
                      </a:cubicBezTo>
                      <a:cubicBezTo>
                        <a:pt x="104" y="30"/>
                        <a:pt x="104" y="30"/>
                        <a:pt x="104" y="30"/>
                      </a:cubicBezTo>
                      <a:cubicBezTo>
                        <a:pt x="86" y="23"/>
                        <a:pt x="86" y="23"/>
                        <a:pt x="86" y="23"/>
                      </a:cubicBezTo>
                      <a:cubicBezTo>
                        <a:pt x="106" y="17"/>
                        <a:pt x="106" y="17"/>
                        <a:pt x="106" y="17"/>
                      </a:cubicBezTo>
                      <a:cubicBezTo>
                        <a:pt x="106" y="17"/>
                        <a:pt x="117" y="8"/>
                        <a:pt x="109" y="0"/>
                      </a:cubicBezTo>
                      <a:cubicBezTo>
                        <a:pt x="75" y="11"/>
                        <a:pt x="75" y="5"/>
                        <a:pt x="64" y="11"/>
                      </a:cubicBezTo>
                      <a:cubicBezTo>
                        <a:pt x="57" y="14"/>
                        <a:pt x="52" y="19"/>
                        <a:pt x="49" y="25"/>
                      </a:cubicBezTo>
                      <a:cubicBezTo>
                        <a:pt x="47" y="28"/>
                        <a:pt x="0" y="49"/>
                        <a:pt x="0" y="49"/>
                      </a:cubicBezTo>
                      <a:cubicBezTo>
                        <a:pt x="10" y="94"/>
                        <a:pt x="10" y="94"/>
                        <a:pt x="10" y="94"/>
                      </a:cubicBezTo>
                      <a:cubicBezTo>
                        <a:pt x="66" y="80"/>
                        <a:pt x="66" y="80"/>
                        <a:pt x="66" y="80"/>
                      </a:cubicBezTo>
                      <a:cubicBezTo>
                        <a:pt x="93" y="82"/>
                        <a:pt x="93" y="82"/>
                        <a:pt x="93" y="82"/>
                      </a:cubicBezTo>
                      <a:cubicBezTo>
                        <a:pt x="97" y="83"/>
                        <a:pt x="101" y="81"/>
                        <a:pt x="103" y="76"/>
                      </a:cubicBezTo>
                      <a:cubicBezTo>
                        <a:pt x="103" y="75"/>
                        <a:pt x="103" y="73"/>
                        <a:pt x="103" y="72"/>
                      </a:cubicBezTo>
                      <a:cubicBezTo>
                        <a:pt x="107" y="73"/>
                        <a:pt x="110" y="70"/>
                        <a:pt x="112" y="66"/>
                      </a:cubicBezTo>
                      <a:cubicBezTo>
                        <a:pt x="112" y="65"/>
                        <a:pt x="112" y="63"/>
                        <a:pt x="111" y="61"/>
                      </a:cubicBezTo>
                      <a:cubicBezTo>
                        <a:pt x="111" y="61"/>
                        <a:pt x="111" y="61"/>
                        <a:pt x="111" y="61"/>
                      </a:cubicBezTo>
                      <a:cubicBezTo>
                        <a:pt x="116" y="63"/>
                        <a:pt x="120" y="60"/>
                        <a:pt x="121" y="56"/>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0"/>
                <p:cNvSpPr>
                  <a:spLocks/>
                </p:cNvSpPr>
                <p:nvPr/>
              </p:nvSpPr>
              <p:spPr bwMode="auto">
                <a:xfrm>
                  <a:off x="2728913" y="3925888"/>
                  <a:ext cx="815975" cy="1017588"/>
                </a:xfrm>
                <a:custGeom>
                  <a:avLst/>
                  <a:gdLst>
                    <a:gd name="T0" fmla="*/ 211 w 229"/>
                    <a:gd name="T1" fmla="*/ 274 h 287"/>
                    <a:gd name="T2" fmla="*/ 159 w 229"/>
                    <a:gd name="T3" fmla="*/ 269 h 287"/>
                    <a:gd name="T4" fmla="*/ 23 w 229"/>
                    <a:gd name="T5" fmla="*/ 94 h 287"/>
                    <a:gd name="T6" fmla="*/ 23 w 229"/>
                    <a:gd name="T7" fmla="*/ 94 h 287"/>
                    <a:gd name="T8" fmla="*/ 17 w 229"/>
                    <a:gd name="T9" fmla="*/ 88 h 287"/>
                    <a:gd name="T10" fmla="*/ 25 w 229"/>
                    <a:gd name="T11" fmla="*/ 17 h 287"/>
                    <a:gd name="T12" fmla="*/ 96 w 229"/>
                    <a:gd name="T13" fmla="*/ 25 h 287"/>
                    <a:gd name="T14" fmla="*/ 96 w 229"/>
                    <a:gd name="T15" fmla="*/ 25 h 287"/>
                    <a:gd name="T16" fmla="*/ 216 w 229"/>
                    <a:gd name="T17" fmla="*/ 223 h 287"/>
                    <a:gd name="T18" fmla="*/ 211 w 229"/>
                    <a:gd name="T19" fmla="*/ 27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87">
                      <a:moveTo>
                        <a:pt x="211" y="274"/>
                      </a:moveTo>
                      <a:cubicBezTo>
                        <a:pt x="195" y="287"/>
                        <a:pt x="172" y="285"/>
                        <a:pt x="159" y="269"/>
                      </a:cubicBezTo>
                      <a:cubicBezTo>
                        <a:pt x="23" y="94"/>
                        <a:pt x="23" y="94"/>
                        <a:pt x="23" y="94"/>
                      </a:cubicBezTo>
                      <a:cubicBezTo>
                        <a:pt x="23" y="94"/>
                        <a:pt x="23" y="94"/>
                        <a:pt x="23" y="94"/>
                      </a:cubicBezTo>
                      <a:cubicBezTo>
                        <a:pt x="17" y="88"/>
                        <a:pt x="17" y="88"/>
                        <a:pt x="17" y="88"/>
                      </a:cubicBezTo>
                      <a:cubicBezTo>
                        <a:pt x="0" y="66"/>
                        <a:pt x="3" y="34"/>
                        <a:pt x="25" y="17"/>
                      </a:cubicBezTo>
                      <a:cubicBezTo>
                        <a:pt x="47" y="0"/>
                        <a:pt x="79" y="4"/>
                        <a:pt x="96" y="25"/>
                      </a:cubicBezTo>
                      <a:cubicBezTo>
                        <a:pt x="96" y="25"/>
                        <a:pt x="96" y="25"/>
                        <a:pt x="96" y="25"/>
                      </a:cubicBezTo>
                      <a:cubicBezTo>
                        <a:pt x="216" y="223"/>
                        <a:pt x="216" y="223"/>
                        <a:pt x="216" y="223"/>
                      </a:cubicBezTo>
                      <a:cubicBezTo>
                        <a:pt x="229" y="238"/>
                        <a:pt x="226" y="262"/>
                        <a:pt x="211" y="274"/>
                      </a:cubicBezTo>
                      <a:close/>
                    </a:path>
                  </a:pathLst>
                </a:custGeom>
                <a:solidFill>
                  <a:srgbClr val="0052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83"/>
                <p:cNvSpPr>
                  <a:spLocks/>
                </p:cNvSpPr>
                <p:nvPr/>
              </p:nvSpPr>
              <p:spPr bwMode="auto">
                <a:xfrm>
                  <a:off x="3690938" y="6507163"/>
                  <a:ext cx="844550" cy="223838"/>
                </a:xfrm>
                <a:custGeom>
                  <a:avLst/>
                  <a:gdLst>
                    <a:gd name="T0" fmla="*/ 0 w 237"/>
                    <a:gd name="T1" fmla="*/ 17 h 63"/>
                    <a:gd name="T2" fmla="*/ 6 w 237"/>
                    <a:gd name="T3" fmla="*/ 53 h 63"/>
                    <a:gd name="T4" fmla="*/ 29 w 237"/>
                    <a:gd name="T5" fmla="*/ 62 h 63"/>
                    <a:gd name="T6" fmla="*/ 140 w 237"/>
                    <a:gd name="T7" fmla="*/ 51 h 63"/>
                    <a:gd name="T8" fmla="*/ 214 w 237"/>
                    <a:gd name="T9" fmla="*/ 35 h 63"/>
                    <a:gd name="T10" fmla="*/ 218 w 237"/>
                    <a:gd name="T11" fmla="*/ 18 h 63"/>
                    <a:gd name="T12" fmla="*/ 112 w 237"/>
                    <a:gd name="T13" fmla="*/ 5 h 63"/>
                    <a:gd name="T14" fmla="*/ 0 w 237"/>
                    <a:gd name="T15" fmla="*/ 17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63">
                      <a:moveTo>
                        <a:pt x="0" y="17"/>
                      </a:moveTo>
                      <a:cubicBezTo>
                        <a:pt x="6" y="53"/>
                        <a:pt x="6" y="53"/>
                        <a:pt x="6" y="53"/>
                      </a:cubicBezTo>
                      <a:cubicBezTo>
                        <a:pt x="9" y="61"/>
                        <a:pt x="17" y="63"/>
                        <a:pt x="29" y="62"/>
                      </a:cubicBezTo>
                      <a:cubicBezTo>
                        <a:pt x="140" y="51"/>
                        <a:pt x="140" y="51"/>
                        <a:pt x="140" y="51"/>
                      </a:cubicBezTo>
                      <a:cubicBezTo>
                        <a:pt x="158" y="49"/>
                        <a:pt x="214" y="35"/>
                        <a:pt x="214" y="35"/>
                      </a:cubicBezTo>
                      <a:cubicBezTo>
                        <a:pt x="237" y="27"/>
                        <a:pt x="224" y="17"/>
                        <a:pt x="218" y="18"/>
                      </a:cubicBezTo>
                      <a:cubicBezTo>
                        <a:pt x="199" y="19"/>
                        <a:pt x="150" y="10"/>
                        <a:pt x="112" y="5"/>
                      </a:cubicBezTo>
                      <a:cubicBezTo>
                        <a:pt x="80" y="0"/>
                        <a:pt x="0" y="17"/>
                        <a:pt x="0" y="17"/>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84"/>
                <p:cNvSpPr>
                  <a:spLocks/>
                </p:cNvSpPr>
                <p:nvPr/>
              </p:nvSpPr>
              <p:spPr bwMode="auto">
                <a:xfrm>
                  <a:off x="3684588" y="6426200"/>
                  <a:ext cx="558800" cy="173038"/>
                </a:xfrm>
                <a:custGeom>
                  <a:avLst/>
                  <a:gdLst>
                    <a:gd name="T0" fmla="*/ 1 w 157"/>
                    <a:gd name="T1" fmla="*/ 10 h 49"/>
                    <a:gd name="T2" fmla="*/ 2 w 157"/>
                    <a:gd name="T3" fmla="*/ 40 h 49"/>
                    <a:gd name="T4" fmla="*/ 136 w 157"/>
                    <a:gd name="T5" fmla="*/ 40 h 49"/>
                    <a:gd name="T6" fmla="*/ 150 w 157"/>
                    <a:gd name="T7" fmla="*/ 33 h 49"/>
                    <a:gd name="T8" fmla="*/ 51 w 157"/>
                    <a:gd name="T9" fmla="*/ 0 h 49"/>
                    <a:gd name="T10" fmla="*/ 1 w 157"/>
                    <a:gd name="T11" fmla="*/ 10 h 49"/>
                  </a:gdLst>
                  <a:ahLst/>
                  <a:cxnLst>
                    <a:cxn ang="0">
                      <a:pos x="T0" y="T1"/>
                    </a:cxn>
                    <a:cxn ang="0">
                      <a:pos x="T2" y="T3"/>
                    </a:cxn>
                    <a:cxn ang="0">
                      <a:pos x="T4" y="T5"/>
                    </a:cxn>
                    <a:cxn ang="0">
                      <a:pos x="T6" y="T7"/>
                    </a:cxn>
                    <a:cxn ang="0">
                      <a:pos x="T8" y="T9"/>
                    </a:cxn>
                    <a:cxn ang="0">
                      <a:pos x="T10" y="T11"/>
                    </a:cxn>
                  </a:cxnLst>
                  <a:rect l="0" t="0" r="r" b="b"/>
                  <a:pathLst>
                    <a:path w="157" h="49">
                      <a:moveTo>
                        <a:pt x="1" y="10"/>
                      </a:moveTo>
                      <a:cubicBezTo>
                        <a:pt x="3" y="21"/>
                        <a:pt x="0" y="33"/>
                        <a:pt x="2" y="40"/>
                      </a:cubicBezTo>
                      <a:cubicBezTo>
                        <a:pt x="5" y="49"/>
                        <a:pt x="136" y="40"/>
                        <a:pt x="136" y="40"/>
                      </a:cubicBezTo>
                      <a:cubicBezTo>
                        <a:pt x="139" y="40"/>
                        <a:pt x="157" y="34"/>
                        <a:pt x="150" y="33"/>
                      </a:cubicBezTo>
                      <a:cubicBezTo>
                        <a:pt x="118" y="29"/>
                        <a:pt x="51" y="13"/>
                        <a:pt x="51" y="0"/>
                      </a:cubicBezTo>
                      <a:lnTo>
                        <a:pt x="1" y="1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85"/>
                <p:cNvSpPr>
                  <a:spLocks/>
                </p:cNvSpPr>
                <p:nvPr/>
              </p:nvSpPr>
              <p:spPr bwMode="auto">
                <a:xfrm>
                  <a:off x="3894138" y="5465763"/>
                  <a:ext cx="549275" cy="1109663"/>
                </a:xfrm>
                <a:custGeom>
                  <a:avLst/>
                  <a:gdLst>
                    <a:gd name="T0" fmla="*/ 207 w 346"/>
                    <a:gd name="T1" fmla="*/ 696 h 699"/>
                    <a:gd name="T2" fmla="*/ 346 w 346"/>
                    <a:gd name="T3" fmla="*/ 699 h 699"/>
                    <a:gd name="T4" fmla="*/ 117 w 346"/>
                    <a:gd name="T5" fmla="*/ 0 h 699"/>
                    <a:gd name="T6" fmla="*/ 0 w 346"/>
                    <a:gd name="T7" fmla="*/ 33 h 699"/>
                    <a:gd name="T8" fmla="*/ 207 w 346"/>
                    <a:gd name="T9" fmla="*/ 696 h 699"/>
                  </a:gdLst>
                  <a:ahLst/>
                  <a:cxnLst>
                    <a:cxn ang="0">
                      <a:pos x="T0" y="T1"/>
                    </a:cxn>
                    <a:cxn ang="0">
                      <a:pos x="T2" y="T3"/>
                    </a:cxn>
                    <a:cxn ang="0">
                      <a:pos x="T4" y="T5"/>
                    </a:cxn>
                    <a:cxn ang="0">
                      <a:pos x="T6" y="T7"/>
                    </a:cxn>
                    <a:cxn ang="0">
                      <a:pos x="T8" y="T9"/>
                    </a:cxn>
                  </a:cxnLst>
                  <a:rect l="0" t="0" r="r" b="b"/>
                  <a:pathLst>
                    <a:path w="346" h="699">
                      <a:moveTo>
                        <a:pt x="207" y="696"/>
                      </a:moveTo>
                      <a:lnTo>
                        <a:pt x="346" y="699"/>
                      </a:lnTo>
                      <a:lnTo>
                        <a:pt x="117" y="0"/>
                      </a:lnTo>
                      <a:lnTo>
                        <a:pt x="0" y="33"/>
                      </a:lnTo>
                      <a:lnTo>
                        <a:pt x="207" y="696"/>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86"/>
                <p:cNvSpPr>
                  <a:spLocks/>
                </p:cNvSpPr>
                <p:nvPr/>
              </p:nvSpPr>
              <p:spPr bwMode="auto">
                <a:xfrm>
                  <a:off x="3519488" y="5546725"/>
                  <a:ext cx="392113" cy="1017588"/>
                </a:xfrm>
                <a:custGeom>
                  <a:avLst/>
                  <a:gdLst>
                    <a:gd name="T0" fmla="*/ 113 w 247"/>
                    <a:gd name="T1" fmla="*/ 641 h 641"/>
                    <a:gd name="T2" fmla="*/ 247 w 247"/>
                    <a:gd name="T3" fmla="*/ 637 h 641"/>
                    <a:gd name="T4" fmla="*/ 139 w 247"/>
                    <a:gd name="T5" fmla="*/ 0 h 641"/>
                    <a:gd name="T6" fmla="*/ 0 w 247"/>
                    <a:gd name="T7" fmla="*/ 0 h 641"/>
                    <a:gd name="T8" fmla="*/ 113 w 247"/>
                    <a:gd name="T9" fmla="*/ 641 h 641"/>
                  </a:gdLst>
                  <a:ahLst/>
                  <a:cxnLst>
                    <a:cxn ang="0">
                      <a:pos x="T0" y="T1"/>
                    </a:cxn>
                    <a:cxn ang="0">
                      <a:pos x="T2" y="T3"/>
                    </a:cxn>
                    <a:cxn ang="0">
                      <a:pos x="T4" y="T5"/>
                    </a:cxn>
                    <a:cxn ang="0">
                      <a:pos x="T6" y="T7"/>
                    </a:cxn>
                    <a:cxn ang="0">
                      <a:pos x="T8" y="T9"/>
                    </a:cxn>
                  </a:cxnLst>
                  <a:rect l="0" t="0" r="r" b="b"/>
                  <a:pathLst>
                    <a:path w="247" h="641">
                      <a:moveTo>
                        <a:pt x="113" y="641"/>
                      </a:moveTo>
                      <a:lnTo>
                        <a:pt x="247" y="637"/>
                      </a:lnTo>
                      <a:lnTo>
                        <a:pt x="139" y="0"/>
                      </a:lnTo>
                      <a:lnTo>
                        <a:pt x="0" y="0"/>
                      </a:lnTo>
                      <a:lnTo>
                        <a:pt x="113" y="641"/>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87"/>
                <p:cNvSpPr>
                  <a:spLocks noChangeArrowheads="1"/>
                </p:cNvSpPr>
                <p:nvPr/>
              </p:nvSpPr>
              <p:spPr bwMode="auto">
                <a:xfrm>
                  <a:off x="3038476" y="5359400"/>
                  <a:ext cx="246063" cy="87313"/>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88"/>
                <p:cNvSpPr>
                  <a:spLocks/>
                </p:cNvSpPr>
                <p:nvPr/>
              </p:nvSpPr>
              <p:spPr bwMode="auto">
                <a:xfrm>
                  <a:off x="2928938" y="5054600"/>
                  <a:ext cx="976313" cy="1409700"/>
                </a:xfrm>
                <a:custGeom>
                  <a:avLst/>
                  <a:gdLst>
                    <a:gd name="T0" fmla="*/ 190 w 274"/>
                    <a:gd name="T1" fmla="*/ 398 h 398"/>
                    <a:gd name="T2" fmla="*/ 147 w 274"/>
                    <a:gd name="T3" fmla="*/ 111 h 398"/>
                    <a:gd name="T4" fmla="*/ 0 w 274"/>
                    <a:gd name="T5" fmla="*/ 89 h 398"/>
                    <a:gd name="T6" fmla="*/ 13 w 274"/>
                    <a:gd name="T7" fmla="*/ 0 h 398"/>
                    <a:gd name="T8" fmla="*/ 194 w 274"/>
                    <a:gd name="T9" fmla="*/ 28 h 398"/>
                    <a:gd name="T10" fmla="*/ 232 w 274"/>
                    <a:gd name="T11" fmla="*/ 67 h 398"/>
                    <a:gd name="T12" fmla="*/ 274 w 274"/>
                    <a:gd name="T13" fmla="*/ 372 h 398"/>
                    <a:gd name="T14" fmla="*/ 190 w 274"/>
                    <a:gd name="T15" fmla="*/ 398 h 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398">
                      <a:moveTo>
                        <a:pt x="190" y="398"/>
                      </a:moveTo>
                      <a:cubicBezTo>
                        <a:pt x="147" y="111"/>
                        <a:pt x="147" y="111"/>
                        <a:pt x="147" y="111"/>
                      </a:cubicBezTo>
                      <a:cubicBezTo>
                        <a:pt x="0" y="89"/>
                        <a:pt x="0" y="89"/>
                        <a:pt x="0" y="89"/>
                      </a:cubicBezTo>
                      <a:cubicBezTo>
                        <a:pt x="13" y="0"/>
                        <a:pt x="13" y="0"/>
                        <a:pt x="13" y="0"/>
                      </a:cubicBezTo>
                      <a:cubicBezTo>
                        <a:pt x="194" y="28"/>
                        <a:pt x="194" y="28"/>
                        <a:pt x="194" y="28"/>
                      </a:cubicBezTo>
                      <a:cubicBezTo>
                        <a:pt x="214" y="31"/>
                        <a:pt x="229" y="47"/>
                        <a:pt x="232" y="67"/>
                      </a:cubicBezTo>
                      <a:cubicBezTo>
                        <a:pt x="274" y="372"/>
                        <a:pt x="274" y="372"/>
                        <a:pt x="274" y="372"/>
                      </a:cubicBezTo>
                      <a:lnTo>
                        <a:pt x="190" y="398"/>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89"/>
                <p:cNvSpPr>
                  <a:spLocks/>
                </p:cNvSpPr>
                <p:nvPr/>
              </p:nvSpPr>
              <p:spPr bwMode="auto">
                <a:xfrm>
                  <a:off x="2928938" y="5054600"/>
                  <a:ext cx="773113" cy="1409700"/>
                </a:xfrm>
                <a:custGeom>
                  <a:avLst/>
                  <a:gdLst>
                    <a:gd name="T0" fmla="*/ 395 w 487"/>
                    <a:gd name="T1" fmla="*/ 227 h 888"/>
                    <a:gd name="T2" fmla="*/ 58 w 487"/>
                    <a:gd name="T3" fmla="*/ 183 h 888"/>
                    <a:gd name="T4" fmla="*/ 85 w 487"/>
                    <a:gd name="T5" fmla="*/ 9 h 888"/>
                    <a:gd name="T6" fmla="*/ 29 w 487"/>
                    <a:gd name="T7" fmla="*/ 0 h 888"/>
                    <a:gd name="T8" fmla="*/ 0 w 487"/>
                    <a:gd name="T9" fmla="*/ 198 h 888"/>
                    <a:gd name="T10" fmla="*/ 330 w 487"/>
                    <a:gd name="T11" fmla="*/ 247 h 888"/>
                    <a:gd name="T12" fmla="*/ 426 w 487"/>
                    <a:gd name="T13" fmla="*/ 888 h 888"/>
                    <a:gd name="T14" fmla="*/ 487 w 487"/>
                    <a:gd name="T15" fmla="*/ 873 h 888"/>
                    <a:gd name="T16" fmla="*/ 395 w 487"/>
                    <a:gd name="T17" fmla="*/ 227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888">
                      <a:moveTo>
                        <a:pt x="395" y="227"/>
                      </a:moveTo>
                      <a:lnTo>
                        <a:pt x="58" y="183"/>
                      </a:lnTo>
                      <a:lnTo>
                        <a:pt x="85" y="9"/>
                      </a:lnTo>
                      <a:lnTo>
                        <a:pt x="29" y="0"/>
                      </a:lnTo>
                      <a:lnTo>
                        <a:pt x="0" y="198"/>
                      </a:lnTo>
                      <a:lnTo>
                        <a:pt x="330" y="247"/>
                      </a:lnTo>
                      <a:lnTo>
                        <a:pt x="426" y="888"/>
                      </a:lnTo>
                      <a:lnTo>
                        <a:pt x="487" y="873"/>
                      </a:lnTo>
                      <a:lnTo>
                        <a:pt x="395" y="227"/>
                      </a:ln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90"/>
                <p:cNvSpPr>
                  <a:spLocks/>
                </p:cNvSpPr>
                <p:nvPr/>
              </p:nvSpPr>
              <p:spPr bwMode="auto">
                <a:xfrm>
                  <a:off x="2928938" y="5054600"/>
                  <a:ext cx="773113" cy="1409700"/>
                </a:xfrm>
                <a:custGeom>
                  <a:avLst/>
                  <a:gdLst>
                    <a:gd name="T0" fmla="*/ 395 w 487"/>
                    <a:gd name="T1" fmla="*/ 227 h 888"/>
                    <a:gd name="T2" fmla="*/ 58 w 487"/>
                    <a:gd name="T3" fmla="*/ 183 h 888"/>
                    <a:gd name="T4" fmla="*/ 85 w 487"/>
                    <a:gd name="T5" fmla="*/ 9 h 888"/>
                    <a:gd name="T6" fmla="*/ 29 w 487"/>
                    <a:gd name="T7" fmla="*/ 0 h 888"/>
                    <a:gd name="T8" fmla="*/ 0 w 487"/>
                    <a:gd name="T9" fmla="*/ 198 h 888"/>
                    <a:gd name="T10" fmla="*/ 330 w 487"/>
                    <a:gd name="T11" fmla="*/ 247 h 888"/>
                    <a:gd name="T12" fmla="*/ 426 w 487"/>
                    <a:gd name="T13" fmla="*/ 888 h 888"/>
                    <a:gd name="T14" fmla="*/ 487 w 487"/>
                    <a:gd name="T15" fmla="*/ 873 h 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7" h="888">
                      <a:moveTo>
                        <a:pt x="395" y="227"/>
                      </a:moveTo>
                      <a:lnTo>
                        <a:pt x="58" y="183"/>
                      </a:lnTo>
                      <a:lnTo>
                        <a:pt x="85" y="9"/>
                      </a:lnTo>
                      <a:lnTo>
                        <a:pt x="29" y="0"/>
                      </a:lnTo>
                      <a:lnTo>
                        <a:pt x="0" y="198"/>
                      </a:lnTo>
                      <a:lnTo>
                        <a:pt x="330" y="247"/>
                      </a:lnTo>
                      <a:lnTo>
                        <a:pt x="426" y="888"/>
                      </a:lnTo>
                      <a:lnTo>
                        <a:pt x="487" y="8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91"/>
                <p:cNvSpPr>
                  <a:spLocks/>
                </p:cNvSpPr>
                <p:nvPr/>
              </p:nvSpPr>
              <p:spPr bwMode="auto">
                <a:xfrm>
                  <a:off x="3937001" y="4462463"/>
                  <a:ext cx="131763" cy="198438"/>
                </a:xfrm>
                <a:custGeom>
                  <a:avLst/>
                  <a:gdLst>
                    <a:gd name="T0" fmla="*/ 38 w 83"/>
                    <a:gd name="T1" fmla="*/ 0 h 125"/>
                    <a:gd name="T2" fmla="*/ 83 w 83"/>
                    <a:gd name="T3" fmla="*/ 109 h 125"/>
                    <a:gd name="T4" fmla="*/ 40 w 83"/>
                    <a:gd name="T5" fmla="*/ 125 h 125"/>
                    <a:gd name="T6" fmla="*/ 2 w 83"/>
                    <a:gd name="T7" fmla="*/ 20 h 125"/>
                    <a:gd name="T8" fmla="*/ 0 w 83"/>
                    <a:gd name="T9" fmla="*/ 13 h 125"/>
                    <a:gd name="T10" fmla="*/ 38 w 83"/>
                    <a:gd name="T11" fmla="*/ 0 h 125"/>
                  </a:gdLst>
                  <a:ahLst/>
                  <a:cxnLst>
                    <a:cxn ang="0">
                      <a:pos x="T0" y="T1"/>
                    </a:cxn>
                    <a:cxn ang="0">
                      <a:pos x="T2" y="T3"/>
                    </a:cxn>
                    <a:cxn ang="0">
                      <a:pos x="T4" y="T5"/>
                    </a:cxn>
                    <a:cxn ang="0">
                      <a:pos x="T6" y="T7"/>
                    </a:cxn>
                    <a:cxn ang="0">
                      <a:pos x="T8" y="T9"/>
                    </a:cxn>
                    <a:cxn ang="0">
                      <a:pos x="T10" y="T11"/>
                    </a:cxn>
                  </a:cxnLst>
                  <a:rect l="0" t="0" r="r" b="b"/>
                  <a:pathLst>
                    <a:path w="83" h="125">
                      <a:moveTo>
                        <a:pt x="38" y="0"/>
                      </a:moveTo>
                      <a:lnTo>
                        <a:pt x="83" y="109"/>
                      </a:lnTo>
                      <a:lnTo>
                        <a:pt x="40" y="125"/>
                      </a:lnTo>
                      <a:lnTo>
                        <a:pt x="2" y="20"/>
                      </a:lnTo>
                      <a:lnTo>
                        <a:pt x="0" y="13"/>
                      </a:lnTo>
                      <a:lnTo>
                        <a:pt x="38" y="0"/>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92"/>
                <p:cNvSpPr>
                  <a:spLocks/>
                </p:cNvSpPr>
                <p:nvPr/>
              </p:nvSpPr>
              <p:spPr bwMode="auto">
                <a:xfrm>
                  <a:off x="3249613" y="4479925"/>
                  <a:ext cx="755650" cy="463550"/>
                </a:xfrm>
                <a:custGeom>
                  <a:avLst/>
                  <a:gdLst>
                    <a:gd name="T0" fmla="*/ 193 w 212"/>
                    <a:gd name="T1" fmla="*/ 0 h 131"/>
                    <a:gd name="T2" fmla="*/ 212 w 212"/>
                    <a:gd name="T3" fmla="*/ 53 h 131"/>
                    <a:gd name="T4" fmla="*/ 55 w 212"/>
                    <a:gd name="T5" fmla="*/ 123 h 131"/>
                    <a:gd name="T6" fmla="*/ 7 w 212"/>
                    <a:gd name="T7" fmla="*/ 103 h 131"/>
                    <a:gd name="T8" fmla="*/ 27 w 212"/>
                    <a:gd name="T9" fmla="*/ 56 h 131"/>
                    <a:gd name="T10" fmla="*/ 28 w 212"/>
                    <a:gd name="T11" fmla="*/ 55 h 131"/>
                    <a:gd name="T12" fmla="*/ 32 w 212"/>
                    <a:gd name="T13" fmla="*/ 54 h 131"/>
                    <a:gd name="T14" fmla="*/ 193 w 212"/>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131">
                      <a:moveTo>
                        <a:pt x="193" y="0"/>
                      </a:moveTo>
                      <a:cubicBezTo>
                        <a:pt x="212" y="53"/>
                        <a:pt x="212" y="53"/>
                        <a:pt x="212" y="53"/>
                      </a:cubicBezTo>
                      <a:cubicBezTo>
                        <a:pt x="55" y="123"/>
                        <a:pt x="55" y="123"/>
                        <a:pt x="55" y="123"/>
                      </a:cubicBezTo>
                      <a:cubicBezTo>
                        <a:pt x="37" y="131"/>
                        <a:pt x="15" y="122"/>
                        <a:pt x="7" y="103"/>
                      </a:cubicBezTo>
                      <a:cubicBezTo>
                        <a:pt x="0" y="85"/>
                        <a:pt x="8" y="63"/>
                        <a:pt x="27" y="56"/>
                      </a:cubicBezTo>
                      <a:cubicBezTo>
                        <a:pt x="28" y="55"/>
                        <a:pt x="28" y="55"/>
                        <a:pt x="28" y="55"/>
                      </a:cubicBezTo>
                      <a:cubicBezTo>
                        <a:pt x="32" y="54"/>
                        <a:pt x="32" y="54"/>
                        <a:pt x="32" y="54"/>
                      </a:cubicBezTo>
                      <a:lnTo>
                        <a:pt x="193" y="0"/>
                      </a:ln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3"/>
                <p:cNvSpPr>
                  <a:spLocks/>
                </p:cNvSpPr>
                <p:nvPr/>
              </p:nvSpPr>
              <p:spPr bwMode="auto">
                <a:xfrm>
                  <a:off x="2906713" y="5100638"/>
                  <a:ext cx="1493838" cy="1354138"/>
                </a:xfrm>
                <a:custGeom>
                  <a:avLst/>
                  <a:gdLst>
                    <a:gd name="T0" fmla="*/ 334 w 419"/>
                    <a:gd name="T1" fmla="*/ 382 h 382"/>
                    <a:gd name="T2" fmla="*/ 256 w 419"/>
                    <a:gd name="T3" fmla="*/ 117 h 382"/>
                    <a:gd name="T4" fmla="*/ 0 w 419"/>
                    <a:gd name="T5" fmla="*/ 89 h 382"/>
                    <a:gd name="T6" fmla="*/ 10 w 419"/>
                    <a:gd name="T7" fmla="*/ 0 h 382"/>
                    <a:gd name="T8" fmla="*/ 296 w 419"/>
                    <a:gd name="T9" fmla="*/ 31 h 382"/>
                    <a:gd name="T10" fmla="*/ 335 w 419"/>
                    <a:gd name="T11" fmla="*/ 65 h 382"/>
                    <a:gd name="T12" fmla="*/ 419 w 419"/>
                    <a:gd name="T13" fmla="*/ 355 h 382"/>
                    <a:gd name="T14" fmla="*/ 334 w 419"/>
                    <a:gd name="T15" fmla="*/ 382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382">
                      <a:moveTo>
                        <a:pt x="334" y="382"/>
                      </a:moveTo>
                      <a:cubicBezTo>
                        <a:pt x="256" y="117"/>
                        <a:pt x="256" y="117"/>
                        <a:pt x="256" y="117"/>
                      </a:cubicBezTo>
                      <a:cubicBezTo>
                        <a:pt x="0" y="89"/>
                        <a:pt x="0" y="89"/>
                        <a:pt x="0" y="89"/>
                      </a:cubicBezTo>
                      <a:cubicBezTo>
                        <a:pt x="10" y="0"/>
                        <a:pt x="10" y="0"/>
                        <a:pt x="10" y="0"/>
                      </a:cubicBezTo>
                      <a:cubicBezTo>
                        <a:pt x="296" y="31"/>
                        <a:pt x="296" y="31"/>
                        <a:pt x="296" y="31"/>
                      </a:cubicBezTo>
                      <a:cubicBezTo>
                        <a:pt x="315" y="33"/>
                        <a:pt x="330" y="47"/>
                        <a:pt x="335" y="65"/>
                      </a:cubicBezTo>
                      <a:cubicBezTo>
                        <a:pt x="419" y="355"/>
                        <a:pt x="419" y="355"/>
                        <a:pt x="419" y="355"/>
                      </a:cubicBezTo>
                      <a:lnTo>
                        <a:pt x="334" y="382"/>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94"/>
                <p:cNvSpPr>
                  <a:spLocks/>
                </p:cNvSpPr>
                <p:nvPr/>
              </p:nvSpPr>
              <p:spPr bwMode="auto">
                <a:xfrm>
                  <a:off x="2906713" y="5337175"/>
                  <a:ext cx="1279525" cy="1117600"/>
                </a:xfrm>
                <a:custGeom>
                  <a:avLst/>
                  <a:gdLst>
                    <a:gd name="T0" fmla="*/ 334 w 359"/>
                    <a:gd name="T1" fmla="*/ 315 h 315"/>
                    <a:gd name="T2" fmla="*/ 359 w 359"/>
                    <a:gd name="T3" fmla="*/ 307 h 315"/>
                    <a:gd name="T4" fmla="*/ 285 w 359"/>
                    <a:gd name="T5" fmla="*/ 61 h 315"/>
                    <a:gd name="T6" fmla="*/ 246 w 359"/>
                    <a:gd name="T7" fmla="*/ 27 h 315"/>
                    <a:gd name="T8" fmla="*/ 2 w 359"/>
                    <a:gd name="T9" fmla="*/ 0 h 315"/>
                    <a:gd name="T10" fmla="*/ 0 w 359"/>
                    <a:gd name="T11" fmla="*/ 22 h 315"/>
                    <a:gd name="T12" fmla="*/ 256 w 359"/>
                    <a:gd name="T13" fmla="*/ 50 h 315"/>
                    <a:gd name="T14" fmla="*/ 334 w 359"/>
                    <a:gd name="T15" fmla="*/ 315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9" h="315">
                      <a:moveTo>
                        <a:pt x="334" y="315"/>
                      </a:moveTo>
                      <a:cubicBezTo>
                        <a:pt x="359" y="307"/>
                        <a:pt x="359" y="307"/>
                        <a:pt x="359" y="307"/>
                      </a:cubicBezTo>
                      <a:cubicBezTo>
                        <a:pt x="285" y="61"/>
                        <a:pt x="285" y="61"/>
                        <a:pt x="285" y="61"/>
                      </a:cubicBezTo>
                      <a:cubicBezTo>
                        <a:pt x="280" y="43"/>
                        <a:pt x="265" y="29"/>
                        <a:pt x="246" y="27"/>
                      </a:cubicBezTo>
                      <a:cubicBezTo>
                        <a:pt x="2" y="0"/>
                        <a:pt x="2" y="0"/>
                        <a:pt x="2" y="0"/>
                      </a:cubicBezTo>
                      <a:cubicBezTo>
                        <a:pt x="0" y="22"/>
                        <a:pt x="0" y="22"/>
                        <a:pt x="0" y="22"/>
                      </a:cubicBezTo>
                      <a:cubicBezTo>
                        <a:pt x="256" y="50"/>
                        <a:pt x="256" y="50"/>
                        <a:pt x="256" y="50"/>
                      </a:cubicBezTo>
                      <a:lnTo>
                        <a:pt x="334" y="315"/>
                      </a:ln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95"/>
                <p:cNvSpPr>
                  <a:spLocks/>
                </p:cNvSpPr>
                <p:nvPr/>
              </p:nvSpPr>
              <p:spPr bwMode="auto">
                <a:xfrm>
                  <a:off x="2689226" y="3948113"/>
                  <a:ext cx="990600" cy="1509713"/>
                </a:xfrm>
                <a:custGeom>
                  <a:avLst/>
                  <a:gdLst>
                    <a:gd name="T0" fmla="*/ 211 w 278"/>
                    <a:gd name="T1" fmla="*/ 99 h 426"/>
                    <a:gd name="T2" fmla="*/ 134 w 278"/>
                    <a:gd name="T3" fmla="*/ 1 h 426"/>
                    <a:gd name="T4" fmla="*/ 70 w 278"/>
                    <a:gd name="T5" fmla="*/ 0 h 426"/>
                    <a:gd name="T6" fmla="*/ 19 w 278"/>
                    <a:gd name="T7" fmla="*/ 34 h 426"/>
                    <a:gd name="T8" fmla="*/ 0 w 278"/>
                    <a:gd name="T9" fmla="*/ 321 h 426"/>
                    <a:gd name="T10" fmla="*/ 34 w 278"/>
                    <a:gd name="T11" fmla="*/ 420 h 426"/>
                    <a:gd name="T12" fmla="*/ 109 w 278"/>
                    <a:gd name="T13" fmla="*/ 420 h 426"/>
                    <a:gd name="T14" fmla="*/ 238 w 278"/>
                    <a:gd name="T15" fmla="*/ 380 h 426"/>
                    <a:gd name="T16" fmla="*/ 211 w 278"/>
                    <a:gd name="T17" fmla="*/ 9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426">
                      <a:moveTo>
                        <a:pt x="211" y="99"/>
                      </a:moveTo>
                      <a:cubicBezTo>
                        <a:pt x="200" y="51"/>
                        <a:pt x="171" y="1"/>
                        <a:pt x="134" y="1"/>
                      </a:cubicBezTo>
                      <a:cubicBezTo>
                        <a:pt x="124" y="1"/>
                        <a:pt x="80" y="0"/>
                        <a:pt x="70" y="0"/>
                      </a:cubicBezTo>
                      <a:cubicBezTo>
                        <a:pt x="29" y="0"/>
                        <a:pt x="23" y="24"/>
                        <a:pt x="19" y="34"/>
                      </a:cubicBezTo>
                      <a:cubicBezTo>
                        <a:pt x="6" y="68"/>
                        <a:pt x="0" y="261"/>
                        <a:pt x="0" y="321"/>
                      </a:cubicBezTo>
                      <a:cubicBezTo>
                        <a:pt x="0" y="382"/>
                        <a:pt x="0" y="420"/>
                        <a:pt x="34" y="420"/>
                      </a:cubicBezTo>
                      <a:cubicBezTo>
                        <a:pt x="109" y="420"/>
                        <a:pt x="109" y="420"/>
                        <a:pt x="109" y="420"/>
                      </a:cubicBezTo>
                      <a:cubicBezTo>
                        <a:pt x="143" y="420"/>
                        <a:pt x="278" y="426"/>
                        <a:pt x="238" y="380"/>
                      </a:cubicBezTo>
                      <a:cubicBezTo>
                        <a:pt x="180" y="315"/>
                        <a:pt x="224" y="156"/>
                        <a:pt x="211" y="99"/>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96"/>
                <p:cNvSpPr>
                  <a:spLocks/>
                </p:cNvSpPr>
                <p:nvPr/>
              </p:nvSpPr>
              <p:spPr bwMode="auto">
                <a:xfrm>
                  <a:off x="3074988" y="5549900"/>
                  <a:ext cx="123825" cy="957263"/>
                </a:xfrm>
                <a:custGeom>
                  <a:avLst/>
                  <a:gdLst>
                    <a:gd name="T0" fmla="*/ 18 w 35"/>
                    <a:gd name="T1" fmla="*/ 270 h 270"/>
                    <a:gd name="T2" fmla="*/ 0 w 35"/>
                    <a:gd name="T3" fmla="*/ 252 h 270"/>
                    <a:gd name="T4" fmla="*/ 0 w 35"/>
                    <a:gd name="T5" fmla="*/ 18 h 270"/>
                    <a:gd name="T6" fmla="*/ 18 w 35"/>
                    <a:gd name="T7" fmla="*/ 0 h 270"/>
                    <a:gd name="T8" fmla="*/ 35 w 35"/>
                    <a:gd name="T9" fmla="*/ 18 h 270"/>
                    <a:gd name="T10" fmla="*/ 35 w 35"/>
                    <a:gd name="T11" fmla="*/ 252 h 270"/>
                    <a:gd name="T12" fmla="*/ 18 w 35"/>
                    <a:gd name="T13" fmla="*/ 270 h 270"/>
                  </a:gdLst>
                  <a:ahLst/>
                  <a:cxnLst>
                    <a:cxn ang="0">
                      <a:pos x="T0" y="T1"/>
                    </a:cxn>
                    <a:cxn ang="0">
                      <a:pos x="T2" y="T3"/>
                    </a:cxn>
                    <a:cxn ang="0">
                      <a:pos x="T4" y="T5"/>
                    </a:cxn>
                    <a:cxn ang="0">
                      <a:pos x="T6" y="T7"/>
                    </a:cxn>
                    <a:cxn ang="0">
                      <a:pos x="T8" y="T9"/>
                    </a:cxn>
                    <a:cxn ang="0">
                      <a:pos x="T10" y="T11"/>
                    </a:cxn>
                    <a:cxn ang="0">
                      <a:pos x="T12" y="T13"/>
                    </a:cxn>
                  </a:cxnLst>
                  <a:rect l="0" t="0" r="r" b="b"/>
                  <a:pathLst>
                    <a:path w="35" h="270">
                      <a:moveTo>
                        <a:pt x="18" y="270"/>
                      </a:moveTo>
                      <a:cubicBezTo>
                        <a:pt x="8" y="270"/>
                        <a:pt x="0" y="262"/>
                        <a:pt x="0" y="252"/>
                      </a:cubicBezTo>
                      <a:cubicBezTo>
                        <a:pt x="0" y="18"/>
                        <a:pt x="0" y="18"/>
                        <a:pt x="0" y="18"/>
                      </a:cubicBezTo>
                      <a:cubicBezTo>
                        <a:pt x="0" y="8"/>
                        <a:pt x="8" y="0"/>
                        <a:pt x="18" y="0"/>
                      </a:cubicBezTo>
                      <a:cubicBezTo>
                        <a:pt x="27" y="0"/>
                        <a:pt x="35" y="8"/>
                        <a:pt x="35" y="18"/>
                      </a:cubicBezTo>
                      <a:cubicBezTo>
                        <a:pt x="35" y="252"/>
                        <a:pt x="35" y="252"/>
                        <a:pt x="35" y="252"/>
                      </a:cubicBezTo>
                      <a:cubicBezTo>
                        <a:pt x="35" y="262"/>
                        <a:pt x="27" y="270"/>
                        <a:pt x="18" y="270"/>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97"/>
                <p:cNvSpPr>
                  <a:spLocks/>
                </p:cNvSpPr>
                <p:nvPr/>
              </p:nvSpPr>
              <p:spPr bwMode="auto">
                <a:xfrm>
                  <a:off x="2565401" y="5434013"/>
                  <a:ext cx="1143000" cy="179388"/>
                </a:xfrm>
                <a:custGeom>
                  <a:avLst/>
                  <a:gdLst>
                    <a:gd name="T0" fmla="*/ 271 w 321"/>
                    <a:gd name="T1" fmla="*/ 0 h 51"/>
                    <a:gd name="T2" fmla="*/ 173 w 321"/>
                    <a:gd name="T3" fmla="*/ 0 h 51"/>
                    <a:gd name="T4" fmla="*/ 51 w 321"/>
                    <a:gd name="T5" fmla="*/ 0 h 51"/>
                    <a:gd name="T6" fmla="*/ 0 w 321"/>
                    <a:gd name="T7" fmla="*/ 51 h 51"/>
                    <a:gd name="T8" fmla="*/ 321 w 321"/>
                    <a:gd name="T9" fmla="*/ 51 h 51"/>
                    <a:gd name="T10" fmla="*/ 271 w 321"/>
                    <a:gd name="T11" fmla="*/ 0 h 51"/>
                  </a:gdLst>
                  <a:ahLst/>
                  <a:cxnLst>
                    <a:cxn ang="0">
                      <a:pos x="T0" y="T1"/>
                    </a:cxn>
                    <a:cxn ang="0">
                      <a:pos x="T2" y="T3"/>
                    </a:cxn>
                    <a:cxn ang="0">
                      <a:pos x="T4" y="T5"/>
                    </a:cxn>
                    <a:cxn ang="0">
                      <a:pos x="T6" y="T7"/>
                    </a:cxn>
                    <a:cxn ang="0">
                      <a:pos x="T8" y="T9"/>
                    </a:cxn>
                    <a:cxn ang="0">
                      <a:pos x="T10" y="T11"/>
                    </a:cxn>
                  </a:cxnLst>
                  <a:rect l="0" t="0" r="r" b="b"/>
                  <a:pathLst>
                    <a:path w="321" h="51">
                      <a:moveTo>
                        <a:pt x="271" y="0"/>
                      </a:moveTo>
                      <a:cubicBezTo>
                        <a:pt x="173" y="0"/>
                        <a:pt x="173" y="0"/>
                        <a:pt x="173" y="0"/>
                      </a:cubicBezTo>
                      <a:cubicBezTo>
                        <a:pt x="51" y="0"/>
                        <a:pt x="51" y="0"/>
                        <a:pt x="51" y="0"/>
                      </a:cubicBezTo>
                      <a:cubicBezTo>
                        <a:pt x="23" y="0"/>
                        <a:pt x="0" y="23"/>
                        <a:pt x="0" y="51"/>
                      </a:cubicBezTo>
                      <a:cubicBezTo>
                        <a:pt x="321" y="51"/>
                        <a:pt x="321" y="51"/>
                        <a:pt x="321" y="51"/>
                      </a:cubicBezTo>
                      <a:cubicBezTo>
                        <a:pt x="321" y="23"/>
                        <a:pt x="298" y="0"/>
                        <a:pt x="271"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98"/>
                <p:cNvSpPr>
                  <a:spLocks/>
                </p:cNvSpPr>
                <p:nvPr/>
              </p:nvSpPr>
              <p:spPr bwMode="auto">
                <a:xfrm>
                  <a:off x="2678113" y="5434013"/>
                  <a:ext cx="1030288" cy="179388"/>
                </a:xfrm>
                <a:custGeom>
                  <a:avLst/>
                  <a:gdLst>
                    <a:gd name="T0" fmla="*/ 108 w 289"/>
                    <a:gd name="T1" fmla="*/ 4 h 51"/>
                    <a:gd name="T2" fmla="*/ 206 w 289"/>
                    <a:gd name="T3" fmla="*/ 4 h 51"/>
                    <a:gd name="T4" fmla="*/ 256 w 289"/>
                    <a:gd name="T5" fmla="*/ 51 h 51"/>
                    <a:gd name="T6" fmla="*/ 289 w 289"/>
                    <a:gd name="T7" fmla="*/ 51 h 51"/>
                    <a:gd name="T8" fmla="*/ 239 w 289"/>
                    <a:gd name="T9" fmla="*/ 0 h 51"/>
                    <a:gd name="T10" fmla="*/ 178 w 289"/>
                    <a:gd name="T11" fmla="*/ 0 h 51"/>
                    <a:gd name="T12" fmla="*/ 19 w 289"/>
                    <a:gd name="T13" fmla="*/ 0 h 51"/>
                    <a:gd name="T14" fmla="*/ 0 w 289"/>
                    <a:gd name="T15" fmla="*/ 4 h 51"/>
                    <a:gd name="T16" fmla="*/ 108 w 289"/>
                    <a:gd name="T1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51">
                      <a:moveTo>
                        <a:pt x="108" y="4"/>
                      </a:moveTo>
                      <a:cubicBezTo>
                        <a:pt x="206" y="4"/>
                        <a:pt x="206" y="4"/>
                        <a:pt x="206" y="4"/>
                      </a:cubicBezTo>
                      <a:cubicBezTo>
                        <a:pt x="232" y="4"/>
                        <a:pt x="254" y="25"/>
                        <a:pt x="256" y="51"/>
                      </a:cubicBezTo>
                      <a:cubicBezTo>
                        <a:pt x="289" y="51"/>
                        <a:pt x="289" y="51"/>
                        <a:pt x="289" y="51"/>
                      </a:cubicBezTo>
                      <a:cubicBezTo>
                        <a:pt x="289" y="23"/>
                        <a:pt x="266" y="0"/>
                        <a:pt x="239" y="0"/>
                      </a:cubicBezTo>
                      <a:cubicBezTo>
                        <a:pt x="178" y="0"/>
                        <a:pt x="178" y="0"/>
                        <a:pt x="178" y="0"/>
                      </a:cubicBezTo>
                      <a:cubicBezTo>
                        <a:pt x="19" y="0"/>
                        <a:pt x="19" y="0"/>
                        <a:pt x="19" y="0"/>
                      </a:cubicBezTo>
                      <a:cubicBezTo>
                        <a:pt x="12" y="0"/>
                        <a:pt x="6" y="2"/>
                        <a:pt x="0" y="4"/>
                      </a:cubicBezTo>
                      <a:lnTo>
                        <a:pt x="108" y="4"/>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99"/>
                <p:cNvSpPr>
                  <a:spLocks/>
                </p:cNvSpPr>
                <p:nvPr/>
              </p:nvSpPr>
              <p:spPr bwMode="auto">
                <a:xfrm>
                  <a:off x="2714626" y="6311900"/>
                  <a:ext cx="844550" cy="287338"/>
                </a:xfrm>
                <a:custGeom>
                  <a:avLst/>
                  <a:gdLst>
                    <a:gd name="T0" fmla="*/ 218 w 237"/>
                    <a:gd name="T1" fmla="*/ 79 h 81"/>
                    <a:gd name="T2" fmla="*/ 205 w 237"/>
                    <a:gd name="T3" fmla="*/ 74 h 81"/>
                    <a:gd name="T4" fmla="*/ 119 w 237"/>
                    <a:gd name="T5" fmla="*/ 35 h 81"/>
                    <a:gd name="T6" fmla="*/ 33 w 237"/>
                    <a:gd name="T7" fmla="*/ 74 h 81"/>
                    <a:gd name="T8" fmla="*/ 8 w 237"/>
                    <a:gd name="T9" fmla="*/ 75 h 81"/>
                    <a:gd name="T10" fmla="*/ 6 w 237"/>
                    <a:gd name="T11" fmla="*/ 50 h 81"/>
                    <a:gd name="T12" fmla="*/ 119 w 237"/>
                    <a:gd name="T13" fmla="*/ 0 h 81"/>
                    <a:gd name="T14" fmla="*/ 231 w 237"/>
                    <a:gd name="T15" fmla="*/ 50 h 81"/>
                    <a:gd name="T16" fmla="*/ 230 w 237"/>
                    <a:gd name="T17" fmla="*/ 75 h 81"/>
                    <a:gd name="T18" fmla="*/ 218 w 237"/>
                    <a:gd name="T19" fmla="*/ 7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81">
                      <a:moveTo>
                        <a:pt x="218" y="79"/>
                      </a:moveTo>
                      <a:cubicBezTo>
                        <a:pt x="213" y="79"/>
                        <a:pt x="208" y="78"/>
                        <a:pt x="205" y="74"/>
                      </a:cubicBezTo>
                      <a:cubicBezTo>
                        <a:pt x="183" y="49"/>
                        <a:pt x="151" y="35"/>
                        <a:pt x="119" y="35"/>
                      </a:cubicBezTo>
                      <a:cubicBezTo>
                        <a:pt x="86" y="35"/>
                        <a:pt x="54" y="49"/>
                        <a:pt x="33" y="74"/>
                      </a:cubicBezTo>
                      <a:cubicBezTo>
                        <a:pt x="26" y="81"/>
                        <a:pt x="15" y="81"/>
                        <a:pt x="8" y="75"/>
                      </a:cubicBezTo>
                      <a:cubicBezTo>
                        <a:pt x="0" y="68"/>
                        <a:pt x="0" y="57"/>
                        <a:pt x="6" y="50"/>
                      </a:cubicBezTo>
                      <a:cubicBezTo>
                        <a:pt x="35" y="18"/>
                        <a:pt x="76" y="0"/>
                        <a:pt x="119" y="0"/>
                      </a:cubicBezTo>
                      <a:cubicBezTo>
                        <a:pt x="161" y="0"/>
                        <a:pt x="202" y="18"/>
                        <a:pt x="231" y="50"/>
                      </a:cubicBezTo>
                      <a:cubicBezTo>
                        <a:pt x="237" y="57"/>
                        <a:pt x="237" y="68"/>
                        <a:pt x="230" y="75"/>
                      </a:cubicBezTo>
                      <a:cubicBezTo>
                        <a:pt x="226" y="78"/>
                        <a:pt x="222" y="79"/>
                        <a:pt x="218" y="79"/>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Oval 100"/>
                <p:cNvSpPr>
                  <a:spLocks noChangeArrowheads="1"/>
                </p:cNvSpPr>
                <p:nvPr/>
              </p:nvSpPr>
              <p:spPr bwMode="auto">
                <a:xfrm>
                  <a:off x="2714626" y="6564313"/>
                  <a:ext cx="138113" cy="134938"/>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Oval 101"/>
                <p:cNvSpPr>
                  <a:spLocks noChangeArrowheads="1"/>
                </p:cNvSpPr>
                <p:nvPr/>
              </p:nvSpPr>
              <p:spPr bwMode="auto">
                <a:xfrm>
                  <a:off x="3419476" y="6564313"/>
                  <a:ext cx="139700" cy="134938"/>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02"/>
                <p:cNvSpPr>
                  <a:spLocks/>
                </p:cNvSpPr>
                <p:nvPr/>
              </p:nvSpPr>
              <p:spPr bwMode="auto">
                <a:xfrm>
                  <a:off x="2928938" y="4508500"/>
                  <a:ext cx="206375" cy="641350"/>
                </a:xfrm>
                <a:custGeom>
                  <a:avLst/>
                  <a:gdLst>
                    <a:gd name="T0" fmla="*/ 20 w 58"/>
                    <a:gd name="T1" fmla="*/ 0 h 181"/>
                    <a:gd name="T2" fmla="*/ 0 w 58"/>
                    <a:gd name="T3" fmla="*/ 0 h 181"/>
                    <a:gd name="T4" fmla="*/ 29 w 58"/>
                    <a:gd name="T5" fmla="*/ 42 h 181"/>
                    <a:gd name="T6" fmla="*/ 29 w 58"/>
                    <a:gd name="T7" fmla="*/ 139 h 181"/>
                    <a:gd name="T8" fmla="*/ 0 w 58"/>
                    <a:gd name="T9" fmla="*/ 181 h 181"/>
                    <a:gd name="T10" fmla="*/ 20 w 58"/>
                    <a:gd name="T11" fmla="*/ 181 h 181"/>
                    <a:gd name="T12" fmla="*/ 58 w 58"/>
                    <a:gd name="T13" fmla="*/ 139 h 181"/>
                    <a:gd name="T14" fmla="*/ 58 w 58"/>
                    <a:gd name="T15" fmla="*/ 42 h 181"/>
                    <a:gd name="T16" fmla="*/ 20 w 58"/>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81">
                      <a:moveTo>
                        <a:pt x="20" y="0"/>
                      </a:moveTo>
                      <a:cubicBezTo>
                        <a:pt x="20" y="0"/>
                        <a:pt x="10" y="0"/>
                        <a:pt x="0" y="0"/>
                      </a:cubicBezTo>
                      <a:cubicBezTo>
                        <a:pt x="16" y="5"/>
                        <a:pt x="29" y="23"/>
                        <a:pt x="29" y="42"/>
                      </a:cubicBezTo>
                      <a:cubicBezTo>
                        <a:pt x="29" y="139"/>
                        <a:pt x="29" y="139"/>
                        <a:pt x="29" y="139"/>
                      </a:cubicBezTo>
                      <a:cubicBezTo>
                        <a:pt x="29" y="159"/>
                        <a:pt x="17" y="177"/>
                        <a:pt x="0" y="181"/>
                      </a:cubicBezTo>
                      <a:cubicBezTo>
                        <a:pt x="10" y="181"/>
                        <a:pt x="20" y="181"/>
                        <a:pt x="20" y="181"/>
                      </a:cubicBezTo>
                      <a:cubicBezTo>
                        <a:pt x="41" y="181"/>
                        <a:pt x="58" y="162"/>
                        <a:pt x="58" y="139"/>
                      </a:cubicBezTo>
                      <a:cubicBezTo>
                        <a:pt x="58" y="42"/>
                        <a:pt x="58" y="42"/>
                        <a:pt x="58" y="42"/>
                      </a:cubicBezTo>
                      <a:cubicBezTo>
                        <a:pt x="58" y="19"/>
                        <a:pt x="41" y="0"/>
                        <a:pt x="20" y="0"/>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03"/>
                <p:cNvSpPr>
                  <a:spLocks/>
                </p:cNvSpPr>
                <p:nvPr/>
              </p:nvSpPr>
              <p:spPr bwMode="auto">
                <a:xfrm>
                  <a:off x="2560638" y="4508500"/>
                  <a:ext cx="500063" cy="641350"/>
                </a:xfrm>
                <a:custGeom>
                  <a:avLst/>
                  <a:gdLst>
                    <a:gd name="T0" fmla="*/ 140 w 140"/>
                    <a:gd name="T1" fmla="*/ 139 h 181"/>
                    <a:gd name="T2" fmla="*/ 102 w 140"/>
                    <a:gd name="T3" fmla="*/ 181 h 181"/>
                    <a:gd name="T4" fmla="*/ 70 w 140"/>
                    <a:gd name="T5" fmla="*/ 180 h 181"/>
                    <a:gd name="T6" fmla="*/ 38 w 140"/>
                    <a:gd name="T7" fmla="*/ 181 h 181"/>
                    <a:gd name="T8" fmla="*/ 0 w 140"/>
                    <a:gd name="T9" fmla="*/ 139 h 181"/>
                    <a:gd name="T10" fmla="*/ 0 w 140"/>
                    <a:gd name="T11" fmla="*/ 42 h 181"/>
                    <a:gd name="T12" fmla="*/ 38 w 140"/>
                    <a:gd name="T13" fmla="*/ 0 h 181"/>
                    <a:gd name="T14" fmla="*/ 70 w 140"/>
                    <a:gd name="T15" fmla="*/ 2 h 181"/>
                    <a:gd name="T16" fmla="*/ 102 w 140"/>
                    <a:gd name="T17" fmla="*/ 0 h 181"/>
                    <a:gd name="T18" fmla="*/ 140 w 140"/>
                    <a:gd name="T19" fmla="*/ 42 h 181"/>
                    <a:gd name="T20" fmla="*/ 140 w 140"/>
                    <a:gd name="T21" fmla="*/ 13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81">
                      <a:moveTo>
                        <a:pt x="140" y="139"/>
                      </a:moveTo>
                      <a:cubicBezTo>
                        <a:pt x="140" y="162"/>
                        <a:pt x="123" y="181"/>
                        <a:pt x="102" y="181"/>
                      </a:cubicBezTo>
                      <a:cubicBezTo>
                        <a:pt x="102" y="181"/>
                        <a:pt x="81" y="180"/>
                        <a:pt x="70" y="180"/>
                      </a:cubicBezTo>
                      <a:cubicBezTo>
                        <a:pt x="58" y="180"/>
                        <a:pt x="38" y="181"/>
                        <a:pt x="38" y="181"/>
                      </a:cubicBezTo>
                      <a:cubicBezTo>
                        <a:pt x="17" y="181"/>
                        <a:pt x="0" y="162"/>
                        <a:pt x="0" y="139"/>
                      </a:cubicBezTo>
                      <a:cubicBezTo>
                        <a:pt x="0" y="42"/>
                        <a:pt x="0" y="42"/>
                        <a:pt x="0" y="42"/>
                      </a:cubicBezTo>
                      <a:cubicBezTo>
                        <a:pt x="0" y="19"/>
                        <a:pt x="17" y="0"/>
                        <a:pt x="38" y="0"/>
                      </a:cubicBezTo>
                      <a:cubicBezTo>
                        <a:pt x="38" y="0"/>
                        <a:pt x="55" y="2"/>
                        <a:pt x="70" y="2"/>
                      </a:cubicBezTo>
                      <a:cubicBezTo>
                        <a:pt x="85" y="2"/>
                        <a:pt x="102" y="0"/>
                        <a:pt x="102" y="0"/>
                      </a:cubicBezTo>
                      <a:cubicBezTo>
                        <a:pt x="123" y="0"/>
                        <a:pt x="140" y="19"/>
                        <a:pt x="140" y="42"/>
                      </a:cubicBezTo>
                      <a:lnTo>
                        <a:pt x="140" y="139"/>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04"/>
                <p:cNvSpPr>
                  <a:spLocks/>
                </p:cNvSpPr>
                <p:nvPr/>
              </p:nvSpPr>
              <p:spPr bwMode="auto">
                <a:xfrm>
                  <a:off x="2886076" y="4508500"/>
                  <a:ext cx="174625" cy="641350"/>
                </a:xfrm>
                <a:custGeom>
                  <a:avLst/>
                  <a:gdLst>
                    <a:gd name="T0" fmla="*/ 11 w 49"/>
                    <a:gd name="T1" fmla="*/ 0 h 181"/>
                    <a:gd name="T2" fmla="*/ 2 w 49"/>
                    <a:gd name="T3" fmla="*/ 1 h 181"/>
                    <a:gd name="T4" fmla="*/ 32 w 49"/>
                    <a:gd name="T5" fmla="*/ 42 h 181"/>
                    <a:gd name="T6" fmla="*/ 32 w 49"/>
                    <a:gd name="T7" fmla="*/ 139 h 181"/>
                    <a:gd name="T8" fmla="*/ 0 w 49"/>
                    <a:gd name="T9" fmla="*/ 180 h 181"/>
                    <a:gd name="T10" fmla="*/ 11 w 49"/>
                    <a:gd name="T11" fmla="*/ 181 h 181"/>
                    <a:gd name="T12" fmla="*/ 49 w 49"/>
                    <a:gd name="T13" fmla="*/ 139 h 181"/>
                    <a:gd name="T14" fmla="*/ 49 w 49"/>
                    <a:gd name="T15" fmla="*/ 42 h 181"/>
                    <a:gd name="T16" fmla="*/ 11 w 49"/>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81">
                      <a:moveTo>
                        <a:pt x="11" y="0"/>
                      </a:moveTo>
                      <a:cubicBezTo>
                        <a:pt x="11" y="0"/>
                        <a:pt x="7" y="1"/>
                        <a:pt x="2" y="1"/>
                      </a:cubicBezTo>
                      <a:cubicBezTo>
                        <a:pt x="19" y="5"/>
                        <a:pt x="32" y="22"/>
                        <a:pt x="32" y="42"/>
                      </a:cubicBezTo>
                      <a:cubicBezTo>
                        <a:pt x="32" y="139"/>
                        <a:pt x="32" y="139"/>
                        <a:pt x="32" y="139"/>
                      </a:cubicBezTo>
                      <a:cubicBezTo>
                        <a:pt x="32" y="160"/>
                        <a:pt x="18" y="177"/>
                        <a:pt x="0" y="180"/>
                      </a:cubicBezTo>
                      <a:cubicBezTo>
                        <a:pt x="6" y="181"/>
                        <a:pt x="11" y="181"/>
                        <a:pt x="11" y="181"/>
                      </a:cubicBezTo>
                      <a:cubicBezTo>
                        <a:pt x="32" y="181"/>
                        <a:pt x="49" y="162"/>
                        <a:pt x="49" y="139"/>
                      </a:cubicBezTo>
                      <a:cubicBezTo>
                        <a:pt x="49" y="42"/>
                        <a:pt x="49" y="42"/>
                        <a:pt x="49" y="42"/>
                      </a:cubicBezTo>
                      <a:cubicBezTo>
                        <a:pt x="49" y="19"/>
                        <a:pt x="32" y="0"/>
                        <a:pt x="11"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05"/>
                <p:cNvSpPr>
                  <a:spLocks/>
                </p:cNvSpPr>
                <p:nvPr/>
              </p:nvSpPr>
              <p:spPr bwMode="auto">
                <a:xfrm>
                  <a:off x="2700338" y="4787900"/>
                  <a:ext cx="96838" cy="762000"/>
                </a:xfrm>
                <a:custGeom>
                  <a:avLst/>
                  <a:gdLst>
                    <a:gd name="T0" fmla="*/ 14 w 27"/>
                    <a:gd name="T1" fmla="*/ 215 h 215"/>
                    <a:gd name="T2" fmla="*/ 0 w 27"/>
                    <a:gd name="T3" fmla="*/ 202 h 215"/>
                    <a:gd name="T4" fmla="*/ 0 w 27"/>
                    <a:gd name="T5" fmla="*/ 13 h 215"/>
                    <a:gd name="T6" fmla="*/ 14 w 27"/>
                    <a:gd name="T7" fmla="*/ 0 h 215"/>
                    <a:gd name="T8" fmla="*/ 27 w 27"/>
                    <a:gd name="T9" fmla="*/ 13 h 215"/>
                    <a:gd name="T10" fmla="*/ 27 w 27"/>
                    <a:gd name="T11" fmla="*/ 202 h 215"/>
                    <a:gd name="T12" fmla="*/ 14 w 27"/>
                    <a:gd name="T13" fmla="*/ 215 h 215"/>
                  </a:gdLst>
                  <a:ahLst/>
                  <a:cxnLst>
                    <a:cxn ang="0">
                      <a:pos x="T0" y="T1"/>
                    </a:cxn>
                    <a:cxn ang="0">
                      <a:pos x="T2" y="T3"/>
                    </a:cxn>
                    <a:cxn ang="0">
                      <a:pos x="T4" y="T5"/>
                    </a:cxn>
                    <a:cxn ang="0">
                      <a:pos x="T6" y="T7"/>
                    </a:cxn>
                    <a:cxn ang="0">
                      <a:pos x="T8" y="T9"/>
                    </a:cxn>
                    <a:cxn ang="0">
                      <a:pos x="T10" y="T11"/>
                    </a:cxn>
                    <a:cxn ang="0">
                      <a:pos x="T12" y="T13"/>
                    </a:cxn>
                  </a:cxnLst>
                  <a:rect l="0" t="0" r="r" b="b"/>
                  <a:pathLst>
                    <a:path w="27" h="215">
                      <a:moveTo>
                        <a:pt x="14" y="215"/>
                      </a:moveTo>
                      <a:cubicBezTo>
                        <a:pt x="6" y="215"/>
                        <a:pt x="0" y="209"/>
                        <a:pt x="0" y="202"/>
                      </a:cubicBezTo>
                      <a:cubicBezTo>
                        <a:pt x="0" y="13"/>
                        <a:pt x="0" y="13"/>
                        <a:pt x="0" y="13"/>
                      </a:cubicBezTo>
                      <a:cubicBezTo>
                        <a:pt x="0" y="6"/>
                        <a:pt x="6" y="0"/>
                        <a:pt x="14" y="0"/>
                      </a:cubicBezTo>
                      <a:cubicBezTo>
                        <a:pt x="21" y="0"/>
                        <a:pt x="27" y="6"/>
                        <a:pt x="27" y="13"/>
                      </a:cubicBezTo>
                      <a:cubicBezTo>
                        <a:pt x="27" y="202"/>
                        <a:pt x="27" y="202"/>
                        <a:pt x="27" y="202"/>
                      </a:cubicBezTo>
                      <a:cubicBezTo>
                        <a:pt x="27" y="209"/>
                        <a:pt x="21" y="215"/>
                        <a:pt x="14" y="215"/>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06"/>
                <p:cNvSpPr>
                  <a:spLocks/>
                </p:cNvSpPr>
                <p:nvPr/>
              </p:nvSpPr>
              <p:spPr bwMode="auto">
                <a:xfrm>
                  <a:off x="4197351" y="6510338"/>
                  <a:ext cx="841375" cy="223838"/>
                </a:xfrm>
                <a:custGeom>
                  <a:avLst/>
                  <a:gdLst>
                    <a:gd name="T0" fmla="*/ 0 w 236"/>
                    <a:gd name="T1" fmla="*/ 17 h 63"/>
                    <a:gd name="T2" fmla="*/ 5 w 236"/>
                    <a:gd name="T3" fmla="*/ 53 h 63"/>
                    <a:gd name="T4" fmla="*/ 28 w 236"/>
                    <a:gd name="T5" fmla="*/ 62 h 63"/>
                    <a:gd name="T6" fmla="*/ 139 w 236"/>
                    <a:gd name="T7" fmla="*/ 51 h 63"/>
                    <a:gd name="T8" fmla="*/ 213 w 236"/>
                    <a:gd name="T9" fmla="*/ 35 h 63"/>
                    <a:gd name="T10" fmla="*/ 218 w 236"/>
                    <a:gd name="T11" fmla="*/ 18 h 63"/>
                    <a:gd name="T12" fmla="*/ 112 w 236"/>
                    <a:gd name="T13" fmla="*/ 5 h 63"/>
                    <a:gd name="T14" fmla="*/ 0 w 236"/>
                    <a:gd name="T15" fmla="*/ 17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3">
                      <a:moveTo>
                        <a:pt x="0" y="17"/>
                      </a:moveTo>
                      <a:cubicBezTo>
                        <a:pt x="5" y="53"/>
                        <a:pt x="5" y="53"/>
                        <a:pt x="5" y="53"/>
                      </a:cubicBezTo>
                      <a:cubicBezTo>
                        <a:pt x="9" y="61"/>
                        <a:pt x="16" y="63"/>
                        <a:pt x="28" y="62"/>
                      </a:cubicBezTo>
                      <a:cubicBezTo>
                        <a:pt x="139" y="51"/>
                        <a:pt x="139" y="51"/>
                        <a:pt x="139" y="51"/>
                      </a:cubicBezTo>
                      <a:cubicBezTo>
                        <a:pt x="158" y="49"/>
                        <a:pt x="213" y="35"/>
                        <a:pt x="213" y="35"/>
                      </a:cubicBezTo>
                      <a:cubicBezTo>
                        <a:pt x="236" y="27"/>
                        <a:pt x="223" y="17"/>
                        <a:pt x="218" y="18"/>
                      </a:cubicBezTo>
                      <a:cubicBezTo>
                        <a:pt x="198" y="19"/>
                        <a:pt x="150" y="10"/>
                        <a:pt x="112" y="5"/>
                      </a:cubicBezTo>
                      <a:cubicBezTo>
                        <a:pt x="79" y="0"/>
                        <a:pt x="0" y="17"/>
                        <a:pt x="0" y="17"/>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07"/>
                <p:cNvSpPr>
                  <a:spLocks/>
                </p:cNvSpPr>
                <p:nvPr/>
              </p:nvSpPr>
              <p:spPr bwMode="auto">
                <a:xfrm>
                  <a:off x="4189413" y="6429375"/>
                  <a:ext cx="560388" cy="174625"/>
                </a:xfrm>
                <a:custGeom>
                  <a:avLst/>
                  <a:gdLst>
                    <a:gd name="T0" fmla="*/ 1 w 157"/>
                    <a:gd name="T1" fmla="*/ 10 h 49"/>
                    <a:gd name="T2" fmla="*/ 2 w 157"/>
                    <a:gd name="T3" fmla="*/ 40 h 49"/>
                    <a:gd name="T4" fmla="*/ 136 w 157"/>
                    <a:gd name="T5" fmla="*/ 40 h 49"/>
                    <a:gd name="T6" fmla="*/ 150 w 157"/>
                    <a:gd name="T7" fmla="*/ 33 h 49"/>
                    <a:gd name="T8" fmla="*/ 50 w 157"/>
                    <a:gd name="T9" fmla="*/ 0 h 49"/>
                    <a:gd name="T10" fmla="*/ 1 w 157"/>
                    <a:gd name="T11" fmla="*/ 10 h 49"/>
                  </a:gdLst>
                  <a:ahLst/>
                  <a:cxnLst>
                    <a:cxn ang="0">
                      <a:pos x="T0" y="T1"/>
                    </a:cxn>
                    <a:cxn ang="0">
                      <a:pos x="T2" y="T3"/>
                    </a:cxn>
                    <a:cxn ang="0">
                      <a:pos x="T4" y="T5"/>
                    </a:cxn>
                    <a:cxn ang="0">
                      <a:pos x="T6" y="T7"/>
                    </a:cxn>
                    <a:cxn ang="0">
                      <a:pos x="T8" y="T9"/>
                    </a:cxn>
                    <a:cxn ang="0">
                      <a:pos x="T10" y="T11"/>
                    </a:cxn>
                  </a:cxnLst>
                  <a:rect l="0" t="0" r="r" b="b"/>
                  <a:pathLst>
                    <a:path w="157" h="49">
                      <a:moveTo>
                        <a:pt x="1" y="10"/>
                      </a:moveTo>
                      <a:cubicBezTo>
                        <a:pt x="2" y="21"/>
                        <a:pt x="0" y="33"/>
                        <a:pt x="2" y="40"/>
                      </a:cubicBezTo>
                      <a:cubicBezTo>
                        <a:pt x="4" y="49"/>
                        <a:pt x="136" y="40"/>
                        <a:pt x="136" y="40"/>
                      </a:cubicBezTo>
                      <a:cubicBezTo>
                        <a:pt x="139" y="40"/>
                        <a:pt x="157" y="34"/>
                        <a:pt x="150" y="33"/>
                      </a:cubicBezTo>
                      <a:cubicBezTo>
                        <a:pt x="117" y="29"/>
                        <a:pt x="50" y="13"/>
                        <a:pt x="50" y="0"/>
                      </a:cubicBezTo>
                      <a:lnTo>
                        <a:pt x="1" y="1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08"/>
                <p:cNvSpPr>
                  <a:spLocks/>
                </p:cNvSpPr>
                <p:nvPr/>
              </p:nvSpPr>
              <p:spPr bwMode="auto">
                <a:xfrm>
                  <a:off x="2971801" y="3925888"/>
                  <a:ext cx="815975" cy="1017588"/>
                </a:xfrm>
                <a:custGeom>
                  <a:avLst/>
                  <a:gdLst>
                    <a:gd name="T0" fmla="*/ 211 w 229"/>
                    <a:gd name="T1" fmla="*/ 275 h 287"/>
                    <a:gd name="T2" fmla="*/ 159 w 229"/>
                    <a:gd name="T3" fmla="*/ 269 h 287"/>
                    <a:gd name="T4" fmla="*/ 23 w 229"/>
                    <a:gd name="T5" fmla="*/ 94 h 287"/>
                    <a:gd name="T6" fmla="*/ 23 w 229"/>
                    <a:gd name="T7" fmla="*/ 94 h 287"/>
                    <a:gd name="T8" fmla="*/ 17 w 229"/>
                    <a:gd name="T9" fmla="*/ 88 h 287"/>
                    <a:gd name="T10" fmla="*/ 25 w 229"/>
                    <a:gd name="T11" fmla="*/ 18 h 287"/>
                    <a:gd name="T12" fmla="*/ 95 w 229"/>
                    <a:gd name="T13" fmla="*/ 26 h 287"/>
                    <a:gd name="T14" fmla="*/ 216 w 229"/>
                    <a:gd name="T15" fmla="*/ 223 h 287"/>
                    <a:gd name="T16" fmla="*/ 211 w 229"/>
                    <a:gd name="T17" fmla="*/ 27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87">
                      <a:moveTo>
                        <a:pt x="211" y="275"/>
                      </a:moveTo>
                      <a:cubicBezTo>
                        <a:pt x="195" y="287"/>
                        <a:pt x="172" y="285"/>
                        <a:pt x="159" y="269"/>
                      </a:cubicBezTo>
                      <a:cubicBezTo>
                        <a:pt x="23" y="94"/>
                        <a:pt x="23" y="94"/>
                        <a:pt x="23" y="94"/>
                      </a:cubicBezTo>
                      <a:cubicBezTo>
                        <a:pt x="23" y="94"/>
                        <a:pt x="23" y="94"/>
                        <a:pt x="23" y="94"/>
                      </a:cubicBezTo>
                      <a:cubicBezTo>
                        <a:pt x="17" y="88"/>
                        <a:pt x="17" y="88"/>
                        <a:pt x="17" y="88"/>
                      </a:cubicBezTo>
                      <a:cubicBezTo>
                        <a:pt x="0" y="66"/>
                        <a:pt x="3" y="35"/>
                        <a:pt x="25" y="18"/>
                      </a:cubicBezTo>
                      <a:cubicBezTo>
                        <a:pt x="47" y="0"/>
                        <a:pt x="78" y="4"/>
                        <a:pt x="95" y="26"/>
                      </a:cubicBezTo>
                      <a:cubicBezTo>
                        <a:pt x="216" y="223"/>
                        <a:pt x="216" y="223"/>
                        <a:pt x="216" y="223"/>
                      </a:cubicBezTo>
                      <a:cubicBezTo>
                        <a:pt x="229" y="239"/>
                        <a:pt x="227" y="262"/>
                        <a:pt x="211" y="275"/>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09"/>
                <p:cNvSpPr>
                  <a:spLocks/>
                </p:cNvSpPr>
                <p:nvPr/>
              </p:nvSpPr>
              <p:spPr bwMode="auto">
                <a:xfrm>
                  <a:off x="4071938" y="4143375"/>
                  <a:ext cx="420688" cy="552450"/>
                </a:xfrm>
                <a:custGeom>
                  <a:avLst/>
                  <a:gdLst>
                    <a:gd name="T0" fmla="*/ 265 w 265"/>
                    <a:gd name="T1" fmla="*/ 22 h 348"/>
                    <a:gd name="T2" fmla="*/ 25 w 265"/>
                    <a:gd name="T3" fmla="*/ 348 h 348"/>
                    <a:gd name="T4" fmla="*/ 0 w 265"/>
                    <a:gd name="T5" fmla="*/ 344 h 348"/>
                    <a:gd name="T6" fmla="*/ 254 w 265"/>
                    <a:gd name="T7" fmla="*/ 0 h 348"/>
                    <a:gd name="T8" fmla="*/ 265 w 265"/>
                    <a:gd name="T9" fmla="*/ 22 h 348"/>
                  </a:gdLst>
                  <a:ahLst/>
                  <a:cxnLst>
                    <a:cxn ang="0">
                      <a:pos x="T0" y="T1"/>
                    </a:cxn>
                    <a:cxn ang="0">
                      <a:pos x="T2" y="T3"/>
                    </a:cxn>
                    <a:cxn ang="0">
                      <a:pos x="T4" y="T5"/>
                    </a:cxn>
                    <a:cxn ang="0">
                      <a:pos x="T6" y="T7"/>
                    </a:cxn>
                    <a:cxn ang="0">
                      <a:pos x="T8" y="T9"/>
                    </a:cxn>
                  </a:cxnLst>
                  <a:rect l="0" t="0" r="r" b="b"/>
                  <a:pathLst>
                    <a:path w="265" h="348">
                      <a:moveTo>
                        <a:pt x="265" y="22"/>
                      </a:moveTo>
                      <a:lnTo>
                        <a:pt x="25" y="348"/>
                      </a:lnTo>
                      <a:lnTo>
                        <a:pt x="0" y="344"/>
                      </a:lnTo>
                      <a:lnTo>
                        <a:pt x="254" y="0"/>
                      </a:lnTo>
                      <a:lnTo>
                        <a:pt x="265" y="2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110"/>
                <p:cNvSpPr>
                  <a:spLocks/>
                </p:cNvSpPr>
                <p:nvPr/>
              </p:nvSpPr>
              <p:spPr bwMode="auto">
                <a:xfrm>
                  <a:off x="3184526" y="3951288"/>
                  <a:ext cx="528638" cy="727075"/>
                </a:xfrm>
                <a:custGeom>
                  <a:avLst/>
                  <a:gdLst>
                    <a:gd name="T0" fmla="*/ 148 w 148"/>
                    <a:gd name="T1" fmla="*/ 204 h 205"/>
                    <a:gd name="T2" fmla="*/ 143 w 148"/>
                    <a:gd name="T3" fmla="*/ 205 h 205"/>
                    <a:gd name="T4" fmla="*/ 142 w 148"/>
                    <a:gd name="T5" fmla="*/ 202 h 205"/>
                    <a:gd name="T6" fmla="*/ 36 w 148"/>
                    <a:gd name="T7" fmla="*/ 25 h 205"/>
                    <a:gd name="T8" fmla="*/ 0 w 148"/>
                    <a:gd name="T9" fmla="*/ 0 h 205"/>
                    <a:gd name="T10" fmla="*/ 36 w 148"/>
                    <a:gd name="T11" fmla="*/ 19 h 205"/>
                    <a:gd name="T12" fmla="*/ 146 w 148"/>
                    <a:gd name="T13" fmla="*/ 202 h 205"/>
                    <a:gd name="T14" fmla="*/ 148 w 148"/>
                    <a:gd name="T15" fmla="*/ 204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205">
                      <a:moveTo>
                        <a:pt x="148" y="204"/>
                      </a:moveTo>
                      <a:cubicBezTo>
                        <a:pt x="143" y="205"/>
                        <a:pt x="143" y="205"/>
                        <a:pt x="143" y="205"/>
                      </a:cubicBezTo>
                      <a:cubicBezTo>
                        <a:pt x="142" y="202"/>
                        <a:pt x="142" y="202"/>
                        <a:pt x="142" y="202"/>
                      </a:cubicBezTo>
                      <a:cubicBezTo>
                        <a:pt x="142" y="202"/>
                        <a:pt x="66" y="66"/>
                        <a:pt x="36" y="25"/>
                      </a:cubicBezTo>
                      <a:cubicBezTo>
                        <a:pt x="23" y="8"/>
                        <a:pt x="15" y="2"/>
                        <a:pt x="0" y="0"/>
                      </a:cubicBezTo>
                      <a:cubicBezTo>
                        <a:pt x="14" y="0"/>
                        <a:pt x="27" y="7"/>
                        <a:pt x="36" y="19"/>
                      </a:cubicBezTo>
                      <a:cubicBezTo>
                        <a:pt x="65" y="57"/>
                        <a:pt x="146" y="202"/>
                        <a:pt x="146" y="202"/>
                      </a:cubicBezTo>
                      <a:lnTo>
                        <a:pt x="148" y="204"/>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12"/>
                <p:cNvSpPr>
                  <a:spLocks/>
                </p:cNvSpPr>
                <p:nvPr/>
              </p:nvSpPr>
              <p:spPr bwMode="auto">
                <a:xfrm>
                  <a:off x="4165601" y="4692650"/>
                  <a:ext cx="217488" cy="155575"/>
                </a:xfrm>
                <a:custGeom>
                  <a:avLst/>
                  <a:gdLst>
                    <a:gd name="T0" fmla="*/ 112 w 137"/>
                    <a:gd name="T1" fmla="*/ 0 h 98"/>
                    <a:gd name="T2" fmla="*/ 0 w 137"/>
                    <a:gd name="T3" fmla="*/ 9 h 98"/>
                    <a:gd name="T4" fmla="*/ 6 w 137"/>
                    <a:gd name="T5" fmla="*/ 98 h 98"/>
                    <a:gd name="T6" fmla="*/ 137 w 137"/>
                    <a:gd name="T7" fmla="*/ 89 h 98"/>
                    <a:gd name="T8" fmla="*/ 112 w 137"/>
                    <a:gd name="T9" fmla="*/ 0 h 98"/>
                  </a:gdLst>
                  <a:ahLst/>
                  <a:cxnLst>
                    <a:cxn ang="0">
                      <a:pos x="T0" y="T1"/>
                    </a:cxn>
                    <a:cxn ang="0">
                      <a:pos x="T2" y="T3"/>
                    </a:cxn>
                    <a:cxn ang="0">
                      <a:pos x="T4" y="T5"/>
                    </a:cxn>
                    <a:cxn ang="0">
                      <a:pos x="T6" y="T7"/>
                    </a:cxn>
                    <a:cxn ang="0">
                      <a:pos x="T8" y="T9"/>
                    </a:cxn>
                  </a:cxnLst>
                  <a:rect l="0" t="0" r="r" b="b"/>
                  <a:pathLst>
                    <a:path w="137" h="98">
                      <a:moveTo>
                        <a:pt x="112" y="0"/>
                      </a:moveTo>
                      <a:lnTo>
                        <a:pt x="0" y="9"/>
                      </a:lnTo>
                      <a:lnTo>
                        <a:pt x="6" y="98"/>
                      </a:lnTo>
                      <a:lnTo>
                        <a:pt x="137" y="89"/>
                      </a:lnTo>
                      <a:lnTo>
                        <a:pt x="112" y="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13"/>
                <p:cNvSpPr>
                  <a:spLocks/>
                </p:cNvSpPr>
                <p:nvPr/>
              </p:nvSpPr>
              <p:spPr bwMode="auto">
                <a:xfrm>
                  <a:off x="4165601" y="4692650"/>
                  <a:ext cx="217488" cy="155575"/>
                </a:xfrm>
                <a:custGeom>
                  <a:avLst/>
                  <a:gdLst>
                    <a:gd name="T0" fmla="*/ 112 w 137"/>
                    <a:gd name="T1" fmla="*/ 0 h 98"/>
                    <a:gd name="T2" fmla="*/ 0 w 137"/>
                    <a:gd name="T3" fmla="*/ 9 h 98"/>
                    <a:gd name="T4" fmla="*/ 6 w 137"/>
                    <a:gd name="T5" fmla="*/ 98 h 98"/>
                    <a:gd name="T6" fmla="*/ 137 w 137"/>
                    <a:gd name="T7" fmla="*/ 89 h 98"/>
                  </a:gdLst>
                  <a:ahLst/>
                  <a:cxnLst>
                    <a:cxn ang="0">
                      <a:pos x="T0" y="T1"/>
                    </a:cxn>
                    <a:cxn ang="0">
                      <a:pos x="T2" y="T3"/>
                    </a:cxn>
                    <a:cxn ang="0">
                      <a:pos x="T4" y="T5"/>
                    </a:cxn>
                    <a:cxn ang="0">
                      <a:pos x="T6" y="T7"/>
                    </a:cxn>
                  </a:cxnLst>
                  <a:rect l="0" t="0" r="r" b="b"/>
                  <a:pathLst>
                    <a:path w="137" h="98">
                      <a:moveTo>
                        <a:pt x="112" y="0"/>
                      </a:moveTo>
                      <a:lnTo>
                        <a:pt x="0" y="9"/>
                      </a:lnTo>
                      <a:lnTo>
                        <a:pt x="6" y="98"/>
                      </a:lnTo>
                      <a:lnTo>
                        <a:pt x="137"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14"/>
                <p:cNvSpPr>
                  <a:spLocks/>
                </p:cNvSpPr>
                <p:nvPr/>
              </p:nvSpPr>
              <p:spPr bwMode="auto">
                <a:xfrm>
                  <a:off x="4246563" y="4670425"/>
                  <a:ext cx="74613" cy="185738"/>
                </a:xfrm>
                <a:custGeom>
                  <a:avLst/>
                  <a:gdLst>
                    <a:gd name="T0" fmla="*/ 38 w 47"/>
                    <a:gd name="T1" fmla="*/ 0 h 117"/>
                    <a:gd name="T2" fmla="*/ 47 w 47"/>
                    <a:gd name="T3" fmla="*/ 114 h 117"/>
                    <a:gd name="T4" fmla="*/ 9 w 47"/>
                    <a:gd name="T5" fmla="*/ 117 h 117"/>
                    <a:gd name="T6" fmla="*/ 7 w 47"/>
                    <a:gd name="T7" fmla="*/ 117 h 117"/>
                    <a:gd name="T8" fmla="*/ 0 w 47"/>
                    <a:gd name="T9" fmla="*/ 9 h 117"/>
                    <a:gd name="T10" fmla="*/ 0 w 47"/>
                    <a:gd name="T11" fmla="*/ 3 h 117"/>
                    <a:gd name="T12" fmla="*/ 38 w 47"/>
                    <a:gd name="T13" fmla="*/ 0 h 117"/>
                  </a:gdLst>
                  <a:ahLst/>
                  <a:cxnLst>
                    <a:cxn ang="0">
                      <a:pos x="T0" y="T1"/>
                    </a:cxn>
                    <a:cxn ang="0">
                      <a:pos x="T2" y="T3"/>
                    </a:cxn>
                    <a:cxn ang="0">
                      <a:pos x="T4" y="T5"/>
                    </a:cxn>
                    <a:cxn ang="0">
                      <a:pos x="T6" y="T7"/>
                    </a:cxn>
                    <a:cxn ang="0">
                      <a:pos x="T8" y="T9"/>
                    </a:cxn>
                    <a:cxn ang="0">
                      <a:pos x="T10" y="T11"/>
                    </a:cxn>
                    <a:cxn ang="0">
                      <a:pos x="T12" y="T13"/>
                    </a:cxn>
                  </a:cxnLst>
                  <a:rect l="0" t="0" r="r" b="b"/>
                  <a:pathLst>
                    <a:path w="47" h="117">
                      <a:moveTo>
                        <a:pt x="38" y="0"/>
                      </a:moveTo>
                      <a:lnTo>
                        <a:pt x="47" y="114"/>
                      </a:lnTo>
                      <a:lnTo>
                        <a:pt x="9" y="117"/>
                      </a:lnTo>
                      <a:lnTo>
                        <a:pt x="7" y="117"/>
                      </a:lnTo>
                      <a:lnTo>
                        <a:pt x="0" y="9"/>
                      </a:lnTo>
                      <a:lnTo>
                        <a:pt x="0" y="3"/>
                      </a:lnTo>
                      <a:lnTo>
                        <a:pt x="38" y="0"/>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5"/>
                <p:cNvSpPr>
                  <a:spLocks/>
                </p:cNvSpPr>
                <p:nvPr/>
              </p:nvSpPr>
              <p:spPr bwMode="auto">
                <a:xfrm>
                  <a:off x="3502026" y="4667250"/>
                  <a:ext cx="758825" cy="269875"/>
                </a:xfrm>
                <a:custGeom>
                  <a:avLst/>
                  <a:gdLst>
                    <a:gd name="T0" fmla="*/ 209 w 213"/>
                    <a:gd name="T1" fmla="*/ 1 h 76"/>
                    <a:gd name="T2" fmla="*/ 209 w 213"/>
                    <a:gd name="T3" fmla="*/ 2 h 76"/>
                    <a:gd name="T4" fmla="*/ 209 w 213"/>
                    <a:gd name="T5" fmla="*/ 5 h 76"/>
                    <a:gd name="T6" fmla="*/ 213 w 213"/>
                    <a:gd name="T7" fmla="*/ 58 h 76"/>
                    <a:gd name="T8" fmla="*/ 43 w 213"/>
                    <a:gd name="T9" fmla="*/ 73 h 76"/>
                    <a:gd name="T10" fmla="*/ 2 w 213"/>
                    <a:gd name="T11" fmla="*/ 41 h 76"/>
                    <a:gd name="T12" fmla="*/ 34 w 213"/>
                    <a:gd name="T13" fmla="*/ 1 h 76"/>
                    <a:gd name="T14" fmla="*/ 35 w 213"/>
                    <a:gd name="T15" fmla="*/ 1 h 76"/>
                    <a:gd name="T16" fmla="*/ 40 w 213"/>
                    <a:gd name="T17" fmla="*/ 0 h 76"/>
                    <a:gd name="T18" fmla="*/ 209 w 213"/>
                    <a:gd name="T19"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76">
                      <a:moveTo>
                        <a:pt x="209" y="1"/>
                      </a:moveTo>
                      <a:cubicBezTo>
                        <a:pt x="209" y="2"/>
                        <a:pt x="209" y="2"/>
                        <a:pt x="209" y="2"/>
                      </a:cubicBezTo>
                      <a:cubicBezTo>
                        <a:pt x="209" y="5"/>
                        <a:pt x="209" y="5"/>
                        <a:pt x="209" y="5"/>
                      </a:cubicBezTo>
                      <a:cubicBezTo>
                        <a:pt x="213" y="58"/>
                        <a:pt x="213" y="58"/>
                        <a:pt x="213" y="58"/>
                      </a:cubicBezTo>
                      <a:cubicBezTo>
                        <a:pt x="43" y="73"/>
                        <a:pt x="43" y="73"/>
                        <a:pt x="43" y="73"/>
                      </a:cubicBezTo>
                      <a:cubicBezTo>
                        <a:pt x="23" y="76"/>
                        <a:pt x="4" y="61"/>
                        <a:pt x="2" y="41"/>
                      </a:cubicBezTo>
                      <a:cubicBezTo>
                        <a:pt x="0" y="21"/>
                        <a:pt x="14" y="3"/>
                        <a:pt x="34" y="1"/>
                      </a:cubicBezTo>
                      <a:cubicBezTo>
                        <a:pt x="35" y="1"/>
                        <a:pt x="35" y="1"/>
                        <a:pt x="35" y="1"/>
                      </a:cubicBezTo>
                      <a:cubicBezTo>
                        <a:pt x="40" y="0"/>
                        <a:pt x="40" y="0"/>
                        <a:pt x="40" y="0"/>
                      </a:cubicBezTo>
                      <a:lnTo>
                        <a:pt x="209" y="1"/>
                      </a:ln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6"/>
                <p:cNvSpPr>
                  <a:spLocks/>
                </p:cNvSpPr>
                <p:nvPr/>
              </p:nvSpPr>
              <p:spPr bwMode="auto">
                <a:xfrm>
                  <a:off x="3690938" y="4667250"/>
                  <a:ext cx="555625" cy="11113"/>
                </a:xfrm>
                <a:custGeom>
                  <a:avLst/>
                  <a:gdLst>
                    <a:gd name="T0" fmla="*/ 350 w 350"/>
                    <a:gd name="T1" fmla="*/ 7 h 7"/>
                    <a:gd name="T2" fmla="*/ 344 w 350"/>
                    <a:gd name="T3" fmla="*/ 7 h 7"/>
                    <a:gd name="T4" fmla="*/ 14 w 350"/>
                    <a:gd name="T5" fmla="*/ 5 h 7"/>
                    <a:gd name="T6" fmla="*/ 2 w 350"/>
                    <a:gd name="T7" fmla="*/ 7 h 7"/>
                    <a:gd name="T8" fmla="*/ 0 w 350"/>
                    <a:gd name="T9" fmla="*/ 0 h 7"/>
                    <a:gd name="T10" fmla="*/ 9 w 350"/>
                    <a:gd name="T11" fmla="*/ 0 h 7"/>
                    <a:gd name="T12" fmla="*/ 350 w 350"/>
                    <a:gd name="T13" fmla="*/ 2 h 7"/>
                    <a:gd name="T14" fmla="*/ 350 w 350"/>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0" h="7">
                      <a:moveTo>
                        <a:pt x="350" y="7"/>
                      </a:moveTo>
                      <a:lnTo>
                        <a:pt x="344" y="7"/>
                      </a:lnTo>
                      <a:lnTo>
                        <a:pt x="14" y="5"/>
                      </a:lnTo>
                      <a:lnTo>
                        <a:pt x="2" y="7"/>
                      </a:lnTo>
                      <a:lnTo>
                        <a:pt x="0" y="0"/>
                      </a:lnTo>
                      <a:lnTo>
                        <a:pt x="9" y="0"/>
                      </a:lnTo>
                      <a:lnTo>
                        <a:pt x="350" y="2"/>
                      </a:lnTo>
                      <a:lnTo>
                        <a:pt x="350" y="7"/>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17"/>
                <p:cNvSpPr>
                  <a:spLocks/>
                </p:cNvSpPr>
                <p:nvPr/>
              </p:nvSpPr>
              <p:spPr bwMode="auto">
                <a:xfrm>
                  <a:off x="3052763" y="4264025"/>
                  <a:ext cx="1208088" cy="669925"/>
                </a:xfrm>
                <a:custGeom>
                  <a:avLst/>
                  <a:gdLst>
                    <a:gd name="T0" fmla="*/ 0 w 339"/>
                    <a:gd name="T1" fmla="*/ 0 h 189"/>
                    <a:gd name="T2" fmla="*/ 145 w 339"/>
                    <a:gd name="T3" fmla="*/ 169 h 189"/>
                    <a:gd name="T4" fmla="*/ 151 w 339"/>
                    <a:gd name="T5" fmla="*/ 174 h 189"/>
                    <a:gd name="T6" fmla="*/ 174 w 339"/>
                    <a:gd name="T7" fmla="*/ 178 h 189"/>
                    <a:gd name="T8" fmla="*/ 338 w 339"/>
                    <a:gd name="T9" fmla="*/ 164 h 189"/>
                    <a:gd name="T10" fmla="*/ 338 w 339"/>
                    <a:gd name="T11" fmla="*/ 168 h 189"/>
                    <a:gd name="T12" fmla="*/ 338 w 339"/>
                    <a:gd name="T13" fmla="*/ 168 h 189"/>
                    <a:gd name="T14" fmla="*/ 339 w 339"/>
                    <a:gd name="T15" fmla="*/ 173 h 189"/>
                    <a:gd name="T16" fmla="*/ 169 w 339"/>
                    <a:gd name="T17" fmla="*/ 188 h 189"/>
                    <a:gd name="T18" fmla="*/ 147 w 339"/>
                    <a:gd name="T19" fmla="*/ 184 h 189"/>
                    <a:gd name="T20" fmla="*/ 143 w 339"/>
                    <a:gd name="T21" fmla="*/ 181 h 189"/>
                    <a:gd name="T22" fmla="*/ 70 w 339"/>
                    <a:gd name="T23" fmla="*/ 103 h 189"/>
                    <a:gd name="T24" fmla="*/ 0 w 339"/>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189">
                      <a:moveTo>
                        <a:pt x="0" y="0"/>
                      </a:moveTo>
                      <a:cubicBezTo>
                        <a:pt x="46" y="51"/>
                        <a:pt x="96" y="121"/>
                        <a:pt x="145" y="169"/>
                      </a:cubicBezTo>
                      <a:cubicBezTo>
                        <a:pt x="147" y="171"/>
                        <a:pt x="149" y="173"/>
                        <a:pt x="151" y="174"/>
                      </a:cubicBezTo>
                      <a:cubicBezTo>
                        <a:pt x="158" y="178"/>
                        <a:pt x="166" y="179"/>
                        <a:pt x="174" y="178"/>
                      </a:cubicBezTo>
                      <a:cubicBezTo>
                        <a:pt x="228" y="174"/>
                        <a:pt x="283" y="169"/>
                        <a:pt x="338" y="164"/>
                      </a:cubicBezTo>
                      <a:cubicBezTo>
                        <a:pt x="338" y="168"/>
                        <a:pt x="338" y="168"/>
                        <a:pt x="338" y="168"/>
                      </a:cubicBezTo>
                      <a:cubicBezTo>
                        <a:pt x="338" y="168"/>
                        <a:pt x="338" y="168"/>
                        <a:pt x="338" y="168"/>
                      </a:cubicBezTo>
                      <a:cubicBezTo>
                        <a:pt x="339" y="173"/>
                        <a:pt x="339" y="173"/>
                        <a:pt x="339" y="173"/>
                      </a:cubicBezTo>
                      <a:cubicBezTo>
                        <a:pt x="282" y="178"/>
                        <a:pt x="225" y="183"/>
                        <a:pt x="169" y="188"/>
                      </a:cubicBezTo>
                      <a:cubicBezTo>
                        <a:pt x="161" y="189"/>
                        <a:pt x="154" y="187"/>
                        <a:pt x="147" y="184"/>
                      </a:cubicBezTo>
                      <a:cubicBezTo>
                        <a:pt x="146" y="183"/>
                        <a:pt x="144" y="182"/>
                        <a:pt x="143" y="181"/>
                      </a:cubicBezTo>
                      <a:cubicBezTo>
                        <a:pt x="116" y="159"/>
                        <a:pt x="93" y="128"/>
                        <a:pt x="70" y="103"/>
                      </a:cubicBezTo>
                      <a:cubicBezTo>
                        <a:pt x="47" y="77"/>
                        <a:pt x="23" y="26"/>
                        <a:pt x="0" y="0"/>
                      </a:cubicBez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11"/>
                <p:cNvSpPr>
                  <a:spLocks/>
                </p:cNvSpPr>
                <p:nvPr/>
              </p:nvSpPr>
              <p:spPr bwMode="auto">
                <a:xfrm>
                  <a:off x="4340226" y="4589463"/>
                  <a:ext cx="315913" cy="244475"/>
                </a:xfrm>
                <a:custGeom>
                  <a:avLst/>
                  <a:gdLst>
                    <a:gd name="T0" fmla="*/ 76 w 89"/>
                    <a:gd name="T1" fmla="*/ 68 h 69"/>
                    <a:gd name="T2" fmla="*/ 76 w 89"/>
                    <a:gd name="T3" fmla="*/ 68 h 69"/>
                    <a:gd name="T4" fmla="*/ 76 w 89"/>
                    <a:gd name="T5" fmla="*/ 68 h 69"/>
                    <a:gd name="T6" fmla="*/ 12 w 89"/>
                    <a:gd name="T7" fmla="*/ 69 h 69"/>
                    <a:gd name="T8" fmla="*/ 1 w 89"/>
                    <a:gd name="T9" fmla="*/ 29 h 69"/>
                    <a:gd name="T10" fmla="*/ 3 w 89"/>
                    <a:gd name="T11" fmla="*/ 23 h 69"/>
                    <a:gd name="T12" fmla="*/ 12 w 89"/>
                    <a:gd name="T13" fmla="*/ 11 h 69"/>
                    <a:gd name="T14" fmla="*/ 17 w 89"/>
                    <a:gd name="T15" fmla="*/ 7 h 69"/>
                    <a:gd name="T16" fmla="*/ 57 w 89"/>
                    <a:gd name="T17" fmla="*/ 0 h 69"/>
                    <a:gd name="T18" fmla="*/ 56 w 89"/>
                    <a:gd name="T19" fmla="*/ 11 h 69"/>
                    <a:gd name="T20" fmla="*/ 35 w 89"/>
                    <a:gd name="T21" fmla="*/ 13 h 69"/>
                    <a:gd name="T22" fmla="*/ 39 w 89"/>
                    <a:gd name="T23" fmla="*/ 13 h 69"/>
                    <a:gd name="T24" fmla="*/ 74 w 89"/>
                    <a:gd name="T25" fmla="*/ 9 h 69"/>
                    <a:gd name="T26" fmla="*/ 75 w 89"/>
                    <a:gd name="T27" fmla="*/ 10 h 69"/>
                    <a:gd name="T28" fmla="*/ 83 w 89"/>
                    <a:gd name="T29" fmla="*/ 18 h 69"/>
                    <a:gd name="T30" fmla="*/ 82 w 89"/>
                    <a:gd name="T31" fmla="*/ 23 h 69"/>
                    <a:gd name="T32" fmla="*/ 89 w 89"/>
                    <a:gd name="T33" fmla="*/ 31 h 69"/>
                    <a:gd name="T34" fmla="*/ 84 w 89"/>
                    <a:gd name="T35" fmla="*/ 39 h 69"/>
                    <a:gd name="T36" fmla="*/ 88 w 89"/>
                    <a:gd name="T37" fmla="*/ 46 h 69"/>
                    <a:gd name="T38" fmla="*/ 82 w 89"/>
                    <a:gd name="T39" fmla="*/ 54 h 69"/>
                    <a:gd name="T40" fmla="*/ 84 w 89"/>
                    <a:gd name="T41" fmla="*/ 59 h 69"/>
                    <a:gd name="T42" fmla="*/ 76 w 89"/>
                    <a:gd name="T43" fmla="*/ 6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69">
                      <a:moveTo>
                        <a:pt x="76" y="68"/>
                      </a:moveTo>
                      <a:cubicBezTo>
                        <a:pt x="76" y="68"/>
                        <a:pt x="76" y="68"/>
                        <a:pt x="76" y="68"/>
                      </a:cubicBezTo>
                      <a:cubicBezTo>
                        <a:pt x="76" y="68"/>
                        <a:pt x="76" y="68"/>
                        <a:pt x="76" y="68"/>
                      </a:cubicBezTo>
                      <a:cubicBezTo>
                        <a:pt x="12" y="69"/>
                        <a:pt x="12" y="69"/>
                        <a:pt x="12" y="69"/>
                      </a:cubicBezTo>
                      <a:cubicBezTo>
                        <a:pt x="12" y="69"/>
                        <a:pt x="0" y="35"/>
                        <a:pt x="1" y="29"/>
                      </a:cubicBezTo>
                      <a:cubicBezTo>
                        <a:pt x="1" y="27"/>
                        <a:pt x="2" y="25"/>
                        <a:pt x="3" y="23"/>
                      </a:cubicBezTo>
                      <a:cubicBezTo>
                        <a:pt x="6" y="19"/>
                        <a:pt x="10" y="14"/>
                        <a:pt x="12" y="11"/>
                      </a:cubicBezTo>
                      <a:cubicBezTo>
                        <a:pt x="14" y="9"/>
                        <a:pt x="15" y="8"/>
                        <a:pt x="17" y="7"/>
                      </a:cubicBezTo>
                      <a:cubicBezTo>
                        <a:pt x="23" y="5"/>
                        <a:pt x="36" y="2"/>
                        <a:pt x="57" y="0"/>
                      </a:cubicBezTo>
                      <a:cubicBezTo>
                        <a:pt x="61" y="3"/>
                        <a:pt x="59" y="9"/>
                        <a:pt x="56" y="11"/>
                      </a:cubicBezTo>
                      <a:cubicBezTo>
                        <a:pt x="53" y="14"/>
                        <a:pt x="35" y="13"/>
                        <a:pt x="35" y="13"/>
                      </a:cubicBezTo>
                      <a:cubicBezTo>
                        <a:pt x="39" y="13"/>
                        <a:pt x="39" y="13"/>
                        <a:pt x="39" y="13"/>
                      </a:cubicBezTo>
                      <a:cubicBezTo>
                        <a:pt x="74" y="9"/>
                        <a:pt x="74" y="9"/>
                        <a:pt x="74" y="9"/>
                      </a:cubicBezTo>
                      <a:cubicBezTo>
                        <a:pt x="75" y="10"/>
                        <a:pt x="75" y="10"/>
                        <a:pt x="75" y="10"/>
                      </a:cubicBezTo>
                      <a:cubicBezTo>
                        <a:pt x="79" y="9"/>
                        <a:pt x="83" y="13"/>
                        <a:pt x="83" y="18"/>
                      </a:cubicBezTo>
                      <a:cubicBezTo>
                        <a:pt x="83" y="20"/>
                        <a:pt x="83" y="21"/>
                        <a:pt x="82" y="23"/>
                      </a:cubicBezTo>
                      <a:cubicBezTo>
                        <a:pt x="86" y="23"/>
                        <a:pt x="89" y="27"/>
                        <a:pt x="89" y="31"/>
                      </a:cubicBezTo>
                      <a:cubicBezTo>
                        <a:pt x="89" y="35"/>
                        <a:pt x="87" y="38"/>
                        <a:pt x="84" y="39"/>
                      </a:cubicBezTo>
                      <a:cubicBezTo>
                        <a:pt x="86" y="41"/>
                        <a:pt x="88" y="43"/>
                        <a:pt x="88" y="46"/>
                      </a:cubicBezTo>
                      <a:cubicBezTo>
                        <a:pt x="88" y="50"/>
                        <a:pt x="86" y="53"/>
                        <a:pt x="82" y="54"/>
                      </a:cubicBezTo>
                      <a:cubicBezTo>
                        <a:pt x="83" y="56"/>
                        <a:pt x="84" y="57"/>
                        <a:pt x="84" y="59"/>
                      </a:cubicBezTo>
                      <a:cubicBezTo>
                        <a:pt x="85" y="64"/>
                        <a:pt x="81" y="68"/>
                        <a:pt x="76" y="68"/>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06" name="Title 1"/>
            <p:cNvSpPr txBox="1">
              <a:spLocks/>
            </p:cNvSpPr>
            <p:nvPr/>
          </p:nvSpPr>
          <p:spPr>
            <a:xfrm>
              <a:off x="473794" y="25828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CUSTOMER PURCHASE</a:t>
              </a:r>
            </a:p>
          </p:txBody>
        </p:sp>
      </p:grpSp>
      <p:sp>
        <p:nvSpPr>
          <p:cNvPr id="247" name="Rectangle 246"/>
          <p:cNvSpPr/>
          <p:nvPr/>
        </p:nvSpPr>
        <p:spPr bwMode="auto">
          <a:xfrm>
            <a:off x="541337" y="3538542"/>
            <a:ext cx="2011680" cy="1684566"/>
          </a:xfrm>
          <a:prstGeom prst="rect">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a:solidFill>
                  <a:schemeClr val="tx2"/>
                </a:solidFill>
                <a:ea typeface="Segoe UI" pitchFamily="34" charset="0"/>
                <a:cs typeface="Segoe UI" pitchFamily="34" charset="0"/>
              </a:rPr>
              <a:t>Customer makes a </a:t>
            </a:r>
            <a:r>
              <a:rPr lang="en-US" sz="1600" dirty="0" smtClean="0">
                <a:solidFill>
                  <a:schemeClr val="tx2"/>
                </a:solidFill>
                <a:ea typeface="Segoe UI" pitchFamily="34" charset="0"/>
                <a:cs typeface="Segoe UI" pitchFamily="34" charset="0"/>
              </a:rPr>
              <a:t>purchase with their electronic payment card.</a:t>
            </a:r>
            <a:endParaRPr lang="en-US" sz="1600" dirty="0">
              <a:solidFill>
                <a:schemeClr val="tx2"/>
              </a:solidFill>
              <a:ea typeface="Segoe UI" pitchFamily="34" charset="0"/>
              <a:cs typeface="Segoe UI" pitchFamily="34" charset="0"/>
            </a:endParaRPr>
          </a:p>
        </p:txBody>
      </p:sp>
      <p:grpSp>
        <p:nvGrpSpPr>
          <p:cNvPr id="239" name="Group 238"/>
          <p:cNvGrpSpPr/>
          <p:nvPr/>
        </p:nvGrpSpPr>
        <p:grpSpPr>
          <a:xfrm>
            <a:off x="5075237" y="1480582"/>
            <a:ext cx="1981200" cy="1828800"/>
            <a:chOff x="4770437" y="2354262"/>
            <a:chExt cx="1981200" cy="1828800"/>
          </a:xfrm>
        </p:grpSpPr>
        <p:sp>
          <p:nvSpPr>
            <p:cNvPr id="108" name="Title 1"/>
            <p:cNvSpPr txBox="1">
              <a:spLocks/>
            </p:cNvSpPr>
            <p:nvPr/>
          </p:nvSpPr>
          <p:spPr>
            <a:xfrm>
              <a:off x="4770437" y="23542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ACQUIRING </a:t>
              </a:r>
              <a:br>
                <a:rPr lang="en-US" sz="1400" dirty="0"/>
              </a:br>
              <a:r>
                <a:rPr lang="en-US" sz="1400" dirty="0"/>
                <a:t>PROCESSOR</a:t>
              </a:r>
            </a:p>
          </p:txBody>
        </p:sp>
        <p:pic>
          <p:nvPicPr>
            <p:cNvPr id="183" name="Picture 182"/>
            <p:cNvPicPr>
              <a:picLocks noChangeAspect="1"/>
            </p:cNvPicPr>
            <p:nvPr/>
          </p:nvPicPr>
          <p:blipFill rotWithShape="1">
            <a:blip r:embed="rId2">
              <a:extLst>
                <a:ext uri="{28A0092B-C50C-407E-A947-70E740481C1C}">
                  <a14:useLocalDpi xmlns:a14="http://schemas.microsoft.com/office/drawing/2010/main" val="0"/>
                </a:ext>
              </a:extLst>
            </a:blip>
            <a:srcRect l="55010" t="34835" r="19556" b="8352"/>
            <a:stretch/>
          </p:blipFill>
          <p:spPr>
            <a:xfrm>
              <a:off x="5394325" y="2963862"/>
              <a:ext cx="733425" cy="1219200"/>
            </a:xfrm>
            <a:prstGeom prst="rect">
              <a:avLst/>
            </a:prstGeom>
          </p:spPr>
        </p:pic>
      </p:grpSp>
      <p:sp>
        <p:nvSpPr>
          <p:cNvPr id="249" name="Rectangle 248"/>
          <p:cNvSpPr/>
          <p:nvPr/>
        </p:nvSpPr>
        <p:spPr bwMode="auto">
          <a:xfrm>
            <a:off x="5165724" y="3548067"/>
            <a:ext cx="2011680" cy="1676380"/>
          </a:xfrm>
          <a:prstGeom prst="rect">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Transaction sent </a:t>
            </a:r>
            <a:r>
              <a:rPr lang="en-US" sz="1600" dirty="0">
                <a:solidFill>
                  <a:schemeClr val="tx2"/>
                </a:solidFill>
                <a:ea typeface="Segoe UI" pitchFamily="34" charset="0"/>
                <a:cs typeface="Segoe UI" pitchFamily="34" charset="0"/>
              </a:rPr>
              <a:t>to merchant’s banks (AKA Acquiring Processor</a:t>
            </a:r>
            <a:r>
              <a:rPr lang="en-US" sz="1600" dirty="0" smtClean="0">
                <a:solidFill>
                  <a:schemeClr val="tx2"/>
                </a:solidFill>
                <a:ea typeface="Segoe UI" pitchFamily="34" charset="0"/>
                <a:cs typeface="Segoe UI" pitchFamily="34" charset="0"/>
              </a:rPr>
              <a:t>).</a:t>
            </a:r>
            <a:endParaRPr lang="en-US" sz="1600" dirty="0">
              <a:solidFill>
                <a:schemeClr val="tx2"/>
              </a:solidFill>
              <a:ea typeface="Segoe UI" pitchFamily="34" charset="0"/>
              <a:cs typeface="Segoe UI" pitchFamily="34" charset="0"/>
            </a:endParaRPr>
          </a:p>
        </p:txBody>
      </p:sp>
      <p:grpSp>
        <p:nvGrpSpPr>
          <p:cNvPr id="240" name="Group 239"/>
          <p:cNvGrpSpPr/>
          <p:nvPr/>
        </p:nvGrpSpPr>
        <p:grpSpPr>
          <a:xfrm>
            <a:off x="7437437" y="1672310"/>
            <a:ext cx="1981200" cy="1676400"/>
            <a:chOff x="6751637" y="2506662"/>
            <a:chExt cx="1981200" cy="1676400"/>
          </a:xfrm>
        </p:grpSpPr>
        <p:sp>
          <p:nvSpPr>
            <p:cNvPr id="109" name="Title 1"/>
            <p:cNvSpPr txBox="1">
              <a:spLocks/>
            </p:cNvSpPr>
            <p:nvPr/>
          </p:nvSpPr>
          <p:spPr>
            <a:xfrm>
              <a:off x="6751637" y="25066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NETWORK</a:t>
              </a:r>
            </a:p>
          </p:txBody>
        </p:sp>
        <p:grpSp>
          <p:nvGrpSpPr>
            <p:cNvPr id="236" name="Group 235"/>
            <p:cNvGrpSpPr/>
            <p:nvPr/>
          </p:nvGrpSpPr>
          <p:grpSpPr>
            <a:xfrm>
              <a:off x="7285037" y="2963862"/>
              <a:ext cx="914400" cy="1219200"/>
              <a:chOff x="7208837" y="3116262"/>
              <a:chExt cx="914400" cy="1219200"/>
            </a:xfrm>
          </p:grpSpPr>
          <p:sp>
            <p:nvSpPr>
              <p:cNvPr id="184" name="Rectangle 183"/>
              <p:cNvSpPr/>
              <p:nvPr/>
            </p:nvSpPr>
            <p:spPr bwMode="auto">
              <a:xfrm>
                <a:off x="7208837" y="3116262"/>
                <a:ext cx="914400" cy="121920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85" name="Picture 184"/>
              <p:cNvPicPr>
                <a:picLocks noChangeAspect="1"/>
              </p:cNvPicPr>
              <p:nvPr/>
            </p:nvPicPr>
            <p:blipFill rotWithShape="1">
              <a:blip r:embed="rId3">
                <a:extLst>
                  <a:ext uri="{28A0092B-C50C-407E-A947-70E740481C1C}">
                    <a14:useLocalDpi xmlns:a14="http://schemas.microsoft.com/office/drawing/2010/main" val="0"/>
                  </a:ext>
                </a:extLst>
              </a:blip>
              <a:srcRect r="-1748"/>
              <a:stretch/>
            </p:blipFill>
            <p:spPr>
              <a:xfrm>
                <a:off x="7361237" y="3344862"/>
                <a:ext cx="614822" cy="365051"/>
              </a:xfrm>
              <a:prstGeom prst="rect">
                <a:avLst/>
              </a:prstGeom>
            </p:spPr>
          </p:pic>
          <p:pic>
            <p:nvPicPr>
              <p:cNvPr id="186" name="Picture 1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915" y="3836586"/>
                <a:ext cx="614822" cy="262734"/>
              </a:xfrm>
              <a:prstGeom prst="rect">
                <a:avLst/>
              </a:prstGeom>
            </p:spPr>
          </p:pic>
        </p:grpSp>
      </p:grpSp>
      <p:sp>
        <p:nvSpPr>
          <p:cNvPr id="250" name="Rectangle 249"/>
          <p:cNvSpPr/>
          <p:nvPr/>
        </p:nvSpPr>
        <p:spPr bwMode="auto">
          <a:xfrm>
            <a:off x="7482680" y="3548068"/>
            <a:ext cx="2011680" cy="1676380"/>
          </a:xfrm>
          <a:prstGeom prst="rect">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a:solidFill>
                  <a:schemeClr val="tx2"/>
                </a:solidFill>
                <a:ea typeface="Segoe UI" pitchFamily="34" charset="0"/>
                <a:cs typeface="Segoe UI" pitchFamily="34" charset="0"/>
              </a:rPr>
              <a:t>Acquiring </a:t>
            </a:r>
            <a:r>
              <a:rPr lang="en-US" sz="1600" dirty="0" smtClean="0">
                <a:solidFill>
                  <a:schemeClr val="tx2"/>
                </a:solidFill>
                <a:ea typeface="Segoe UI" pitchFamily="34" charset="0"/>
                <a:cs typeface="Segoe UI" pitchFamily="34" charset="0"/>
              </a:rPr>
              <a:t>Processor </a:t>
            </a:r>
            <a:br>
              <a:rPr lang="en-US" sz="1600" dirty="0" smtClean="0">
                <a:solidFill>
                  <a:schemeClr val="tx2"/>
                </a:solidFill>
                <a:ea typeface="Segoe UI" pitchFamily="34" charset="0"/>
                <a:cs typeface="Segoe UI" pitchFamily="34" charset="0"/>
              </a:rPr>
            </a:br>
            <a:r>
              <a:rPr lang="en-US" sz="1600" dirty="0" smtClean="0">
                <a:solidFill>
                  <a:schemeClr val="tx2"/>
                </a:solidFill>
                <a:ea typeface="Segoe UI" pitchFamily="34" charset="0"/>
                <a:cs typeface="Segoe UI" pitchFamily="34" charset="0"/>
              </a:rPr>
              <a:t>sends </a:t>
            </a:r>
            <a:r>
              <a:rPr lang="en-US" sz="1600" dirty="0">
                <a:solidFill>
                  <a:schemeClr val="tx2"/>
                </a:solidFill>
                <a:ea typeface="Segoe UI" pitchFamily="34" charset="0"/>
                <a:cs typeface="Segoe UI" pitchFamily="34" charset="0"/>
              </a:rPr>
              <a:t>transaction through card network for validation. </a:t>
            </a:r>
          </a:p>
        </p:txBody>
      </p:sp>
      <p:sp>
        <p:nvSpPr>
          <p:cNvPr id="248" name="Rectangle 247"/>
          <p:cNvSpPr/>
          <p:nvPr/>
        </p:nvSpPr>
        <p:spPr bwMode="auto">
          <a:xfrm>
            <a:off x="2848768" y="3548068"/>
            <a:ext cx="2011680" cy="1676380"/>
          </a:xfrm>
          <a:prstGeom prst="rect">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Transaction recorded by merchant.</a:t>
            </a:r>
            <a:endParaRPr lang="en-US" sz="1600" dirty="0">
              <a:solidFill>
                <a:schemeClr val="tx2"/>
              </a:solidFill>
              <a:ea typeface="Segoe UI" pitchFamily="34" charset="0"/>
              <a:cs typeface="Segoe UI" pitchFamily="34" charset="0"/>
            </a:endParaRPr>
          </a:p>
        </p:txBody>
      </p:sp>
      <p:grpSp>
        <p:nvGrpSpPr>
          <p:cNvPr id="138" name="Group 137"/>
          <p:cNvGrpSpPr/>
          <p:nvPr/>
        </p:nvGrpSpPr>
        <p:grpSpPr>
          <a:xfrm>
            <a:off x="2866164" y="1682142"/>
            <a:ext cx="1981200" cy="1162745"/>
            <a:chOff x="2866164" y="1744662"/>
            <a:chExt cx="1981200" cy="1162745"/>
          </a:xfrm>
        </p:grpSpPr>
        <p:sp>
          <p:nvSpPr>
            <p:cNvPr id="107" name="Title 1"/>
            <p:cNvSpPr txBox="1">
              <a:spLocks/>
            </p:cNvSpPr>
            <p:nvPr/>
          </p:nvSpPr>
          <p:spPr>
            <a:xfrm>
              <a:off x="2866164" y="17446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smtClean="0"/>
                <a:t>MERCHANT</a:t>
              </a:r>
              <a:endParaRPr lang="en-US" sz="1400" dirty="0"/>
            </a:p>
          </p:txBody>
        </p:sp>
        <p:pic>
          <p:nvPicPr>
            <p:cNvPr id="112" name="Picture 11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026409" y="2481261"/>
              <a:ext cx="1660711" cy="426146"/>
            </a:xfrm>
            <a:prstGeom prst="rect">
              <a:avLst/>
            </a:prstGeom>
          </p:spPr>
        </p:pic>
      </p:grpSp>
      <p:grpSp>
        <p:nvGrpSpPr>
          <p:cNvPr id="242" name="Group 241"/>
          <p:cNvGrpSpPr/>
          <p:nvPr/>
        </p:nvGrpSpPr>
        <p:grpSpPr>
          <a:xfrm>
            <a:off x="9723437" y="1674995"/>
            <a:ext cx="1981200" cy="1683547"/>
            <a:chOff x="9723437" y="1737515"/>
            <a:chExt cx="1981200" cy="1683547"/>
          </a:xfrm>
        </p:grpSpPr>
        <p:sp>
          <p:nvSpPr>
            <p:cNvPr id="110" name="Title 1"/>
            <p:cNvSpPr txBox="1">
              <a:spLocks/>
            </p:cNvSpPr>
            <p:nvPr/>
          </p:nvSpPr>
          <p:spPr>
            <a:xfrm>
              <a:off x="9723437" y="1737515"/>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smtClean="0"/>
                <a:t>CARD ISSUER</a:t>
              </a:r>
              <a:endParaRPr lang="en-US" sz="1400" dirty="0"/>
            </a:p>
          </p:txBody>
        </p:sp>
        <p:grpSp>
          <p:nvGrpSpPr>
            <p:cNvPr id="187" name="Group 186"/>
            <p:cNvGrpSpPr/>
            <p:nvPr/>
          </p:nvGrpSpPr>
          <p:grpSpPr>
            <a:xfrm>
              <a:off x="10104437" y="2136699"/>
              <a:ext cx="1295400" cy="1284363"/>
              <a:chOff x="9571041" y="5173664"/>
              <a:chExt cx="487551" cy="405990"/>
            </a:xfrm>
          </p:grpSpPr>
          <p:grpSp>
            <p:nvGrpSpPr>
              <p:cNvPr id="188" name="Group 187"/>
              <p:cNvGrpSpPr/>
              <p:nvPr/>
            </p:nvGrpSpPr>
            <p:grpSpPr>
              <a:xfrm>
                <a:off x="9571041" y="5173664"/>
                <a:ext cx="487551" cy="405990"/>
                <a:chOff x="4638675" y="5622925"/>
                <a:chExt cx="427038" cy="355600"/>
              </a:xfrm>
            </p:grpSpPr>
            <p:sp>
              <p:nvSpPr>
                <p:cNvPr id="225" name="Rectangle 125"/>
                <p:cNvSpPr>
                  <a:spLocks noChangeArrowheads="1"/>
                </p:cNvSpPr>
                <p:nvPr/>
              </p:nvSpPr>
              <p:spPr bwMode="auto">
                <a:xfrm>
                  <a:off x="4660900" y="5692775"/>
                  <a:ext cx="381000" cy="247650"/>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6" name="Freeform 126"/>
                <p:cNvSpPr>
                  <a:spLocks/>
                </p:cNvSpPr>
                <p:nvPr/>
              </p:nvSpPr>
              <p:spPr bwMode="auto">
                <a:xfrm>
                  <a:off x="4816475" y="5810250"/>
                  <a:ext cx="73025" cy="130175"/>
                </a:xfrm>
                <a:custGeom>
                  <a:avLst/>
                  <a:gdLst>
                    <a:gd name="T0" fmla="*/ 10 w 21"/>
                    <a:gd name="T1" fmla="*/ 0 h 38"/>
                    <a:gd name="T2" fmla="*/ 0 w 21"/>
                    <a:gd name="T3" fmla="*/ 11 h 38"/>
                    <a:gd name="T4" fmla="*/ 0 w 21"/>
                    <a:gd name="T5" fmla="*/ 38 h 38"/>
                    <a:gd name="T6" fmla="*/ 21 w 21"/>
                    <a:gd name="T7" fmla="*/ 38 h 38"/>
                    <a:gd name="T8" fmla="*/ 21 w 21"/>
                    <a:gd name="T9" fmla="*/ 11 h 38"/>
                    <a:gd name="T10" fmla="*/ 10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0"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7" name="Freeform 127"/>
                <p:cNvSpPr>
                  <a:spLocks/>
                </p:cNvSpPr>
                <p:nvPr/>
              </p:nvSpPr>
              <p:spPr bwMode="auto">
                <a:xfrm>
                  <a:off x="4927600" y="5810250"/>
                  <a:ext cx="71438" cy="130175"/>
                </a:xfrm>
                <a:custGeom>
                  <a:avLst/>
                  <a:gdLst>
                    <a:gd name="T0" fmla="*/ 11 w 21"/>
                    <a:gd name="T1" fmla="*/ 0 h 38"/>
                    <a:gd name="T2" fmla="*/ 0 w 21"/>
                    <a:gd name="T3" fmla="*/ 11 h 38"/>
                    <a:gd name="T4" fmla="*/ 0 w 21"/>
                    <a:gd name="T5" fmla="*/ 38 h 38"/>
                    <a:gd name="T6" fmla="*/ 21 w 21"/>
                    <a:gd name="T7" fmla="*/ 38 h 38"/>
                    <a:gd name="T8" fmla="*/ 21 w 21"/>
                    <a:gd name="T9" fmla="*/ 11 h 38"/>
                    <a:gd name="T10" fmla="*/ 11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1"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1"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 name="Freeform 128"/>
                <p:cNvSpPr>
                  <a:spLocks/>
                </p:cNvSpPr>
                <p:nvPr/>
              </p:nvSpPr>
              <p:spPr bwMode="auto">
                <a:xfrm>
                  <a:off x="4705350" y="5810250"/>
                  <a:ext cx="69850" cy="130175"/>
                </a:xfrm>
                <a:custGeom>
                  <a:avLst/>
                  <a:gdLst>
                    <a:gd name="T0" fmla="*/ 10 w 20"/>
                    <a:gd name="T1" fmla="*/ 0 h 38"/>
                    <a:gd name="T2" fmla="*/ 0 w 20"/>
                    <a:gd name="T3" fmla="*/ 11 h 38"/>
                    <a:gd name="T4" fmla="*/ 0 w 20"/>
                    <a:gd name="T5" fmla="*/ 38 h 38"/>
                    <a:gd name="T6" fmla="*/ 20 w 20"/>
                    <a:gd name="T7" fmla="*/ 38 h 38"/>
                    <a:gd name="T8" fmla="*/ 20 w 20"/>
                    <a:gd name="T9" fmla="*/ 11 h 38"/>
                    <a:gd name="T10" fmla="*/ 10 w 20"/>
                    <a:gd name="T11" fmla="*/ 0 h 38"/>
                  </a:gdLst>
                  <a:ahLst/>
                  <a:cxnLst>
                    <a:cxn ang="0">
                      <a:pos x="T0" y="T1"/>
                    </a:cxn>
                    <a:cxn ang="0">
                      <a:pos x="T2" y="T3"/>
                    </a:cxn>
                    <a:cxn ang="0">
                      <a:pos x="T4" y="T5"/>
                    </a:cxn>
                    <a:cxn ang="0">
                      <a:pos x="T6" y="T7"/>
                    </a:cxn>
                    <a:cxn ang="0">
                      <a:pos x="T8" y="T9"/>
                    </a:cxn>
                    <a:cxn ang="0">
                      <a:pos x="T10" y="T11"/>
                    </a:cxn>
                  </a:cxnLst>
                  <a:rect l="0" t="0" r="r" b="b"/>
                  <a:pathLst>
                    <a:path w="20" h="38">
                      <a:moveTo>
                        <a:pt x="10" y="0"/>
                      </a:moveTo>
                      <a:cubicBezTo>
                        <a:pt x="4" y="0"/>
                        <a:pt x="0" y="5"/>
                        <a:pt x="0" y="11"/>
                      </a:cubicBezTo>
                      <a:cubicBezTo>
                        <a:pt x="0" y="38"/>
                        <a:pt x="0" y="38"/>
                        <a:pt x="0" y="38"/>
                      </a:cubicBezTo>
                      <a:cubicBezTo>
                        <a:pt x="20" y="38"/>
                        <a:pt x="20" y="38"/>
                        <a:pt x="20" y="38"/>
                      </a:cubicBezTo>
                      <a:cubicBezTo>
                        <a:pt x="20" y="11"/>
                        <a:pt x="20" y="11"/>
                        <a:pt x="20" y="11"/>
                      </a:cubicBezTo>
                      <a:cubicBezTo>
                        <a:pt x="20"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9" name="Rectangle 133"/>
                <p:cNvSpPr>
                  <a:spLocks noChangeArrowheads="1"/>
                </p:cNvSpPr>
                <p:nvPr/>
              </p:nvSpPr>
              <p:spPr bwMode="auto">
                <a:xfrm>
                  <a:off x="4660900" y="5940425"/>
                  <a:ext cx="381000" cy="11113"/>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0" name="Rectangle 134"/>
                <p:cNvSpPr>
                  <a:spLocks noChangeArrowheads="1"/>
                </p:cNvSpPr>
                <p:nvPr/>
              </p:nvSpPr>
              <p:spPr bwMode="auto">
                <a:xfrm>
                  <a:off x="4652963" y="5951538"/>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Rectangle 135"/>
                <p:cNvSpPr>
                  <a:spLocks noChangeArrowheads="1"/>
                </p:cNvSpPr>
                <p:nvPr/>
              </p:nvSpPr>
              <p:spPr bwMode="auto">
                <a:xfrm>
                  <a:off x="4646613" y="5961063"/>
                  <a:ext cx="412750" cy="7938"/>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2" name="Rectangle 136"/>
                <p:cNvSpPr>
                  <a:spLocks noChangeArrowheads="1"/>
                </p:cNvSpPr>
                <p:nvPr/>
              </p:nvSpPr>
              <p:spPr bwMode="auto">
                <a:xfrm>
                  <a:off x="4638675" y="5969000"/>
                  <a:ext cx="427038"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3" name="Freeform 138"/>
                <p:cNvSpPr>
                  <a:spLocks/>
                </p:cNvSpPr>
                <p:nvPr/>
              </p:nvSpPr>
              <p:spPr bwMode="auto">
                <a:xfrm>
                  <a:off x="4729163" y="5622925"/>
                  <a:ext cx="246063" cy="61913"/>
                </a:xfrm>
                <a:custGeom>
                  <a:avLst/>
                  <a:gdLst>
                    <a:gd name="T0" fmla="*/ 79 w 155"/>
                    <a:gd name="T1" fmla="*/ 0 h 39"/>
                    <a:gd name="T2" fmla="*/ 0 w 155"/>
                    <a:gd name="T3" fmla="*/ 39 h 39"/>
                    <a:gd name="T4" fmla="*/ 155 w 155"/>
                    <a:gd name="T5" fmla="*/ 39 h 39"/>
                    <a:gd name="T6" fmla="*/ 79 w 155"/>
                    <a:gd name="T7" fmla="*/ 0 h 39"/>
                  </a:gdLst>
                  <a:ahLst/>
                  <a:cxnLst>
                    <a:cxn ang="0">
                      <a:pos x="T0" y="T1"/>
                    </a:cxn>
                    <a:cxn ang="0">
                      <a:pos x="T2" y="T3"/>
                    </a:cxn>
                    <a:cxn ang="0">
                      <a:pos x="T4" y="T5"/>
                    </a:cxn>
                    <a:cxn ang="0">
                      <a:pos x="T6" y="T7"/>
                    </a:cxn>
                  </a:cxnLst>
                  <a:rect l="0" t="0" r="r" b="b"/>
                  <a:pathLst>
                    <a:path w="155" h="39">
                      <a:moveTo>
                        <a:pt x="79" y="0"/>
                      </a:moveTo>
                      <a:lnTo>
                        <a:pt x="0" y="39"/>
                      </a:lnTo>
                      <a:lnTo>
                        <a:pt x="155" y="39"/>
                      </a:lnTo>
                      <a:lnTo>
                        <a:pt x="79"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4" name="Rectangle 139"/>
                <p:cNvSpPr>
                  <a:spLocks noChangeArrowheads="1"/>
                </p:cNvSpPr>
                <p:nvPr/>
              </p:nvSpPr>
              <p:spPr bwMode="auto">
                <a:xfrm>
                  <a:off x="4652963" y="5764213"/>
                  <a:ext cx="398463" cy="7938"/>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Rectangle 140"/>
                <p:cNvSpPr>
                  <a:spLocks noChangeArrowheads="1"/>
                </p:cNvSpPr>
                <p:nvPr/>
              </p:nvSpPr>
              <p:spPr bwMode="auto">
                <a:xfrm>
                  <a:off x="4652963" y="5692775"/>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0" name="Rectangle 236"/>
              <p:cNvSpPr>
                <a:spLocks noChangeArrowheads="1"/>
              </p:cNvSpPr>
              <p:nvPr/>
            </p:nvSpPr>
            <p:spPr bwMode="auto">
              <a:xfrm>
                <a:off x="10032573" y="5509904"/>
                <a:ext cx="2356" cy="23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51" name="Rectangle 250"/>
          <p:cNvSpPr/>
          <p:nvPr/>
        </p:nvSpPr>
        <p:spPr bwMode="auto">
          <a:xfrm>
            <a:off x="9799637" y="3548068"/>
            <a:ext cx="2011680" cy="1676380"/>
          </a:xfrm>
          <a:prstGeom prst="rect">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a:solidFill>
                  <a:schemeClr val="tx2"/>
                </a:solidFill>
                <a:ea typeface="Segoe UI" pitchFamily="34" charset="0"/>
                <a:cs typeface="Segoe UI" pitchFamily="34" charset="0"/>
              </a:rPr>
              <a:t>Transaction </a:t>
            </a:r>
            <a:r>
              <a:rPr lang="en-US" sz="1600" dirty="0" smtClean="0">
                <a:solidFill>
                  <a:schemeClr val="tx2"/>
                </a:solidFill>
                <a:ea typeface="Segoe UI" pitchFamily="34" charset="0"/>
                <a:cs typeface="Segoe UI" pitchFamily="34" charset="0"/>
              </a:rPr>
              <a:t>confirmed by </a:t>
            </a:r>
            <a:br>
              <a:rPr lang="en-US" sz="1600" dirty="0" smtClean="0">
                <a:solidFill>
                  <a:schemeClr val="tx2"/>
                </a:solidFill>
                <a:ea typeface="Segoe UI" pitchFamily="34" charset="0"/>
                <a:cs typeface="Segoe UI" pitchFamily="34" charset="0"/>
              </a:rPr>
            </a:br>
            <a:r>
              <a:rPr lang="en-US" sz="1600" dirty="0" smtClean="0">
                <a:solidFill>
                  <a:schemeClr val="tx2"/>
                </a:solidFill>
                <a:ea typeface="Segoe UI" pitchFamily="34" charset="0"/>
                <a:cs typeface="Segoe UI" pitchFamily="34" charset="0"/>
              </a:rPr>
              <a:t>card network </a:t>
            </a:r>
            <a:r>
              <a:rPr lang="en-US" sz="1600" dirty="0">
                <a:solidFill>
                  <a:schemeClr val="tx2"/>
                </a:solidFill>
                <a:ea typeface="Segoe UI" pitchFamily="34" charset="0"/>
                <a:cs typeface="Segoe UI" pitchFamily="34" charset="0"/>
              </a:rPr>
              <a:t>&amp; </a:t>
            </a:r>
            <a:r>
              <a:rPr lang="en-US" sz="1600" dirty="0" smtClean="0">
                <a:solidFill>
                  <a:schemeClr val="tx2"/>
                </a:solidFill>
                <a:ea typeface="Segoe UI" pitchFamily="34" charset="0"/>
                <a:cs typeface="Segoe UI" pitchFamily="34" charset="0"/>
              </a:rPr>
              <a:t>posted </a:t>
            </a:r>
            <a:r>
              <a:rPr lang="en-US" sz="1600" dirty="0">
                <a:solidFill>
                  <a:schemeClr val="tx2"/>
                </a:solidFill>
                <a:ea typeface="Segoe UI" pitchFamily="34" charset="0"/>
                <a:cs typeface="Segoe UI" pitchFamily="34" charset="0"/>
              </a:rPr>
              <a:t>to </a:t>
            </a:r>
            <a:r>
              <a:rPr lang="en-US" sz="1600" dirty="0" smtClean="0">
                <a:solidFill>
                  <a:schemeClr val="tx2"/>
                </a:solidFill>
                <a:ea typeface="Segoe UI" pitchFamily="34" charset="0"/>
                <a:cs typeface="Segoe UI" pitchFamily="34" charset="0"/>
              </a:rPr>
              <a:t>card issuer bank. </a:t>
            </a:r>
            <a:endParaRPr lang="en-US" sz="1600" dirty="0">
              <a:solidFill>
                <a:schemeClr val="tx2"/>
              </a:solidFill>
              <a:ea typeface="Segoe UI" pitchFamily="34" charset="0"/>
              <a:cs typeface="Segoe UI" pitchFamily="34" charset="0"/>
            </a:endParaRPr>
          </a:p>
        </p:txBody>
      </p:sp>
      <p:sp>
        <p:nvSpPr>
          <p:cNvPr id="161" name="Rectangle 160"/>
          <p:cNvSpPr/>
          <p:nvPr/>
        </p:nvSpPr>
        <p:spPr bwMode="auto">
          <a:xfrm>
            <a:off x="3300004" y="5600359"/>
            <a:ext cx="5852096" cy="914390"/>
          </a:xfrm>
          <a:prstGeom prst="rect">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Card Issuer bank confirms the customer’s funds availability, </a:t>
            </a:r>
            <a:br>
              <a:rPr lang="en-US" sz="1600" dirty="0" smtClean="0">
                <a:solidFill>
                  <a:schemeClr val="tx2"/>
                </a:solidFill>
                <a:ea typeface="Segoe UI" pitchFamily="34" charset="0"/>
                <a:cs typeface="Segoe UI" pitchFamily="34" charset="0"/>
              </a:rPr>
            </a:br>
            <a:r>
              <a:rPr lang="en-US" sz="1600" dirty="0" smtClean="0">
                <a:solidFill>
                  <a:schemeClr val="tx2"/>
                </a:solidFill>
                <a:ea typeface="Segoe UI" pitchFamily="34" charset="0"/>
                <a:cs typeface="Segoe UI" pitchFamily="34" charset="0"/>
              </a:rPr>
              <a:t>and removes the appropriate amount (</a:t>
            </a:r>
            <a:r>
              <a:rPr lang="en-US" sz="1600" dirty="0">
                <a:solidFill>
                  <a:schemeClr val="tx2"/>
                </a:solidFill>
                <a:ea typeface="Segoe UI" pitchFamily="34" charset="0"/>
                <a:cs typeface="Segoe UI" pitchFamily="34" charset="0"/>
              </a:rPr>
              <a:t>d</a:t>
            </a:r>
            <a:r>
              <a:rPr lang="en-US" sz="1600" dirty="0" smtClean="0">
                <a:solidFill>
                  <a:schemeClr val="tx2"/>
                </a:solidFill>
                <a:ea typeface="Segoe UI" pitchFamily="34" charset="0"/>
                <a:cs typeface="Segoe UI" pitchFamily="34" charset="0"/>
              </a:rPr>
              <a:t>ebit cards) or records transaction against available credit limit (credit </a:t>
            </a:r>
            <a:r>
              <a:rPr lang="en-US" sz="1600" dirty="0">
                <a:solidFill>
                  <a:schemeClr val="tx2"/>
                </a:solidFill>
                <a:ea typeface="Segoe UI" pitchFamily="34" charset="0"/>
                <a:cs typeface="Segoe UI" pitchFamily="34" charset="0"/>
              </a:rPr>
              <a:t>c</a:t>
            </a:r>
            <a:r>
              <a:rPr lang="en-US" sz="1600" dirty="0" smtClean="0">
                <a:solidFill>
                  <a:schemeClr val="tx2"/>
                </a:solidFill>
                <a:ea typeface="Segoe UI" pitchFamily="34" charset="0"/>
                <a:cs typeface="Segoe UI" pitchFamily="34" charset="0"/>
              </a:rPr>
              <a:t>ards).</a:t>
            </a:r>
            <a:endParaRPr lang="en-US" sz="1600" dirty="0">
              <a:solidFill>
                <a:schemeClr val="tx2"/>
              </a:solidFill>
              <a:ea typeface="Segoe UI" pitchFamily="34" charset="0"/>
              <a:cs typeface="Segoe UI" pitchFamily="34" charset="0"/>
            </a:endParaRPr>
          </a:p>
        </p:txBody>
      </p:sp>
      <p:cxnSp>
        <p:nvCxnSpPr>
          <p:cNvPr id="130" name="Elbow Connector 129"/>
          <p:cNvCxnSpPr>
            <a:stCxn id="251" idx="2"/>
            <a:endCxn id="161" idx="3"/>
          </p:cNvCxnSpPr>
          <p:nvPr/>
        </p:nvCxnSpPr>
        <p:spPr>
          <a:xfrm rot="5400000">
            <a:off x="9562236" y="4814313"/>
            <a:ext cx="833106" cy="1653377"/>
          </a:xfrm>
          <a:prstGeom prst="bentConnector2">
            <a:avLst/>
          </a:prstGeom>
          <a:noFill/>
          <a:ln w="28575">
            <a:solidFill>
              <a:schemeClr val="tx2"/>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cxnSp>
        <p:nvCxnSpPr>
          <p:cNvPr id="173" name="Elbow Connector 172"/>
          <p:cNvCxnSpPr>
            <a:stCxn id="161" idx="1"/>
            <a:endCxn id="247" idx="2"/>
          </p:cNvCxnSpPr>
          <p:nvPr/>
        </p:nvCxnSpPr>
        <p:spPr>
          <a:xfrm rot="10800000">
            <a:off x="1547178" y="5223108"/>
            <a:ext cx="1752827" cy="834446"/>
          </a:xfrm>
          <a:prstGeom prst="bentConnector2">
            <a:avLst/>
          </a:prstGeom>
          <a:noFill/>
          <a:ln w="28575">
            <a:solidFill>
              <a:schemeClr val="tx2"/>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sp>
        <p:nvSpPr>
          <p:cNvPr id="179" name="Text Placeholder 136"/>
          <p:cNvSpPr txBox="1">
            <a:spLocks/>
          </p:cNvSpPr>
          <p:nvPr/>
        </p:nvSpPr>
        <p:spPr>
          <a:xfrm>
            <a:off x="274317" y="992848"/>
            <a:ext cx="6035359" cy="6832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Step 3: Authorization Request</a:t>
            </a:r>
            <a:endParaRPr lang="en-US" sz="3600" dirty="0"/>
          </a:p>
        </p:txBody>
      </p:sp>
      <p:sp>
        <p:nvSpPr>
          <p:cNvPr id="180" name="Text Placeholder 136"/>
          <p:cNvSpPr txBox="1">
            <a:spLocks/>
          </p:cNvSpPr>
          <p:nvPr/>
        </p:nvSpPr>
        <p:spPr>
          <a:xfrm>
            <a:off x="274702" y="990309"/>
            <a:ext cx="6220426" cy="6832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Step 4: Clearing &amp; Settlement</a:t>
            </a:r>
            <a:endParaRPr lang="en-US" sz="3600" dirty="0"/>
          </a:p>
        </p:txBody>
      </p:sp>
      <p:sp>
        <p:nvSpPr>
          <p:cNvPr id="181" name="Text Placeholder 136"/>
          <p:cNvSpPr txBox="1">
            <a:spLocks/>
          </p:cNvSpPr>
          <p:nvPr/>
        </p:nvSpPr>
        <p:spPr>
          <a:xfrm>
            <a:off x="277241" y="990309"/>
            <a:ext cx="9418602" cy="6832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Step 5: Card Association Settlement Processing</a:t>
            </a:r>
            <a:endParaRPr lang="en-US" sz="3600" dirty="0"/>
          </a:p>
        </p:txBody>
      </p:sp>
      <p:sp>
        <p:nvSpPr>
          <p:cNvPr id="140" name="Rectangle 139"/>
          <p:cNvSpPr/>
          <p:nvPr/>
        </p:nvSpPr>
        <p:spPr bwMode="auto">
          <a:xfrm>
            <a:off x="366141" y="1485604"/>
            <a:ext cx="2285975" cy="3748999"/>
          </a:xfrm>
          <a:prstGeom prst="rect">
            <a:avLst/>
          </a:prstGeom>
          <a:solidFill>
            <a:schemeClr val="bg1">
              <a:alpha val="5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3" name="Right Arrow 242"/>
          <p:cNvSpPr/>
          <p:nvPr/>
        </p:nvSpPr>
        <p:spPr bwMode="auto">
          <a:xfrm>
            <a:off x="2286359" y="2444142"/>
            <a:ext cx="788627"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89" name="Text Placeholder 136"/>
          <p:cNvSpPr txBox="1">
            <a:spLocks/>
          </p:cNvSpPr>
          <p:nvPr/>
        </p:nvSpPr>
        <p:spPr>
          <a:xfrm>
            <a:off x="274317" y="987770"/>
            <a:ext cx="5852481" cy="6832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Step 2: Transaction Recorded</a:t>
            </a:r>
            <a:endParaRPr lang="en-US" sz="3600" dirty="0"/>
          </a:p>
        </p:txBody>
      </p:sp>
      <p:graphicFrame>
        <p:nvGraphicFramePr>
          <p:cNvPr id="154" name="Group 19"/>
          <p:cNvGraphicFramePr>
            <a:graphicFrameLocks/>
          </p:cNvGraphicFramePr>
          <p:nvPr>
            <p:extLst>
              <p:ext uri="{D42A27DB-BD31-4B8C-83A1-F6EECF244321}">
                <p14:modId xmlns:p14="http://schemas.microsoft.com/office/powerpoint/2010/main" val="2889894780"/>
              </p:ext>
            </p:extLst>
          </p:nvPr>
        </p:nvGraphicFramePr>
        <p:xfrm>
          <a:off x="1920604" y="5051725"/>
          <a:ext cx="8229510" cy="435214"/>
        </p:xfrm>
        <a:graphic>
          <a:graphicData uri="http://schemas.openxmlformats.org/drawingml/2006/table">
            <a:tbl>
              <a:tblPr>
                <a:tableStyleId>{C4B1156A-380E-4F78-BDF5-A606A8083BF9}</a:tableStyleId>
              </a:tblPr>
              <a:tblGrid>
                <a:gridCol w="1773272">
                  <a:extLst>
                    <a:ext uri="{9D8B030D-6E8A-4147-A177-3AD203B41FA5}">
                      <a16:colId xmlns:a16="http://schemas.microsoft.com/office/drawing/2014/main" val="20000"/>
                    </a:ext>
                  </a:extLst>
                </a:gridCol>
                <a:gridCol w="1557238">
                  <a:extLst>
                    <a:ext uri="{9D8B030D-6E8A-4147-A177-3AD203B41FA5}">
                      <a16:colId xmlns:a16="http://schemas.microsoft.com/office/drawing/2014/main" val="20001"/>
                    </a:ext>
                  </a:extLst>
                </a:gridCol>
                <a:gridCol w="864133">
                  <a:extLst>
                    <a:ext uri="{9D8B030D-6E8A-4147-A177-3AD203B41FA5}">
                      <a16:colId xmlns:a16="http://schemas.microsoft.com/office/drawing/2014/main" val="20002"/>
                    </a:ext>
                  </a:extLst>
                </a:gridCol>
                <a:gridCol w="666101">
                  <a:extLst>
                    <a:ext uri="{9D8B030D-6E8A-4147-A177-3AD203B41FA5}">
                      <a16:colId xmlns:a16="http://schemas.microsoft.com/office/drawing/2014/main" val="20003"/>
                    </a:ext>
                  </a:extLst>
                </a:gridCol>
                <a:gridCol w="596341">
                  <a:extLst>
                    <a:ext uri="{9D8B030D-6E8A-4147-A177-3AD203B41FA5}">
                      <a16:colId xmlns:a16="http://schemas.microsoft.com/office/drawing/2014/main" val="20004"/>
                    </a:ext>
                  </a:extLst>
                </a:gridCol>
                <a:gridCol w="652600">
                  <a:extLst>
                    <a:ext uri="{9D8B030D-6E8A-4147-A177-3AD203B41FA5}">
                      <a16:colId xmlns:a16="http://schemas.microsoft.com/office/drawing/2014/main" val="20005"/>
                    </a:ext>
                  </a:extLst>
                </a:gridCol>
                <a:gridCol w="652600">
                  <a:extLst>
                    <a:ext uri="{9D8B030D-6E8A-4147-A177-3AD203B41FA5}">
                      <a16:colId xmlns:a16="http://schemas.microsoft.com/office/drawing/2014/main" val="20006"/>
                    </a:ext>
                  </a:extLst>
                </a:gridCol>
                <a:gridCol w="1467225">
                  <a:extLst>
                    <a:ext uri="{9D8B030D-6E8A-4147-A177-3AD203B41FA5}">
                      <a16:colId xmlns:a16="http://schemas.microsoft.com/office/drawing/2014/main" val="20007"/>
                    </a:ext>
                  </a:extLst>
                </a:gridCol>
              </a:tblGrid>
              <a:tr h="217607">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Merchant-Device-ID</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CC Number</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Amount</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Currency</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CVV</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TRK2</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ExDt</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Time Stamp</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0"/>
                  </a:ext>
                </a:extLst>
              </a:tr>
              <a:tr h="217607">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061-3448069-3685309</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1234567812345678</a:t>
                      </a:r>
                      <a:endParaRPr kumimoji="0" lang="en-US" sz="800" b="0" i="0" u="none" strike="noStrike" cap="none" normalizeH="0" baseline="0" dirty="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100.00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USD</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123</a:t>
                      </a:r>
                      <a:endParaRPr kumimoji="0" lang="en-US" sz="800" b="0" i="0" u="none" strike="noStrike" cap="none" normalizeH="0" baseline="0" dirty="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xxxxx</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01/08</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20080515102600</a:t>
                      </a:r>
                      <a:endParaRPr kumimoji="0" lang="en-US" sz="800" b="0" i="0" u="none" strike="noStrike" cap="none" normalizeH="0" baseline="0" dirty="0" smtClean="0">
                        <a:ln>
                          <a:noFill/>
                        </a:ln>
                        <a:solidFill>
                          <a:schemeClr val="accent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1"/>
                  </a:ext>
                </a:extLst>
              </a:tr>
            </a:tbl>
          </a:graphicData>
        </a:graphic>
      </p:graphicFrame>
      <p:graphicFrame>
        <p:nvGraphicFramePr>
          <p:cNvPr id="167" name="Group 13"/>
          <p:cNvGraphicFramePr>
            <a:graphicFrameLocks/>
          </p:cNvGraphicFramePr>
          <p:nvPr>
            <p:extLst>
              <p:ext uri="{D42A27DB-BD31-4B8C-83A1-F6EECF244321}">
                <p14:modId xmlns:p14="http://schemas.microsoft.com/office/powerpoint/2010/main" val="2087339943"/>
              </p:ext>
            </p:extLst>
          </p:nvPr>
        </p:nvGraphicFramePr>
        <p:xfrm>
          <a:off x="1448170" y="5036486"/>
          <a:ext cx="9442307" cy="445901"/>
        </p:xfrm>
        <a:graphic>
          <a:graphicData uri="http://schemas.openxmlformats.org/drawingml/2006/table">
            <a:tbl>
              <a:tblPr>
                <a:tableStyleId>{C4B1156A-380E-4F78-BDF5-A606A8083BF9}</a:tableStyleId>
              </a:tblPr>
              <a:tblGrid>
                <a:gridCol w="1698535">
                  <a:extLst>
                    <a:ext uri="{9D8B030D-6E8A-4147-A177-3AD203B41FA5}">
                      <a16:colId xmlns:a16="http://schemas.microsoft.com/office/drawing/2014/main" val="20000"/>
                    </a:ext>
                  </a:extLst>
                </a:gridCol>
                <a:gridCol w="1553934">
                  <a:extLst>
                    <a:ext uri="{9D8B030D-6E8A-4147-A177-3AD203B41FA5}">
                      <a16:colId xmlns:a16="http://schemas.microsoft.com/office/drawing/2014/main" val="20001"/>
                    </a:ext>
                  </a:extLst>
                </a:gridCol>
                <a:gridCol w="867613">
                  <a:extLst>
                    <a:ext uri="{9D8B030D-6E8A-4147-A177-3AD203B41FA5}">
                      <a16:colId xmlns:a16="http://schemas.microsoft.com/office/drawing/2014/main" val="20002"/>
                    </a:ext>
                  </a:extLst>
                </a:gridCol>
                <a:gridCol w="556827">
                  <a:extLst>
                    <a:ext uri="{9D8B030D-6E8A-4147-A177-3AD203B41FA5}">
                      <a16:colId xmlns:a16="http://schemas.microsoft.com/office/drawing/2014/main" val="20003"/>
                    </a:ext>
                  </a:extLst>
                </a:gridCol>
                <a:gridCol w="608625">
                  <a:extLst>
                    <a:ext uri="{9D8B030D-6E8A-4147-A177-3AD203B41FA5}">
                      <a16:colId xmlns:a16="http://schemas.microsoft.com/office/drawing/2014/main" val="20004"/>
                    </a:ext>
                  </a:extLst>
                </a:gridCol>
                <a:gridCol w="673371">
                  <a:extLst>
                    <a:ext uri="{9D8B030D-6E8A-4147-A177-3AD203B41FA5}">
                      <a16:colId xmlns:a16="http://schemas.microsoft.com/office/drawing/2014/main" val="20005"/>
                    </a:ext>
                  </a:extLst>
                </a:gridCol>
                <a:gridCol w="621573">
                  <a:extLst>
                    <a:ext uri="{9D8B030D-6E8A-4147-A177-3AD203B41FA5}">
                      <a16:colId xmlns:a16="http://schemas.microsoft.com/office/drawing/2014/main" val="20006"/>
                    </a:ext>
                  </a:extLst>
                </a:gridCol>
                <a:gridCol w="751068">
                  <a:extLst>
                    <a:ext uri="{9D8B030D-6E8A-4147-A177-3AD203B41FA5}">
                      <a16:colId xmlns:a16="http://schemas.microsoft.com/office/drawing/2014/main" val="20007"/>
                    </a:ext>
                  </a:extLst>
                </a:gridCol>
                <a:gridCol w="764018">
                  <a:extLst>
                    <a:ext uri="{9D8B030D-6E8A-4147-A177-3AD203B41FA5}">
                      <a16:colId xmlns:a16="http://schemas.microsoft.com/office/drawing/2014/main" val="20008"/>
                    </a:ext>
                  </a:extLst>
                </a:gridCol>
                <a:gridCol w="1346743">
                  <a:extLst>
                    <a:ext uri="{9D8B030D-6E8A-4147-A177-3AD203B41FA5}">
                      <a16:colId xmlns:a16="http://schemas.microsoft.com/office/drawing/2014/main" val="20009"/>
                    </a:ext>
                  </a:extLst>
                </a:gridCol>
              </a:tblGrid>
              <a:tr h="228294">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Merchant-Device-ID</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CC Number</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Amount</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Curr</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CVV</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TRK2</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ExDt</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err="1" smtClean="0">
                          <a:ln>
                            <a:noFill/>
                          </a:ln>
                          <a:effectLst/>
                        </a:rPr>
                        <a:t>Resp</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err="1" smtClean="0">
                          <a:ln>
                            <a:noFill/>
                          </a:ln>
                          <a:effectLst/>
                        </a:rPr>
                        <a:t>Auth</a:t>
                      </a:r>
                      <a:r>
                        <a:rPr kumimoji="0" lang="en-US" sz="800" u="none" strike="noStrike" cap="none" normalizeH="0" baseline="0" dirty="0" smtClean="0">
                          <a:ln>
                            <a:noFill/>
                          </a:ln>
                          <a:effectLst/>
                        </a:rPr>
                        <a:t> #</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Time Stamp</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0"/>
                  </a:ext>
                </a:extLst>
              </a:tr>
              <a:tr h="217607">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061-3448069-3685309</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5588320123456789</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100.00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USD</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425</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xxxxx</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01/08</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123456</a:t>
                      </a:r>
                      <a:endParaRPr kumimoji="0" lang="en-US" sz="800" b="0" i="0" u="none" strike="noStrike" cap="none" normalizeH="0" baseline="0" dirty="0" smtClean="0">
                        <a:ln>
                          <a:noFill/>
                        </a:ln>
                        <a:solidFill>
                          <a:schemeClr val="accent1"/>
                        </a:solidFill>
                        <a:effectLst/>
                        <a:latin typeface="Arial" charset="0"/>
                        <a:ea typeface="ヒラギノ角ゴ Pro W3" pitchFamily="48" charset="-128"/>
                      </a:endParaRPr>
                    </a:p>
                  </a:txBody>
                  <a:tcPr marL="124314" marR="124314" marT="46630" marB="46630" horzOverflow="overflow">
                    <a:solidFill>
                      <a:schemeClr val="accent5">
                        <a:lumMod val="20000"/>
                        <a:lumOff val="80000"/>
                      </a:schemeClr>
                    </a:solidFill>
                  </a:tcPr>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20080515102600</a:t>
                      </a:r>
                      <a:endParaRPr kumimoji="0" lang="en-US" sz="800" b="0" i="0" u="none" strike="noStrike" cap="none" normalizeH="0" baseline="0" dirty="0" smtClean="0">
                        <a:ln>
                          <a:noFill/>
                        </a:ln>
                        <a:solidFill>
                          <a:schemeClr val="accent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1"/>
                  </a:ext>
                </a:extLst>
              </a:tr>
            </a:tbl>
          </a:graphicData>
        </a:graphic>
      </p:graphicFrame>
      <p:sp>
        <p:nvSpPr>
          <p:cNvPr id="169" name="Text Placeholder 136"/>
          <p:cNvSpPr txBox="1">
            <a:spLocks/>
          </p:cNvSpPr>
          <p:nvPr/>
        </p:nvSpPr>
        <p:spPr>
          <a:xfrm>
            <a:off x="277241" y="990309"/>
            <a:ext cx="6126413" cy="6832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Step 6: Authorization Process</a:t>
            </a:r>
            <a:endParaRPr lang="en-US" sz="3600" dirty="0"/>
          </a:p>
        </p:txBody>
      </p:sp>
    </p:spTree>
    <p:extLst>
      <p:ext uri="{BB962C8B-B14F-4D97-AF65-F5344CB8AC3E}">
        <p14:creationId xmlns:p14="http://schemas.microsoft.com/office/powerpoint/2010/main" val="3749651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7">
                                            <p:txEl>
                                              <p:pRg st="0" end="0"/>
                                            </p:txEl>
                                          </p:spTgt>
                                        </p:tgtEl>
                                        <p:attrNameLst>
                                          <p:attrName>style.visibility</p:attrName>
                                        </p:attrNameLst>
                                      </p:cBhvr>
                                      <p:to>
                                        <p:strVal val="visible"/>
                                      </p:to>
                                    </p:set>
                                    <p:animEffect transition="in" filter="fade">
                                      <p:cBhvr>
                                        <p:cTn id="10" dur="500"/>
                                        <p:tgtEl>
                                          <p:spTgt spid="13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7"/>
                                        </p:tgtEl>
                                        <p:attrNameLst>
                                          <p:attrName>style.visibility</p:attrName>
                                        </p:attrNameLst>
                                      </p:cBhvr>
                                      <p:to>
                                        <p:strVal val="visible"/>
                                      </p:to>
                                    </p:set>
                                    <p:animEffect transition="in" filter="fade">
                                      <p:cBhvr>
                                        <p:cTn id="13" dur="500"/>
                                        <p:tgtEl>
                                          <p:spTgt spid="24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54"/>
                                        </p:tgtEl>
                                        <p:attrNameLst>
                                          <p:attrName>style.visibility</p:attrName>
                                        </p:attrNameLst>
                                      </p:cBhvr>
                                      <p:to>
                                        <p:strVal val="visible"/>
                                      </p:to>
                                    </p:set>
                                    <p:animEffect transition="in" filter="fade">
                                      <p:cBhvr>
                                        <p:cTn id="17" dur="500"/>
                                        <p:tgtEl>
                                          <p:spTgt spid="1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wipe(left)">
                                      <p:cBhvr>
                                        <p:cTn id="22" dur="500"/>
                                        <p:tgtEl>
                                          <p:spTgt spid="243"/>
                                        </p:tgtEl>
                                      </p:cBhvr>
                                    </p:animEffect>
                                  </p:childTnLst>
                                </p:cTn>
                              </p:par>
                              <p:par>
                                <p:cTn id="23" presetID="10" presetClass="exit" presetSubtype="0" fill="hold" grpId="1" nodeType="withEffect">
                                  <p:stCondLst>
                                    <p:cond delay="0"/>
                                  </p:stCondLst>
                                  <p:childTnLst>
                                    <p:animEffect transition="out" filter="fade">
                                      <p:cBhvr>
                                        <p:cTn id="24" dur="500"/>
                                        <p:tgtEl>
                                          <p:spTgt spid="137">
                                            <p:txEl>
                                              <p:pRg st="0" end="0"/>
                                            </p:txEl>
                                          </p:spTgt>
                                        </p:tgtEl>
                                      </p:cBhvr>
                                    </p:animEffect>
                                    <p:set>
                                      <p:cBhvr>
                                        <p:cTn id="25" dur="1" fill="hold">
                                          <p:stCondLst>
                                            <p:cond delay="499"/>
                                          </p:stCondLst>
                                        </p:cTn>
                                        <p:tgtEl>
                                          <p:spTgt spid="137">
                                            <p:txEl>
                                              <p:pRg st="0" end="0"/>
                                            </p:txEl>
                                          </p:spTgt>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fade">
                                      <p:cBhvr>
                                        <p:cTn id="28" dur="500"/>
                                        <p:tgtEl>
                                          <p:spTgt spid="18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fade">
                                      <p:cBhvr>
                                        <p:cTn id="31" dur="500"/>
                                        <p:tgtEl>
                                          <p:spTgt spid="140"/>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38"/>
                                        </p:tgtEl>
                                        <p:attrNameLst>
                                          <p:attrName>style.visibility</p:attrName>
                                        </p:attrNameLst>
                                      </p:cBhvr>
                                      <p:to>
                                        <p:strVal val="visible"/>
                                      </p:to>
                                    </p:set>
                                    <p:animEffect transition="in" filter="fade">
                                      <p:cBhvr>
                                        <p:cTn id="35" dur="500"/>
                                        <p:tgtEl>
                                          <p:spTgt spid="13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8"/>
                                        </p:tgtEl>
                                        <p:attrNameLst>
                                          <p:attrName>style.visibility</p:attrName>
                                        </p:attrNameLst>
                                      </p:cBhvr>
                                      <p:to>
                                        <p:strVal val="visible"/>
                                      </p:to>
                                    </p:set>
                                    <p:animEffect transition="in" filter="fade">
                                      <p:cBhvr>
                                        <p:cTn id="38" dur="500"/>
                                        <p:tgtEl>
                                          <p:spTgt spid="24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44"/>
                                        </p:tgtEl>
                                        <p:attrNameLst>
                                          <p:attrName>style.visibility</p:attrName>
                                        </p:attrNameLst>
                                      </p:cBhvr>
                                      <p:to>
                                        <p:strVal val="visible"/>
                                      </p:to>
                                    </p:set>
                                    <p:animEffect transition="in" filter="wipe(left)">
                                      <p:cBhvr>
                                        <p:cTn id="43" dur="500"/>
                                        <p:tgtEl>
                                          <p:spTgt spid="244"/>
                                        </p:tgtEl>
                                      </p:cBhvr>
                                    </p:animEffect>
                                  </p:childTnLst>
                                </p:cTn>
                              </p:par>
                              <p:par>
                                <p:cTn id="44" presetID="10" presetClass="exit" presetSubtype="0" fill="hold" grpId="1" nodeType="withEffect">
                                  <p:stCondLst>
                                    <p:cond delay="0"/>
                                  </p:stCondLst>
                                  <p:childTnLst>
                                    <p:animEffect transition="out" filter="fade">
                                      <p:cBhvr>
                                        <p:cTn id="45" dur="500"/>
                                        <p:tgtEl>
                                          <p:spTgt spid="189"/>
                                        </p:tgtEl>
                                      </p:cBhvr>
                                    </p:animEffect>
                                    <p:set>
                                      <p:cBhvr>
                                        <p:cTn id="46" dur="1" fill="hold">
                                          <p:stCondLst>
                                            <p:cond delay="499"/>
                                          </p:stCondLst>
                                        </p:cTn>
                                        <p:tgtEl>
                                          <p:spTgt spid="189"/>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79"/>
                                        </p:tgtEl>
                                        <p:attrNameLst>
                                          <p:attrName>style.visibility</p:attrName>
                                        </p:attrNameLst>
                                      </p:cBhvr>
                                      <p:to>
                                        <p:strVal val="visible"/>
                                      </p:to>
                                    </p:set>
                                    <p:animEffect transition="in" filter="fade">
                                      <p:cBhvr>
                                        <p:cTn id="49" dur="500"/>
                                        <p:tgtEl>
                                          <p:spTgt spid="179"/>
                                        </p:tgtEl>
                                      </p:cBhvr>
                                    </p:animEffect>
                                  </p:childTnLst>
                                </p:cTn>
                              </p:par>
                              <p:par>
                                <p:cTn id="50" presetID="9" presetClass="emph" presetSubtype="0" nodeType="withEffect">
                                  <p:stCondLst>
                                    <p:cond delay="0"/>
                                  </p:stCondLst>
                                  <p:childTnLst>
                                    <p:set>
                                      <p:cBhvr rctx="PPT">
                                        <p:cTn id="51" dur="indefinite"/>
                                        <p:tgtEl>
                                          <p:spTgt spid="138"/>
                                        </p:tgtEl>
                                        <p:attrNameLst>
                                          <p:attrName>style.opacity</p:attrName>
                                        </p:attrNameLst>
                                      </p:cBhvr>
                                      <p:to>
                                        <p:strVal val="0.5"/>
                                      </p:to>
                                    </p:set>
                                    <p:animEffect filter="image" prLst="opacity: 0.5">
                                      <p:cBhvr rctx="IE">
                                        <p:cTn id="52" dur="indefinite"/>
                                        <p:tgtEl>
                                          <p:spTgt spid="138"/>
                                        </p:tgtEl>
                                      </p:cBhvr>
                                    </p:animEffect>
                                  </p:childTnLst>
                                </p:cTn>
                              </p:par>
                              <p:par>
                                <p:cTn id="53" presetID="9" presetClass="emph" presetSubtype="0" grpId="1" nodeType="withEffect">
                                  <p:stCondLst>
                                    <p:cond delay="0"/>
                                  </p:stCondLst>
                                  <p:childTnLst>
                                    <p:set>
                                      <p:cBhvr rctx="PPT">
                                        <p:cTn id="54" dur="indefinite"/>
                                        <p:tgtEl>
                                          <p:spTgt spid="248"/>
                                        </p:tgtEl>
                                        <p:attrNameLst>
                                          <p:attrName>style.opacity</p:attrName>
                                        </p:attrNameLst>
                                      </p:cBhvr>
                                      <p:to>
                                        <p:strVal val="0.5"/>
                                      </p:to>
                                    </p:set>
                                    <p:animEffect filter="image" prLst="opacity: 0.5">
                                      <p:cBhvr rctx="IE">
                                        <p:cTn id="55" dur="indefinite"/>
                                        <p:tgtEl>
                                          <p:spTgt spid="248"/>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39"/>
                                        </p:tgtEl>
                                        <p:attrNameLst>
                                          <p:attrName>style.visibility</p:attrName>
                                        </p:attrNameLst>
                                      </p:cBhvr>
                                      <p:to>
                                        <p:strVal val="visible"/>
                                      </p:to>
                                    </p:set>
                                    <p:animEffect transition="in" filter="fade">
                                      <p:cBhvr>
                                        <p:cTn id="59" dur="500"/>
                                        <p:tgtEl>
                                          <p:spTgt spid="23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9"/>
                                        </p:tgtEl>
                                        <p:attrNameLst>
                                          <p:attrName>style.visibility</p:attrName>
                                        </p:attrNameLst>
                                      </p:cBhvr>
                                      <p:to>
                                        <p:strVal val="visible"/>
                                      </p:to>
                                    </p:set>
                                    <p:animEffect transition="in" filter="fade">
                                      <p:cBhvr>
                                        <p:cTn id="62" dur="500"/>
                                        <p:tgtEl>
                                          <p:spTgt spid="24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45"/>
                                        </p:tgtEl>
                                        <p:attrNameLst>
                                          <p:attrName>style.visibility</p:attrName>
                                        </p:attrNameLst>
                                      </p:cBhvr>
                                      <p:to>
                                        <p:strVal val="visible"/>
                                      </p:to>
                                    </p:set>
                                    <p:animEffect transition="in" filter="wipe(left)">
                                      <p:cBhvr>
                                        <p:cTn id="67" dur="500"/>
                                        <p:tgtEl>
                                          <p:spTgt spid="245"/>
                                        </p:tgtEl>
                                      </p:cBhvr>
                                    </p:animEffect>
                                  </p:childTnLst>
                                </p:cTn>
                              </p:par>
                              <p:par>
                                <p:cTn id="68" presetID="10" presetClass="exit" presetSubtype="0" fill="hold" grpId="1" nodeType="withEffect">
                                  <p:stCondLst>
                                    <p:cond delay="0"/>
                                  </p:stCondLst>
                                  <p:childTnLst>
                                    <p:animEffect transition="out" filter="fade">
                                      <p:cBhvr>
                                        <p:cTn id="69" dur="500"/>
                                        <p:tgtEl>
                                          <p:spTgt spid="179"/>
                                        </p:tgtEl>
                                      </p:cBhvr>
                                    </p:animEffect>
                                    <p:set>
                                      <p:cBhvr>
                                        <p:cTn id="70" dur="1" fill="hold">
                                          <p:stCondLst>
                                            <p:cond delay="499"/>
                                          </p:stCondLst>
                                        </p:cTn>
                                        <p:tgtEl>
                                          <p:spTgt spid="179"/>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180"/>
                                        </p:tgtEl>
                                        <p:attrNameLst>
                                          <p:attrName>style.visibility</p:attrName>
                                        </p:attrNameLst>
                                      </p:cBhvr>
                                      <p:to>
                                        <p:strVal val="visible"/>
                                      </p:to>
                                    </p:set>
                                    <p:animEffect transition="in" filter="fade">
                                      <p:cBhvr>
                                        <p:cTn id="73" dur="500"/>
                                        <p:tgtEl>
                                          <p:spTgt spid="180"/>
                                        </p:tgtEl>
                                      </p:cBhvr>
                                    </p:animEffect>
                                  </p:childTnLst>
                                </p:cTn>
                              </p:par>
                              <p:par>
                                <p:cTn id="74" presetID="9" presetClass="emph" presetSubtype="0" nodeType="withEffect">
                                  <p:stCondLst>
                                    <p:cond delay="0"/>
                                  </p:stCondLst>
                                  <p:childTnLst>
                                    <p:set>
                                      <p:cBhvr rctx="PPT">
                                        <p:cTn id="75" dur="indefinite"/>
                                        <p:tgtEl>
                                          <p:spTgt spid="239"/>
                                        </p:tgtEl>
                                        <p:attrNameLst>
                                          <p:attrName>style.opacity</p:attrName>
                                        </p:attrNameLst>
                                      </p:cBhvr>
                                      <p:to>
                                        <p:strVal val="0.5"/>
                                      </p:to>
                                    </p:set>
                                    <p:animEffect filter="image" prLst="opacity: 0.5">
                                      <p:cBhvr rctx="IE">
                                        <p:cTn id="76" dur="indefinite"/>
                                        <p:tgtEl>
                                          <p:spTgt spid="239"/>
                                        </p:tgtEl>
                                      </p:cBhvr>
                                    </p:animEffect>
                                  </p:childTnLst>
                                </p:cTn>
                              </p:par>
                              <p:par>
                                <p:cTn id="77" presetID="9" presetClass="emph" presetSubtype="0" grpId="1" nodeType="withEffect">
                                  <p:stCondLst>
                                    <p:cond delay="0"/>
                                  </p:stCondLst>
                                  <p:childTnLst>
                                    <p:set>
                                      <p:cBhvr rctx="PPT">
                                        <p:cTn id="78" dur="indefinite"/>
                                        <p:tgtEl>
                                          <p:spTgt spid="249"/>
                                        </p:tgtEl>
                                        <p:attrNameLst>
                                          <p:attrName>style.opacity</p:attrName>
                                        </p:attrNameLst>
                                      </p:cBhvr>
                                      <p:to>
                                        <p:strVal val="0.5"/>
                                      </p:to>
                                    </p:set>
                                    <p:animEffect filter="image" prLst="opacity: 0.5">
                                      <p:cBhvr rctx="IE">
                                        <p:cTn id="79" dur="indefinite"/>
                                        <p:tgtEl>
                                          <p:spTgt spid="249"/>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40"/>
                                        </p:tgtEl>
                                        <p:attrNameLst>
                                          <p:attrName>style.visibility</p:attrName>
                                        </p:attrNameLst>
                                      </p:cBhvr>
                                      <p:to>
                                        <p:strVal val="visible"/>
                                      </p:to>
                                    </p:set>
                                    <p:animEffect transition="in" filter="fade">
                                      <p:cBhvr>
                                        <p:cTn id="83" dur="500"/>
                                        <p:tgtEl>
                                          <p:spTgt spid="24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50"/>
                                        </p:tgtEl>
                                        <p:attrNameLst>
                                          <p:attrName>style.visibility</p:attrName>
                                        </p:attrNameLst>
                                      </p:cBhvr>
                                      <p:to>
                                        <p:strVal val="visible"/>
                                      </p:to>
                                    </p:set>
                                    <p:animEffect transition="in" filter="fade">
                                      <p:cBhvr>
                                        <p:cTn id="86" dur="500"/>
                                        <p:tgtEl>
                                          <p:spTgt spid="25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46"/>
                                        </p:tgtEl>
                                        <p:attrNameLst>
                                          <p:attrName>style.visibility</p:attrName>
                                        </p:attrNameLst>
                                      </p:cBhvr>
                                      <p:to>
                                        <p:strVal val="visible"/>
                                      </p:to>
                                    </p:set>
                                    <p:animEffect transition="in" filter="wipe(left)">
                                      <p:cBhvr>
                                        <p:cTn id="91" dur="500"/>
                                        <p:tgtEl>
                                          <p:spTgt spid="246"/>
                                        </p:tgtEl>
                                      </p:cBhvr>
                                    </p:animEffect>
                                  </p:childTnLst>
                                </p:cTn>
                              </p:par>
                              <p:par>
                                <p:cTn id="92" presetID="10" presetClass="exit" presetSubtype="0" fill="hold" grpId="1" nodeType="withEffect">
                                  <p:stCondLst>
                                    <p:cond delay="0"/>
                                  </p:stCondLst>
                                  <p:childTnLst>
                                    <p:animEffect transition="out" filter="fade">
                                      <p:cBhvr>
                                        <p:cTn id="93" dur="500"/>
                                        <p:tgtEl>
                                          <p:spTgt spid="180"/>
                                        </p:tgtEl>
                                      </p:cBhvr>
                                    </p:animEffect>
                                    <p:set>
                                      <p:cBhvr>
                                        <p:cTn id="94" dur="1" fill="hold">
                                          <p:stCondLst>
                                            <p:cond delay="499"/>
                                          </p:stCondLst>
                                        </p:cTn>
                                        <p:tgtEl>
                                          <p:spTgt spid="180"/>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181"/>
                                        </p:tgtEl>
                                        <p:attrNameLst>
                                          <p:attrName>style.visibility</p:attrName>
                                        </p:attrNameLst>
                                      </p:cBhvr>
                                      <p:to>
                                        <p:strVal val="visible"/>
                                      </p:to>
                                    </p:set>
                                    <p:animEffect transition="in" filter="fade">
                                      <p:cBhvr>
                                        <p:cTn id="97" dur="500"/>
                                        <p:tgtEl>
                                          <p:spTgt spid="181"/>
                                        </p:tgtEl>
                                      </p:cBhvr>
                                    </p:animEffect>
                                  </p:childTnLst>
                                </p:cTn>
                              </p:par>
                              <p:par>
                                <p:cTn id="98" presetID="9" presetClass="emph" presetSubtype="0" nodeType="withEffect">
                                  <p:stCondLst>
                                    <p:cond delay="0"/>
                                  </p:stCondLst>
                                  <p:childTnLst>
                                    <p:set>
                                      <p:cBhvr rctx="PPT">
                                        <p:cTn id="99" dur="indefinite"/>
                                        <p:tgtEl>
                                          <p:spTgt spid="240"/>
                                        </p:tgtEl>
                                        <p:attrNameLst>
                                          <p:attrName>style.opacity</p:attrName>
                                        </p:attrNameLst>
                                      </p:cBhvr>
                                      <p:to>
                                        <p:strVal val="0.5"/>
                                      </p:to>
                                    </p:set>
                                    <p:animEffect filter="image" prLst="opacity: 0.5">
                                      <p:cBhvr rctx="IE">
                                        <p:cTn id="100" dur="indefinite"/>
                                        <p:tgtEl>
                                          <p:spTgt spid="240"/>
                                        </p:tgtEl>
                                      </p:cBhvr>
                                    </p:animEffect>
                                  </p:childTnLst>
                                </p:cTn>
                              </p:par>
                              <p:par>
                                <p:cTn id="101" presetID="9" presetClass="emph" presetSubtype="0" grpId="1" nodeType="withEffect">
                                  <p:stCondLst>
                                    <p:cond delay="0"/>
                                  </p:stCondLst>
                                  <p:childTnLst>
                                    <p:set>
                                      <p:cBhvr rctx="PPT">
                                        <p:cTn id="102" dur="indefinite"/>
                                        <p:tgtEl>
                                          <p:spTgt spid="250"/>
                                        </p:tgtEl>
                                        <p:attrNameLst>
                                          <p:attrName>style.opacity</p:attrName>
                                        </p:attrNameLst>
                                      </p:cBhvr>
                                      <p:to>
                                        <p:strVal val="0.5"/>
                                      </p:to>
                                    </p:set>
                                    <p:animEffect filter="image" prLst="opacity: 0.5">
                                      <p:cBhvr rctx="IE">
                                        <p:cTn id="103" dur="indefinite"/>
                                        <p:tgtEl>
                                          <p:spTgt spid="250"/>
                                        </p:tgtEl>
                                      </p:cBhvr>
                                    </p:animEffec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242"/>
                                        </p:tgtEl>
                                        <p:attrNameLst>
                                          <p:attrName>style.visibility</p:attrName>
                                        </p:attrNameLst>
                                      </p:cBhvr>
                                      <p:to>
                                        <p:strVal val="visible"/>
                                      </p:to>
                                    </p:set>
                                    <p:animEffect transition="in" filter="fade">
                                      <p:cBhvr>
                                        <p:cTn id="107" dur="500"/>
                                        <p:tgtEl>
                                          <p:spTgt spid="24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51"/>
                                        </p:tgtEl>
                                        <p:attrNameLst>
                                          <p:attrName>style.visibility</p:attrName>
                                        </p:attrNameLst>
                                      </p:cBhvr>
                                      <p:to>
                                        <p:strVal val="visible"/>
                                      </p:to>
                                    </p:set>
                                    <p:animEffect transition="in" filter="fade">
                                      <p:cBhvr>
                                        <p:cTn id="110" dur="500"/>
                                        <p:tgtEl>
                                          <p:spTgt spid="251"/>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61"/>
                                        </p:tgtEl>
                                        <p:attrNameLst>
                                          <p:attrName>style.visibility</p:attrName>
                                        </p:attrNameLst>
                                      </p:cBhvr>
                                      <p:to>
                                        <p:strVal val="visible"/>
                                      </p:to>
                                    </p:set>
                                    <p:animEffect transition="in" filter="fade">
                                      <p:cBhvr>
                                        <p:cTn id="115" dur="500"/>
                                        <p:tgtEl>
                                          <p:spTgt spid="161"/>
                                        </p:tgtEl>
                                      </p:cBhvr>
                                    </p:animEffect>
                                  </p:childTnLst>
                                </p:cTn>
                              </p:par>
                              <p:par>
                                <p:cTn id="116" presetID="10" presetClass="entr" presetSubtype="0" fill="hold" nodeType="withEffect">
                                  <p:stCondLst>
                                    <p:cond delay="0"/>
                                  </p:stCondLst>
                                  <p:childTnLst>
                                    <p:set>
                                      <p:cBhvr>
                                        <p:cTn id="117" dur="1" fill="hold">
                                          <p:stCondLst>
                                            <p:cond delay="0"/>
                                          </p:stCondLst>
                                        </p:cTn>
                                        <p:tgtEl>
                                          <p:spTgt spid="130"/>
                                        </p:tgtEl>
                                        <p:attrNameLst>
                                          <p:attrName>style.visibility</p:attrName>
                                        </p:attrNameLst>
                                      </p:cBhvr>
                                      <p:to>
                                        <p:strVal val="visible"/>
                                      </p:to>
                                    </p:set>
                                    <p:animEffect transition="in" filter="fade">
                                      <p:cBhvr>
                                        <p:cTn id="118" dur="500"/>
                                        <p:tgtEl>
                                          <p:spTgt spid="130"/>
                                        </p:tgtEl>
                                      </p:cBhvr>
                                    </p:animEffect>
                                  </p:childTnLst>
                                </p:cTn>
                              </p:par>
                              <p:par>
                                <p:cTn id="119" presetID="10" presetClass="entr" presetSubtype="0" fill="hold" nodeType="withEffect">
                                  <p:stCondLst>
                                    <p:cond delay="0"/>
                                  </p:stCondLst>
                                  <p:childTnLst>
                                    <p:set>
                                      <p:cBhvr>
                                        <p:cTn id="120" dur="1" fill="hold">
                                          <p:stCondLst>
                                            <p:cond delay="0"/>
                                          </p:stCondLst>
                                        </p:cTn>
                                        <p:tgtEl>
                                          <p:spTgt spid="173"/>
                                        </p:tgtEl>
                                        <p:attrNameLst>
                                          <p:attrName>style.visibility</p:attrName>
                                        </p:attrNameLst>
                                      </p:cBhvr>
                                      <p:to>
                                        <p:strVal val="visible"/>
                                      </p:to>
                                    </p:set>
                                    <p:animEffect transition="in" filter="fade">
                                      <p:cBhvr>
                                        <p:cTn id="121" dur="500"/>
                                        <p:tgtEl>
                                          <p:spTgt spid="173"/>
                                        </p:tgtEl>
                                      </p:cBhvr>
                                    </p:animEffect>
                                  </p:childTnLst>
                                </p:cTn>
                              </p:par>
                              <p:par>
                                <p:cTn id="122" presetID="9" presetClass="emph" presetSubtype="0" nodeType="withEffect">
                                  <p:stCondLst>
                                    <p:cond delay="0"/>
                                  </p:stCondLst>
                                  <p:childTnLst>
                                    <p:set>
                                      <p:cBhvr rctx="PPT">
                                        <p:cTn id="123" dur="indefinite"/>
                                        <p:tgtEl>
                                          <p:spTgt spid="242"/>
                                        </p:tgtEl>
                                        <p:attrNameLst>
                                          <p:attrName>style.opacity</p:attrName>
                                        </p:attrNameLst>
                                      </p:cBhvr>
                                      <p:to>
                                        <p:strVal val="0.5"/>
                                      </p:to>
                                    </p:set>
                                    <p:animEffect filter="image" prLst="opacity: 0.5">
                                      <p:cBhvr rctx="IE">
                                        <p:cTn id="124" dur="indefinite"/>
                                        <p:tgtEl>
                                          <p:spTgt spid="242"/>
                                        </p:tgtEl>
                                      </p:cBhvr>
                                    </p:animEffect>
                                  </p:childTnLst>
                                </p:cTn>
                              </p:par>
                              <p:par>
                                <p:cTn id="125" presetID="9" presetClass="emph" presetSubtype="0" grpId="1" nodeType="withEffect">
                                  <p:stCondLst>
                                    <p:cond delay="0"/>
                                  </p:stCondLst>
                                  <p:childTnLst>
                                    <p:set>
                                      <p:cBhvr rctx="PPT">
                                        <p:cTn id="126" dur="indefinite"/>
                                        <p:tgtEl>
                                          <p:spTgt spid="251"/>
                                        </p:tgtEl>
                                        <p:attrNameLst>
                                          <p:attrName>style.opacity</p:attrName>
                                        </p:attrNameLst>
                                      </p:cBhvr>
                                      <p:to>
                                        <p:strVal val="0.5"/>
                                      </p:to>
                                    </p:set>
                                    <p:animEffect filter="image" prLst="opacity: 0.5">
                                      <p:cBhvr rctx="IE">
                                        <p:cTn id="127" dur="indefinite"/>
                                        <p:tgtEl>
                                          <p:spTgt spid="25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69"/>
                                        </p:tgtEl>
                                        <p:attrNameLst>
                                          <p:attrName>style.visibility</p:attrName>
                                        </p:attrNameLst>
                                      </p:cBhvr>
                                      <p:to>
                                        <p:strVal val="visible"/>
                                      </p:to>
                                    </p:set>
                                    <p:animEffect transition="in" filter="fade">
                                      <p:cBhvr>
                                        <p:cTn id="130" dur="500"/>
                                        <p:tgtEl>
                                          <p:spTgt spid="169"/>
                                        </p:tgtEl>
                                      </p:cBhvr>
                                    </p:animEffect>
                                  </p:childTnLst>
                                </p:cTn>
                              </p:par>
                              <p:par>
                                <p:cTn id="131" presetID="17" presetClass="entr" presetSubtype="10" fill="hold" nodeType="withEffect">
                                  <p:stCondLst>
                                    <p:cond delay="0"/>
                                  </p:stCondLst>
                                  <p:childTnLst>
                                    <p:set>
                                      <p:cBhvr>
                                        <p:cTn id="132" dur="1" fill="hold">
                                          <p:stCondLst>
                                            <p:cond delay="0"/>
                                          </p:stCondLst>
                                        </p:cTn>
                                        <p:tgtEl>
                                          <p:spTgt spid="167"/>
                                        </p:tgtEl>
                                        <p:attrNameLst>
                                          <p:attrName>style.visibility</p:attrName>
                                        </p:attrNameLst>
                                      </p:cBhvr>
                                      <p:to>
                                        <p:strVal val="visible"/>
                                      </p:to>
                                    </p:set>
                                    <p:anim calcmode="lin" valueType="num">
                                      <p:cBhvr>
                                        <p:cTn id="133" dur="500" fill="hold"/>
                                        <p:tgtEl>
                                          <p:spTgt spid="167"/>
                                        </p:tgtEl>
                                        <p:attrNameLst>
                                          <p:attrName>ppt_w</p:attrName>
                                        </p:attrNameLst>
                                      </p:cBhvr>
                                      <p:tavLst>
                                        <p:tav tm="0">
                                          <p:val>
                                            <p:fltVal val="0"/>
                                          </p:val>
                                        </p:tav>
                                        <p:tav tm="100000">
                                          <p:val>
                                            <p:strVal val="#ppt_w"/>
                                          </p:val>
                                        </p:tav>
                                      </p:tavLst>
                                    </p:anim>
                                    <p:anim calcmode="lin" valueType="num">
                                      <p:cBhvr>
                                        <p:cTn id="134" dur="500" fill="hold"/>
                                        <p:tgtEl>
                                          <p:spTgt spid="1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build="p"/>
      <p:bldP spid="137" grpId="1" build="p"/>
      <p:bldP spid="244" grpId="0" animBg="1"/>
      <p:bldP spid="245" grpId="0" animBg="1"/>
      <p:bldP spid="246" grpId="0" animBg="1"/>
      <p:bldP spid="247" grpId="0" animBg="1"/>
      <p:bldP spid="249" grpId="0" animBg="1"/>
      <p:bldP spid="249" grpId="1" animBg="1"/>
      <p:bldP spid="250" grpId="0" animBg="1"/>
      <p:bldP spid="250" grpId="1" animBg="1"/>
      <p:bldP spid="248" grpId="0" animBg="1"/>
      <p:bldP spid="248" grpId="1" animBg="1"/>
      <p:bldP spid="251" grpId="0" animBg="1"/>
      <p:bldP spid="251" grpId="1" animBg="1"/>
      <p:bldP spid="161" grpId="0" animBg="1"/>
      <p:bldP spid="179" grpId="0"/>
      <p:bldP spid="179" grpId="1"/>
      <p:bldP spid="180" grpId="0"/>
      <p:bldP spid="180" grpId="1"/>
      <p:bldP spid="181" grpId="0"/>
      <p:bldP spid="140" grpId="0" animBg="1"/>
      <p:bldP spid="243" grpId="0" animBg="1"/>
      <p:bldP spid="189" grpId="0"/>
      <p:bldP spid="189" grpId="1"/>
      <p:bldP spid="1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Clearing &amp; Settlement</a:t>
            </a:r>
            <a:endParaRPr lang="en-US" dirty="0"/>
          </a:p>
        </p:txBody>
      </p:sp>
      <p:sp>
        <p:nvSpPr>
          <p:cNvPr id="245" name="Right Arrow 244"/>
          <p:cNvSpPr/>
          <p:nvPr/>
        </p:nvSpPr>
        <p:spPr bwMode="auto">
          <a:xfrm>
            <a:off x="1579723" y="2440314"/>
            <a:ext cx="3815563"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46" name="Right Arrow 245"/>
          <p:cNvSpPr/>
          <p:nvPr/>
        </p:nvSpPr>
        <p:spPr bwMode="auto">
          <a:xfrm>
            <a:off x="5943920" y="2440314"/>
            <a:ext cx="4023301"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239" name="Group 238"/>
          <p:cNvGrpSpPr/>
          <p:nvPr/>
        </p:nvGrpSpPr>
        <p:grpSpPr>
          <a:xfrm>
            <a:off x="823336" y="1476754"/>
            <a:ext cx="1981200" cy="1828800"/>
            <a:chOff x="4770437" y="2354262"/>
            <a:chExt cx="1981200" cy="1828800"/>
          </a:xfrm>
        </p:grpSpPr>
        <p:sp>
          <p:nvSpPr>
            <p:cNvPr id="108" name="Title 1"/>
            <p:cNvSpPr txBox="1">
              <a:spLocks/>
            </p:cNvSpPr>
            <p:nvPr/>
          </p:nvSpPr>
          <p:spPr>
            <a:xfrm>
              <a:off x="4770437" y="23542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ACQUIRING </a:t>
              </a:r>
              <a:br>
                <a:rPr lang="en-US" sz="1400" dirty="0"/>
              </a:br>
              <a:r>
                <a:rPr lang="en-US" sz="1400" dirty="0"/>
                <a:t>PROCESSOR</a:t>
              </a:r>
            </a:p>
          </p:txBody>
        </p:sp>
        <p:pic>
          <p:nvPicPr>
            <p:cNvPr id="183" name="Picture 182"/>
            <p:cNvPicPr>
              <a:picLocks noChangeAspect="1"/>
            </p:cNvPicPr>
            <p:nvPr/>
          </p:nvPicPr>
          <p:blipFill rotWithShape="1">
            <a:blip r:embed="rId2">
              <a:extLst>
                <a:ext uri="{28A0092B-C50C-407E-A947-70E740481C1C}">
                  <a14:useLocalDpi xmlns:a14="http://schemas.microsoft.com/office/drawing/2010/main" val="0"/>
                </a:ext>
              </a:extLst>
            </a:blip>
            <a:srcRect l="55010" t="34835" r="19556" b="8352"/>
            <a:stretch/>
          </p:blipFill>
          <p:spPr>
            <a:xfrm>
              <a:off x="5394325" y="2963862"/>
              <a:ext cx="733425" cy="1219200"/>
            </a:xfrm>
            <a:prstGeom prst="rect">
              <a:avLst/>
            </a:prstGeom>
          </p:spPr>
        </p:pic>
      </p:grpSp>
      <p:sp>
        <p:nvSpPr>
          <p:cNvPr id="249" name="Rectangle 248"/>
          <p:cNvSpPr/>
          <p:nvPr/>
        </p:nvSpPr>
        <p:spPr bwMode="auto">
          <a:xfrm>
            <a:off x="913823" y="3544239"/>
            <a:ext cx="2011680" cy="1676380"/>
          </a:xfrm>
          <a:prstGeom prst="rect">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Acquirer sends transaction files</a:t>
            </a:r>
            <a:endParaRPr lang="en-US" sz="1600" dirty="0">
              <a:solidFill>
                <a:schemeClr val="tx2"/>
              </a:solidFill>
              <a:ea typeface="Segoe UI" pitchFamily="34" charset="0"/>
              <a:cs typeface="Segoe UI" pitchFamily="34" charset="0"/>
            </a:endParaRPr>
          </a:p>
        </p:txBody>
      </p:sp>
      <p:grpSp>
        <p:nvGrpSpPr>
          <p:cNvPr id="240" name="Group 239"/>
          <p:cNvGrpSpPr/>
          <p:nvPr/>
        </p:nvGrpSpPr>
        <p:grpSpPr>
          <a:xfrm>
            <a:off x="4938091" y="1668482"/>
            <a:ext cx="1981200" cy="1676400"/>
            <a:chOff x="6751637" y="2506662"/>
            <a:chExt cx="1981200" cy="1676400"/>
          </a:xfrm>
        </p:grpSpPr>
        <p:sp>
          <p:nvSpPr>
            <p:cNvPr id="109" name="Title 1"/>
            <p:cNvSpPr txBox="1">
              <a:spLocks/>
            </p:cNvSpPr>
            <p:nvPr/>
          </p:nvSpPr>
          <p:spPr>
            <a:xfrm>
              <a:off x="6751637" y="25066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NETWORK</a:t>
              </a:r>
            </a:p>
          </p:txBody>
        </p:sp>
        <p:grpSp>
          <p:nvGrpSpPr>
            <p:cNvPr id="236" name="Group 235"/>
            <p:cNvGrpSpPr/>
            <p:nvPr/>
          </p:nvGrpSpPr>
          <p:grpSpPr>
            <a:xfrm>
              <a:off x="7285037" y="2963862"/>
              <a:ext cx="914400" cy="1219200"/>
              <a:chOff x="7208837" y="3116262"/>
              <a:chExt cx="914400" cy="1219200"/>
            </a:xfrm>
          </p:grpSpPr>
          <p:sp>
            <p:nvSpPr>
              <p:cNvPr id="184" name="Rectangle 183"/>
              <p:cNvSpPr/>
              <p:nvPr/>
            </p:nvSpPr>
            <p:spPr bwMode="auto">
              <a:xfrm>
                <a:off x="7208837" y="3116262"/>
                <a:ext cx="914400" cy="121920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85" name="Picture 184"/>
              <p:cNvPicPr>
                <a:picLocks noChangeAspect="1"/>
              </p:cNvPicPr>
              <p:nvPr/>
            </p:nvPicPr>
            <p:blipFill rotWithShape="1">
              <a:blip r:embed="rId3">
                <a:extLst>
                  <a:ext uri="{28A0092B-C50C-407E-A947-70E740481C1C}">
                    <a14:useLocalDpi xmlns:a14="http://schemas.microsoft.com/office/drawing/2010/main" val="0"/>
                  </a:ext>
                </a:extLst>
              </a:blip>
              <a:srcRect r="-1748"/>
              <a:stretch/>
            </p:blipFill>
            <p:spPr>
              <a:xfrm>
                <a:off x="7361237" y="3344862"/>
                <a:ext cx="614822" cy="365051"/>
              </a:xfrm>
              <a:prstGeom prst="rect">
                <a:avLst/>
              </a:prstGeom>
            </p:spPr>
          </p:pic>
          <p:pic>
            <p:nvPicPr>
              <p:cNvPr id="186" name="Picture 1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915" y="3836586"/>
                <a:ext cx="614822" cy="262734"/>
              </a:xfrm>
              <a:prstGeom prst="rect">
                <a:avLst/>
              </a:prstGeom>
            </p:spPr>
          </p:pic>
        </p:grpSp>
      </p:grpSp>
      <p:sp>
        <p:nvSpPr>
          <p:cNvPr id="250" name="Rectangle 249"/>
          <p:cNvSpPr/>
          <p:nvPr/>
        </p:nvSpPr>
        <p:spPr bwMode="auto">
          <a:xfrm>
            <a:off x="3017872" y="3544240"/>
            <a:ext cx="6583607" cy="1676380"/>
          </a:xfrm>
          <a:prstGeom prst="rect">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1600" dirty="0">
              <a:solidFill>
                <a:schemeClr val="tx2"/>
              </a:solidFill>
              <a:ea typeface="Segoe UI" pitchFamily="34" charset="0"/>
              <a:cs typeface="Segoe UI" pitchFamily="34" charset="0"/>
            </a:endParaRPr>
          </a:p>
        </p:txBody>
      </p:sp>
      <p:grpSp>
        <p:nvGrpSpPr>
          <p:cNvPr id="242" name="Group 241"/>
          <p:cNvGrpSpPr/>
          <p:nvPr/>
        </p:nvGrpSpPr>
        <p:grpSpPr>
          <a:xfrm>
            <a:off x="9616697" y="1671167"/>
            <a:ext cx="1981200" cy="1683547"/>
            <a:chOff x="9723437" y="1737515"/>
            <a:chExt cx="1981200" cy="1683547"/>
          </a:xfrm>
        </p:grpSpPr>
        <p:sp>
          <p:nvSpPr>
            <p:cNvPr id="110" name="Title 1"/>
            <p:cNvSpPr txBox="1">
              <a:spLocks/>
            </p:cNvSpPr>
            <p:nvPr/>
          </p:nvSpPr>
          <p:spPr>
            <a:xfrm>
              <a:off x="9723437" y="1737515"/>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smtClean="0"/>
                <a:t>CARD ISSUER</a:t>
              </a:r>
              <a:endParaRPr lang="en-US" sz="1400" dirty="0"/>
            </a:p>
          </p:txBody>
        </p:sp>
        <p:grpSp>
          <p:nvGrpSpPr>
            <p:cNvPr id="187" name="Group 186"/>
            <p:cNvGrpSpPr/>
            <p:nvPr/>
          </p:nvGrpSpPr>
          <p:grpSpPr>
            <a:xfrm>
              <a:off x="10104437" y="2136699"/>
              <a:ext cx="1295400" cy="1284363"/>
              <a:chOff x="9571041" y="5173664"/>
              <a:chExt cx="487551" cy="405990"/>
            </a:xfrm>
          </p:grpSpPr>
          <p:grpSp>
            <p:nvGrpSpPr>
              <p:cNvPr id="188" name="Group 187"/>
              <p:cNvGrpSpPr/>
              <p:nvPr/>
            </p:nvGrpSpPr>
            <p:grpSpPr>
              <a:xfrm>
                <a:off x="9571041" y="5173664"/>
                <a:ext cx="487551" cy="405990"/>
                <a:chOff x="4638675" y="5622925"/>
                <a:chExt cx="427038" cy="355600"/>
              </a:xfrm>
            </p:grpSpPr>
            <p:sp>
              <p:nvSpPr>
                <p:cNvPr id="225" name="Rectangle 125"/>
                <p:cNvSpPr>
                  <a:spLocks noChangeArrowheads="1"/>
                </p:cNvSpPr>
                <p:nvPr/>
              </p:nvSpPr>
              <p:spPr bwMode="auto">
                <a:xfrm>
                  <a:off x="4660900" y="5692775"/>
                  <a:ext cx="381000" cy="247650"/>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6" name="Freeform 126"/>
                <p:cNvSpPr>
                  <a:spLocks/>
                </p:cNvSpPr>
                <p:nvPr/>
              </p:nvSpPr>
              <p:spPr bwMode="auto">
                <a:xfrm>
                  <a:off x="4816475" y="5810250"/>
                  <a:ext cx="73025" cy="130175"/>
                </a:xfrm>
                <a:custGeom>
                  <a:avLst/>
                  <a:gdLst>
                    <a:gd name="T0" fmla="*/ 10 w 21"/>
                    <a:gd name="T1" fmla="*/ 0 h 38"/>
                    <a:gd name="T2" fmla="*/ 0 w 21"/>
                    <a:gd name="T3" fmla="*/ 11 h 38"/>
                    <a:gd name="T4" fmla="*/ 0 w 21"/>
                    <a:gd name="T5" fmla="*/ 38 h 38"/>
                    <a:gd name="T6" fmla="*/ 21 w 21"/>
                    <a:gd name="T7" fmla="*/ 38 h 38"/>
                    <a:gd name="T8" fmla="*/ 21 w 21"/>
                    <a:gd name="T9" fmla="*/ 11 h 38"/>
                    <a:gd name="T10" fmla="*/ 10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0"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7" name="Freeform 127"/>
                <p:cNvSpPr>
                  <a:spLocks/>
                </p:cNvSpPr>
                <p:nvPr/>
              </p:nvSpPr>
              <p:spPr bwMode="auto">
                <a:xfrm>
                  <a:off x="4927600" y="5810250"/>
                  <a:ext cx="71438" cy="130175"/>
                </a:xfrm>
                <a:custGeom>
                  <a:avLst/>
                  <a:gdLst>
                    <a:gd name="T0" fmla="*/ 11 w 21"/>
                    <a:gd name="T1" fmla="*/ 0 h 38"/>
                    <a:gd name="T2" fmla="*/ 0 w 21"/>
                    <a:gd name="T3" fmla="*/ 11 h 38"/>
                    <a:gd name="T4" fmla="*/ 0 w 21"/>
                    <a:gd name="T5" fmla="*/ 38 h 38"/>
                    <a:gd name="T6" fmla="*/ 21 w 21"/>
                    <a:gd name="T7" fmla="*/ 38 h 38"/>
                    <a:gd name="T8" fmla="*/ 21 w 21"/>
                    <a:gd name="T9" fmla="*/ 11 h 38"/>
                    <a:gd name="T10" fmla="*/ 11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1"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1"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 name="Freeform 128"/>
                <p:cNvSpPr>
                  <a:spLocks/>
                </p:cNvSpPr>
                <p:nvPr/>
              </p:nvSpPr>
              <p:spPr bwMode="auto">
                <a:xfrm>
                  <a:off x="4705350" y="5810250"/>
                  <a:ext cx="69850" cy="130175"/>
                </a:xfrm>
                <a:custGeom>
                  <a:avLst/>
                  <a:gdLst>
                    <a:gd name="T0" fmla="*/ 10 w 20"/>
                    <a:gd name="T1" fmla="*/ 0 h 38"/>
                    <a:gd name="T2" fmla="*/ 0 w 20"/>
                    <a:gd name="T3" fmla="*/ 11 h 38"/>
                    <a:gd name="T4" fmla="*/ 0 w 20"/>
                    <a:gd name="T5" fmla="*/ 38 h 38"/>
                    <a:gd name="T6" fmla="*/ 20 w 20"/>
                    <a:gd name="T7" fmla="*/ 38 h 38"/>
                    <a:gd name="T8" fmla="*/ 20 w 20"/>
                    <a:gd name="T9" fmla="*/ 11 h 38"/>
                    <a:gd name="T10" fmla="*/ 10 w 20"/>
                    <a:gd name="T11" fmla="*/ 0 h 38"/>
                  </a:gdLst>
                  <a:ahLst/>
                  <a:cxnLst>
                    <a:cxn ang="0">
                      <a:pos x="T0" y="T1"/>
                    </a:cxn>
                    <a:cxn ang="0">
                      <a:pos x="T2" y="T3"/>
                    </a:cxn>
                    <a:cxn ang="0">
                      <a:pos x="T4" y="T5"/>
                    </a:cxn>
                    <a:cxn ang="0">
                      <a:pos x="T6" y="T7"/>
                    </a:cxn>
                    <a:cxn ang="0">
                      <a:pos x="T8" y="T9"/>
                    </a:cxn>
                    <a:cxn ang="0">
                      <a:pos x="T10" y="T11"/>
                    </a:cxn>
                  </a:cxnLst>
                  <a:rect l="0" t="0" r="r" b="b"/>
                  <a:pathLst>
                    <a:path w="20" h="38">
                      <a:moveTo>
                        <a:pt x="10" y="0"/>
                      </a:moveTo>
                      <a:cubicBezTo>
                        <a:pt x="4" y="0"/>
                        <a:pt x="0" y="5"/>
                        <a:pt x="0" y="11"/>
                      </a:cubicBezTo>
                      <a:cubicBezTo>
                        <a:pt x="0" y="38"/>
                        <a:pt x="0" y="38"/>
                        <a:pt x="0" y="38"/>
                      </a:cubicBezTo>
                      <a:cubicBezTo>
                        <a:pt x="20" y="38"/>
                        <a:pt x="20" y="38"/>
                        <a:pt x="20" y="38"/>
                      </a:cubicBezTo>
                      <a:cubicBezTo>
                        <a:pt x="20" y="11"/>
                        <a:pt x="20" y="11"/>
                        <a:pt x="20" y="11"/>
                      </a:cubicBezTo>
                      <a:cubicBezTo>
                        <a:pt x="20"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9" name="Rectangle 133"/>
                <p:cNvSpPr>
                  <a:spLocks noChangeArrowheads="1"/>
                </p:cNvSpPr>
                <p:nvPr/>
              </p:nvSpPr>
              <p:spPr bwMode="auto">
                <a:xfrm>
                  <a:off x="4660900" y="5940425"/>
                  <a:ext cx="381000" cy="11113"/>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0" name="Rectangle 134"/>
                <p:cNvSpPr>
                  <a:spLocks noChangeArrowheads="1"/>
                </p:cNvSpPr>
                <p:nvPr/>
              </p:nvSpPr>
              <p:spPr bwMode="auto">
                <a:xfrm>
                  <a:off x="4652963" y="5951538"/>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Rectangle 135"/>
                <p:cNvSpPr>
                  <a:spLocks noChangeArrowheads="1"/>
                </p:cNvSpPr>
                <p:nvPr/>
              </p:nvSpPr>
              <p:spPr bwMode="auto">
                <a:xfrm>
                  <a:off x="4646613" y="5961063"/>
                  <a:ext cx="412750" cy="7938"/>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2" name="Rectangle 136"/>
                <p:cNvSpPr>
                  <a:spLocks noChangeArrowheads="1"/>
                </p:cNvSpPr>
                <p:nvPr/>
              </p:nvSpPr>
              <p:spPr bwMode="auto">
                <a:xfrm>
                  <a:off x="4638675" y="5969000"/>
                  <a:ext cx="427038"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3" name="Freeform 138"/>
                <p:cNvSpPr>
                  <a:spLocks/>
                </p:cNvSpPr>
                <p:nvPr/>
              </p:nvSpPr>
              <p:spPr bwMode="auto">
                <a:xfrm>
                  <a:off x="4729163" y="5622925"/>
                  <a:ext cx="246063" cy="61913"/>
                </a:xfrm>
                <a:custGeom>
                  <a:avLst/>
                  <a:gdLst>
                    <a:gd name="T0" fmla="*/ 79 w 155"/>
                    <a:gd name="T1" fmla="*/ 0 h 39"/>
                    <a:gd name="T2" fmla="*/ 0 w 155"/>
                    <a:gd name="T3" fmla="*/ 39 h 39"/>
                    <a:gd name="T4" fmla="*/ 155 w 155"/>
                    <a:gd name="T5" fmla="*/ 39 h 39"/>
                    <a:gd name="T6" fmla="*/ 79 w 155"/>
                    <a:gd name="T7" fmla="*/ 0 h 39"/>
                  </a:gdLst>
                  <a:ahLst/>
                  <a:cxnLst>
                    <a:cxn ang="0">
                      <a:pos x="T0" y="T1"/>
                    </a:cxn>
                    <a:cxn ang="0">
                      <a:pos x="T2" y="T3"/>
                    </a:cxn>
                    <a:cxn ang="0">
                      <a:pos x="T4" y="T5"/>
                    </a:cxn>
                    <a:cxn ang="0">
                      <a:pos x="T6" y="T7"/>
                    </a:cxn>
                  </a:cxnLst>
                  <a:rect l="0" t="0" r="r" b="b"/>
                  <a:pathLst>
                    <a:path w="155" h="39">
                      <a:moveTo>
                        <a:pt x="79" y="0"/>
                      </a:moveTo>
                      <a:lnTo>
                        <a:pt x="0" y="39"/>
                      </a:lnTo>
                      <a:lnTo>
                        <a:pt x="155" y="39"/>
                      </a:lnTo>
                      <a:lnTo>
                        <a:pt x="79"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4" name="Rectangle 139"/>
                <p:cNvSpPr>
                  <a:spLocks noChangeArrowheads="1"/>
                </p:cNvSpPr>
                <p:nvPr/>
              </p:nvSpPr>
              <p:spPr bwMode="auto">
                <a:xfrm>
                  <a:off x="4652963" y="5764213"/>
                  <a:ext cx="398463" cy="7938"/>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Rectangle 140"/>
                <p:cNvSpPr>
                  <a:spLocks noChangeArrowheads="1"/>
                </p:cNvSpPr>
                <p:nvPr/>
              </p:nvSpPr>
              <p:spPr bwMode="auto">
                <a:xfrm>
                  <a:off x="4652963" y="5692775"/>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0" name="Rectangle 236"/>
              <p:cNvSpPr>
                <a:spLocks noChangeArrowheads="1"/>
              </p:cNvSpPr>
              <p:nvPr/>
            </p:nvSpPr>
            <p:spPr bwMode="auto">
              <a:xfrm>
                <a:off x="10032573" y="5509904"/>
                <a:ext cx="2356" cy="23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51" name="Rectangle 250"/>
          <p:cNvSpPr/>
          <p:nvPr/>
        </p:nvSpPr>
        <p:spPr bwMode="auto">
          <a:xfrm>
            <a:off x="9692897" y="3544240"/>
            <a:ext cx="2011680" cy="1676380"/>
          </a:xfrm>
          <a:prstGeom prst="rect">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Issuer receives files</a:t>
            </a:r>
            <a:endParaRPr lang="en-US" sz="1600" dirty="0">
              <a:solidFill>
                <a:schemeClr val="tx2"/>
              </a:solidFill>
              <a:ea typeface="Segoe UI" pitchFamily="34" charset="0"/>
              <a:cs typeface="Segoe UI" pitchFamily="34" charset="0"/>
            </a:endParaRPr>
          </a:p>
        </p:txBody>
      </p:sp>
      <p:graphicFrame>
        <p:nvGraphicFramePr>
          <p:cNvPr id="4" name="Diagram 3"/>
          <p:cNvGraphicFramePr/>
          <p:nvPr>
            <p:extLst>
              <p:ext uri="{D42A27DB-BD31-4B8C-83A1-F6EECF244321}">
                <p14:modId xmlns:p14="http://schemas.microsoft.com/office/powerpoint/2010/main" val="2220225376"/>
              </p:ext>
            </p:extLst>
          </p:nvPr>
        </p:nvGraphicFramePr>
        <p:xfrm>
          <a:off x="3160112" y="3548063"/>
          <a:ext cx="6309290" cy="16459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4" name="Group 89"/>
          <p:cNvGraphicFramePr>
            <a:graphicFrameLocks/>
          </p:cNvGraphicFramePr>
          <p:nvPr>
            <p:extLst>
              <p:ext uri="{D42A27DB-BD31-4B8C-83A1-F6EECF244321}">
                <p14:modId xmlns:p14="http://schemas.microsoft.com/office/powerpoint/2010/main" val="3191079525"/>
              </p:ext>
            </p:extLst>
          </p:nvPr>
        </p:nvGraphicFramePr>
        <p:xfrm>
          <a:off x="640458" y="5353981"/>
          <a:ext cx="10851640" cy="539809"/>
        </p:xfrm>
        <a:graphic>
          <a:graphicData uri="http://schemas.openxmlformats.org/drawingml/2006/table">
            <a:tbl>
              <a:tblPr>
                <a:tableStyleId>{3C2FFA5D-87B4-456A-9821-1D502468CF0F}</a:tableStyleId>
              </a:tblPr>
              <a:tblGrid>
                <a:gridCol w="1789182">
                  <a:extLst>
                    <a:ext uri="{9D8B030D-6E8A-4147-A177-3AD203B41FA5}">
                      <a16:colId xmlns:a16="http://schemas.microsoft.com/office/drawing/2014/main" val="20000"/>
                    </a:ext>
                  </a:extLst>
                </a:gridCol>
                <a:gridCol w="1638106">
                  <a:extLst>
                    <a:ext uri="{9D8B030D-6E8A-4147-A177-3AD203B41FA5}">
                      <a16:colId xmlns:a16="http://schemas.microsoft.com/office/drawing/2014/main" val="20001"/>
                    </a:ext>
                  </a:extLst>
                </a:gridCol>
                <a:gridCol w="915095">
                  <a:extLst>
                    <a:ext uri="{9D8B030D-6E8A-4147-A177-3AD203B41FA5}">
                      <a16:colId xmlns:a16="http://schemas.microsoft.com/office/drawing/2014/main" val="20002"/>
                    </a:ext>
                  </a:extLst>
                </a:gridCol>
                <a:gridCol w="587041">
                  <a:extLst>
                    <a:ext uri="{9D8B030D-6E8A-4147-A177-3AD203B41FA5}">
                      <a16:colId xmlns:a16="http://schemas.microsoft.com/office/drawing/2014/main" val="20003"/>
                    </a:ext>
                  </a:extLst>
                </a:gridCol>
                <a:gridCol w="640998">
                  <a:extLst>
                    <a:ext uri="{9D8B030D-6E8A-4147-A177-3AD203B41FA5}">
                      <a16:colId xmlns:a16="http://schemas.microsoft.com/office/drawing/2014/main" val="20004"/>
                    </a:ext>
                  </a:extLst>
                </a:gridCol>
                <a:gridCol w="653948">
                  <a:extLst>
                    <a:ext uri="{9D8B030D-6E8A-4147-A177-3AD203B41FA5}">
                      <a16:colId xmlns:a16="http://schemas.microsoft.com/office/drawing/2014/main" val="20005"/>
                    </a:ext>
                  </a:extLst>
                </a:gridCol>
                <a:gridCol w="792074">
                  <a:extLst>
                    <a:ext uri="{9D8B030D-6E8A-4147-A177-3AD203B41FA5}">
                      <a16:colId xmlns:a16="http://schemas.microsoft.com/office/drawing/2014/main" val="20006"/>
                    </a:ext>
                  </a:extLst>
                </a:gridCol>
                <a:gridCol w="805025">
                  <a:extLst>
                    <a:ext uri="{9D8B030D-6E8A-4147-A177-3AD203B41FA5}">
                      <a16:colId xmlns:a16="http://schemas.microsoft.com/office/drawing/2014/main" val="20007"/>
                    </a:ext>
                  </a:extLst>
                </a:gridCol>
                <a:gridCol w="805023">
                  <a:extLst>
                    <a:ext uri="{9D8B030D-6E8A-4147-A177-3AD203B41FA5}">
                      <a16:colId xmlns:a16="http://schemas.microsoft.com/office/drawing/2014/main" val="20008"/>
                    </a:ext>
                  </a:extLst>
                </a:gridCol>
                <a:gridCol w="805025">
                  <a:extLst>
                    <a:ext uri="{9D8B030D-6E8A-4147-A177-3AD203B41FA5}">
                      <a16:colId xmlns:a16="http://schemas.microsoft.com/office/drawing/2014/main" val="20009"/>
                    </a:ext>
                  </a:extLst>
                </a:gridCol>
                <a:gridCol w="1420123">
                  <a:extLst>
                    <a:ext uri="{9D8B030D-6E8A-4147-A177-3AD203B41FA5}">
                      <a16:colId xmlns:a16="http://schemas.microsoft.com/office/drawing/2014/main" val="20010"/>
                    </a:ext>
                  </a:extLst>
                </a:gridCol>
              </a:tblGrid>
              <a:tr h="322202">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Merchant-Device-ID</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CC Number</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Amount</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Curr</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CVV</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ExDt</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Resp</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Auth #</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CVN</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AVS</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Time Stamp</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0"/>
                  </a:ext>
                </a:extLst>
              </a:tr>
              <a:tr h="217607">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061-3448069-3685309</a:t>
                      </a:r>
                      <a:endParaRPr kumimoji="0" lang="en-US" sz="800" b="0" i="0" u="none" strike="noStrike" cap="none" normalizeH="0" baseline="0" dirty="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5588320123456789</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100.00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USD</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425</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01/08</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123456</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Y</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P</a:t>
                      </a:r>
                      <a:endParaRPr kumimoji="0" lang="en-US" sz="800" b="0" i="0" u="none" strike="noStrike" cap="none" normalizeH="0" baseline="0" dirty="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20080515102600</a:t>
                      </a:r>
                      <a:endParaRPr kumimoji="0" lang="en-US" sz="800" b="0" i="0" u="none" strike="noStrike" cap="none" normalizeH="0" baseline="0" dirty="0" smtClean="0">
                        <a:ln>
                          <a:noFill/>
                        </a:ln>
                        <a:solidFill>
                          <a:schemeClr val="accent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1"/>
                  </a:ext>
                </a:extLst>
              </a:tr>
            </a:tbl>
          </a:graphicData>
        </a:graphic>
      </p:graphicFrame>
      <p:graphicFrame>
        <p:nvGraphicFramePr>
          <p:cNvPr id="35" name="Group 90"/>
          <p:cNvGraphicFramePr>
            <a:graphicFrameLocks noGrp="1"/>
          </p:cNvGraphicFramePr>
          <p:nvPr>
            <p:extLst>
              <p:ext uri="{D42A27DB-BD31-4B8C-83A1-F6EECF244321}">
                <p14:modId xmlns:p14="http://schemas.microsoft.com/office/powerpoint/2010/main" val="2876289872"/>
              </p:ext>
            </p:extLst>
          </p:nvPr>
        </p:nvGraphicFramePr>
        <p:xfrm>
          <a:off x="847649" y="5509415"/>
          <a:ext cx="10851640" cy="539809"/>
        </p:xfrm>
        <a:graphic>
          <a:graphicData uri="http://schemas.openxmlformats.org/drawingml/2006/table">
            <a:tbl>
              <a:tblPr>
                <a:tableStyleId>{3C2FFA5D-87B4-456A-9821-1D502468CF0F}</a:tableStyleId>
              </a:tblPr>
              <a:tblGrid>
                <a:gridCol w="1789182">
                  <a:extLst>
                    <a:ext uri="{9D8B030D-6E8A-4147-A177-3AD203B41FA5}">
                      <a16:colId xmlns:a16="http://schemas.microsoft.com/office/drawing/2014/main" val="20000"/>
                    </a:ext>
                  </a:extLst>
                </a:gridCol>
                <a:gridCol w="1638106">
                  <a:extLst>
                    <a:ext uri="{9D8B030D-6E8A-4147-A177-3AD203B41FA5}">
                      <a16:colId xmlns:a16="http://schemas.microsoft.com/office/drawing/2014/main" val="20001"/>
                    </a:ext>
                  </a:extLst>
                </a:gridCol>
                <a:gridCol w="915095">
                  <a:extLst>
                    <a:ext uri="{9D8B030D-6E8A-4147-A177-3AD203B41FA5}">
                      <a16:colId xmlns:a16="http://schemas.microsoft.com/office/drawing/2014/main" val="20002"/>
                    </a:ext>
                  </a:extLst>
                </a:gridCol>
                <a:gridCol w="587041">
                  <a:extLst>
                    <a:ext uri="{9D8B030D-6E8A-4147-A177-3AD203B41FA5}">
                      <a16:colId xmlns:a16="http://schemas.microsoft.com/office/drawing/2014/main" val="20003"/>
                    </a:ext>
                  </a:extLst>
                </a:gridCol>
                <a:gridCol w="640998">
                  <a:extLst>
                    <a:ext uri="{9D8B030D-6E8A-4147-A177-3AD203B41FA5}">
                      <a16:colId xmlns:a16="http://schemas.microsoft.com/office/drawing/2014/main" val="20004"/>
                    </a:ext>
                  </a:extLst>
                </a:gridCol>
                <a:gridCol w="653948">
                  <a:extLst>
                    <a:ext uri="{9D8B030D-6E8A-4147-A177-3AD203B41FA5}">
                      <a16:colId xmlns:a16="http://schemas.microsoft.com/office/drawing/2014/main" val="20005"/>
                    </a:ext>
                  </a:extLst>
                </a:gridCol>
                <a:gridCol w="792074">
                  <a:extLst>
                    <a:ext uri="{9D8B030D-6E8A-4147-A177-3AD203B41FA5}">
                      <a16:colId xmlns:a16="http://schemas.microsoft.com/office/drawing/2014/main" val="20006"/>
                    </a:ext>
                  </a:extLst>
                </a:gridCol>
                <a:gridCol w="805025">
                  <a:extLst>
                    <a:ext uri="{9D8B030D-6E8A-4147-A177-3AD203B41FA5}">
                      <a16:colId xmlns:a16="http://schemas.microsoft.com/office/drawing/2014/main" val="20007"/>
                    </a:ext>
                  </a:extLst>
                </a:gridCol>
                <a:gridCol w="805023">
                  <a:extLst>
                    <a:ext uri="{9D8B030D-6E8A-4147-A177-3AD203B41FA5}">
                      <a16:colId xmlns:a16="http://schemas.microsoft.com/office/drawing/2014/main" val="20008"/>
                    </a:ext>
                  </a:extLst>
                </a:gridCol>
                <a:gridCol w="805025">
                  <a:extLst>
                    <a:ext uri="{9D8B030D-6E8A-4147-A177-3AD203B41FA5}">
                      <a16:colId xmlns:a16="http://schemas.microsoft.com/office/drawing/2014/main" val="20009"/>
                    </a:ext>
                  </a:extLst>
                </a:gridCol>
                <a:gridCol w="1420123">
                  <a:extLst>
                    <a:ext uri="{9D8B030D-6E8A-4147-A177-3AD203B41FA5}">
                      <a16:colId xmlns:a16="http://schemas.microsoft.com/office/drawing/2014/main" val="20010"/>
                    </a:ext>
                  </a:extLst>
                </a:gridCol>
              </a:tblGrid>
              <a:tr h="322202">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Merchant-Device-ID</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CC Number</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Amount</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Curr</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CVV</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ExDt</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Resp</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Auth #</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CVN</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AVS</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Time Stamp</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0"/>
                  </a:ext>
                </a:extLst>
              </a:tr>
              <a:tr h="217607">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061-3448069-3685309</a:t>
                      </a:r>
                      <a:endParaRPr kumimoji="0" lang="en-US" sz="800" b="0" i="0" u="none" strike="noStrike" cap="none" normalizeH="0" baseline="0" dirty="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5588320123456789</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100.00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USD</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425</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01/08</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123456</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Y</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P</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20080515102600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1"/>
                  </a:ext>
                </a:extLst>
              </a:tr>
            </a:tbl>
          </a:graphicData>
        </a:graphic>
      </p:graphicFrame>
      <p:graphicFrame>
        <p:nvGraphicFramePr>
          <p:cNvPr id="36" name="Group 128"/>
          <p:cNvGraphicFramePr>
            <a:graphicFrameLocks noGrp="1"/>
          </p:cNvGraphicFramePr>
          <p:nvPr>
            <p:extLst>
              <p:ext uri="{D42A27DB-BD31-4B8C-83A1-F6EECF244321}">
                <p14:modId xmlns:p14="http://schemas.microsoft.com/office/powerpoint/2010/main" val="669035463"/>
              </p:ext>
            </p:extLst>
          </p:nvPr>
        </p:nvGraphicFramePr>
        <p:xfrm>
          <a:off x="1054840" y="5664849"/>
          <a:ext cx="10851640" cy="539809"/>
        </p:xfrm>
        <a:graphic>
          <a:graphicData uri="http://schemas.openxmlformats.org/drawingml/2006/table">
            <a:tbl>
              <a:tblPr>
                <a:tableStyleId>{3C2FFA5D-87B4-456A-9821-1D502468CF0F}</a:tableStyleId>
              </a:tblPr>
              <a:tblGrid>
                <a:gridCol w="1789182">
                  <a:extLst>
                    <a:ext uri="{9D8B030D-6E8A-4147-A177-3AD203B41FA5}">
                      <a16:colId xmlns:a16="http://schemas.microsoft.com/office/drawing/2014/main" val="20000"/>
                    </a:ext>
                  </a:extLst>
                </a:gridCol>
                <a:gridCol w="1638106">
                  <a:extLst>
                    <a:ext uri="{9D8B030D-6E8A-4147-A177-3AD203B41FA5}">
                      <a16:colId xmlns:a16="http://schemas.microsoft.com/office/drawing/2014/main" val="20001"/>
                    </a:ext>
                  </a:extLst>
                </a:gridCol>
                <a:gridCol w="915095">
                  <a:extLst>
                    <a:ext uri="{9D8B030D-6E8A-4147-A177-3AD203B41FA5}">
                      <a16:colId xmlns:a16="http://schemas.microsoft.com/office/drawing/2014/main" val="20002"/>
                    </a:ext>
                  </a:extLst>
                </a:gridCol>
                <a:gridCol w="587041">
                  <a:extLst>
                    <a:ext uri="{9D8B030D-6E8A-4147-A177-3AD203B41FA5}">
                      <a16:colId xmlns:a16="http://schemas.microsoft.com/office/drawing/2014/main" val="20003"/>
                    </a:ext>
                  </a:extLst>
                </a:gridCol>
                <a:gridCol w="640998">
                  <a:extLst>
                    <a:ext uri="{9D8B030D-6E8A-4147-A177-3AD203B41FA5}">
                      <a16:colId xmlns:a16="http://schemas.microsoft.com/office/drawing/2014/main" val="20004"/>
                    </a:ext>
                  </a:extLst>
                </a:gridCol>
                <a:gridCol w="653948">
                  <a:extLst>
                    <a:ext uri="{9D8B030D-6E8A-4147-A177-3AD203B41FA5}">
                      <a16:colId xmlns:a16="http://schemas.microsoft.com/office/drawing/2014/main" val="20005"/>
                    </a:ext>
                  </a:extLst>
                </a:gridCol>
                <a:gridCol w="792074">
                  <a:extLst>
                    <a:ext uri="{9D8B030D-6E8A-4147-A177-3AD203B41FA5}">
                      <a16:colId xmlns:a16="http://schemas.microsoft.com/office/drawing/2014/main" val="20006"/>
                    </a:ext>
                  </a:extLst>
                </a:gridCol>
                <a:gridCol w="805025">
                  <a:extLst>
                    <a:ext uri="{9D8B030D-6E8A-4147-A177-3AD203B41FA5}">
                      <a16:colId xmlns:a16="http://schemas.microsoft.com/office/drawing/2014/main" val="20007"/>
                    </a:ext>
                  </a:extLst>
                </a:gridCol>
                <a:gridCol w="805023">
                  <a:extLst>
                    <a:ext uri="{9D8B030D-6E8A-4147-A177-3AD203B41FA5}">
                      <a16:colId xmlns:a16="http://schemas.microsoft.com/office/drawing/2014/main" val="20008"/>
                    </a:ext>
                  </a:extLst>
                </a:gridCol>
                <a:gridCol w="805025">
                  <a:extLst>
                    <a:ext uri="{9D8B030D-6E8A-4147-A177-3AD203B41FA5}">
                      <a16:colId xmlns:a16="http://schemas.microsoft.com/office/drawing/2014/main" val="20009"/>
                    </a:ext>
                  </a:extLst>
                </a:gridCol>
                <a:gridCol w="1420123">
                  <a:extLst>
                    <a:ext uri="{9D8B030D-6E8A-4147-A177-3AD203B41FA5}">
                      <a16:colId xmlns:a16="http://schemas.microsoft.com/office/drawing/2014/main" val="20010"/>
                    </a:ext>
                  </a:extLst>
                </a:gridCol>
              </a:tblGrid>
              <a:tr h="322202">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Merchant-Device-ID</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CC Number</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Amount</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Curr</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CVV</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ExDt</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Resp</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Auth #</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CVN</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AVS</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Time Stamp</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0"/>
                  </a:ext>
                </a:extLst>
              </a:tr>
              <a:tr h="217607">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061-3448069-3685309</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5588320123456789</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100.00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USD</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425</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01/08</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123456</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Y</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P</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20080515102600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1"/>
                  </a:ext>
                </a:extLst>
              </a:tr>
            </a:tbl>
          </a:graphicData>
        </a:graphic>
      </p:graphicFrame>
      <p:graphicFrame>
        <p:nvGraphicFramePr>
          <p:cNvPr id="37" name="Group 166"/>
          <p:cNvGraphicFramePr>
            <a:graphicFrameLocks noGrp="1"/>
          </p:cNvGraphicFramePr>
          <p:nvPr>
            <p:extLst>
              <p:ext uri="{D42A27DB-BD31-4B8C-83A1-F6EECF244321}">
                <p14:modId xmlns:p14="http://schemas.microsoft.com/office/powerpoint/2010/main" val="2478715935"/>
              </p:ext>
            </p:extLst>
          </p:nvPr>
        </p:nvGraphicFramePr>
        <p:xfrm>
          <a:off x="1262031" y="5820283"/>
          <a:ext cx="10851640" cy="539809"/>
        </p:xfrm>
        <a:graphic>
          <a:graphicData uri="http://schemas.openxmlformats.org/drawingml/2006/table">
            <a:tbl>
              <a:tblPr>
                <a:tableStyleId>{3C2FFA5D-87B4-456A-9821-1D502468CF0F}</a:tableStyleId>
              </a:tblPr>
              <a:tblGrid>
                <a:gridCol w="1789182">
                  <a:extLst>
                    <a:ext uri="{9D8B030D-6E8A-4147-A177-3AD203B41FA5}">
                      <a16:colId xmlns:a16="http://schemas.microsoft.com/office/drawing/2014/main" val="20000"/>
                    </a:ext>
                  </a:extLst>
                </a:gridCol>
                <a:gridCol w="1638106">
                  <a:extLst>
                    <a:ext uri="{9D8B030D-6E8A-4147-A177-3AD203B41FA5}">
                      <a16:colId xmlns:a16="http://schemas.microsoft.com/office/drawing/2014/main" val="20001"/>
                    </a:ext>
                  </a:extLst>
                </a:gridCol>
                <a:gridCol w="915095">
                  <a:extLst>
                    <a:ext uri="{9D8B030D-6E8A-4147-A177-3AD203B41FA5}">
                      <a16:colId xmlns:a16="http://schemas.microsoft.com/office/drawing/2014/main" val="20002"/>
                    </a:ext>
                  </a:extLst>
                </a:gridCol>
                <a:gridCol w="587041">
                  <a:extLst>
                    <a:ext uri="{9D8B030D-6E8A-4147-A177-3AD203B41FA5}">
                      <a16:colId xmlns:a16="http://schemas.microsoft.com/office/drawing/2014/main" val="20003"/>
                    </a:ext>
                  </a:extLst>
                </a:gridCol>
                <a:gridCol w="640998">
                  <a:extLst>
                    <a:ext uri="{9D8B030D-6E8A-4147-A177-3AD203B41FA5}">
                      <a16:colId xmlns:a16="http://schemas.microsoft.com/office/drawing/2014/main" val="20004"/>
                    </a:ext>
                  </a:extLst>
                </a:gridCol>
                <a:gridCol w="653948">
                  <a:extLst>
                    <a:ext uri="{9D8B030D-6E8A-4147-A177-3AD203B41FA5}">
                      <a16:colId xmlns:a16="http://schemas.microsoft.com/office/drawing/2014/main" val="20005"/>
                    </a:ext>
                  </a:extLst>
                </a:gridCol>
                <a:gridCol w="792074">
                  <a:extLst>
                    <a:ext uri="{9D8B030D-6E8A-4147-A177-3AD203B41FA5}">
                      <a16:colId xmlns:a16="http://schemas.microsoft.com/office/drawing/2014/main" val="20006"/>
                    </a:ext>
                  </a:extLst>
                </a:gridCol>
                <a:gridCol w="805025">
                  <a:extLst>
                    <a:ext uri="{9D8B030D-6E8A-4147-A177-3AD203B41FA5}">
                      <a16:colId xmlns:a16="http://schemas.microsoft.com/office/drawing/2014/main" val="20007"/>
                    </a:ext>
                  </a:extLst>
                </a:gridCol>
                <a:gridCol w="805023">
                  <a:extLst>
                    <a:ext uri="{9D8B030D-6E8A-4147-A177-3AD203B41FA5}">
                      <a16:colId xmlns:a16="http://schemas.microsoft.com/office/drawing/2014/main" val="20008"/>
                    </a:ext>
                  </a:extLst>
                </a:gridCol>
                <a:gridCol w="805025">
                  <a:extLst>
                    <a:ext uri="{9D8B030D-6E8A-4147-A177-3AD203B41FA5}">
                      <a16:colId xmlns:a16="http://schemas.microsoft.com/office/drawing/2014/main" val="20009"/>
                    </a:ext>
                  </a:extLst>
                </a:gridCol>
                <a:gridCol w="1420123">
                  <a:extLst>
                    <a:ext uri="{9D8B030D-6E8A-4147-A177-3AD203B41FA5}">
                      <a16:colId xmlns:a16="http://schemas.microsoft.com/office/drawing/2014/main" val="20010"/>
                    </a:ext>
                  </a:extLst>
                </a:gridCol>
              </a:tblGrid>
              <a:tr h="322202">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Merchant-Device-ID</a:t>
                      </a:r>
                      <a:endParaRPr kumimoji="0" lang="en-US" sz="800" b="1" i="0" u="none" strike="noStrike" cap="none" normalizeH="0" baseline="0" dirty="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CC Number</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Amount</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Curr</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CVV</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ExDt</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Resp</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Auth #</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CVN</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AVS</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Time Stamp</a:t>
                      </a:r>
                      <a:endParaRPr kumimoji="0" lang="en-US" sz="800" b="1" i="0" u="none" strike="noStrike" cap="none" normalizeH="0" baseline="0" smtClean="0">
                        <a:ln>
                          <a:noFill/>
                        </a:ln>
                        <a:solidFill>
                          <a:schemeClr val="bg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0"/>
                  </a:ext>
                </a:extLst>
              </a:tr>
              <a:tr h="217607">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061-3448069-3685309</a:t>
                      </a:r>
                      <a:endParaRPr kumimoji="0" lang="en-US" sz="800" b="0" i="0" u="none" strike="noStrike" cap="none" normalizeH="0" baseline="0" dirty="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5588320123456789</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100.00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USD</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425</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01/08</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000</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123456</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Y</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ctr"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smtClean="0">
                          <a:ln>
                            <a:noFill/>
                          </a:ln>
                          <a:effectLst/>
                        </a:rPr>
                        <a:t>P</a:t>
                      </a:r>
                      <a:endParaRPr kumimoji="0" lang="en-US" sz="800" b="0" i="0" u="none" strike="noStrike" cap="none" normalizeH="0" baseline="0" smtClean="0">
                        <a:ln>
                          <a:noFill/>
                        </a:ln>
                        <a:solidFill>
                          <a:schemeClr val="accent1"/>
                        </a:solidFill>
                        <a:effectLst/>
                        <a:latin typeface="Arial" charset="0"/>
                        <a:ea typeface="ヒラギノ角ゴ Pro W3" pitchFamily="48" charset="-128"/>
                      </a:endParaRPr>
                    </a:p>
                  </a:txBody>
                  <a:tcPr marL="124314" marR="124314" marT="46630" marB="46630" horzOverflow="overflow"/>
                </a:tc>
                <a:tc>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sz="800" u="none" strike="noStrike" cap="none" normalizeH="0" baseline="0" dirty="0" smtClean="0">
                          <a:ln>
                            <a:noFill/>
                          </a:ln>
                          <a:effectLst/>
                        </a:rPr>
                        <a:t>20080515102600</a:t>
                      </a:r>
                      <a:endParaRPr kumimoji="0" lang="en-US" sz="800" b="0" i="0" u="none" strike="noStrike" cap="none" normalizeH="0" baseline="0" dirty="0" smtClean="0">
                        <a:ln>
                          <a:noFill/>
                        </a:ln>
                        <a:solidFill>
                          <a:schemeClr val="accent1"/>
                        </a:solidFill>
                        <a:effectLst/>
                        <a:latin typeface="Arial" charset="0"/>
                        <a:ea typeface="ヒラギノ角ゴ Pro W3" pitchFamily="48" charset="-128"/>
                      </a:endParaRPr>
                    </a:p>
                  </a:txBody>
                  <a:tcPr marL="124314" marR="124314" marT="46630" marB="46630" horzOverflow="overflow"/>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7978456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Microsoft Handles Settlement Processing</a:t>
            </a:r>
            <a:endParaRPr lang="en-US" dirty="0"/>
          </a:p>
        </p:txBody>
      </p:sp>
      <p:graphicFrame>
        <p:nvGraphicFramePr>
          <p:cNvPr id="4" name="Diagram 3"/>
          <p:cNvGraphicFramePr/>
          <p:nvPr>
            <p:extLst>
              <p:ext uri="{D42A27DB-BD31-4B8C-83A1-F6EECF244321}">
                <p14:modId xmlns:p14="http://schemas.microsoft.com/office/powerpoint/2010/main" val="2158166949"/>
              </p:ext>
            </p:extLst>
          </p:nvPr>
        </p:nvGraphicFramePr>
        <p:xfrm>
          <a:off x="1554848" y="1394165"/>
          <a:ext cx="9692534" cy="552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p:cNvSpPr/>
          <p:nvPr/>
        </p:nvSpPr>
        <p:spPr bwMode="auto">
          <a:xfrm>
            <a:off x="4663774" y="5051725"/>
            <a:ext cx="1609326" cy="160932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Oval 8"/>
          <p:cNvSpPr/>
          <p:nvPr/>
        </p:nvSpPr>
        <p:spPr bwMode="auto">
          <a:xfrm>
            <a:off x="9692919" y="5051725"/>
            <a:ext cx="1609326" cy="160932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213" y="5155801"/>
            <a:ext cx="1287863" cy="118879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4358" y="5600359"/>
            <a:ext cx="1097268" cy="238537"/>
          </a:xfrm>
          <a:prstGeom prst="rect">
            <a:avLst/>
          </a:prstGeom>
        </p:spPr>
      </p:pic>
    </p:spTree>
    <p:extLst>
      <p:ext uri="{BB962C8B-B14F-4D97-AF65-F5344CB8AC3E}">
        <p14:creationId xmlns:p14="http://schemas.microsoft.com/office/powerpoint/2010/main" val="325510091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ight Arrow 158"/>
          <p:cNvSpPr/>
          <p:nvPr/>
        </p:nvSpPr>
        <p:spPr bwMode="auto">
          <a:xfrm rot="10800000">
            <a:off x="4938090" y="5417480"/>
            <a:ext cx="3840438"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8" name="Right Arrow 157"/>
          <p:cNvSpPr/>
          <p:nvPr/>
        </p:nvSpPr>
        <p:spPr bwMode="auto">
          <a:xfrm rot="5400000">
            <a:off x="8912423" y="4003440"/>
            <a:ext cx="640073"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7" name="Right Arrow 156"/>
          <p:cNvSpPr/>
          <p:nvPr/>
        </p:nvSpPr>
        <p:spPr bwMode="auto">
          <a:xfrm>
            <a:off x="6949749" y="3131506"/>
            <a:ext cx="1422457"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5" name="Right Arrow 154"/>
          <p:cNvSpPr/>
          <p:nvPr/>
        </p:nvSpPr>
        <p:spPr bwMode="auto">
          <a:xfrm rot="12600000">
            <a:off x="1640808" y="4926081"/>
            <a:ext cx="1422457"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4" name="Right Arrow 153"/>
          <p:cNvSpPr/>
          <p:nvPr/>
        </p:nvSpPr>
        <p:spPr bwMode="auto">
          <a:xfrm rot="16200000">
            <a:off x="3034892" y="4486071"/>
            <a:ext cx="1422457"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3" name="Right Arrow 152"/>
          <p:cNvSpPr/>
          <p:nvPr/>
        </p:nvSpPr>
        <p:spPr bwMode="auto">
          <a:xfrm rot="19800000">
            <a:off x="1549369" y="3645935"/>
            <a:ext cx="1422457"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Third-Party Payment Process</a:t>
            </a:r>
            <a:endParaRPr lang="en-US" dirty="0"/>
          </a:p>
        </p:txBody>
      </p:sp>
      <p:sp>
        <p:nvSpPr>
          <p:cNvPr id="3" name="Text Placeholder 2"/>
          <p:cNvSpPr>
            <a:spLocks noGrp="1"/>
          </p:cNvSpPr>
          <p:nvPr>
            <p:ph type="body" sz="quarter" idx="10"/>
          </p:nvPr>
        </p:nvSpPr>
        <p:spPr>
          <a:xfrm>
            <a:off x="274638" y="1212850"/>
            <a:ext cx="11887200" cy="738664"/>
          </a:xfrm>
        </p:spPr>
        <p:txBody>
          <a:bodyPr/>
          <a:lstStyle/>
          <a:p>
            <a:r>
              <a:rPr lang="en-US" dirty="0" smtClean="0"/>
              <a:t>Similar, but with a slight change to the workflow</a:t>
            </a:r>
            <a:endParaRPr lang="en-US" dirty="0"/>
          </a:p>
        </p:txBody>
      </p:sp>
      <p:grpSp>
        <p:nvGrpSpPr>
          <p:cNvPr id="4" name="Group 3"/>
          <p:cNvGrpSpPr/>
          <p:nvPr/>
        </p:nvGrpSpPr>
        <p:grpSpPr>
          <a:xfrm>
            <a:off x="198131" y="3054935"/>
            <a:ext cx="1981200" cy="1828800"/>
            <a:chOff x="4770437" y="2354262"/>
            <a:chExt cx="1981200" cy="1828800"/>
          </a:xfrm>
        </p:grpSpPr>
        <p:sp>
          <p:nvSpPr>
            <p:cNvPr id="5" name="Title 1"/>
            <p:cNvSpPr txBox="1">
              <a:spLocks/>
            </p:cNvSpPr>
            <p:nvPr/>
          </p:nvSpPr>
          <p:spPr>
            <a:xfrm>
              <a:off x="4770437" y="23542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ACQUIRING </a:t>
              </a:r>
              <a:br>
                <a:rPr lang="en-US" sz="1400" dirty="0"/>
              </a:br>
              <a:r>
                <a:rPr lang="en-US" sz="1400" dirty="0"/>
                <a:t>PROCESSOR</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5010" t="34835" r="19556" b="8352"/>
            <a:stretch/>
          </p:blipFill>
          <p:spPr>
            <a:xfrm>
              <a:off x="5394325" y="2963862"/>
              <a:ext cx="733425" cy="1219200"/>
            </a:xfrm>
            <a:prstGeom prst="rect">
              <a:avLst/>
            </a:prstGeom>
          </p:spPr>
        </p:pic>
      </p:grpSp>
      <p:grpSp>
        <p:nvGrpSpPr>
          <p:cNvPr id="7" name="Group 6"/>
          <p:cNvGrpSpPr/>
          <p:nvPr/>
        </p:nvGrpSpPr>
        <p:grpSpPr>
          <a:xfrm>
            <a:off x="2732404" y="5051725"/>
            <a:ext cx="1981200" cy="791902"/>
            <a:chOff x="2866164" y="1744662"/>
            <a:chExt cx="1981200" cy="791902"/>
          </a:xfrm>
        </p:grpSpPr>
        <p:sp>
          <p:nvSpPr>
            <p:cNvPr id="8" name="Title 1"/>
            <p:cNvSpPr txBox="1">
              <a:spLocks/>
            </p:cNvSpPr>
            <p:nvPr/>
          </p:nvSpPr>
          <p:spPr>
            <a:xfrm>
              <a:off x="2866164" y="17446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smtClean="0"/>
                <a:t>MERCHANT</a:t>
              </a:r>
              <a:endParaRPr lang="en-US" sz="14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9042" y="2110418"/>
              <a:ext cx="1660711" cy="426146"/>
            </a:xfrm>
            <a:prstGeom prst="rect">
              <a:avLst/>
            </a:prstGeom>
          </p:spPr>
        </p:pic>
      </p:grpSp>
      <p:grpSp>
        <p:nvGrpSpPr>
          <p:cNvPr id="10" name="Group 9"/>
          <p:cNvGrpSpPr/>
          <p:nvPr/>
        </p:nvGrpSpPr>
        <p:grpSpPr>
          <a:xfrm>
            <a:off x="2732404" y="2125677"/>
            <a:ext cx="1981200" cy="1774986"/>
            <a:chOff x="9723437" y="1646076"/>
            <a:chExt cx="1981200" cy="1774986"/>
          </a:xfrm>
        </p:grpSpPr>
        <p:sp>
          <p:nvSpPr>
            <p:cNvPr id="11" name="Title 1"/>
            <p:cNvSpPr txBox="1">
              <a:spLocks/>
            </p:cNvSpPr>
            <p:nvPr/>
          </p:nvSpPr>
          <p:spPr>
            <a:xfrm>
              <a:off x="9723437" y="1646076"/>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smtClean="0"/>
                <a:t>MERCHANT </a:t>
              </a:r>
              <a:br>
                <a:rPr lang="en-US" sz="1400" dirty="0" smtClean="0"/>
              </a:br>
              <a:r>
                <a:rPr lang="en-US" sz="1400" dirty="0" smtClean="0"/>
                <a:t>ACQUIRER</a:t>
              </a:r>
              <a:endParaRPr lang="en-US" sz="1400" dirty="0"/>
            </a:p>
          </p:txBody>
        </p:sp>
        <p:grpSp>
          <p:nvGrpSpPr>
            <p:cNvPr id="12" name="Group 11"/>
            <p:cNvGrpSpPr/>
            <p:nvPr/>
          </p:nvGrpSpPr>
          <p:grpSpPr>
            <a:xfrm>
              <a:off x="10104437" y="2136699"/>
              <a:ext cx="1295400" cy="1284363"/>
              <a:chOff x="9571041" y="5173664"/>
              <a:chExt cx="487551" cy="405990"/>
            </a:xfrm>
          </p:grpSpPr>
          <p:grpSp>
            <p:nvGrpSpPr>
              <p:cNvPr id="13" name="Group 12"/>
              <p:cNvGrpSpPr/>
              <p:nvPr/>
            </p:nvGrpSpPr>
            <p:grpSpPr>
              <a:xfrm>
                <a:off x="9571041" y="5173664"/>
                <a:ext cx="487551" cy="405990"/>
                <a:chOff x="4638675" y="5622925"/>
                <a:chExt cx="427038" cy="355600"/>
              </a:xfrm>
            </p:grpSpPr>
            <p:sp>
              <p:nvSpPr>
                <p:cNvPr id="15" name="Rectangle 125"/>
                <p:cNvSpPr>
                  <a:spLocks noChangeArrowheads="1"/>
                </p:cNvSpPr>
                <p:nvPr/>
              </p:nvSpPr>
              <p:spPr bwMode="auto">
                <a:xfrm>
                  <a:off x="4660900" y="5692775"/>
                  <a:ext cx="381000" cy="247650"/>
                </a:xfrm>
                <a:prstGeom prst="rect">
                  <a:avLst/>
                </a:prstGeom>
                <a:solidFill>
                  <a:schemeClr val="accent2">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6"/>
                <p:cNvSpPr>
                  <a:spLocks/>
                </p:cNvSpPr>
                <p:nvPr/>
              </p:nvSpPr>
              <p:spPr bwMode="auto">
                <a:xfrm>
                  <a:off x="4816475" y="5810250"/>
                  <a:ext cx="73025" cy="130175"/>
                </a:xfrm>
                <a:custGeom>
                  <a:avLst/>
                  <a:gdLst>
                    <a:gd name="T0" fmla="*/ 10 w 21"/>
                    <a:gd name="T1" fmla="*/ 0 h 38"/>
                    <a:gd name="T2" fmla="*/ 0 w 21"/>
                    <a:gd name="T3" fmla="*/ 11 h 38"/>
                    <a:gd name="T4" fmla="*/ 0 w 21"/>
                    <a:gd name="T5" fmla="*/ 38 h 38"/>
                    <a:gd name="T6" fmla="*/ 21 w 21"/>
                    <a:gd name="T7" fmla="*/ 38 h 38"/>
                    <a:gd name="T8" fmla="*/ 21 w 21"/>
                    <a:gd name="T9" fmla="*/ 11 h 38"/>
                    <a:gd name="T10" fmla="*/ 10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0"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27"/>
                <p:cNvSpPr>
                  <a:spLocks/>
                </p:cNvSpPr>
                <p:nvPr/>
              </p:nvSpPr>
              <p:spPr bwMode="auto">
                <a:xfrm>
                  <a:off x="4927600" y="5810250"/>
                  <a:ext cx="71438" cy="130175"/>
                </a:xfrm>
                <a:custGeom>
                  <a:avLst/>
                  <a:gdLst>
                    <a:gd name="T0" fmla="*/ 11 w 21"/>
                    <a:gd name="T1" fmla="*/ 0 h 38"/>
                    <a:gd name="T2" fmla="*/ 0 w 21"/>
                    <a:gd name="T3" fmla="*/ 11 h 38"/>
                    <a:gd name="T4" fmla="*/ 0 w 21"/>
                    <a:gd name="T5" fmla="*/ 38 h 38"/>
                    <a:gd name="T6" fmla="*/ 21 w 21"/>
                    <a:gd name="T7" fmla="*/ 38 h 38"/>
                    <a:gd name="T8" fmla="*/ 21 w 21"/>
                    <a:gd name="T9" fmla="*/ 11 h 38"/>
                    <a:gd name="T10" fmla="*/ 11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1"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1"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28"/>
                <p:cNvSpPr>
                  <a:spLocks/>
                </p:cNvSpPr>
                <p:nvPr/>
              </p:nvSpPr>
              <p:spPr bwMode="auto">
                <a:xfrm>
                  <a:off x="4705350" y="5810250"/>
                  <a:ext cx="69850" cy="130175"/>
                </a:xfrm>
                <a:custGeom>
                  <a:avLst/>
                  <a:gdLst>
                    <a:gd name="T0" fmla="*/ 10 w 20"/>
                    <a:gd name="T1" fmla="*/ 0 h 38"/>
                    <a:gd name="T2" fmla="*/ 0 w 20"/>
                    <a:gd name="T3" fmla="*/ 11 h 38"/>
                    <a:gd name="T4" fmla="*/ 0 w 20"/>
                    <a:gd name="T5" fmla="*/ 38 h 38"/>
                    <a:gd name="T6" fmla="*/ 20 w 20"/>
                    <a:gd name="T7" fmla="*/ 38 h 38"/>
                    <a:gd name="T8" fmla="*/ 20 w 20"/>
                    <a:gd name="T9" fmla="*/ 11 h 38"/>
                    <a:gd name="T10" fmla="*/ 10 w 20"/>
                    <a:gd name="T11" fmla="*/ 0 h 38"/>
                  </a:gdLst>
                  <a:ahLst/>
                  <a:cxnLst>
                    <a:cxn ang="0">
                      <a:pos x="T0" y="T1"/>
                    </a:cxn>
                    <a:cxn ang="0">
                      <a:pos x="T2" y="T3"/>
                    </a:cxn>
                    <a:cxn ang="0">
                      <a:pos x="T4" y="T5"/>
                    </a:cxn>
                    <a:cxn ang="0">
                      <a:pos x="T6" y="T7"/>
                    </a:cxn>
                    <a:cxn ang="0">
                      <a:pos x="T8" y="T9"/>
                    </a:cxn>
                    <a:cxn ang="0">
                      <a:pos x="T10" y="T11"/>
                    </a:cxn>
                  </a:cxnLst>
                  <a:rect l="0" t="0" r="r" b="b"/>
                  <a:pathLst>
                    <a:path w="20" h="38">
                      <a:moveTo>
                        <a:pt x="10" y="0"/>
                      </a:moveTo>
                      <a:cubicBezTo>
                        <a:pt x="4" y="0"/>
                        <a:pt x="0" y="5"/>
                        <a:pt x="0" y="11"/>
                      </a:cubicBezTo>
                      <a:cubicBezTo>
                        <a:pt x="0" y="38"/>
                        <a:pt x="0" y="38"/>
                        <a:pt x="0" y="38"/>
                      </a:cubicBezTo>
                      <a:cubicBezTo>
                        <a:pt x="20" y="38"/>
                        <a:pt x="20" y="38"/>
                        <a:pt x="20" y="38"/>
                      </a:cubicBezTo>
                      <a:cubicBezTo>
                        <a:pt x="20" y="11"/>
                        <a:pt x="20" y="11"/>
                        <a:pt x="20" y="11"/>
                      </a:cubicBezTo>
                      <a:cubicBezTo>
                        <a:pt x="20"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Rectangle 133"/>
                <p:cNvSpPr>
                  <a:spLocks noChangeArrowheads="1"/>
                </p:cNvSpPr>
                <p:nvPr/>
              </p:nvSpPr>
              <p:spPr bwMode="auto">
                <a:xfrm>
                  <a:off x="4660900" y="5940425"/>
                  <a:ext cx="381000" cy="11113"/>
                </a:xfrm>
                <a:prstGeom prst="rect">
                  <a:avLst/>
                </a:prstGeom>
                <a:solidFill>
                  <a:schemeClr val="accent2">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134"/>
                <p:cNvSpPr>
                  <a:spLocks noChangeArrowheads="1"/>
                </p:cNvSpPr>
                <p:nvPr/>
              </p:nvSpPr>
              <p:spPr bwMode="auto">
                <a:xfrm>
                  <a:off x="4652963" y="5951538"/>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Rectangle 135"/>
                <p:cNvSpPr>
                  <a:spLocks noChangeArrowheads="1"/>
                </p:cNvSpPr>
                <p:nvPr/>
              </p:nvSpPr>
              <p:spPr bwMode="auto">
                <a:xfrm>
                  <a:off x="4646613" y="5961063"/>
                  <a:ext cx="412750" cy="7938"/>
                </a:xfrm>
                <a:prstGeom prst="rect">
                  <a:avLst/>
                </a:prstGeom>
                <a:solidFill>
                  <a:schemeClr val="accent2">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136"/>
                <p:cNvSpPr>
                  <a:spLocks noChangeArrowheads="1"/>
                </p:cNvSpPr>
                <p:nvPr/>
              </p:nvSpPr>
              <p:spPr bwMode="auto">
                <a:xfrm>
                  <a:off x="4638675" y="5969000"/>
                  <a:ext cx="427038"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8"/>
                <p:cNvSpPr>
                  <a:spLocks/>
                </p:cNvSpPr>
                <p:nvPr/>
              </p:nvSpPr>
              <p:spPr bwMode="auto">
                <a:xfrm>
                  <a:off x="4729163" y="5622925"/>
                  <a:ext cx="246063" cy="61913"/>
                </a:xfrm>
                <a:custGeom>
                  <a:avLst/>
                  <a:gdLst>
                    <a:gd name="T0" fmla="*/ 79 w 155"/>
                    <a:gd name="T1" fmla="*/ 0 h 39"/>
                    <a:gd name="T2" fmla="*/ 0 w 155"/>
                    <a:gd name="T3" fmla="*/ 39 h 39"/>
                    <a:gd name="T4" fmla="*/ 155 w 155"/>
                    <a:gd name="T5" fmla="*/ 39 h 39"/>
                    <a:gd name="T6" fmla="*/ 79 w 155"/>
                    <a:gd name="T7" fmla="*/ 0 h 39"/>
                  </a:gdLst>
                  <a:ahLst/>
                  <a:cxnLst>
                    <a:cxn ang="0">
                      <a:pos x="T0" y="T1"/>
                    </a:cxn>
                    <a:cxn ang="0">
                      <a:pos x="T2" y="T3"/>
                    </a:cxn>
                    <a:cxn ang="0">
                      <a:pos x="T4" y="T5"/>
                    </a:cxn>
                    <a:cxn ang="0">
                      <a:pos x="T6" y="T7"/>
                    </a:cxn>
                  </a:cxnLst>
                  <a:rect l="0" t="0" r="r" b="b"/>
                  <a:pathLst>
                    <a:path w="155" h="39">
                      <a:moveTo>
                        <a:pt x="79" y="0"/>
                      </a:moveTo>
                      <a:lnTo>
                        <a:pt x="0" y="39"/>
                      </a:lnTo>
                      <a:lnTo>
                        <a:pt x="155" y="39"/>
                      </a:lnTo>
                      <a:lnTo>
                        <a:pt x="79" y="0"/>
                      </a:lnTo>
                      <a:close/>
                    </a:path>
                  </a:pathLst>
                </a:custGeom>
                <a:solidFill>
                  <a:schemeClr val="accent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139"/>
                <p:cNvSpPr>
                  <a:spLocks noChangeArrowheads="1"/>
                </p:cNvSpPr>
                <p:nvPr/>
              </p:nvSpPr>
              <p:spPr bwMode="auto">
                <a:xfrm>
                  <a:off x="4652963" y="5764213"/>
                  <a:ext cx="398463" cy="7938"/>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140"/>
                <p:cNvSpPr>
                  <a:spLocks noChangeArrowheads="1"/>
                </p:cNvSpPr>
                <p:nvPr/>
              </p:nvSpPr>
              <p:spPr bwMode="auto">
                <a:xfrm>
                  <a:off x="4652963" y="5692775"/>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236"/>
              <p:cNvSpPr>
                <a:spLocks noChangeArrowheads="1"/>
              </p:cNvSpPr>
              <p:nvPr/>
            </p:nvSpPr>
            <p:spPr bwMode="auto">
              <a:xfrm>
                <a:off x="10032573" y="5509904"/>
                <a:ext cx="2356" cy="23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6" name="Group 25"/>
          <p:cNvGrpSpPr/>
          <p:nvPr/>
        </p:nvGrpSpPr>
        <p:grpSpPr>
          <a:xfrm>
            <a:off x="5578164" y="2174970"/>
            <a:ext cx="1981200" cy="1676400"/>
            <a:chOff x="6751637" y="2506662"/>
            <a:chExt cx="1981200" cy="1676400"/>
          </a:xfrm>
        </p:grpSpPr>
        <p:sp>
          <p:nvSpPr>
            <p:cNvPr id="27" name="Title 1"/>
            <p:cNvSpPr txBox="1">
              <a:spLocks/>
            </p:cNvSpPr>
            <p:nvPr/>
          </p:nvSpPr>
          <p:spPr>
            <a:xfrm>
              <a:off x="6751637" y="25066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NETWORK</a:t>
              </a:r>
            </a:p>
          </p:txBody>
        </p:sp>
        <p:grpSp>
          <p:nvGrpSpPr>
            <p:cNvPr id="28" name="Group 27"/>
            <p:cNvGrpSpPr/>
            <p:nvPr/>
          </p:nvGrpSpPr>
          <p:grpSpPr>
            <a:xfrm>
              <a:off x="7285037" y="2963862"/>
              <a:ext cx="914400" cy="1219200"/>
              <a:chOff x="7208837" y="3116262"/>
              <a:chExt cx="914400" cy="1219200"/>
            </a:xfrm>
          </p:grpSpPr>
          <p:sp>
            <p:nvSpPr>
              <p:cNvPr id="29" name="Rectangle 28"/>
              <p:cNvSpPr/>
              <p:nvPr/>
            </p:nvSpPr>
            <p:spPr bwMode="auto">
              <a:xfrm>
                <a:off x="7208837" y="3116262"/>
                <a:ext cx="914400" cy="121920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r="-1748"/>
              <a:stretch/>
            </p:blipFill>
            <p:spPr>
              <a:xfrm>
                <a:off x="7361237" y="3344862"/>
                <a:ext cx="614822" cy="365051"/>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3915" y="3836586"/>
                <a:ext cx="614822" cy="262734"/>
              </a:xfrm>
              <a:prstGeom prst="rect">
                <a:avLst/>
              </a:prstGeom>
            </p:spPr>
          </p:pic>
        </p:grpSp>
      </p:grpSp>
      <p:grpSp>
        <p:nvGrpSpPr>
          <p:cNvPr id="32" name="Group 31"/>
          <p:cNvGrpSpPr/>
          <p:nvPr/>
        </p:nvGrpSpPr>
        <p:grpSpPr>
          <a:xfrm>
            <a:off x="8138456" y="2171397"/>
            <a:ext cx="1981200" cy="1683547"/>
            <a:chOff x="9723437" y="1737515"/>
            <a:chExt cx="1981200" cy="1683547"/>
          </a:xfrm>
        </p:grpSpPr>
        <p:sp>
          <p:nvSpPr>
            <p:cNvPr id="33" name="Title 1"/>
            <p:cNvSpPr txBox="1">
              <a:spLocks/>
            </p:cNvSpPr>
            <p:nvPr/>
          </p:nvSpPr>
          <p:spPr>
            <a:xfrm>
              <a:off x="9723437" y="1737515"/>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smtClean="0"/>
                <a:t>CARD ISSUER</a:t>
              </a:r>
              <a:endParaRPr lang="en-US" sz="1400" dirty="0"/>
            </a:p>
          </p:txBody>
        </p:sp>
        <p:grpSp>
          <p:nvGrpSpPr>
            <p:cNvPr id="34" name="Group 33"/>
            <p:cNvGrpSpPr/>
            <p:nvPr/>
          </p:nvGrpSpPr>
          <p:grpSpPr>
            <a:xfrm>
              <a:off x="10104437" y="2136699"/>
              <a:ext cx="1295400" cy="1284363"/>
              <a:chOff x="9571041" y="5173664"/>
              <a:chExt cx="487551" cy="405990"/>
            </a:xfrm>
          </p:grpSpPr>
          <p:grpSp>
            <p:nvGrpSpPr>
              <p:cNvPr id="35" name="Group 34"/>
              <p:cNvGrpSpPr/>
              <p:nvPr/>
            </p:nvGrpSpPr>
            <p:grpSpPr>
              <a:xfrm>
                <a:off x="9571041" y="5173664"/>
                <a:ext cx="487551" cy="405990"/>
                <a:chOff x="4638675" y="5622925"/>
                <a:chExt cx="427038" cy="355600"/>
              </a:xfrm>
            </p:grpSpPr>
            <p:sp>
              <p:nvSpPr>
                <p:cNvPr id="37" name="Rectangle 125"/>
                <p:cNvSpPr>
                  <a:spLocks noChangeArrowheads="1"/>
                </p:cNvSpPr>
                <p:nvPr/>
              </p:nvSpPr>
              <p:spPr bwMode="auto">
                <a:xfrm>
                  <a:off x="4660900" y="5692775"/>
                  <a:ext cx="381000" cy="247650"/>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26"/>
                <p:cNvSpPr>
                  <a:spLocks/>
                </p:cNvSpPr>
                <p:nvPr/>
              </p:nvSpPr>
              <p:spPr bwMode="auto">
                <a:xfrm>
                  <a:off x="4816475" y="5810250"/>
                  <a:ext cx="73025" cy="130175"/>
                </a:xfrm>
                <a:custGeom>
                  <a:avLst/>
                  <a:gdLst>
                    <a:gd name="T0" fmla="*/ 10 w 21"/>
                    <a:gd name="T1" fmla="*/ 0 h 38"/>
                    <a:gd name="T2" fmla="*/ 0 w 21"/>
                    <a:gd name="T3" fmla="*/ 11 h 38"/>
                    <a:gd name="T4" fmla="*/ 0 w 21"/>
                    <a:gd name="T5" fmla="*/ 38 h 38"/>
                    <a:gd name="T6" fmla="*/ 21 w 21"/>
                    <a:gd name="T7" fmla="*/ 38 h 38"/>
                    <a:gd name="T8" fmla="*/ 21 w 21"/>
                    <a:gd name="T9" fmla="*/ 11 h 38"/>
                    <a:gd name="T10" fmla="*/ 10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0"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27"/>
                <p:cNvSpPr>
                  <a:spLocks/>
                </p:cNvSpPr>
                <p:nvPr/>
              </p:nvSpPr>
              <p:spPr bwMode="auto">
                <a:xfrm>
                  <a:off x="4927600" y="5810250"/>
                  <a:ext cx="71438" cy="130175"/>
                </a:xfrm>
                <a:custGeom>
                  <a:avLst/>
                  <a:gdLst>
                    <a:gd name="T0" fmla="*/ 11 w 21"/>
                    <a:gd name="T1" fmla="*/ 0 h 38"/>
                    <a:gd name="T2" fmla="*/ 0 w 21"/>
                    <a:gd name="T3" fmla="*/ 11 h 38"/>
                    <a:gd name="T4" fmla="*/ 0 w 21"/>
                    <a:gd name="T5" fmla="*/ 38 h 38"/>
                    <a:gd name="T6" fmla="*/ 21 w 21"/>
                    <a:gd name="T7" fmla="*/ 38 h 38"/>
                    <a:gd name="T8" fmla="*/ 21 w 21"/>
                    <a:gd name="T9" fmla="*/ 11 h 38"/>
                    <a:gd name="T10" fmla="*/ 11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1"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1"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28"/>
                <p:cNvSpPr>
                  <a:spLocks/>
                </p:cNvSpPr>
                <p:nvPr/>
              </p:nvSpPr>
              <p:spPr bwMode="auto">
                <a:xfrm>
                  <a:off x="4705350" y="5810250"/>
                  <a:ext cx="69850" cy="130175"/>
                </a:xfrm>
                <a:custGeom>
                  <a:avLst/>
                  <a:gdLst>
                    <a:gd name="T0" fmla="*/ 10 w 20"/>
                    <a:gd name="T1" fmla="*/ 0 h 38"/>
                    <a:gd name="T2" fmla="*/ 0 w 20"/>
                    <a:gd name="T3" fmla="*/ 11 h 38"/>
                    <a:gd name="T4" fmla="*/ 0 w 20"/>
                    <a:gd name="T5" fmla="*/ 38 h 38"/>
                    <a:gd name="T6" fmla="*/ 20 w 20"/>
                    <a:gd name="T7" fmla="*/ 38 h 38"/>
                    <a:gd name="T8" fmla="*/ 20 w 20"/>
                    <a:gd name="T9" fmla="*/ 11 h 38"/>
                    <a:gd name="T10" fmla="*/ 10 w 20"/>
                    <a:gd name="T11" fmla="*/ 0 h 38"/>
                  </a:gdLst>
                  <a:ahLst/>
                  <a:cxnLst>
                    <a:cxn ang="0">
                      <a:pos x="T0" y="T1"/>
                    </a:cxn>
                    <a:cxn ang="0">
                      <a:pos x="T2" y="T3"/>
                    </a:cxn>
                    <a:cxn ang="0">
                      <a:pos x="T4" y="T5"/>
                    </a:cxn>
                    <a:cxn ang="0">
                      <a:pos x="T6" y="T7"/>
                    </a:cxn>
                    <a:cxn ang="0">
                      <a:pos x="T8" y="T9"/>
                    </a:cxn>
                    <a:cxn ang="0">
                      <a:pos x="T10" y="T11"/>
                    </a:cxn>
                  </a:cxnLst>
                  <a:rect l="0" t="0" r="r" b="b"/>
                  <a:pathLst>
                    <a:path w="20" h="38">
                      <a:moveTo>
                        <a:pt x="10" y="0"/>
                      </a:moveTo>
                      <a:cubicBezTo>
                        <a:pt x="4" y="0"/>
                        <a:pt x="0" y="5"/>
                        <a:pt x="0" y="11"/>
                      </a:cubicBezTo>
                      <a:cubicBezTo>
                        <a:pt x="0" y="38"/>
                        <a:pt x="0" y="38"/>
                        <a:pt x="0" y="38"/>
                      </a:cubicBezTo>
                      <a:cubicBezTo>
                        <a:pt x="20" y="38"/>
                        <a:pt x="20" y="38"/>
                        <a:pt x="20" y="38"/>
                      </a:cubicBezTo>
                      <a:cubicBezTo>
                        <a:pt x="20" y="11"/>
                        <a:pt x="20" y="11"/>
                        <a:pt x="20" y="11"/>
                      </a:cubicBezTo>
                      <a:cubicBezTo>
                        <a:pt x="20"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Rectangle 133"/>
                <p:cNvSpPr>
                  <a:spLocks noChangeArrowheads="1"/>
                </p:cNvSpPr>
                <p:nvPr/>
              </p:nvSpPr>
              <p:spPr bwMode="auto">
                <a:xfrm>
                  <a:off x="4660900" y="5940425"/>
                  <a:ext cx="381000" cy="11113"/>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134"/>
                <p:cNvSpPr>
                  <a:spLocks noChangeArrowheads="1"/>
                </p:cNvSpPr>
                <p:nvPr/>
              </p:nvSpPr>
              <p:spPr bwMode="auto">
                <a:xfrm>
                  <a:off x="4652963" y="5951538"/>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135"/>
                <p:cNvSpPr>
                  <a:spLocks noChangeArrowheads="1"/>
                </p:cNvSpPr>
                <p:nvPr/>
              </p:nvSpPr>
              <p:spPr bwMode="auto">
                <a:xfrm>
                  <a:off x="4646613" y="5961063"/>
                  <a:ext cx="412750" cy="7938"/>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136"/>
                <p:cNvSpPr>
                  <a:spLocks noChangeArrowheads="1"/>
                </p:cNvSpPr>
                <p:nvPr/>
              </p:nvSpPr>
              <p:spPr bwMode="auto">
                <a:xfrm>
                  <a:off x="4638675" y="5969000"/>
                  <a:ext cx="427038"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38"/>
                <p:cNvSpPr>
                  <a:spLocks/>
                </p:cNvSpPr>
                <p:nvPr/>
              </p:nvSpPr>
              <p:spPr bwMode="auto">
                <a:xfrm>
                  <a:off x="4729163" y="5622925"/>
                  <a:ext cx="246063" cy="61913"/>
                </a:xfrm>
                <a:custGeom>
                  <a:avLst/>
                  <a:gdLst>
                    <a:gd name="T0" fmla="*/ 79 w 155"/>
                    <a:gd name="T1" fmla="*/ 0 h 39"/>
                    <a:gd name="T2" fmla="*/ 0 w 155"/>
                    <a:gd name="T3" fmla="*/ 39 h 39"/>
                    <a:gd name="T4" fmla="*/ 155 w 155"/>
                    <a:gd name="T5" fmla="*/ 39 h 39"/>
                    <a:gd name="T6" fmla="*/ 79 w 155"/>
                    <a:gd name="T7" fmla="*/ 0 h 39"/>
                  </a:gdLst>
                  <a:ahLst/>
                  <a:cxnLst>
                    <a:cxn ang="0">
                      <a:pos x="T0" y="T1"/>
                    </a:cxn>
                    <a:cxn ang="0">
                      <a:pos x="T2" y="T3"/>
                    </a:cxn>
                    <a:cxn ang="0">
                      <a:pos x="T4" y="T5"/>
                    </a:cxn>
                    <a:cxn ang="0">
                      <a:pos x="T6" y="T7"/>
                    </a:cxn>
                  </a:cxnLst>
                  <a:rect l="0" t="0" r="r" b="b"/>
                  <a:pathLst>
                    <a:path w="155" h="39">
                      <a:moveTo>
                        <a:pt x="79" y="0"/>
                      </a:moveTo>
                      <a:lnTo>
                        <a:pt x="0" y="39"/>
                      </a:lnTo>
                      <a:lnTo>
                        <a:pt x="155" y="39"/>
                      </a:lnTo>
                      <a:lnTo>
                        <a:pt x="79"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Rectangle 139"/>
                <p:cNvSpPr>
                  <a:spLocks noChangeArrowheads="1"/>
                </p:cNvSpPr>
                <p:nvPr/>
              </p:nvSpPr>
              <p:spPr bwMode="auto">
                <a:xfrm>
                  <a:off x="4652963" y="5764213"/>
                  <a:ext cx="398463" cy="7938"/>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Rectangle 140"/>
                <p:cNvSpPr>
                  <a:spLocks noChangeArrowheads="1"/>
                </p:cNvSpPr>
                <p:nvPr/>
              </p:nvSpPr>
              <p:spPr bwMode="auto">
                <a:xfrm>
                  <a:off x="4652963" y="5692775"/>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6" name="Rectangle 236"/>
              <p:cNvSpPr>
                <a:spLocks noChangeArrowheads="1"/>
              </p:cNvSpPr>
              <p:nvPr/>
            </p:nvSpPr>
            <p:spPr bwMode="auto">
              <a:xfrm>
                <a:off x="10032573" y="5509904"/>
                <a:ext cx="2356" cy="23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9" name="Group 48"/>
          <p:cNvGrpSpPr/>
          <p:nvPr/>
        </p:nvGrpSpPr>
        <p:grpSpPr>
          <a:xfrm>
            <a:off x="8412773" y="4503091"/>
            <a:ext cx="1645902" cy="1557685"/>
            <a:chOff x="473794" y="2582862"/>
            <a:chExt cx="1981200" cy="1875012"/>
          </a:xfrm>
        </p:grpSpPr>
        <p:grpSp>
          <p:nvGrpSpPr>
            <p:cNvPr id="50" name="Group 49"/>
            <p:cNvGrpSpPr/>
            <p:nvPr/>
          </p:nvGrpSpPr>
          <p:grpSpPr>
            <a:xfrm flipH="1">
              <a:off x="503237" y="3192462"/>
              <a:ext cx="1922314" cy="1265412"/>
              <a:chOff x="5697536" y="2884352"/>
              <a:chExt cx="5139531" cy="3383226"/>
            </a:xfrm>
          </p:grpSpPr>
          <p:sp>
            <p:nvSpPr>
              <p:cNvPr id="52" name="Freeform 79"/>
              <p:cNvSpPr>
                <a:spLocks/>
              </p:cNvSpPr>
              <p:nvPr/>
            </p:nvSpPr>
            <p:spPr bwMode="auto">
              <a:xfrm>
                <a:off x="5697536" y="6027865"/>
                <a:ext cx="5139531" cy="239713"/>
              </a:xfrm>
              <a:custGeom>
                <a:avLst/>
                <a:gdLst>
                  <a:gd name="T0" fmla="*/ 2019 w 2053"/>
                  <a:gd name="T1" fmla="*/ 68 h 68"/>
                  <a:gd name="T2" fmla="*/ 34 w 2053"/>
                  <a:gd name="T3" fmla="*/ 68 h 68"/>
                  <a:gd name="T4" fmla="*/ 0 w 2053"/>
                  <a:gd name="T5" fmla="*/ 34 h 68"/>
                  <a:gd name="T6" fmla="*/ 34 w 2053"/>
                  <a:gd name="T7" fmla="*/ 0 h 68"/>
                  <a:gd name="T8" fmla="*/ 2019 w 2053"/>
                  <a:gd name="T9" fmla="*/ 0 h 68"/>
                  <a:gd name="T10" fmla="*/ 2053 w 2053"/>
                  <a:gd name="T11" fmla="*/ 34 h 68"/>
                  <a:gd name="T12" fmla="*/ 2019 w 2053"/>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2053" h="68">
                    <a:moveTo>
                      <a:pt x="2019" y="68"/>
                    </a:moveTo>
                    <a:cubicBezTo>
                      <a:pt x="34" y="68"/>
                      <a:pt x="34" y="68"/>
                      <a:pt x="34" y="68"/>
                    </a:cubicBezTo>
                    <a:cubicBezTo>
                      <a:pt x="15" y="68"/>
                      <a:pt x="0" y="52"/>
                      <a:pt x="0" y="34"/>
                    </a:cubicBezTo>
                    <a:cubicBezTo>
                      <a:pt x="0" y="15"/>
                      <a:pt x="15" y="0"/>
                      <a:pt x="34" y="0"/>
                    </a:cubicBezTo>
                    <a:cubicBezTo>
                      <a:pt x="2019" y="0"/>
                      <a:pt x="2019" y="0"/>
                      <a:pt x="2019" y="0"/>
                    </a:cubicBezTo>
                    <a:cubicBezTo>
                      <a:pt x="2038" y="0"/>
                      <a:pt x="2053" y="15"/>
                      <a:pt x="2053" y="34"/>
                    </a:cubicBezTo>
                    <a:cubicBezTo>
                      <a:pt x="2053" y="52"/>
                      <a:pt x="2038" y="68"/>
                      <a:pt x="2019" y="68"/>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53" name="Group 52"/>
              <p:cNvGrpSpPr/>
              <p:nvPr/>
            </p:nvGrpSpPr>
            <p:grpSpPr>
              <a:xfrm>
                <a:off x="6319836" y="4074999"/>
                <a:ext cx="4257675" cy="2062351"/>
                <a:chOff x="4961066" y="471190"/>
                <a:chExt cx="6797675" cy="2062351"/>
              </a:xfrm>
            </p:grpSpPr>
            <p:sp>
              <p:nvSpPr>
                <p:cNvPr id="151" name="Freeform 81"/>
                <p:cNvSpPr>
                  <a:spLocks/>
                </p:cNvSpPr>
                <p:nvPr/>
              </p:nvSpPr>
              <p:spPr bwMode="auto">
                <a:xfrm>
                  <a:off x="4961066" y="471190"/>
                  <a:ext cx="6797675" cy="1989138"/>
                </a:xfrm>
                <a:custGeom>
                  <a:avLst/>
                  <a:gdLst>
                    <a:gd name="T0" fmla="*/ 1907 w 1907"/>
                    <a:gd name="T1" fmla="*/ 47 h 561"/>
                    <a:gd name="T2" fmla="*/ 1907 w 1907"/>
                    <a:gd name="T3" fmla="*/ 46 h 561"/>
                    <a:gd name="T4" fmla="*/ 1358 w 1907"/>
                    <a:gd name="T5" fmla="*/ 0 h 561"/>
                    <a:gd name="T6" fmla="*/ 550 w 1907"/>
                    <a:gd name="T7" fmla="*/ 0 h 561"/>
                    <a:gd name="T8" fmla="*/ 0 w 1907"/>
                    <a:gd name="T9" fmla="*/ 46 h 561"/>
                    <a:gd name="T10" fmla="*/ 0 w 1907"/>
                    <a:gd name="T11" fmla="*/ 46 h 561"/>
                    <a:gd name="T12" fmla="*/ 0 w 1907"/>
                    <a:gd name="T13" fmla="*/ 46 h 561"/>
                    <a:gd name="T14" fmla="*/ 0 w 1907"/>
                    <a:gd name="T15" fmla="*/ 74 h 561"/>
                    <a:gd name="T16" fmla="*/ 167 w 1907"/>
                    <a:gd name="T17" fmla="*/ 107 h 561"/>
                    <a:gd name="T18" fmla="*/ 166 w 1907"/>
                    <a:gd name="T19" fmla="*/ 147 h 561"/>
                    <a:gd name="T20" fmla="*/ 67 w 1907"/>
                    <a:gd name="T21" fmla="*/ 541 h 561"/>
                    <a:gd name="T22" fmla="*/ 68 w 1907"/>
                    <a:gd name="T23" fmla="*/ 561 h 561"/>
                    <a:gd name="T24" fmla="*/ 81 w 1907"/>
                    <a:gd name="T25" fmla="*/ 556 h 561"/>
                    <a:gd name="T26" fmla="*/ 195 w 1907"/>
                    <a:gd name="T27" fmla="*/ 159 h 561"/>
                    <a:gd name="T28" fmla="*/ 221 w 1907"/>
                    <a:gd name="T29" fmla="*/ 111 h 561"/>
                    <a:gd name="T30" fmla="*/ 550 w 1907"/>
                    <a:gd name="T31" fmla="*/ 120 h 561"/>
                    <a:gd name="T32" fmla="*/ 1358 w 1907"/>
                    <a:gd name="T33" fmla="*/ 120 h 561"/>
                    <a:gd name="T34" fmla="*/ 1686 w 1907"/>
                    <a:gd name="T35" fmla="*/ 111 h 561"/>
                    <a:gd name="T36" fmla="*/ 1712 w 1907"/>
                    <a:gd name="T37" fmla="*/ 159 h 561"/>
                    <a:gd name="T38" fmla="*/ 1826 w 1907"/>
                    <a:gd name="T39" fmla="*/ 556 h 561"/>
                    <a:gd name="T40" fmla="*/ 1839 w 1907"/>
                    <a:gd name="T41" fmla="*/ 561 h 561"/>
                    <a:gd name="T42" fmla="*/ 1841 w 1907"/>
                    <a:gd name="T43" fmla="*/ 541 h 561"/>
                    <a:gd name="T44" fmla="*/ 1741 w 1907"/>
                    <a:gd name="T45" fmla="*/ 147 h 561"/>
                    <a:gd name="T46" fmla="*/ 1740 w 1907"/>
                    <a:gd name="T47" fmla="*/ 107 h 561"/>
                    <a:gd name="T48" fmla="*/ 1907 w 1907"/>
                    <a:gd name="T49" fmla="*/ 74 h 561"/>
                    <a:gd name="T50" fmla="*/ 1907 w 1907"/>
                    <a:gd name="T51" fmla="*/ 73 h 561"/>
                    <a:gd name="T52" fmla="*/ 1907 w 1907"/>
                    <a:gd name="T53" fmla="*/ 47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07" h="561">
                      <a:moveTo>
                        <a:pt x="1907" y="47"/>
                      </a:moveTo>
                      <a:cubicBezTo>
                        <a:pt x="1907" y="47"/>
                        <a:pt x="1907" y="46"/>
                        <a:pt x="1907" y="46"/>
                      </a:cubicBezTo>
                      <a:cubicBezTo>
                        <a:pt x="1907" y="21"/>
                        <a:pt x="1660" y="0"/>
                        <a:pt x="1358" y="0"/>
                      </a:cubicBezTo>
                      <a:cubicBezTo>
                        <a:pt x="550" y="0"/>
                        <a:pt x="550" y="0"/>
                        <a:pt x="550" y="0"/>
                      </a:cubicBezTo>
                      <a:cubicBezTo>
                        <a:pt x="247" y="0"/>
                        <a:pt x="0" y="21"/>
                        <a:pt x="0" y="46"/>
                      </a:cubicBezTo>
                      <a:cubicBezTo>
                        <a:pt x="0" y="46"/>
                        <a:pt x="0" y="46"/>
                        <a:pt x="0" y="46"/>
                      </a:cubicBezTo>
                      <a:cubicBezTo>
                        <a:pt x="0" y="46"/>
                        <a:pt x="0" y="46"/>
                        <a:pt x="0" y="46"/>
                      </a:cubicBezTo>
                      <a:cubicBezTo>
                        <a:pt x="0" y="74"/>
                        <a:pt x="0" y="74"/>
                        <a:pt x="0" y="74"/>
                      </a:cubicBezTo>
                      <a:cubicBezTo>
                        <a:pt x="0" y="87"/>
                        <a:pt x="64" y="99"/>
                        <a:pt x="167" y="107"/>
                      </a:cubicBezTo>
                      <a:cubicBezTo>
                        <a:pt x="169" y="122"/>
                        <a:pt x="166" y="147"/>
                        <a:pt x="166" y="147"/>
                      </a:cubicBezTo>
                      <a:cubicBezTo>
                        <a:pt x="166" y="147"/>
                        <a:pt x="71" y="524"/>
                        <a:pt x="67" y="541"/>
                      </a:cubicBezTo>
                      <a:cubicBezTo>
                        <a:pt x="62" y="558"/>
                        <a:pt x="61" y="561"/>
                        <a:pt x="68" y="561"/>
                      </a:cubicBezTo>
                      <a:cubicBezTo>
                        <a:pt x="76" y="561"/>
                        <a:pt x="81" y="556"/>
                        <a:pt x="81" y="556"/>
                      </a:cubicBezTo>
                      <a:cubicBezTo>
                        <a:pt x="81" y="556"/>
                        <a:pt x="179" y="222"/>
                        <a:pt x="195" y="159"/>
                      </a:cubicBezTo>
                      <a:cubicBezTo>
                        <a:pt x="201" y="134"/>
                        <a:pt x="212" y="120"/>
                        <a:pt x="221" y="111"/>
                      </a:cubicBezTo>
                      <a:cubicBezTo>
                        <a:pt x="313" y="116"/>
                        <a:pt x="427" y="120"/>
                        <a:pt x="550" y="120"/>
                      </a:cubicBezTo>
                      <a:cubicBezTo>
                        <a:pt x="1358" y="120"/>
                        <a:pt x="1358" y="120"/>
                        <a:pt x="1358" y="120"/>
                      </a:cubicBezTo>
                      <a:cubicBezTo>
                        <a:pt x="1480" y="120"/>
                        <a:pt x="1594" y="116"/>
                        <a:pt x="1686" y="111"/>
                      </a:cubicBezTo>
                      <a:cubicBezTo>
                        <a:pt x="1696" y="120"/>
                        <a:pt x="1706" y="134"/>
                        <a:pt x="1712" y="159"/>
                      </a:cubicBezTo>
                      <a:cubicBezTo>
                        <a:pt x="1729" y="222"/>
                        <a:pt x="1826" y="556"/>
                        <a:pt x="1826" y="556"/>
                      </a:cubicBezTo>
                      <a:cubicBezTo>
                        <a:pt x="1826" y="556"/>
                        <a:pt x="1831" y="561"/>
                        <a:pt x="1839" y="561"/>
                      </a:cubicBezTo>
                      <a:cubicBezTo>
                        <a:pt x="1847" y="561"/>
                        <a:pt x="1846" y="558"/>
                        <a:pt x="1841" y="541"/>
                      </a:cubicBezTo>
                      <a:cubicBezTo>
                        <a:pt x="1836" y="524"/>
                        <a:pt x="1741" y="147"/>
                        <a:pt x="1741" y="147"/>
                      </a:cubicBezTo>
                      <a:cubicBezTo>
                        <a:pt x="1741" y="147"/>
                        <a:pt x="1739" y="122"/>
                        <a:pt x="1740" y="107"/>
                      </a:cubicBezTo>
                      <a:cubicBezTo>
                        <a:pt x="1843" y="99"/>
                        <a:pt x="1907" y="87"/>
                        <a:pt x="1907" y="74"/>
                      </a:cubicBezTo>
                      <a:cubicBezTo>
                        <a:pt x="1907" y="74"/>
                        <a:pt x="1907" y="73"/>
                        <a:pt x="1907" y="73"/>
                      </a:cubicBezTo>
                      <a:lnTo>
                        <a:pt x="1907" y="47"/>
                      </a:lnTo>
                      <a:close/>
                    </a:path>
                  </a:pathLst>
                </a:custGeom>
                <a:solidFill>
                  <a:srgbClr val="5C2D9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2" name="Freeform 82"/>
                <p:cNvSpPr>
                  <a:spLocks/>
                </p:cNvSpPr>
                <p:nvPr/>
              </p:nvSpPr>
              <p:spPr bwMode="auto">
                <a:xfrm>
                  <a:off x="4961066" y="706328"/>
                  <a:ext cx="6797675" cy="1827213"/>
                </a:xfrm>
                <a:custGeom>
                  <a:avLst/>
                  <a:gdLst>
                    <a:gd name="T0" fmla="*/ 1907 w 1907"/>
                    <a:gd name="T1" fmla="*/ 1 h 515"/>
                    <a:gd name="T2" fmla="*/ 1358 w 1907"/>
                    <a:gd name="T3" fmla="*/ 45 h 515"/>
                    <a:gd name="T4" fmla="*/ 550 w 1907"/>
                    <a:gd name="T5" fmla="*/ 45 h 515"/>
                    <a:gd name="T6" fmla="*/ 0 w 1907"/>
                    <a:gd name="T7" fmla="*/ 0 h 515"/>
                    <a:gd name="T8" fmla="*/ 0 w 1907"/>
                    <a:gd name="T9" fmla="*/ 0 h 515"/>
                    <a:gd name="T10" fmla="*/ 0 w 1907"/>
                    <a:gd name="T11" fmla="*/ 28 h 515"/>
                    <a:gd name="T12" fmla="*/ 167 w 1907"/>
                    <a:gd name="T13" fmla="*/ 61 h 515"/>
                    <a:gd name="T14" fmla="*/ 166 w 1907"/>
                    <a:gd name="T15" fmla="*/ 101 h 515"/>
                    <a:gd name="T16" fmla="*/ 67 w 1907"/>
                    <a:gd name="T17" fmla="*/ 495 h 515"/>
                    <a:gd name="T18" fmla="*/ 68 w 1907"/>
                    <a:gd name="T19" fmla="*/ 515 h 515"/>
                    <a:gd name="T20" fmla="*/ 81 w 1907"/>
                    <a:gd name="T21" fmla="*/ 510 h 515"/>
                    <a:gd name="T22" fmla="*/ 195 w 1907"/>
                    <a:gd name="T23" fmla="*/ 113 h 515"/>
                    <a:gd name="T24" fmla="*/ 221 w 1907"/>
                    <a:gd name="T25" fmla="*/ 65 h 515"/>
                    <a:gd name="T26" fmla="*/ 550 w 1907"/>
                    <a:gd name="T27" fmla="*/ 74 h 515"/>
                    <a:gd name="T28" fmla="*/ 1358 w 1907"/>
                    <a:gd name="T29" fmla="*/ 74 h 515"/>
                    <a:gd name="T30" fmla="*/ 1686 w 1907"/>
                    <a:gd name="T31" fmla="*/ 65 h 515"/>
                    <a:gd name="T32" fmla="*/ 1712 w 1907"/>
                    <a:gd name="T33" fmla="*/ 113 h 515"/>
                    <a:gd name="T34" fmla="*/ 1826 w 1907"/>
                    <a:gd name="T35" fmla="*/ 510 h 515"/>
                    <a:gd name="T36" fmla="*/ 1839 w 1907"/>
                    <a:gd name="T37" fmla="*/ 515 h 515"/>
                    <a:gd name="T38" fmla="*/ 1841 w 1907"/>
                    <a:gd name="T39" fmla="*/ 495 h 515"/>
                    <a:gd name="T40" fmla="*/ 1741 w 1907"/>
                    <a:gd name="T41" fmla="*/ 101 h 515"/>
                    <a:gd name="T42" fmla="*/ 1740 w 1907"/>
                    <a:gd name="T43" fmla="*/ 61 h 515"/>
                    <a:gd name="T44" fmla="*/ 1907 w 1907"/>
                    <a:gd name="T45" fmla="*/ 28 h 515"/>
                    <a:gd name="T46" fmla="*/ 1907 w 1907"/>
                    <a:gd name="T47" fmla="*/ 27 h 515"/>
                    <a:gd name="T48" fmla="*/ 1907 w 1907"/>
                    <a:gd name="T49" fmla="*/ 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7" h="515">
                      <a:moveTo>
                        <a:pt x="1907" y="1"/>
                      </a:moveTo>
                      <a:cubicBezTo>
                        <a:pt x="1896" y="25"/>
                        <a:pt x="1653" y="45"/>
                        <a:pt x="1358" y="45"/>
                      </a:cubicBezTo>
                      <a:cubicBezTo>
                        <a:pt x="550" y="45"/>
                        <a:pt x="550" y="45"/>
                        <a:pt x="550" y="45"/>
                      </a:cubicBezTo>
                      <a:cubicBezTo>
                        <a:pt x="247" y="45"/>
                        <a:pt x="0" y="25"/>
                        <a:pt x="0" y="0"/>
                      </a:cubicBezTo>
                      <a:cubicBezTo>
                        <a:pt x="0" y="0"/>
                        <a:pt x="0" y="0"/>
                        <a:pt x="0" y="0"/>
                      </a:cubicBezTo>
                      <a:cubicBezTo>
                        <a:pt x="0" y="28"/>
                        <a:pt x="0" y="28"/>
                        <a:pt x="0" y="28"/>
                      </a:cubicBezTo>
                      <a:cubicBezTo>
                        <a:pt x="0" y="41"/>
                        <a:pt x="64" y="53"/>
                        <a:pt x="167" y="61"/>
                      </a:cubicBezTo>
                      <a:cubicBezTo>
                        <a:pt x="169" y="76"/>
                        <a:pt x="166" y="101"/>
                        <a:pt x="166" y="101"/>
                      </a:cubicBezTo>
                      <a:cubicBezTo>
                        <a:pt x="166" y="101"/>
                        <a:pt x="71" y="478"/>
                        <a:pt x="67" y="495"/>
                      </a:cubicBezTo>
                      <a:cubicBezTo>
                        <a:pt x="62" y="512"/>
                        <a:pt x="61" y="515"/>
                        <a:pt x="68" y="515"/>
                      </a:cubicBezTo>
                      <a:cubicBezTo>
                        <a:pt x="76" y="515"/>
                        <a:pt x="81" y="510"/>
                        <a:pt x="81" y="510"/>
                      </a:cubicBezTo>
                      <a:cubicBezTo>
                        <a:pt x="81" y="510"/>
                        <a:pt x="179" y="176"/>
                        <a:pt x="195" y="113"/>
                      </a:cubicBezTo>
                      <a:cubicBezTo>
                        <a:pt x="201" y="88"/>
                        <a:pt x="212" y="74"/>
                        <a:pt x="221" y="65"/>
                      </a:cubicBezTo>
                      <a:cubicBezTo>
                        <a:pt x="313" y="70"/>
                        <a:pt x="427" y="74"/>
                        <a:pt x="550" y="74"/>
                      </a:cubicBezTo>
                      <a:cubicBezTo>
                        <a:pt x="1358" y="74"/>
                        <a:pt x="1358" y="74"/>
                        <a:pt x="1358" y="74"/>
                      </a:cubicBezTo>
                      <a:cubicBezTo>
                        <a:pt x="1480" y="74"/>
                        <a:pt x="1594" y="70"/>
                        <a:pt x="1686" y="65"/>
                      </a:cubicBezTo>
                      <a:cubicBezTo>
                        <a:pt x="1696" y="74"/>
                        <a:pt x="1706" y="88"/>
                        <a:pt x="1712" y="113"/>
                      </a:cubicBezTo>
                      <a:cubicBezTo>
                        <a:pt x="1729" y="176"/>
                        <a:pt x="1826" y="510"/>
                        <a:pt x="1826" y="510"/>
                      </a:cubicBezTo>
                      <a:cubicBezTo>
                        <a:pt x="1826" y="510"/>
                        <a:pt x="1831" y="515"/>
                        <a:pt x="1839" y="515"/>
                      </a:cubicBezTo>
                      <a:cubicBezTo>
                        <a:pt x="1847" y="515"/>
                        <a:pt x="1846" y="512"/>
                        <a:pt x="1841" y="495"/>
                      </a:cubicBezTo>
                      <a:cubicBezTo>
                        <a:pt x="1836" y="478"/>
                        <a:pt x="1741" y="101"/>
                        <a:pt x="1741" y="101"/>
                      </a:cubicBezTo>
                      <a:cubicBezTo>
                        <a:pt x="1741" y="101"/>
                        <a:pt x="1739" y="76"/>
                        <a:pt x="1740" y="61"/>
                      </a:cubicBezTo>
                      <a:cubicBezTo>
                        <a:pt x="1843" y="53"/>
                        <a:pt x="1907" y="41"/>
                        <a:pt x="1907" y="28"/>
                      </a:cubicBezTo>
                      <a:cubicBezTo>
                        <a:pt x="1907" y="28"/>
                        <a:pt x="1907" y="27"/>
                        <a:pt x="1907" y="27"/>
                      </a:cubicBezTo>
                      <a:lnTo>
                        <a:pt x="1907" y="1"/>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4" name="Group 191"/>
              <p:cNvGrpSpPr>
                <a:grpSpLocks noChangeAspect="1"/>
              </p:cNvGrpSpPr>
              <p:nvPr/>
            </p:nvGrpSpPr>
            <p:grpSpPr bwMode="auto">
              <a:xfrm>
                <a:off x="7183079" y="3405102"/>
                <a:ext cx="1816100" cy="950913"/>
                <a:chOff x="4918" y="588"/>
                <a:chExt cx="1144" cy="599"/>
              </a:xfrm>
            </p:grpSpPr>
            <p:sp>
              <p:nvSpPr>
                <p:cNvPr id="102" name="AutoShape 190"/>
                <p:cNvSpPr>
                  <a:spLocks noChangeAspect="1" noChangeArrowheads="1" noTextEdit="1"/>
                </p:cNvSpPr>
                <p:nvPr/>
              </p:nvSpPr>
              <p:spPr bwMode="auto">
                <a:xfrm>
                  <a:off x="4918" y="588"/>
                  <a:ext cx="1144"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193"/>
                <p:cNvSpPr>
                  <a:spLocks/>
                </p:cNvSpPr>
                <p:nvPr/>
              </p:nvSpPr>
              <p:spPr bwMode="auto">
                <a:xfrm>
                  <a:off x="5645" y="731"/>
                  <a:ext cx="47" cy="287"/>
                </a:xfrm>
                <a:custGeom>
                  <a:avLst/>
                  <a:gdLst>
                    <a:gd name="T0" fmla="*/ 0 w 47"/>
                    <a:gd name="T1" fmla="*/ 0 h 287"/>
                    <a:gd name="T2" fmla="*/ 46 w 47"/>
                    <a:gd name="T3" fmla="*/ 287 h 287"/>
                    <a:gd name="T4" fmla="*/ 47 w 47"/>
                    <a:gd name="T5" fmla="*/ 287 h 287"/>
                    <a:gd name="T6" fmla="*/ 0 w 47"/>
                    <a:gd name="T7" fmla="*/ 0 h 287"/>
                  </a:gdLst>
                  <a:ahLst/>
                  <a:cxnLst>
                    <a:cxn ang="0">
                      <a:pos x="T0" y="T1"/>
                    </a:cxn>
                    <a:cxn ang="0">
                      <a:pos x="T2" y="T3"/>
                    </a:cxn>
                    <a:cxn ang="0">
                      <a:pos x="T4" y="T5"/>
                    </a:cxn>
                    <a:cxn ang="0">
                      <a:pos x="T6" y="T7"/>
                    </a:cxn>
                  </a:cxnLst>
                  <a:rect l="0" t="0" r="r" b="b"/>
                  <a:pathLst>
                    <a:path w="47" h="287">
                      <a:moveTo>
                        <a:pt x="0" y="0"/>
                      </a:moveTo>
                      <a:lnTo>
                        <a:pt x="46" y="287"/>
                      </a:lnTo>
                      <a:lnTo>
                        <a:pt x="47" y="287"/>
                      </a:lnTo>
                      <a:lnTo>
                        <a:pt x="0"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94"/>
                <p:cNvSpPr>
                  <a:spLocks/>
                </p:cNvSpPr>
                <p:nvPr/>
              </p:nvSpPr>
              <p:spPr bwMode="auto">
                <a:xfrm>
                  <a:off x="4936" y="589"/>
                  <a:ext cx="1121" cy="588"/>
                </a:xfrm>
                <a:custGeom>
                  <a:avLst/>
                  <a:gdLst>
                    <a:gd name="T0" fmla="*/ 808 w 1909"/>
                    <a:gd name="T1" fmla="*/ 971 h 989"/>
                    <a:gd name="T2" fmla="*/ 759 w 1909"/>
                    <a:gd name="T3" fmla="*/ 964 h 989"/>
                    <a:gd name="T4" fmla="*/ 179 w 1909"/>
                    <a:gd name="T5" fmla="*/ 790 h 989"/>
                    <a:gd name="T6" fmla="*/ 141 w 1909"/>
                    <a:gd name="T7" fmla="*/ 744 h 989"/>
                    <a:gd name="T8" fmla="*/ 137 w 1909"/>
                    <a:gd name="T9" fmla="*/ 722 h 989"/>
                    <a:gd name="T10" fmla="*/ 28 w 1909"/>
                    <a:gd name="T11" fmla="*/ 44 h 989"/>
                    <a:gd name="T12" fmla="*/ 32 w 1909"/>
                    <a:gd name="T13" fmla="*/ 42 h 989"/>
                    <a:gd name="T14" fmla="*/ 28 w 1909"/>
                    <a:gd name="T15" fmla="*/ 20 h 989"/>
                    <a:gd name="T16" fmla="*/ 39 w 1909"/>
                    <a:gd name="T17" fmla="*/ 3 h 989"/>
                    <a:gd name="T18" fmla="*/ 36 w 1909"/>
                    <a:gd name="T19" fmla="*/ 0 h 989"/>
                    <a:gd name="T20" fmla="*/ 15 w 1909"/>
                    <a:gd name="T21" fmla="*/ 8 h 989"/>
                    <a:gd name="T22" fmla="*/ 2 w 1909"/>
                    <a:gd name="T23" fmla="*/ 30 h 989"/>
                    <a:gd name="T24" fmla="*/ 2 w 1909"/>
                    <a:gd name="T25" fmla="*/ 30 h 989"/>
                    <a:gd name="T26" fmla="*/ 117 w 1909"/>
                    <a:gd name="T27" fmla="*/ 748 h 989"/>
                    <a:gd name="T28" fmla="*/ 138 w 1909"/>
                    <a:gd name="T29" fmla="*/ 791 h 989"/>
                    <a:gd name="T30" fmla="*/ 172 w 1909"/>
                    <a:gd name="T31" fmla="*/ 813 h 989"/>
                    <a:gd name="T32" fmla="*/ 756 w 1909"/>
                    <a:gd name="T33" fmla="*/ 982 h 989"/>
                    <a:gd name="T34" fmla="*/ 804 w 1909"/>
                    <a:gd name="T35" fmla="*/ 989 h 989"/>
                    <a:gd name="T36" fmla="*/ 1904 w 1909"/>
                    <a:gd name="T37" fmla="*/ 989 h 989"/>
                    <a:gd name="T38" fmla="*/ 1909 w 1909"/>
                    <a:gd name="T39" fmla="*/ 984 h 989"/>
                    <a:gd name="T40" fmla="*/ 1909 w 1909"/>
                    <a:gd name="T41" fmla="*/ 971 h 989"/>
                    <a:gd name="T42" fmla="*/ 808 w 1909"/>
                    <a:gd name="T43" fmla="*/ 971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09" h="989">
                      <a:moveTo>
                        <a:pt x="808" y="971"/>
                      </a:moveTo>
                      <a:cubicBezTo>
                        <a:pt x="791" y="971"/>
                        <a:pt x="775" y="969"/>
                        <a:pt x="759" y="964"/>
                      </a:cubicBezTo>
                      <a:cubicBezTo>
                        <a:pt x="179" y="790"/>
                        <a:pt x="179" y="790"/>
                        <a:pt x="179" y="790"/>
                      </a:cubicBezTo>
                      <a:cubicBezTo>
                        <a:pt x="161" y="784"/>
                        <a:pt x="144" y="763"/>
                        <a:pt x="141" y="744"/>
                      </a:cubicBezTo>
                      <a:cubicBezTo>
                        <a:pt x="137" y="722"/>
                        <a:pt x="137" y="722"/>
                        <a:pt x="137" y="722"/>
                      </a:cubicBezTo>
                      <a:cubicBezTo>
                        <a:pt x="28" y="44"/>
                        <a:pt x="28" y="44"/>
                        <a:pt x="28" y="44"/>
                      </a:cubicBezTo>
                      <a:cubicBezTo>
                        <a:pt x="29" y="44"/>
                        <a:pt x="31" y="43"/>
                        <a:pt x="32" y="42"/>
                      </a:cubicBezTo>
                      <a:cubicBezTo>
                        <a:pt x="28" y="20"/>
                        <a:pt x="28" y="20"/>
                        <a:pt x="28" y="20"/>
                      </a:cubicBezTo>
                      <a:cubicBezTo>
                        <a:pt x="27" y="12"/>
                        <a:pt x="32" y="5"/>
                        <a:pt x="39" y="3"/>
                      </a:cubicBezTo>
                      <a:cubicBezTo>
                        <a:pt x="36" y="0"/>
                        <a:pt x="36" y="0"/>
                        <a:pt x="36" y="0"/>
                      </a:cubicBezTo>
                      <a:cubicBezTo>
                        <a:pt x="15" y="8"/>
                        <a:pt x="15" y="8"/>
                        <a:pt x="15" y="8"/>
                      </a:cubicBezTo>
                      <a:cubicBezTo>
                        <a:pt x="7" y="11"/>
                        <a:pt x="0" y="19"/>
                        <a:pt x="2" y="30"/>
                      </a:cubicBezTo>
                      <a:cubicBezTo>
                        <a:pt x="2" y="30"/>
                        <a:pt x="2" y="30"/>
                        <a:pt x="2" y="30"/>
                      </a:cubicBezTo>
                      <a:cubicBezTo>
                        <a:pt x="117" y="748"/>
                        <a:pt x="117" y="748"/>
                        <a:pt x="117" y="748"/>
                      </a:cubicBezTo>
                      <a:cubicBezTo>
                        <a:pt x="119" y="762"/>
                        <a:pt x="129" y="781"/>
                        <a:pt x="138" y="791"/>
                      </a:cubicBezTo>
                      <a:cubicBezTo>
                        <a:pt x="147" y="801"/>
                        <a:pt x="159" y="809"/>
                        <a:pt x="172" y="813"/>
                      </a:cubicBezTo>
                      <a:cubicBezTo>
                        <a:pt x="756" y="982"/>
                        <a:pt x="756" y="982"/>
                        <a:pt x="756" y="982"/>
                      </a:cubicBezTo>
                      <a:cubicBezTo>
                        <a:pt x="771" y="987"/>
                        <a:pt x="788" y="989"/>
                        <a:pt x="804" y="989"/>
                      </a:cubicBezTo>
                      <a:cubicBezTo>
                        <a:pt x="1904" y="989"/>
                        <a:pt x="1904" y="989"/>
                        <a:pt x="1904" y="989"/>
                      </a:cubicBezTo>
                      <a:cubicBezTo>
                        <a:pt x="1907" y="989"/>
                        <a:pt x="1909" y="987"/>
                        <a:pt x="1909" y="984"/>
                      </a:cubicBezTo>
                      <a:cubicBezTo>
                        <a:pt x="1909" y="971"/>
                        <a:pt x="1909" y="971"/>
                        <a:pt x="1909" y="971"/>
                      </a:cubicBezTo>
                      <a:lnTo>
                        <a:pt x="808" y="971"/>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95"/>
                <p:cNvSpPr>
                  <a:spLocks/>
                </p:cNvSpPr>
                <p:nvPr/>
              </p:nvSpPr>
              <p:spPr bwMode="auto">
                <a:xfrm>
                  <a:off x="5016" y="1018"/>
                  <a:ext cx="1041" cy="148"/>
                </a:xfrm>
                <a:custGeom>
                  <a:avLst/>
                  <a:gdLst>
                    <a:gd name="T0" fmla="*/ 1772 w 1772"/>
                    <a:gd name="T1" fmla="*/ 250 h 250"/>
                    <a:gd name="T2" fmla="*/ 671 w 1772"/>
                    <a:gd name="T3" fmla="*/ 250 h 250"/>
                    <a:gd name="T4" fmla="*/ 622 w 1772"/>
                    <a:gd name="T5" fmla="*/ 243 h 250"/>
                    <a:gd name="T6" fmla="*/ 42 w 1772"/>
                    <a:gd name="T7" fmla="*/ 69 h 250"/>
                    <a:gd name="T8" fmla="*/ 4 w 1772"/>
                    <a:gd name="T9" fmla="*/ 23 h 250"/>
                    <a:gd name="T10" fmla="*/ 0 w 1772"/>
                    <a:gd name="T11" fmla="*/ 1 h 250"/>
                    <a:gd name="T12" fmla="*/ 5 w 1772"/>
                    <a:gd name="T13" fmla="*/ 0 h 250"/>
                    <a:gd name="T14" fmla="*/ 10 w 1772"/>
                    <a:gd name="T15" fmla="*/ 30 h 250"/>
                    <a:gd name="T16" fmla="*/ 29 w 1772"/>
                    <a:gd name="T17" fmla="*/ 47 h 250"/>
                    <a:gd name="T18" fmla="*/ 1139 w 1772"/>
                    <a:gd name="T19" fmla="*/ 47 h 250"/>
                    <a:gd name="T20" fmla="*/ 1153 w 1772"/>
                    <a:gd name="T21" fmla="*/ 30 h 250"/>
                    <a:gd name="T22" fmla="*/ 1148 w 1772"/>
                    <a:gd name="T23" fmla="*/ 0 h 250"/>
                    <a:gd name="T24" fmla="*/ 1150 w 1772"/>
                    <a:gd name="T25" fmla="*/ 0 h 250"/>
                    <a:gd name="T26" fmla="*/ 1150 w 1772"/>
                    <a:gd name="T27" fmla="*/ 2 h 250"/>
                    <a:gd name="T28" fmla="*/ 1216 w 1772"/>
                    <a:gd name="T29" fmla="*/ 77 h 250"/>
                    <a:gd name="T30" fmla="*/ 1766 w 1772"/>
                    <a:gd name="T31" fmla="*/ 242 h 250"/>
                    <a:gd name="T32" fmla="*/ 1772 w 1772"/>
                    <a:gd name="T33"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2" h="250">
                      <a:moveTo>
                        <a:pt x="1772" y="250"/>
                      </a:moveTo>
                      <a:cubicBezTo>
                        <a:pt x="671" y="250"/>
                        <a:pt x="671" y="250"/>
                        <a:pt x="671" y="250"/>
                      </a:cubicBezTo>
                      <a:cubicBezTo>
                        <a:pt x="654" y="250"/>
                        <a:pt x="638" y="248"/>
                        <a:pt x="622" y="243"/>
                      </a:cubicBezTo>
                      <a:cubicBezTo>
                        <a:pt x="42" y="69"/>
                        <a:pt x="42" y="69"/>
                        <a:pt x="42" y="69"/>
                      </a:cubicBezTo>
                      <a:cubicBezTo>
                        <a:pt x="24" y="63"/>
                        <a:pt x="7" y="42"/>
                        <a:pt x="4" y="23"/>
                      </a:cubicBezTo>
                      <a:cubicBezTo>
                        <a:pt x="0" y="1"/>
                        <a:pt x="0" y="1"/>
                        <a:pt x="0" y="1"/>
                      </a:cubicBezTo>
                      <a:cubicBezTo>
                        <a:pt x="5" y="0"/>
                        <a:pt x="5" y="0"/>
                        <a:pt x="5" y="0"/>
                      </a:cubicBezTo>
                      <a:cubicBezTo>
                        <a:pt x="10" y="30"/>
                        <a:pt x="10" y="30"/>
                        <a:pt x="10" y="30"/>
                      </a:cubicBezTo>
                      <a:cubicBezTo>
                        <a:pt x="11" y="39"/>
                        <a:pt x="20" y="47"/>
                        <a:pt x="29" y="47"/>
                      </a:cubicBezTo>
                      <a:cubicBezTo>
                        <a:pt x="1139" y="47"/>
                        <a:pt x="1139" y="47"/>
                        <a:pt x="1139" y="47"/>
                      </a:cubicBezTo>
                      <a:cubicBezTo>
                        <a:pt x="1148" y="47"/>
                        <a:pt x="1154" y="39"/>
                        <a:pt x="1153" y="30"/>
                      </a:cubicBezTo>
                      <a:cubicBezTo>
                        <a:pt x="1148" y="0"/>
                        <a:pt x="1148" y="0"/>
                        <a:pt x="1148" y="0"/>
                      </a:cubicBezTo>
                      <a:cubicBezTo>
                        <a:pt x="1150" y="0"/>
                        <a:pt x="1150" y="0"/>
                        <a:pt x="1150" y="0"/>
                      </a:cubicBezTo>
                      <a:cubicBezTo>
                        <a:pt x="1150" y="2"/>
                        <a:pt x="1150" y="2"/>
                        <a:pt x="1150" y="2"/>
                      </a:cubicBezTo>
                      <a:cubicBezTo>
                        <a:pt x="1156" y="38"/>
                        <a:pt x="1182" y="67"/>
                        <a:pt x="1216" y="77"/>
                      </a:cubicBezTo>
                      <a:cubicBezTo>
                        <a:pt x="1766" y="242"/>
                        <a:pt x="1766" y="242"/>
                        <a:pt x="1766" y="242"/>
                      </a:cubicBezTo>
                      <a:cubicBezTo>
                        <a:pt x="1770" y="243"/>
                        <a:pt x="1772" y="247"/>
                        <a:pt x="1772" y="250"/>
                      </a:cubicBez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196"/>
                <p:cNvSpPr>
                  <a:spLocks/>
                </p:cNvSpPr>
                <p:nvPr/>
              </p:nvSpPr>
              <p:spPr bwMode="auto">
                <a:xfrm>
                  <a:off x="4952" y="591"/>
                  <a:ext cx="742" cy="455"/>
                </a:xfrm>
                <a:custGeom>
                  <a:avLst/>
                  <a:gdLst>
                    <a:gd name="T0" fmla="*/ 1249 w 1264"/>
                    <a:gd name="T1" fmla="*/ 765 h 765"/>
                    <a:gd name="T2" fmla="*/ 139 w 1264"/>
                    <a:gd name="T3" fmla="*/ 765 h 765"/>
                    <a:gd name="T4" fmla="*/ 120 w 1264"/>
                    <a:gd name="T5" fmla="*/ 748 h 765"/>
                    <a:gd name="T6" fmla="*/ 115 w 1264"/>
                    <a:gd name="T7" fmla="*/ 718 h 765"/>
                    <a:gd name="T8" fmla="*/ 5 w 1264"/>
                    <a:gd name="T9" fmla="*/ 39 h 765"/>
                    <a:gd name="T10" fmla="*/ 1 w 1264"/>
                    <a:gd name="T11" fmla="*/ 17 h 765"/>
                    <a:gd name="T12" fmla="*/ 12 w 1264"/>
                    <a:gd name="T13" fmla="*/ 0 h 765"/>
                    <a:gd name="T14" fmla="*/ 15 w 1264"/>
                    <a:gd name="T15" fmla="*/ 0 h 765"/>
                    <a:gd name="T16" fmla="*/ 1125 w 1264"/>
                    <a:gd name="T17" fmla="*/ 0 h 765"/>
                    <a:gd name="T18" fmla="*/ 1144 w 1264"/>
                    <a:gd name="T19" fmla="*/ 17 h 765"/>
                    <a:gd name="T20" fmla="*/ 1180 w 1264"/>
                    <a:gd name="T21" fmla="*/ 236 h 765"/>
                    <a:gd name="T22" fmla="*/ 1258 w 1264"/>
                    <a:gd name="T23" fmla="*/ 718 h 765"/>
                    <a:gd name="T24" fmla="*/ 1263 w 1264"/>
                    <a:gd name="T25" fmla="*/ 748 h 765"/>
                    <a:gd name="T26" fmla="*/ 1249 w 1264"/>
                    <a:gd name="T27"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4" h="765">
                      <a:moveTo>
                        <a:pt x="1249" y="765"/>
                      </a:moveTo>
                      <a:cubicBezTo>
                        <a:pt x="139" y="765"/>
                        <a:pt x="139" y="765"/>
                        <a:pt x="139" y="765"/>
                      </a:cubicBezTo>
                      <a:cubicBezTo>
                        <a:pt x="130" y="765"/>
                        <a:pt x="121" y="757"/>
                        <a:pt x="120" y="748"/>
                      </a:cubicBezTo>
                      <a:cubicBezTo>
                        <a:pt x="115" y="718"/>
                        <a:pt x="115" y="718"/>
                        <a:pt x="115" y="718"/>
                      </a:cubicBezTo>
                      <a:cubicBezTo>
                        <a:pt x="5" y="39"/>
                        <a:pt x="5" y="39"/>
                        <a:pt x="5" y="39"/>
                      </a:cubicBezTo>
                      <a:cubicBezTo>
                        <a:pt x="1" y="17"/>
                        <a:pt x="1" y="17"/>
                        <a:pt x="1" y="17"/>
                      </a:cubicBezTo>
                      <a:cubicBezTo>
                        <a:pt x="0" y="9"/>
                        <a:pt x="5" y="2"/>
                        <a:pt x="12" y="0"/>
                      </a:cubicBezTo>
                      <a:cubicBezTo>
                        <a:pt x="13" y="0"/>
                        <a:pt x="14" y="0"/>
                        <a:pt x="15" y="0"/>
                      </a:cubicBezTo>
                      <a:cubicBezTo>
                        <a:pt x="1125" y="0"/>
                        <a:pt x="1125" y="0"/>
                        <a:pt x="1125" y="0"/>
                      </a:cubicBezTo>
                      <a:cubicBezTo>
                        <a:pt x="1134" y="0"/>
                        <a:pt x="1143" y="8"/>
                        <a:pt x="1144" y="17"/>
                      </a:cubicBezTo>
                      <a:cubicBezTo>
                        <a:pt x="1180" y="236"/>
                        <a:pt x="1180" y="236"/>
                        <a:pt x="1180" y="236"/>
                      </a:cubicBezTo>
                      <a:cubicBezTo>
                        <a:pt x="1258" y="718"/>
                        <a:pt x="1258" y="718"/>
                        <a:pt x="1258" y="718"/>
                      </a:cubicBezTo>
                      <a:cubicBezTo>
                        <a:pt x="1263" y="748"/>
                        <a:pt x="1263" y="748"/>
                        <a:pt x="1263" y="748"/>
                      </a:cubicBezTo>
                      <a:cubicBezTo>
                        <a:pt x="1264" y="757"/>
                        <a:pt x="1258" y="765"/>
                        <a:pt x="1249" y="7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197"/>
                <p:cNvSpPr>
                  <a:spLocks noEditPoints="1"/>
                </p:cNvSpPr>
                <p:nvPr/>
              </p:nvSpPr>
              <p:spPr bwMode="auto">
                <a:xfrm>
                  <a:off x="4949" y="589"/>
                  <a:ext cx="748" cy="459"/>
                </a:xfrm>
                <a:custGeom>
                  <a:avLst/>
                  <a:gdLst>
                    <a:gd name="T0" fmla="*/ 1253 w 1272"/>
                    <a:gd name="T1" fmla="*/ 773 h 773"/>
                    <a:gd name="T2" fmla="*/ 143 w 1272"/>
                    <a:gd name="T3" fmla="*/ 773 h 773"/>
                    <a:gd name="T4" fmla="*/ 120 w 1272"/>
                    <a:gd name="T5" fmla="*/ 753 h 773"/>
                    <a:gd name="T6" fmla="*/ 115 w 1272"/>
                    <a:gd name="T7" fmla="*/ 723 h 773"/>
                    <a:gd name="T8" fmla="*/ 1 w 1272"/>
                    <a:gd name="T9" fmla="*/ 22 h 773"/>
                    <a:gd name="T10" fmla="*/ 6 w 1272"/>
                    <a:gd name="T11" fmla="*/ 6 h 773"/>
                    <a:gd name="T12" fmla="*/ 19 w 1272"/>
                    <a:gd name="T13" fmla="*/ 0 h 773"/>
                    <a:gd name="T14" fmla="*/ 1129 w 1272"/>
                    <a:gd name="T15" fmla="*/ 0 h 773"/>
                    <a:gd name="T16" fmla="*/ 1152 w 1272"/>
                    <a:gd name="T17" fmla="*/ 21 h 773"/>
                    <a:gd name="T18" fmla="*/ 1188 w 1272"/>
                    <a:gd name="T19" fmla="*/ 239 h 773"/>
                    <a:gd name="T20" fmla="*/ 1266 w 1272"/>
                    <a:gd name="T21" fmla="*/ 721 h 773"/>
                    <a:gd name="T22" fmla="*/ 1271 w 1272"/>
                    <a:gd name="T23" fmla="*/ 751 h 773"/>
                    <a:gd name="T24" fmla="*/ 1266 w 1272"/>
                    <a:gd name="T25" fmla="*/ 767 h 773"/>
                    <a:gd name="T26" fmla="*/ 1253 w 1272"/>
                    <a:gd name="T27" fmla="*/ 773 h 773"/>
                    <a:gd name="T28" fmla="*/ 19 w 1272"/>
                    <a:gd name="T29" fmla="*/ 8 h 773"/>
                    <a:gd name="T30" fmla="*/ 12 w 1272"/>
                    <a:gd name="T31" fmla="*/ 11 h 773"/>
                    <a:gd name="T32" fmla="*/ 9 w 1272"/>
                    <a:gd name="T33" fmla="*/ 21 h 773"/>
                    <a:gd name="T34" fmla="*/ 123 w 1272"/>
                    <a:gd name="T35" fmla="*/ 721 h 773"/>
                    <a:gd name="T36" fmla="*/ 128 w 1272"/>
                    <a:gd name="T37" fmla="*/ 751 h 773"/>
                    <a:gd name="T38" fmla="*/ 143 w 1272"/>
                    <a:gd name="T39" fmla="*/ 765 h 773"/>
                    <a:gd name="T40" fmla="*/ 1253 w 1272"/>
                    <a:gd name="T41" fmla="*/ 765 h 773"/>
                    <a:gd name="T42" fmla="*/ 1260 w 1272"/>
                    <a:gd name="T43" fmla="*/ 762 h 773"/>
                    <a:gd name="T44" fmla="*/ 1263 w 1272"/>
                    <a:gd name="T45" fmla="*/ 753 h 773"/>
                    <a:gd name="T46" fmla="*/ 1258 w 1272"/>
                    <a:gd name="T47" fmla="*/ 722 h 773"/>
                    <a:gd name="T48" fmla="*/ 1180 w 1272"/>
                    <a:gd name="T49" fmla="*/ 240 h 773"/>
                    <a:gd name="T50" fmla="*/ 1144 w 1272"/>
                    <a:gd name="T51" fmla="*/ 22 h 773"/>
                    <a:gd name="T52" fmla="*/ 1129 w 1272"/>
                    <a:gd name="T53" fmla="*/ 8 h 773"/>
                    <a:gd name="T54" fmla="*/ 19 w 1272"/>
                    <a:gd name="T55" fmla="*/ 8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2" h="773">
                      <a:moveTo>
                        <a:pt x="1253" y="773"/>
                      </a:moveTo>
                      <a:cubicBezTo>
                        <a:pt x="143" y="773"/>
                        <a:pt x="143" y="773"/>
                        <a:pt x="143" y="773"/>
                      </a:cubicBezTo>
                      <a:cubicBezTo>
                        <a:pt x="132" y="773"/>
                        <a:pt x="122" y="764"/>
                        <a:pt x="120" y="753"/>
                      </a:cubicBezTo>
                      <a:cubicBezTo>
                        <a:pt x="115" y="723"/>
                        <a:pt x="115" y="723"/>
                        <a:pt x="115" y="723"/>
                      </a:cubicBezTo>
                      <a:cubicBezTo>
                        <a:pt x="1" y="22"/>
                        <a:pt x="1" y="22"/>
                        <a:pt x="1" y="22"/>
                      </a:cubicBezTo>
                      <a:cubicBezTo>
                        <a:pt x="0" y="16"/>
                        <a:pt x="2" y="10"/>
                        <a:pt x="6" y="6"/>
                      </a:cubicBezTo>
                      <a:cubicBezTo>
                        <a:pt x="9" y="2"/>
                        <a:pt x="14" y="0"/>
                        <a:pt x="19" y="0"/>
                      </a:cubicBezTo>
                      <a:cubicBezTo>
                        <a:pt x="1129" y="0"/>
                        <a:pt x="1129" y="0"/>
                        <a:pt x="1129" y="0"/>
                      </a:cubicBezTo>
                      <a:cubicBezTo>
                        <a:pt x="1140" y="0"/>
                        <a:pt x="1150" y="9"/>
                        <a:pt x="1152" y="21"/>
                      </a:cubicBezTo>
                      <a:cubicBezTo>
                        <a:pt x="1188" y="239"/>
                        <a:pt x="1188" y="239"/>
                        <a:pt x="1188" y="239"/>
                      </a:cubicBezTo>
                      <a:cubicBezTo>
                        <a:pt x="1266" y="721"/>
                        <a:pt x="1266" y="721"/>
                        <a:pt x="1266" y="721"/>
                      </a:cubicBezTo>
                      <a:cubicBezTo>
                        <a:pt x="1271" y="751"/>
                        <a:pt x="1271" y="751"/>
                        <a:pt x="1271" y="751"/>
                      </a:cubicBezTo>
                      <a:cubicBezTo>
                        <a:pt x="1272" y="757"/>
                        <a:pt x="1270" y="763"/>
                        <a:pt x="1266" y="767"/>
                      </a:cubicBezTo>
                      <a:cubicBezTo>
                        <a:pt x="1263" y="771"/>
                        <a:pt x="1258" y="773"/>
                        <a:pt x="1253" y="773"/>
                      </a:cubicBezTo>
                      <a:close/>
                      <a:moveTo>
                        <a:pt x="19" y="8"/>
                      </a:moveTo>
                      <a:cubicBezTo>
                        <a:pt x="16" y="8"/>
                        <a:pt x="13" y="9"/>
                        <a:pt x="12" y="11"/>
                      </a:cubicBezTo>
                      <a:cubicBezTo>
                        <a:pt x="10" y="14"/>
                        <a:pt x="9" y="17"/>
                        <a:pt x="9" y="21"/>
                      </a:cubicBezTo>
                      <a:cubicBezTo>
                        <a:pt x="123" y="721"/>
                        <a:pt x="123" y="721"/>
                        <a:pt x="123" y="721"/>
                      </a:cubicBezTo>
                      <a:cubicBezTo>
                        <a:pt x="128" y="751"/>
                        <a:pt x="128" y="751"/>
                        <a:pt x="128" y="751"/>
                      </a:cubicBezTo>
                      <a:cubicBezTo>
                        <a:pt x="129" y="759"/>
                        <a:pt x="136" y="765"/>
                        <a:pt x="143" y="765"/>
                      </a:cubicBezTo>
                      <a:cubicBezTo>
                        <a:pt x="1253" y="765"/>
                        <a:pt x="1253" y="765"/>
                        <a:pt x="1253" y="765"/>
                      </a:cubicBezTo>
                      <a:cubicBezTo>
                        <a:pt x="1256" y="765"/>
                        <a:pt x="1259" y="764"/>
                        <a:pt x="1260" y="762"/>
                      </a:cubicBezTo>
                      <a:cubicBezTo>
                        <a:pt x="1262" y="759"/>
                        <a:pt x="1263" y="756"/>
                        <a:pt x="1263" y="753"/>
                      </a:cubicBezTo>
                      <a:cubicBezTo>
                        <a:pt x="1258" y="722"/>
                        <a:pt x="1258" y="722"/>
                        <a:pt x="1258" y="722"/>
                      </a:cubicBezTo>
                      <a:cubicBezTo>
                        <a:pt x="1180" y="240"/>
                        <a:pt x="1180" y="240"/>
                        <a:pt x="1180" y="240"/>
                      </a:cubicBezTo>
                      <a:cubicBezTo>
                        <a:pt x="1144" y="22"/>
                        <a:pt x="1144" y="22"/>
                        <a:pt x="1144" y="22"/>
                      </a:cubicBezTo>
                      <a:cubicBezTo>
                        <a:pt x="1143" y="15"/>
                        <a:pt x="1136" y="8"/>
                        <a:pt x="1129" y="8"/>
                      </a:cubicBezTo>
                      <a:lnTo>
                        <a:pt x="19" y="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198"/>
                <p:cNvSpPr>
                  <a:spLocks/>
                </p:cNvSpPr>
                <p:nvPr/>
              </p:nvSpPr>
              <p:spPr bwMode="auto">
                <a:xfrm>
                  <a:off x="5385" y="1094"/>
                  <a:ext cx="423" cy="54"/>
                </a:xfrm>
                <a:custGeom>
                  <a:avLst/>
                  <a:gdLst>
                    <a:gd name="T0" fmla="*/ 0 w 423"/>
                    <a:gd name="T1" fmla="*/ 0 h 54"/>
                    <a:gd name="T2" fmla="*/ 174 w 423"/>
                    <a:gd name="T3" fmla="*/ 54 h 54"/>
                    <a:gd name="T4" fmla="*/ 423 w 423"/>
                    <a:gd name="T5" fmla="*/ 54 h 54"/>
                    <a:gd name="T6" fmla="*/ 257 w 423"/>
                    <a:gd name="T7" fmla="*/ 0 h 54"/>
                    <a:gd name="T8" fmla="*/ 0 w 423"/>
                    <a:gd name="T9" fmla="*/ 0 h 54"/>
                  </a:gdLst>
                  <a:ahLst/>
                  <a:cxnLst>
                    <a:cxn ang="0">
                      <a:pos x="T0" y="T1"/>
                    </a:cxn>
                    <a:cxn ang="0">
                      <a:pos x="T2" y="T3"/>
                    </a:cxn>
                    <a:cxn ang="0">
                      <a:pos x="T4" y="T5"/>
                    </a:cxn>
                    <a:cxn ang="0">
                      <a:pos x="T6" y="T7"/>
                    </a:cxn>
                    <a:cxn ang="0">
                      <a:pos x="T8" y="T9"/>
                    </a:cxn>
                  </a:cxnLst>
                  <a:rect l="0" t="0" r="r" b="b"/>
                  <a:pathLst>
                    <a:path w="423" h="54">
                      <a:moveTo>
                        <a:pt x="0" y="0"/>
                      </a:moveTo>
                      <a:lnTo>
                        <a:pt x="174" y="54"/>
                      </a:lnTo>
                      <a:lnTo>
                        <a:pt x="423" y="54"/>
                      </a:lnTo>
                      <a:lnTo>
                        <a:pt x="257"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199"/>
                <p:cNvSpPr>
                  <a:spLocks/>
                </p:cNvSpPr>
                <p:nvPr/>
              </p:nvSpPr>
              <p:spPr bwMode="auto">
                <a:xfrm>
                  <a:off x="4952" y="591"/>
                  <a:ext cx="742" cy="455"/>
                </a:xfrm>
                <a:custGeom>
                  <a:avLst/>
                  <a:gdLst>
                    <a:gd name="T0" fmla="*/ 1263 w 1264"/>
                    <a:gd name="T1" fmla="*/ 748 h 765"/>
                    <a:gd name="T2" fmla="*/ 1249 w 1264"/>
                    <a:gd name="T3" fmla="*/ 765 h 765"/>
                    <a:gd name="T4" fmla="*/ 139 w 1264"/>
                    <a:gd name="T5" fmla="*/ 765 h 765"/>
                    <a:gd name="T6" fmla="*/ 120 w 1264"/>
                    <a:gd name="T7" fmla="*/ 748 h 765"/>
                    <a:gd name="T8" fmla="*/ 1 w 1264"/>
                    <a:gd name="T9" fmla="*/ 17 h 765"/>
                    <a:gd name="T10" fmla="*/ 15 w 1264"/>
                    <a:gd name="T11" fmla="*/ 0 h 765"/>
                    <a:gd name="T12" fmla="*/ 1125 w 1264"/>
                    <a:gd name="T13" fmla="*/ 0 h 765"/>
                    <a:gd name="T14" fmla="*/ 1144 w 1264"/>
                    <a:gd name="T15" fmla="*/ 17 h 765"/>
                    <a:gd name="T16" fmla="*/ 1263 w 1264"/>
                    <a:gd name="T17" fmla="*/ 748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4" h="765">
                      <a:moveTo>
                        <a:pt x="1263" y="748"/>
                      </a:moveTo>
                      <a:cubicBezTo>
                        <a:pt x="1264" y="757"/>
                        <a:pt x="1258" y="765"/>
                        <a:pt x="1249" y="765"/>
                      </a:cubicBezTo>
                      <a:cubicBezTo>
                        <a:pt x="139" y="765"/>
                        <a:pt x="139" y="765"/>
                        <a:pt x="139" y="765"/>
                      </a:cubicBezTo>
                      <a:cubicBezTo>
                        <a:pt x="130" y="765"/>
                        <a:pt x="121" y="757"/>
                        <a:pt x="120" y="748"/>
                      </a:cubicBezTo>
                      <a:cubicBezTo>
                        <a:pt x="1" y="17"/>
                        <a:pt x="1" y="17"/>
                        <a:pt x="1" y="17"/>
                      </a:cubicBezTo>
                      <a:cubicBezTo>
                        <a:pt x="0" y="8"/>
                        <a:pt x="6" y="0"/>
                        <a:pt x="15" y="0"/>
                      </a:cubicBezTo>
                      <a:cubicBezTo>
                        <a:pt x="1125" y="0"/>
                        <a:pt x="1125" y="0"/>
                        <a:pt x="1125" y="0"/>
                      </a:cubicBezTo>
                      <a:cubicBezTo>
                        <a:pt x="1134" y="0"/>
                        <a:pt x="1143" y="8"/>
                        <a:pt x="1144" y="17"/>
                      </a:cubicBezTo>
                      <a:lnTo>
                        <a:pt x="1263" y="74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200"/>
                <p:cNvSpPr>
                  <a:spLocks/>
                </p:cNvSpPr>
                <p:nvPr/>
              </p:nvSpPr>
              <p:spPr bwMode="auto">
                <a:xfrm>
                  <a:off x="4950" y="589"/>
                  <a:ext cx="746" cy="459"/>
                </a:xfrm>
                <a:custGeom>
                  <a:avLst/>
                  <a:gdLst>
                    <a:gd name="T0" fmla="*/ 1266 w 1270"/>
                    <a:gd name="T1" fmla="*/ 752 h 773"/>
                    <a:gd name="T2" fmla="*/ 1262 w 1270"/>
                    <a:gd name="T3" fmla="*/ 753 h 773"/>
                    <a:gd name="T4" fmla="*/ 1262 w 1270"/>
                    <a:gd name="T5" fmla="*/ 755 h 773"/>
                    <a:gd name="T6" fmla="*/ 1259 w 1270"/>
                    <a:gd name="T7" fmla="*/ 762 h 773"/>
                    <a:gd name="T8" fmla="*/ 1252 w 1270"/>
                    <a:gd name="T9" fmla="*/ 765 h 773"/>
                    <a:gd name="T10" fmla="*/ 142 w 1270"/>
                    <a:gd name="T11" fmla="*/ 765 h 773"/>
                    <a:gd name="T12" fmla="*/ 132 w 1270"/>
                    <a:gd name="T13" fmla="*/ 761 h 773"/>
                    <a:gd name="T14" fmla="*/ 127 w 1270"/>
                    <a:gd name="T15" fmla="*/ 751 h 773"/>
                    <a:gd name="T16" fmla="*/ 8 w 1270"/>
                    <a:gd name="T17" fmla="*/ 21 h 773"/>
                    <a:gd name="T18" fmla="*/ 8 w 1270"/>
                    <a:gd name="T19" fmla="*/ 19 h 773"/>
                    <a:gd name="T20" fmla="*/ 11 w 1270"/>
                    <a:gd name="T21" fmla="*/ 11 h 773"/>
                    <a:gd name="T22" fmla="*/ 18 w 1270"/>
                    <a:gd name="T23" fmla="*/ 8 h 773"/>
                    <a:gd name="T24" fmla="*/ 1128 w 1270"/>
                    <a:gd name="T25" fmla="*/ 8 h 773"/>
                    <a:gd name="T26" fmla="*/ 1138 w 1270"/>
                    <a:gd name="T27" fmla="*/ 12 h 773"/>
                    <a:gd name="T28" fmla="*/ 1143 w 1270"/>
                    <a:gd name="T29" fmla="*/ 22 h 773"/>
                    <a:gd name="T30" fmla="*/ 1262 w 1270"/>
                    <a:gd name="T31" fmla="*/ 753 h 773"/>
                    <a:gd name="T32" fmla="*/ 1266 w 1270"/>
                    <a:gd name="T33" fmla="*/ 752 h 773"/>
                    <a:gd name="T34" fmla="*/ 1270 w 1270"/>
                    <a:gd name="T35" fmla="*/ 751 h 773"/>
                    <a:gd name="T36" fmla="*/ 1151 w 1270"/>
                    <a:gd name="T37" fmla="*/ 21 h 773"/>
                    <a:gd name="T38" fmla="*/ 1143 w 1270"/>
                    <a:gd name="T39" fmla="*/ 6 h 773"/>
                    <a:gd name="T40" fmla="*/ 1128 w 1270"/>
                    <a:gd name="T41" fmla="*/ 0 h 773"/>
                    <a:gd name="T42" fmla="*/ 18 w 1270"/>
                    <a:gd name="T43" fmla="*/ 0 h 773"/>
                    <a:gd name="T44" fmla="*/ 5 w 1270"/>
                    <a:gd name="T45" fmla="*/ 6 h 773"/>
                    <a:gd name="T46" fmla="*/ 0 w 1270"/>
                    <a:gd name="T47" fmla="*/ 19 h 773"/>
                    <a:gd name="T48" fmla="*/ 0 w 1270"/>
                    <a:gd name="T49" fmla="*/ 22 h 773"/>
                    <a:gd name="T50" fmla="*/ 119 w 1270"/>
                    <a:gd name="T51" fmla="*/ 753 h 773"/>
                    <a:gd name="T52" fmla="*/ 127 w 1270"/>
                    <a:gd name="T53" fmla="*/ 767 h 773"/>
                    <a:gd name="T54" fmla="*/ 142 w 1270"/>
                    <a:gd name="T55" fmla="*/ 773 h 773"/>
                    <a:gd name="T56" fmla="*/ 1252 w 1270"/>
                    <a:gd name="T57" fmla="*/ 773 h 773"/>
                    <a:gd name="T58" fmla="*/ 1265 w 1270"/>
                    <a:gd name="T59" fmla="*/ 768 h 773"/>
                    <a:gd name="T60" fmla="*/ 1270 w 1270"/>
                    <a:gd name="T61" fmla="*/ 755 h 773"/>
                    <a:gd name="T62" fmla="*/ 1270 w 1270"/>
                    <a:gd name="T63" fmla="*/ 751 h 773"/>
                    <a:gd name="T64" fmla="*/ 1266 w 1270"/>
                    <a:gd name="T65" fmla="*/ 75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0" h="773">
                      <a:moveTo>
                        <a:pt x="1266" y="752"/>
                      </a:moveTo>
                      <a:cubicBezTo>
                        <a:pt x="1262" y="753"/>
                        <a:pt x="1262" y="753"/>
                        <a:pt x="1262" y="753"/>
                      </a:cubicBezTo>
                      <a:cubicBezTo>
                        <a:pt x="1262" y="753"/>
                        <a:pt x="1262" y="754"/>
                        <a:pt x="1262" y="755"/>
                      </a:cubicBezTo>
                      <a:cubicBezTo>
                        <a:pt x="1262" y="758"/>
                        <a:pt x="1261" y="760"/>
                        <a:pt x="1259" y="762"/>
                      </a:cubicBezTo>
                      <a:cubicBezTo>
                        <a:pt x="1257" y="764"/>
                        <a:pt x="1255" y="765"/>
                        <a:pt x="1252" y="765"/>
                      </a:cubicBezTo>
                      <a:cubicBezTo>
                        <a:pt x="142" y="765"/>
                        <a:pt x="142" y="765"/>
                        <a:pt x="142" y="765"/>
                      </a:cubicBezTo>
                      <a:cubicBezTo>
                        <a:pt x="138" y="765"/>
                        <a:pt x="135" y="764"/>
                        <a:pt x="132" y="761"/>
                      </a:cubicBezTo>
                      <a:cubicBezTo>
                        <a:pt x="129" y="758"/>
                        <a:pt x="127" y="755"/>
                        <a:pt x="127" y="751"/>
                      </a:cubicBezTo>
                      <a:cubicBezTo>
                        <a:pt x="8" y="21"/>
                        <a:pt x="8" y="21"/>
                        <a:pt x="8" y="21"/>
                      </a:cubicBezTo>
                      <a:cubicBezTo>
                        <a:pt x="8" y="20"/>
                        <a:pt x="8" y="19"/>
                        <a:pt x="8" y="19"/>
                      </a:cubicBezTo>
                      <a:cubicBezTo>
                        <a:pt x="8" y="16"/>
                        <a:pt x="9" y="13"/>
                        <a:pt x="11" y="11"/>
                      </a:cubicBezTo>
                      <a:cubicBezTo>
                        <a:pt x="13" y="9"/>
                        <a:pt x="15" y="8"/>
                        <a:pt x="18" y="8"/>
                      </a:cubicBezTo>
                      <a:cubicBezTo>
                        <a:pt x="1128" y="8"/>
                        <a:pt x="1128" y="8"/>
                        <a:pt x="1128" y="8"/>
                      </a:cubicBezTo>
                      <a:cubicBezTo>
                        <a:pt x="1131" y="8"/>
                        <a:pt x="1135" y="10"/>
                        <a:pt x="1138" y="12"/>
                      </a:cubicBezTo>
                      <a:cubicBezTo>
                        <a:pt x="1141" y="15"/>
                        <a:pt x="1143" y="18"/>
                        <a:pt x="1143" y="22"/>
                      </a:cubicBezTo>
                      <a:cubicBezTo>
                        <a:pt x="1262" y="753"/>
                        <a:pt x="1262" y="753"/>
                        <a:pt x="1262" y="753"/>
                      </a:cubicBezTo>
                      <a:cubicBezTo>
                        <a:pt x="1266" y="752"/>
                        <a:pt x="1266" y="752"/>
                        <a:pt x="1266" y="752"/>
                      </a:cubicBezTo>
                      <a:cubicBezTo>
                        <a:pt x="1270" y="751"/>
                        <a:pt x="1270" y="751"/>
                        <a:pt x="1270" y="751"/>
                      </a:cubicBezTo>
                      <a:cubicBezTo>
                        <a:pt x="1151" y="21"/>
                        <a:pt x="1151" y="21"/>
                        <a:pt x="1151" y="21"/>
                      </a:cubicBezTo>
                      <a:cubicBezTo>
                        <a:pt x="1150" y="15"/>
                        <a:pt x="1147" y="10"/>
                        <a:pt x="1143" y="6"/>
                      </a:cubicBezTo>
                      <a:cubicBezTo>
                        <a:pt x="1139" y="3"/>
                        <a:pt x="1134" y="0"/>
                        <a:pt x="1128" y="0"/>
                      </a:cubicBezTo>
                      <a:cubicBezTo>
                        <a:pt x="18" y="0"/>
                        <a:pt x="18" y="0"/>
                        <a:pt x="18" y="0"/>
                      </a:cubicBezTo>
                      <a:cubicBezTo>
                        <a:pt x="13" y="0"/>
                        <a:pt x="8" y="2"/>
                        <a:pt x="5" y="6"/>
                      </a:cubicBezTo>
                      <a:cubicBezTo>
                        <a:pt x="2" y="9"/>
                        <a:pt x="0" y="14"/>
                        <a:pt x="0" y="19"/>
                      </a:cubicBezTo>
                      <a:cubicBezTo>
                        <a:pt x="0" y="20"/>
                        <a:pt x="0" y="21"/>
                        <a:pt x="0" y="22"/>
                      </a:cubicBezTo>
                      <a:cubicBezTo>
                        <a:pt x="119" y="753"/>
                        <a:pt x="119" y="753"/>
                        <a:pt x="119" y="753"/>
                      </a:cubicBezTo>
                      <a:cubicBezTo>
                        <a:pt x="120" y="758"/>
                        <a:pt x="123" y="763"/>
                        <a:pt x="127" y="767"/>
                      </a:cubicBezTo>
                      <a:cubicBezTo>
                        <a:pt x="131" y="771"/>
                        <a:pt x="136" y="773"/>
                        <a:pt x="142" y="773"/>
                      </a:cubicBezTo>
                      <a:cubicBezTo>
                        <a:pt x="1252" y="773"/>
                        <a:pt x="1252" y="773"/>
                        <a:pt x="1252" y="773"/>
                      </a:cubicBezTo>
                      <a:cubicBezTo>
                        <a:pt x="1257" y="773"/>
                        <a:pt x="1262" y="771"/>
                        <a:pt x="1265" y="768"/>
                      </a:cubicBezTo>
                      <a:cubicBezTo>
                        <a:pt x="1268" y="764"/>
                        <a:pt x="1270" y="760"/>
                        <a:pt x="1270" y="755"/>
                      </a:cubicBezTo>
                      <a:cubicBezTo>
                        <a:pt x="1270" y="754"/>
                        <a:pt x="1270" y="752"/>
                        <a:pt x="1270" y="751"/>
                      </a:cubicBezTo>
                      <a:lnTo>
                        <a:pt x="1266" y="75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201"/>
                <p:cNvSpPr>
                  <a:spLocks/>
                </p:cNvSpPr>
                <p:nvPr/>
              </p:nvSpPr>
              <p:spPr bwMode="auto">
                <a:xfrm>
                  <a:off x="5005" y="639"/>
                  <a:ext cx="634" cy="353"/>
                </a:xfrm>
                <a:custGeom>
                  <a:avLst/>
                  <a:gdLst>
                    <a:gd name="T0" fmla="*/ 633 w 634"/>
                    <a:gd name="T1" fmla="*/ 351 h 353"/>
                    <a:gd name="T2" fmla="*/ 579 w 634"/>
                    <a:gd name="T3" fmla="*/ 0 h 353"/>
                    <a:gd name="T4" fmla="*/ 0 w 634"/>
                    <a:gd name="T5" fmla="*/ 0 h 353"/>
                    <a:gd name="T6" fmla="*/ 55 w 634"/>
                    <a:gd name="T7" fmla="*/ 353 h 353"/>
                    <a:gd name="T8" fmla="*/ 634 w 634"/>
                    <a:gd name="T9" fmla="*/ 353 h 353"/>
                    <a:gd name="T10" fmla="*/ 633 w 634"/>
                    <a:gd name="T11" fmla="*/ 351 h 353"/>
                  </a:gdLst>
                  <a:ahLst/>
                  <a:cxnLst>
                    <a:cxn ang="0">
                      <a:pos x="T0" y="T1"/>
                    </a:cxn>
                    <a:cxn ang="0">
                      <a:pos x="T2" y="T3"/>
                    </a:cxn>
                    <a:cxn ang="0">
                      <a:pos x="T4" y="T5"/>
                    </a:cxn>
                    <a:cxn ang="0">
                      <a:pos x="T6" y="T7"/>
                    </a:cxn>
                    <a:cxn ang="0">
                      <a:pos x="T8" y="T9"/>
                    </a:cxn>
                    <a:cxn ang="0">
                      <a:pos x="T10" y="T11"/>
                    </a:cxn>
                  </a:cxnLst>
                  <a:rect l="0" t="0" r="r" b="b"/>
                  <a:pathLst>
                    <a:path w="634" h="353">
                      <a:moveTo>
                        <a:pt x="633" y="351"/>
                      </a:moveTo>
                      <a:lnTo>
                        <a:pt x="579" y="0"/>
                      </a:lnTo>
                      <a:lnTo>
                        <a:pt x="0" y="0"/>
                      </a:lnTo>
                      <a:lnTo>
                        <a:pt x="55" y="353"/>
                      </a:lnTo>
                      <a:lnTo>
                        <a:pt x="634" y="353"/>
                      </a:lnTo>
                      <a:lnTo>
                        <a:pt x="633" y="351"/>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202"/>
                <p:cNvSpPr>
                  <a:spLocks/>
                </p:cNvSpPr>
                <p:nvPr/>
              </p:nvSpPr>
              <p:spPr bwMode="auto">
                <a:xfrm>
                  <a:off x="5005" y="639"/>
                  <a:ext cx="634" cy="353"/>
                </a:xfrm>
                <a:custGeom>
                  <a:avLst/>
                  <a:gdLst>
                    <a:gd name="T0" fmla="*/ 633 w 634"/>
                    <a:gd name="T1" fmla="*/ 351 h 353"/>
                    <a:gd name="T2" fmla="*/ 579 w 634"/>
                    <a:gd name="T3" fmla="*/ 0 h 353"/>
                    <a:gd name="T4" fmla="*/ 0 w 634"/>
                    <a:gd name="T5" fmla="*/ 0 h 353"/>
                    <a:gd name="T6" fmla="*/ 55 w 634"/>
                    <a:gd name="T7" fmla="*/ 353 h 353"/>
                    <a:gd name="T8" fmla="*/ 634 w 634"/>
                    <a:gd name="T9" fmla="*/ 353 h 353"/>
                    <a:gd name="T10" fmla="*/ 633 w 634"/>
                    <a:gd name="T11" fmla="*/ 351 h 353"/>
                  </a:gdLst>
                  <a:ahLst/>
                  <a:cxnLst>
                    <a:cxn ang="0">
                      <a:pos x="T0" y="T1"/>
                    </a:cxn>
                    <a:cxn ang="0">
                      <a:pos x="T2" y="T3"/>
                    </a:cxn>
                    <a:cxn ang="0">
                      <a:pos x="T4" y="T5"/>
                    </a:cxn>
                    <a:cxn ang="0">
                      <a:pos x="T6" y="T7"/>
                    </a:cxn>
                    <a:cxn ang="0">
                      <a:pos x="T8" y="T9"/>
                    </a:cxn>
                    <a:cxn ang="0">
                      <a:pos x="T10" y="T11"/>
                    </a:cxn>
                  </a:cxnLst>
                  <a:rect l="0" t="0" r="r" b="b"/>
                  <a:pathLst>
                    <a:path w="634" h="353">
                      <a:moveTo>
                        <a:pt x="633" y="351"/>
                      </a:moveTo>
                      <a:lnTo>
                        <a:pt x="579" y="0"/>
                      </a:lnTo>
                      <a:lnTo>
                        <a:pt x="0" y="0"/>
                      </a:lnTo>
                      <a:lnTo>
                        <a:pt x="55" y="353"/>
                      </a:lnTo>
                      <a:lnTo>
                        <a:pt x="634" y="353"/>
                      </a:lnTo>
                      <a:lnTo>
                        <a:pt x="633" y="3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203"/>
                <p:cNvSpPr>
                  <a:spLocks/>
                </p:cNvSpPr>
                <p:nvPr/>
              </p:nvSpPr>
              <p:spPr bwMode="auto">
                <a:xfrm>
                  <a:off x="5056" y="968"/>
                  <a:ext cx="583" cy="24"/>
                </a:xfrm>
                <a:custGeom>
                  <a:avLst/>
                  <a:gdLst>
                    <a:gd name="T0" fmla="*/ 579 w 583"/>
                    <a:gd name="T1" fmla="*/ 0 h 24"/>
                    <a:gd name="T2" fmla="*/ 0 w 583"/>
                    <a:gd name="T3" fmla="*/ 0 h 24"/>
                    <a:gd name="T4" fmla="*/ 4 w 583"/>
                    <a:gd name="T5" fmla="*/ 24 h 24"/>
                    <a:gd name="T6" fmla="*/ 583 w 583"/>
                    <a:gd name="T7" fmla="*/ 24 h 24"/>
                    <a:gd name="T8" fmla="*/ 579 w 583"/>
                    <a:gd name="T9" fmla="*/ 0 h 24"/>
                  </a:gdLst>
                  <a:ahLst/>
                  <a:cxnLst>
                    <a:cxn ang="0">
                      <a:pos x="T0" y="T1"/>
                    </a:cxn>
                    <a:cxn ang="0">
                      <a:pos x="T2" y="T3"/>
                    </a:cxn>
                    <a:cxn ang="0">
                      <a:pos x="T4" y="T5"/>
                    </a:cxn>
                    <a:cxn ang="0">
                      <a:pos x="T6" y="T7"/>
                    </a:cxn>
                    <a:cxn ang="0">
                      <a:pos x="T8" y="T9"/>
                    </a:cxn>
                  </a:cxnLst>
                  <a:rect l="0" t="0" r="r" b="b"/>
                  <a:pathLst>
                    <a:path w="583" h="24">
                      <a:moveTo>
                        <a:pt x="579" y="0"/>
                      </a:moveTo>
                      <a:lnTo>
                        <a:pt x="0" y="0"/>
                      </a:lnTo>
                      <a:lnTo>
                        <a:pt x="4" y="24"/>
                      </a:lnTo>
                      <a:lnTo>
                        <a:pt x="583" y="24"/>
                      </a:lnTo>
                      <a:lnTo>
                        <a:pt x="57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204"/>
                <p:cNvSpPr>
                  <a:spLocks/>
                </p:cNvSpPr>
                <p:nvPr/>
              </p:nvSpPr>
              <p:spPr bwMode="auto">
                <a:xfrm>
                  <a:off x="5080" y="968"/>
                  <a:ext cx="151" cy="24"/>
                </a:xfrm>
                <a:custGeom>
                  <a:avLst/>
                  <a:gdLst>
                    <a:gd name="T0" fmla="*/ 151 w 151"/>
                    <a:gd name="T1" fmla="*/ 24 h 24"/>
                    <a:gd name="T2" fmla="*/ 4 w 151"/>
                    <a:gd name="T3" fmla="*/ 24 h 24"/>
                    <a:gd name="T4" fmla="*/ 0 w 151"/>
                    <a:gd name="T5" fmla="*/ 0 h 24"/>
                    <a:gd name="T6" fmla="*/ 147 w 151"/>
                    <a:gd name="T7" fmla="*/ 0 h 24"/>
                    <a:gd name="T8" fmla="*/ 151 w 151"/>
                    <a:gd name="T9" fmla="*/ 24 h 24"/>
                  </a:gdLst>
                  <a:ahLst/>
                  <a:cxnLst>
                    <a:cxn ang="0">
                      <a:pos x="T0" y="T1"/>
                    </a:cxn>
                    <a:cxn ang="0">
                      <a:pos x="T2" y="T3"/>
                    </a:cxn>
                    <a:cxn ang="0">
                      <a:pos x="T4" y="T5"/>
                    </a:cxn>
                    <a:cxn ang="0">
                      <a:pos x="T6" y="T7"/>
                    </a:cxn>
                    <a:cxn ang="0">
                      <a:pos x="T8" y="T9"/>
                    </a:cxn>
                  </a:cxnLst>
                  <a:rect l="0" t="0" r="r" b="b"/>
                  <a:pathLst>
                    <a:path w="151" h="24">
                      <a:moveTo>
                        <a:pt x="151" y="24"/>
                      </a:moveTo>
                      <a:lnTo>
                        <a:pt x="4" y="24"/>
                      </a:lnTo>
                      <a:lnTo>
                        <a:pt x="0" y="0"/>
                      </a:lnTo>
                      <a:lnTo>
                        <a:pt x="147" y="0"/>
                      </a:lnTo>
                      <a:lnTo>
                        <a:pt x="151" y="2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205"/>
                <p:cNvSpPr>
                  <a:spLocks/>
                </p:cNvSpPr>
                <p:nvPr/>
              </p:nvSpPr>
              <p:spPr bwMode="auto">
                <a:xfrm>
                  <a:off x="5273" y="974"/>
                  <a:ext cx="15" cy="13"/>
                </a:xfrm>
                <a:custGeom>
                  <a:avLst/>
                  <a:gdLst>
                    <a:gd name="T0" fmla="*/ 23 w 24"/>
                    <a:gd name="T1" fmla="*/ 11 h 22"/>
                    <a:gd name="T2" fmla="*/ 13 w 24"/>
                    <a:gd name="T3" fmla="*/ 22 h 22"/>
                    <a:gd name="T4" fmla="*/ 1 w 24"/>
                    <a:gd name="T5" fmla="*/ 11 h 22"/>
                    <a:gd name="T6" fmla="*/ 10 w 24"/>
                    <a:gd name="T7" fmla="*/ 0 h 22"/>
                    <a:gd name="T8" fmla="*/ 23 w 24"/>
                    <a:gd name="T9" fmla="*/ 11 h 22"/>
                  </a:gdLst>
                  <a:ahLst/>
                  <a:cxnLst>
                    <a:cxn ang="0">
                      <a:pos x="T0" y="T1"/>
                    </a:cxn>
                    <a:cxn ang="0">
                      <a:pos x="T2" y="T3"/>
                    </a:cxn>
                    <a:cxn ang="0">
                      <a:pos x="T4" y="T5"/>
                    </a:cxn>
                    <a:cxn ang="0">
                      <a:pos x="T6" y="T7"/>
                    </a:cxn>
                    <a:cxn ang="0">
                      <a:pos x="T8" y="T9"/>
                    </a:cxn>
                  </a:cxnLst>
                  <a:rect l="0" t="0" r="r" b="b"/>
                  <a:pathLst>
                    <a:path w="24" h="22">
                      <a:moveTo>
                        <a:pt x="23" y="11"/>
                      </a:moveTo>
                      <a:cubicBezTo>
                        <a:pt x="24" y="17"/>
                        <a:pt x="20" y="22"/>
                        <a:pt x="13" y="22"/>
                      </a:cubicBezTo>
                      <a:cubicBezTo>
                        <a:pt x="7" y="22"/>
                        <a:pt x="2" y="17"/>
                        <a:pt x="1" y="11"/>
                      </a:cubicBezTo>
                      <a:cubicBezTo>
                        <a:pt x="0" y="5"/>
                        <a:pt x="4" y="0"/>
                        <a:pt x="10" y="0"/>
                      </a:cubicBezTo>
                      <a:cubicBezTo>
                        <a:pt x="16" y="0"/>
                        <a:pt x="22" y="5"/>
                        <a:pt x="23" y="11"/>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206"/>
                <p:cNvSpPr>
                  <a:spLocks/>
                </p:cNvSpPr>
                <p:nvPr/>
              </p:nvSpPr>
              <p:spPr bwMode="auto">
                <a:xfrm>
                  <a:off x="5242" y="974"/>
                  <a:ext cx="14" cy="13"/>
                </a:xfrm>
                <a:custGeom>
                  <a:avLst/>
                  <a:gdLst>
                    <a:gd name="T0" fmla="*/ 23 w 24"/>
                    <a:gd name="T1" fmla="*/ 11 h 22"/>
                    <a:gd name="T2" fmla="*/ 14 w 24"/>
                    <a:gd name="T3" fmla="*/ 22 h 22"/>
                    <a:gd name="T4" fmla="*/ 1 w 24"/>
                    <a:gd name="T5" fmla="*/ 11 h 22"/>
                    <a:gd name="T6" fmla="*/ 10 w 24"/>
                    <a:gd name="T7" fmla="*/ 0 h 22"/>
                    <a:gd name="T8" fmla="*/ 23 w 24"/>
                    <a:gd name="T9" fmla="*/ 11 h 22"/>
                  </a:gdLst>
                  <a:ahLst/>
                  <a:cxnLst>
                    <a:cxn ang="0">
                      <a:pos x="T0" y="T1"/>
                    </a:cxn>
                    <a:cxn ang="0">
                      <a:pos x="T2" y="T3"/>
                    </a:cxn>
                    <a:cxn ang="0">
                      <a:pos x="T4" y="T5"/>
                    </a:cxn>
                    <a:cxn ang="0">
                      <a:pos x="T6" y="T7"/>
                    </a:cxn>
                    <a:cxn ang="0">
                      <a:pos x="T8" y="T9"/>
                    </a:cxn>
                  </a:cxnLst>
                  <a:rect l="0" t="0" r="r" b="b"/>
                  <a:pathLst>
                    <a:path w="24" h="22">
                      <a:moveTo>
                        <a:pt x="23" y="11"/>
                      </a:moveTo>
                      <a:cubicBezTo>
                        <a:pt x="24" y="17"/>
                        <a:pt x="20" y="22"/>
                        <a:pt x="14" y="22"/>
                      </a:cubicBezTo>
                      <a:cubicBezTo>
                        <a:pt x="8" y="22"/>
                        <a:pt x="2" y="17"/>
                        <a:pt x="1" y="11"/>
                      </a:cubicBezTo>
                      <a:cubicBezTo>
                        <a:pt x="0" y="5"/>
                        <a:pt x="4" y="0"/>
                        <a:pt x="10" y="0"/>
                      </a:cubicBezTo>
                      <a:cubicBezTo>
                        <a:pt x="17" y="0"/>
                        <a:pt x="22" y="5"/>
                        <a:pt x="23" y="11"/>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207"/>
                <p:cNvSpPr>
                  <a:spLocks/>
                </p:cNvSpPr>
                <p:nvPr/>
              </p:nvSpPr>
              <p:spPr bwMode="auto">
                <a:xfrm>
                  <a:off x="5303" y="974"/>
                  <a:ext cx="17" cy="13"/>
                </a:xfrm>
                <a:custGeom>
                  <a:avLst/>
                  <a:gdLst>
                    <a:gd name="T0" fmla="*/ 17 w 17"/>
                    <a:gd name="T1" fmla="*/ 13 h 13"/>
                    <a:gd name="T2" fmla="*/ 2 w 17"/>
                    <a:gd name="T3" fmla="*/ 13 h 13"/>
                    <a:gd name="T4" fmla="*/ 0 w 17"/>
                    <a:gd name="T5" fmla="*/ 0 h 13"/>
                    <a:gd name="T6" fmla="*/ 16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2" y="13"/>
                      </a:lnTo>
                      <a:lnTo>
                        <a:pt x="0" y="0"/>
                      </a:lnTo>
                      <a:lnTo>
                        <a:pt x="16" y="0"/>
                      </a:lnTo>
                      <a:lnTo>
                        <a:pt x="17"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208"/>
                <p:cNvSpPr>
                  <a:spLocks/>
                </p:cNvSpPr>
                <p:nvPr/>
              </p:nvSpPr>
              <p:spPr bwMode="auto">
                <a:xfrm>
                  <a:off x="5335" y="974"/>
                  <a:ext cx="17" cy="13"/>
                </a:xfrm>
                <a:custGeom>
                  <a:avLst/>
                  <a:gdLst>
                    <a:gd name="T0" fmla="*/ 17 w 17"/>
                    <a:gd name="T1" fmla="*/ 13 h 13"/>
                    <a:gd name="T2" fmla="*/ 2 w 17"/>
                    <a:gd name="T3" fmla="*/ 13 h 13"/>
                    <a:gd name="T4" fmla="*/ 0 w 17"/>
                    <a:gd name="T5" fmla="*/ 0 h 13"/>
                    <a:gd name="T6" fmla="*/ 14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2" y="13"/>
                      </a:lnTo>
                      <a:lnTo>
                        <a:pt x="0" y="0"/>
                      </a:lnTo>
                      <a:lnTo>
                        <a:pt x="14" y="0"/>
                      </a:lnTo>
                      <a:lnTo>
                        <a:pt x="17"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209"/>
                <p:cNvSpPr>
                  <a:spLocks/>
                </p:cNvSpPr>
                <p:nvPr/>
              </p:nvSpPr>
              <p:spPr bwMode="auto">
                <a:xfrm>
                  <a:off x="5062" y="973"/>
                  <a:ext cx="16" cy="14"/>
                </a:xfrm>
                <a:custGeom>
                  <a:avLst/>
                  <a:gdLst>
                    <a:gd name="T0" fmla="*/ 13 w 16"/>
                    <a:gd name="T1" fmla="*/ 0 h 14"/>
                    <a:gd name="T2" fmla="*/ 0 w 16"/>
                    <a:gd name="T3" fmla="*/ 3 h 14"/>
                    <a:gd name="T4" fmla="*/ 1 w 16"/>
                    <a:gd name="T5" fmla="*/ 12 h 14"/>
                    <a:gd name="T6" fmla="*/ 16 w 16"/>
                    <a:gd name="T7" fmla="*/ 14 h 14"/>
                    <a:gd name="T8" fmla="*/ 13 w 16"/>
                    <a:gd name="T9" fmla="*/ 0 h 14"/>
                  </a:gdLst>
                  <a:ahLst/>
                  <a:cxnLst>
                    <a:cxn ang="0">
                      <a:pos x="T0" y="T1"/>
                    </a:cxn>
                    <a:cxn ang="0">
                      <a:pos x="T2" y="T3"/>
                    </a:cxn>
                    <a:cxn ang="0">
                      <a:pos x="T4" y="T5"/>
                    </a:cxn>
                    <a:cxn ang="0">
                      <a:pos x="T6" y="T7"/>
                    </a:cxn>
                    <a:cxn ang="0">
                      <a:pos x="T8" y="T9"/>
                    </a:cxn>
                  </a:cxnLst>
                  <a:rect l="0" t="0" r="r" b="b"/>
                  <a:pathLst>
                    <a:path w="16" h="14">
                      <a:moveTo>
                        <a:pt x="13" y="0"/>
                      </a:moveTo>
                      <a:lnTo>
                        <a:pt x="0" y="3"/>
                      </a:lnTo>
                      <a:lnTo>
                        <a:pt x="1" y="12"/>
                      </a:lnTo>
                      <a:lnTo>
                        <a:pt x="16" y="14"/>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210"/>
                <p:cNvSpPr>
                  <a:spLocks/>
                </p:cNvSpPr>
                <p:nvPr/>
              </p:nvSpPr>
              <p:spPr bwMode="auto">
                <a:xfrm>
                  <a:off x="5372" y="798"/>
                  <a:ext cx="103" cy="114"/>
                </a:xfrm>
                <a:custGeom>
                  <a:avLst/>
                  <a:gdLst>
                    <a:gd name="T0" fmla="*/ 175 w 175"/>
                    <a:gd name="T1" fmla="*/ 128 h 192"/>
                    <a:gd name="T2" fmla="*/ 147 w 175"/>
                    <a:gd name="T3" fmla="*/ 81 h 192"/>
                    <a:gd name="T4" fmla="*/ 145 w 175"/>
                    <a:gd name="T5" fmla="*/ 68 h 192"/>
                    <a:gd name="T6" fmla="*/ 145 w 175"/>
                    <a:gd name="T7" fmla="*/ 68 h 192"/>
                    <a:gd name="T8" fmla="*/ 144 w 175"/>
                    <a:gd name="T9" fmla="*/ 60 h 192"/>
                    <a:gd name="T10" fmla="*/ 121 w 175"/>
                    <a:gd name="T11" fmla="*/ 0 h 192"/>
                    <a:gd name="T12" fmla="*/ 15 w 175"/>
                    <a:gd name="T13" fmla="*/ 0 h 192"/>
                    <a:gd name="T14" fmla="*/ 25 w 175"/>
                    <a:gd name="T15" fmla="*/ 64 h 192"/>
                    <a:gd name="T16" fmla="*/ 156 w 175"/>
                    <a:gd name="T17" fmla="*/ 167 h 192"/>
                    <a:gd name="T18" fmla="*/ 139 w 175"/>
                    <a:gd name="T19" fmla="*/ 192 h 192"/>
                    <a:gd name="T20" fmla="*/ 165 w 175"/>
                    <a:gd name="T21" fmla="*/ 192 h 192"/>
                    <a:gd name="T22" fmla="*/ 165 w 175"/>
                    <a:gd name="T23" fmla="*/ 192 h 192"/>
                    <a:gd name="T24" fmla="*/ 172 w 175"/>
                    <a:gd name="T25" fmla="*/ 192 h 192"/>
                    <a:gd name="T26" fmla="*/ 175 w 175"/>
                    <a:gd name="T27" fmla="*/ 1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 h="192">
                      <a:moveTo>
                        <a:pt x="175" y="128"/>
                      </a:moveTo>
                      <a:cubicBezTo>
                        <a:pt x="175" y="128"/>
                        <a:pt x="153" y="115"/>
                        <a:pt x="147" y="81"/>
                      </a:cubicBezTo>
                      <a:cubicBezTo>
                        <a:pt x="145" y="68"/>
                        <a:pt x="145" y="68"/>
                        <a:pt x="145" y="68"/>
                      </a:cubicBezTo>
                      <a:cubicBezTo>
                        <a:pt x="145" y="68"/>
                        <a:pt x="145" y="68"/>
                        <a:pt x="145" y="68"/>
                      </a:cubicBezTo>
                      <a:cubicBezTo>
                        <a:pt x="144" y="60"/>
                        <a:pt x="144" y="60"/>
                        <a:pt x="144" y="60"/>
                      </a:cubicBezTo>
                      <a:cubicBezTo>
                        <a:pt x="121" y="0"/>
                        <a:pt x="121" y="0"/>
                        <a:pt x="121" y="0"/>
                      </a:cubicBezTo>
                      <a:cubicBezTo>
                        <a:pt x="15" y="0"/>
                        <a:pt x="15" y="0"/>
                        <a:pt x="15" y="0"/>
                      </a:cubicBezTo>
                      <a:cubicBezTo>
                        <a:pt x="15" y="0"/>
                        <a:pt x="0" y="82"/>
                        <a:pt x="25" y="64"/>
                      </a:cubicBezTo>
                      <a:cubicBezTo>
                        <a:pt x="58" y="40"/>
                        <a:pt x="129" y="54"/>
                        <a:pt x="156" y="167"/>
                      </a:cubicBezTo>
                      <a:cubicBezTo>
                        <a:pt x="145" y="170"/>
                        <a:pt x="138" y="180"/>
                        <a:pt x="139" y="192"/>
                      </a:cubicBezTo>
                      <a:cubicBezTo>
                        <a:pt x="165" y="192"/>
                        <a:pt x="165" y="192"/>
                        <a:pt x="165" y="192"/>
                      </a:cubicBezTo>
                      <a:cubicBezTo>
                        <a:pt x="165" y="192"/>
                        <a:pt x="165" y="192"/>
                        <a:pt x="165" y="192"/>
                      </a:cubicBezTo>
                      <a:cubicBezTo>
                        <a:pt x="172" y="192"/>
                        <a:pt x="172" y="192"/>
                        <a:pt x="172" y="192"/>
                      </a:cubicBezTo>
                      <a:cubicBezTo>
                        <a:pt x="175" y="128"/>
                        <a:pt x="175" y="128"/>
                        <a:pt x="175" y="128"/>
                      </a:cubicBezTo>
                    </a:path>
                  </a:pathLst>
                </a:custGeom>
                <a:solidFill>
                  <a:srgbClr val="BD34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211"/>
                <p:cNvSpPr>
                  <a:spLocks/>
                </p:cNvSpPr>
                <p:nvPr/>
              </p:nvSpPr>
              <p:spPr bwMode="auto">
                <a:xfrm>
                  <a:off x="5288" y="817"/>
                  <a:ext cx="64" cy="50"/>
                </a:xfrm>
                <a:custGeom>
                  <a:avLst/>
                  <a:gdLst>
                    <a:gd name="T0" fmla="*/ 100 w 109"/>
                    <a:gd name="T1" fmla="*/ 44 h 83"/>
                    <a:gd name="T2" fmla="*/ 109 w 109"/>
                    <a:gd name="T3" fmla="*/ 0 h 83"/>
                    <a:gd name="T4" fmla="*/ 29 w 109"/>
                    <a:gd name="T5" fmla="*/ 0 h 83"/>
                    <a:gd name="T6" fmla="*/ 3 w 109"/>
                    <a:gd name="T7" fmla="*/ 31 h 83"/>
                    <a:gd name="T8" fmla="*/ 8 w 109"/>
                    <a:gd name="T9" fmla="*/ 66 h 83"/>
                    <a:gd name="T10" fmla="*/ 28 w 109"/>
                    <a:gd name="T11" fmla="*/ 83 h 83"/>
                    <a:gd name="T12" fmla="*/ 33 w 109"/>
                    <a:gd name="T13" fmla="*/ 83 h 83"/>
                    <a:gd name="T14" fmla="*/ 39 w 109"/>
                    <a:gd name="T15" fmla="*/ 83 h 83"/>
                    <a:gd name="T16" fmla="*/ 57 w 109"/>
                    <a:gd name="T17" fmla="*/ 62 h 83"/>
                    <a:gd name="T18" fmla="*/ 30 w 109"/>
                    <a:gd name="T19" fmla="*/ 62 h 83"/>
                    <a:gd name="T20" fmla="*/ 25 w 109"/>
                    <a:gd name="T21" fmla="*/ 30 h 83"/>
                    <a:gd name="T22" fmla="*/ 100 w 109"/>
                    <a:gd name="T23" fmla="*/ 4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83">
                      <a:moveTo>
                        <a:pt x="100" y="44"/>
                      </a:moveTo>
                      <a:cubicBezTo>
                        <a:pt x="109" y="0"/>
                        <a:pt x="109" y="0"/>
                        <a:pt x="109" y="0"/>
                      </a:cubicBezTo>
                      <a:cubicBezTo>
                        <a:pt x="29" y="0"/>
                        <a:pt x="29" y="0"/>
                        <a:pt x="29" y="0"/>
                      </a:cubicBezTo>
                      <a:cubicBezTo>
                        <a:pt x="12" y="0"/>
                        <a:pt x="0" y="14"/>
                        <a:pt x="3" y="31"/>
                      </a:cubicBezTo>
                      <a:cubicBezTo>
                        <a:pt x="8" y="66"/>
                        <a:pt x="8" y="66"/>
                        <a:pt x="8" y="66"/>
                      </a:cubicBezTo>
                      <a:cubicBezTo>
                        <a:pt x="16" y="69"/>
                        <a:pt x="23" y="75"/>
                        <a:pt x="28" y="83"/>
                      </a:cubicBezTo>
                      <a:cubicBezTo>
                        <a:pt x="33" y="83"/>
                        <a:pt x="33" y="83"/>
                        <a:pt x="33" y="83"/>
                      </a:cubicBezTo>
                      <a:cubicBezTo>
                        <a:pt x="39" y="83"/>
                        <a:pt x="39" y="83"/>
                        <a:pt x="39" y="83"/>
                      </a:cubicBezTo>
                      <a:cubicBezTo>
                        <a:pt x="50" y="83"/>
                        <a:pt x="58" y="73"/>
                        <a:pt x="57" y="62"/>
                      </a:cubicBezTo>
                      <a:cubicBezTo>
                        <a:pt x="30" y="62"/>
                        <a:pt x="30" y="62"/>
                        <a:pt x="30" y="62"/>
                      </a:cubicBezTo>
                      <a:cubicBezTo>
                        <a:pt x="25" y="30"/>
                        <a:pt x="25" y="30"/>
                        <a:pt x="25" y="30"/>
                      </a:cubicBezTo>
                      <a:lnTo>
                        <a:pt x="100" y="44"/>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212"/>
                <p:cNvSpPr>
                  <a:spLocks/>
                </p:cNvSpPr>
                <p:nvPr/>
              </p:nvSpPr>
              <p:spPr bwMode="auto">
                <a:xfrm>
                  <a:off x="5273" y="713"/>
                  <a:ext cx="40" cy="37"/>
                </a:xfrm>
                <a:custGeom>
                  <a:avLst/>
                  <a:gdLst>
                    <a:gd name="T0" fmla="*/ 69 w 69"/>
                    <a:gd name="T1" fmla="*/ 62 h 62"/>
                    <a:gd name="T2" fmla="*/ 0 w 69"/>
                    <a:gd name="T3" fmla="*/ 4 h 62"/>
                    <a:gd name="T4" fmla="*/ 64 w 69"/>
                    <a:gd name="T5" fmla="*/ 35 h 62"/>
                    <a:gd name="T6" fmla="*/ 69 w 69"/>
                    <a:gd name="T7" fmla="*/ 62 h 62"/>
                  </a:gdLst>
                  <a:ahLst/>
                  <a:cxnLst>
                    <a:cxn ang="0">
                      <a:pos x="T0" y="T1"/>
                    </a:cxn>
                    <a:cxn ang="0">
                      <a:pos x="T2" y="T3"/>
                    </a:cxn>
                    <a:cxn ang="0">
                      <a:pos x="T4" y="T5"/>
                    </a:cxn>
                    <a:cxn ang="0">
                      <a:pos x="T6" y="T7"/>
                    </a:cxn>
                  </a:cxnLst>
                  <a:rect l="0" t="0" r="r" b="b"/>
                  <a:pathLst>
                    <a:path w="69" h="62">
                      <a:moveTo>
                        <a:pt x="69" y="62"/>
                      </a:moveTo>
                      <a:cubicBezTo>
                        <a:pt x="36" y="62"/>
                        <a:pt x="5" y="36"/>
                        <a:pt x="0" y="4"/>
                      </a:cubicBezTo>
                      <a:cubicBezTo>
                        <a:pt x="0" y="4"/>
                        <a:pt x="59" y="0"/>
                        <a:pt x="64" y="35"/>
                      </a:cubicBezTo>
                      <a:cubicBezTo>
                        <a:pt x="65" y="42"/>
                        <a:pt x="69" y="62"/>
                        <a:pt x="69" y="62"/>
                      </a:cubicBez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213"/>
                <p:cNvSpPr>
                  <a:spLocks/>
                </p:cNvSpPr>
                <p:nvPr/>
              </p:nvSpPr>
              <p:spPr bwMode="auto">
                <a:xfrm>
                  <a:off x="5449" y="858"/>
                  <a:ext cx="26" cy="54"/>
                </a:xfrm>
                <a:custGeom>
                  <a:avLst/>
                  <a:gdLst>
                    <a:gd name="T0" fmla="*/ 26 w 45"/>
                    <a:gd name="T1" fmla="*/ 65 h 90"/>
                    <a:gd name="T2" fmla="*/ 9 w 45"/>
                    <a:gd name="T3" fmla="*/ 90 h 90"/>
                    <a:gd name="T4" fmla="*/ 35 w 45"/>
                    <a:gd name="T5" fmla="*/ 90 h 90"/>
                    <a:gd name="T6" fmla="*/ 35 w 45"/>
                    <a:gd name="T7" fmla="*/ 90 h 90"/>
                    <a:gd name="T8" fmla="*/ 42 w 45"/>
                    <a:gd name="T9" fmla="*/ 90 h 90"/>
                    <a:gd name="T10" fmla="*/ 45 w 45"/>
                    <a:gd name="T11" fmla="*/ 26 h 90"/>
                    <a:gd name="T12" fmla="*/ 29 w 45"/>
                    <a:gd name="T13" fmla="*/ 9 h 90"/>
                    <a:gd name="T14" fmla="*/ 0 w 45"/>
                    <a:gd name="T15" fmla="*/ 0 h 90"/>
                    <a:gd name="T16" fmla="*/ 26 w 45"/>
                    <a:gd name="T17" fmla="*/ 6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90">
                      <a:moveTo>
                        <a:pt x="26" y="65"/>
                      </a:moveTo>
                      <a:cubicBezTo>
                        <a:pt x="15" y="68"/>
                        <a:pt x="8" y="78"/>
                        <a:pt x="9" y="90"/>
                      </a:cubicBezTo>
                      <a:cubicBezTo>
                        <a:pt x="35" y="90"/>
                        <a:pt x="35" y="90"/>
                        <a:pt x="35" y="90"/>
                      </a:cubicBezTo>
                      <a:cubicBezTo>
                        <a:pt x="35" y="90"/>
                        <a:pt x="35" y="90"/>
                        <a:pt x="35" y="90"/>
                      </a:cubicBezTo>
                      <a:cubicBezTo>
                        <a:pt x="42" y="90"/>
                        <a:pt x="42" y="90"/>
                        <a:pt x="42" y="90"/>
                      </a:cubicBezTo>
                      <a:cubicBezTo>
                        <a:pt x="45" y="26"/>
                        <a:pt x="45" y="26"/>
                        <a:pt x="45" y="26"/>
                      </a:cubicBezTo>
                      <a:cubicBezTo>
                        <a:pt x="45" y="26"/>
                        <a:pt x="36" y="21"/>
                        <a:pt x="29" y="9"/>
                      </a:cubicBezTo>
                      <a:cubicBezTo>
                        <a:pt x="19" y="5"/>
                        <a:pt x="10" y="2"/>
                        <a:pt x="0" y="0"/>
                      </a:cubicBezTo>
                      <a:cubicBezTo>
                        <a:pt x="10" y="17"/>
                        <a:pt x="19" y="38"/>
                        <a:pt x="26" y="65"/>
                      </a:cubicBez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14"/>
                <p:cNvSpPr>
                  <a:spLocks/>
                </p:cNvSpPr>
                <p:nvPr/>
              </p:nvSpPr>
              <p:spPr bwMode="auto">
                <a:xfrm>
                  <a:off x="5271" y="719"/>
                  <a:ext cx="229" cy="193"/>
                </a:xfrm>
                <a:custGeom>
                  <a:avLst/>
                  <a:gdLst>
                    <a:gd name="T0" fmla="*/ 344 w 391"/>
                    <a:gd name="T1" fmla="*/ 130 h 325"/>
                    <a:gd name="T2" fmla="*/ 353 w 391"/>
                    <a:gd name="T3" fmla="*/ 153 h 325"/>
                    <a:gd name="T4" fmla="*/ 359 w 391"/>
                    <a:gd name="T5" fmla="*/ 193 h 325"/>
                    <a:gd name="T6" fmla="*/ 362 w 391"/>
                    <a:gd name="T7" fmla="*/ 214 h 325"/>
                    <a:gd name="T8" fmla="*/ 390 w 391"/>
                    <a:gd name="T9" fmla="*/ 261 h 325"/>
                    <a:gd name="T10" fmla="*/ 387 w 391"/>
                    <a:gd name="T11" fmla="*/ 325 h 325"/>
                    <a:gd name="T12" fmla="*/ 354 w 391"/>
                    <a:gd name="T13" fmla="*/ 325 h 325"/>
                    <a:gd name="T14" fmla="*/ 370 w 391"/>
                    <a:gd name="T15" fmla="*/ 300 h 325"/>
                    <a:gd name="T16" fmla="*/ 240 w 391"/>
                    <a:gd name="T17" fmla="*/ 197 h 325"/>
                    <a:gd name="T18" fmla="*/ 239 w 391"/>
                    <a:gd name="T19" fmla="*/ 197 h 325"/>
                    <a:gd name="T20" fmla="*/ 176 w 391"/>
                    <a:gd name="T21" fmla="*/ 219 h 325"/>
                    <a:gd name="T22" fmla="*/ 132 w 391"/>
                    <a:gd name="T23" fmla="*/ 211 h 325"/>
                    <a:gd name="T24" fmla="*/ 100 w 391"/>
                    <a:gd name="T25" fmla="*/ 325 h 325"/>
                    <a:gd name="T26" fmla="*/ 56 w 391"/>
                    <a:gd name="T27" fmla="*/ 325 h 325"/>
                    <a:gd name="T28" fmla="*/ 74 w 391"/>
                    <a:gd name="T29" fmla="*/ 304 h 325"/>
                    <a:gd name="T30" fmla="*/ 83 w 391"/>
                    <a:gd name="T31" fmla="*/ 304 h 325"/>
                    <a:gd name="T32" fmla="*/ 100 w 391"/>
                    <a:gd name="T33" fmla="*/ 194 h 325"/>
                    <a:gd name="T34" fmla="*/ 47 w 391"/>
                    <a:gd name="T35" fmla="*/ 109 h 325"/>
                    <a:gd name="T36" fmla="*/ 40 w 391"/>
                    <a:gd name="T37" fmla="*/ 67 h 325"/>
                    <a:gd name="T38" fmla="*/ 13 w 391"/>
                    <a:gd name="T39" fmla="*/ 75 h 325"/>
                    <a:gd name="T40" fmla="*/ 35 w 391"/>
                    <a:gd name="T41" fmla="*/ 16 h 325"/>
                    <a:gd name="T42" fmla="*/ 58 w 391"/>
                    <a:gd name="T43" fmla="*/ 16 h 325"/>
                    <a:gd name="T44" fmla="*/ 63 w 391"/>
                    <a:gd name="T45" fmla="*/ 16 h 325"/>
                    <a:gd name="T46" fmla="*/ 81 w 391"/>
                    <a:gd name="T47" fmla="*/ 16 h 325"/>
                    <a:gd name="T48" fmla="*/ 109 w 391"/>
                    <a:gd name="T49" fmla="*/ 40 h 325"/>
                    <a:gd name="T50" fmla="*/ 111 w 391"/>
                    <a:gd name="T51" fmla="*/ 40 h 325"/>
                    <a:gd name="T52" fmla="*/ 130 w 391"/>
                    <a:gd name="T53" fmla="*/ 40 h 325"/>
                    <a:gd name="T54" fmla="*/ 144 w 391"/>
                    <a:gd name="T55" fmla="*/ 45 h 325"/>
                    <a:gd name="T56" fmla="*/ 148 w 391"/>
                    <a:gd name="T57" fmla="*/ 45 h 325"/>
                    <a:gd name="T58" fmla="*/ 152 w 391"/>
                    <a:gd name="T59" fmla="*/ 71 h 325"/>
                    <a:gd name="T60" fmla="*/ 137 w 391"/>
                    <a:gd name="T61" fmla="*/ 88 h 325"/>
                    <a:gd name="T62" fmla="*/ 114 w 391"/>
                    <a:gd name="T63" fmla="*/ 88 h 325"/>
                    <a:gd name="T64" fmla="*/ 116 w 391"/>
                    <a:gd name="T65" fmla="*/ 98 h 325"/>
                    <a:gd name="T66" fmla="*/ 289 w 391"/>
                    <a:gd name="T67" fmla="*/ 98 h 325"/>
                    <a:gd name="T68" fmla="*/ 331 w 391"/>
                    <a:gd name="T69" fmla="*/ 115 h 325"/>
                    <a:gd name="T70" fmla="*/ 369 w 391"/>
                    <a:gd name="T71" fmla="*/ 66 h 325"/>
                    <a:gd name="T72" fmla="*/ 312 w 391"/>
                    <a:gd name="T73" fmla="*/ 17 h 325"/>
                    <a:gd name="T74" fmla="*/ 302 w 391"/>
                    <a:gd name="T75" fmla="*/ 9 h 325"/>
                    <a:gd name="T76" fmla="*/ 309 w 391"/>
                    <a:gd name="T77" fmla="*/ 0 h 325"/>
                    <a:gd name="T78" fmla="*/ 386 w 391"/>
                    <a:gd name="T79" fmla="*/ 66 h 325"/>
                    <a:gd name="T80" fmla="*/ 344 w 391"/>
                    <a:gd name="T81" fmla="*/ 13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1" h="325">
                      <a:moveTo>
                        <a:pt x="344" y="130"/>
                      </a:moveTo>
                      <a:cubicBezTo>
                        <a:pt x="348" y="137"/>
                        <a:pt x="351" y="145"/>
                        <a:pt x="353" y="153"/>
                      </a:cubicBezTo>
                      <a:cubicBezTo>
                        <a:pt x="353" y="153"/>
                        <a:pt x="356" y="173"/>
                        <a:pt x="359" y="193"/>
                      </a:cubicBezTo>
                      <a:cubicBezTo>
                        <a:pt x="362" y="214"/>
                        <a:pt x="362" y="214"/>
                        <a:pt x="362" y="214"/>
                      </a:cubicBezTo>
                      <a:cubicBezTo>
                        <a:pt x="368" y="248"/>
                        <a:pt x="390" y="261"/>
                        <a:pt x="390" y="261"/>
                      </a:cubicBezTo>
                      <a:cubicBezTo>
                        <a:pt x="387" y="325"/>
                        <a:pt x="387" y="325"/>
                        <a:pt x="387" y="325"/>
                      </a:cubicBezTo>
                      <a:cubicBezTo>
                        <a:pt x="354" y="325"/>
                        <a:pt x="354" y="325"/>
                        <a:pt x="354" y="325"/>
                      </a:cubicBezTo>
                      <a:cubicBezTo>
                        <a:pt x="352" y="313"/>
                        <a:pt x="359" y="303"/>
                        <a:pt x="370" y="300"/>
                      </a:cubicBezTo>
                      <a:cubicBezTo>
                        <a:pt x="344" y="187"/>
                        <a:pt x="273" y="173"/>
                        <a:pt x="240" y="197"/>
                      </a:cubicBezTo>
                      <a:cubicBezTo>
                        <a:pt x="239" y="197"/>
                        <a:pt x="239" y="197"/>
                        <a:pt x="239" y="197"/>
                      </a:cubicBezTo>
                      <a:cubicBezTo>
                        <a:pt x="223" y="211"/>
                        <a:pt x="201" y="219"/>
                        <a:pt x="176" y="219"/>
                      </a:cubicBezTo>
                      <a:cubicBezTo>
                        <a:pt x="161" y="219"/>
                        <a:pt x="146" y="216"/>
                        <a:pt x="132" y="211"/>
                      </a:cubicBezTo>
                      <a:cubicBezTo>
                        <a:pt x="100" y="325"/>
                        <a:pt x="100" y="325"/>
                        <a:pt x="100" y="325"/>
                      </a:cubicBezTo>
                      <a:cubicBezTo>
                        <a:pt x="56" y="325"/>
                        <a:pt x="56" y="325"/>
                        <a:pt x="56" y="325"/>
                      </a:cubicBezTo>
                      <a:cubicBezTo>
                        <a:pt x="54" y="313"/>
                        <a:pt x="62" y="304"/>
                        <a:pt x="74" y="304"/>
                      </a:cubicBezTo>
                      <a:cubicBezTo>
                        <a:pt x="83" y="304"/>
                        <a:pt x="83" y="304"/>
                        <a:pt x="83" y="304"/>
                      </a:cubicBezTo>
                      <a:cubicBezTo>
                        <a:pt x="100" y="194"/>
                        <a:pt x="100" y="194"/>
                        <a:pt x="100" y="194"/>
                      </a:cubicBezTo>
                      <a:cubicBezTo>
                        <a:pt x="73" y="174"/>
                        <a:pt x="52" y="143"/>
                        <a:pt x="47" y="109"/>
                      </a:cubicBezTo>
                      <a:cubicBezTo>
                        <a:pt x="40" y="67"/>
                        <a:pt x="40" y="67"/>
                        <a:pt x="40" y="67"/>
                      </a:cubicBezTo>
                      <a:cubicBezTo>
                        <a:pt x="33" y="72"/>
                        <a:pt x="23" y="75"/>
                        <a:pt x="13" y="75"/>
                      </a:cubicBezTo>
                      <a:cubicBezTo>
                        <a:pt x="13" y="75"/>
                        <a:pt x="0" y="16"/>
                        <a:pt x="35" y="16"/>
                      </a:cubicBezTo>
                      <a:cubicBezTo>
                        <a:pt x="58" y="16"/>
                        <a:pt x="58" y="16"/>
                        <a:pt x="58" y="16"/>
                      </a:cubicBezTo>
                      <a:cubicBezTo>
                        <a:pt x="61" y="16"/>
                        <a:pt x="63" y="16"/>
                        <a:pt x="63" y="16"/>
                      </a:cubicBezTo>
                      <a:cubicBezTo>
                        <a:pt x="81" y="16"/>
                        <a:pt x="81" y="16"/>
                        <a:pt x="81" y="16"/>
                      </a:cubicBezTo>
                      <a:cubicBezTo>
                        <a:pt x="94" y="16"/>
                        <a:pt x="106" y="27"/>
                        <a:pt x="109" y="40"/>
                      </a:cubicBezTo>
                      <a:cubicBezTo>
                        <a:pt x="111" y="40"/>
                        <a:pt x="111" y="40"/>
                        <a:pt x="111" y="40"/>
                      </a:cubicBezTo>
                      <a:cubicBezTo>
                        <a:pt x="130" y="40"/>
                        <a:pt x="130" y="40"/>
                        <a:pt x="130" y="40"/>
                      </a:cubicBezTo>
                      <a:cubicBezTo>
                        <a:pt x="135" y="40"/>
                        <a:pt x="140" y="42"/>
                        <a:pt x="144" y="45"/>
                      </a:cubicBezTo>
                      <a:cubicBezTo>
                        <a:pt x="148" y="45"/>
                        <a:pt x="148" y="45"/>
                        <a:pt x="148" y="45"/>
                      </a:cubicBezTo>
                      <a:cubicBezTo>
                        <a:pt x="152" y="71"/>
                        <a:pt x="152" y="71"/>
                        <a:pt x="152" y="71"/>
                      </a:cubicBezTo>
                      <a:cubicBezTo>
                        <a:pt x="154" y="80"/>
                        <a:pt x="147" y="88"/>
                        <a:pt x="137" y="88"/>
                      </a:cubicBezTo>
                      <a:cubicBezTo>
                        <a:pt x="114" y="88"/>
                        <a:pt x="114" y="88"/>
                        <a:pt x="114" y="88"/>
                      </a:cubicBezTo>
                      <a:cubicBezTo>
                        <a:pt x="116" y="98"/>
                        <a:pt x="116" y="98"/>
                        <a:pt x="116" y="98"/>
                      </a:cubicBezTo>
                      <a:cubicBezTo>
                        <a:pt x="289" y="98"/>
                        <a:pt x="289" y="98"/>
                        <a:pt x="289" y="98"/>
                      </a:cubicBezTo>
                      <a:cubicBezTo>
                        <a:pt x="304" y="98"/>
                        <a:pt x="319" y="105"/>
                        <a:pt x="331" y="115"/>
                      </a:cubicBezTo>
                      <a:cubicBezTo>
                        <a:pt x="356" y="113"/>
                        <a:pt x="374" y="92"/>
                        <a:pt x="369" y="66"/>
                      </a:cubicBezTo>
                      <a:cubicBezTo>
                        <a:pt x="365" y="39"/>
                        <a:pt x="339" y="17"/>
                        <a:pt x="312" y="17"/>
                      </a:cubicBezTo>
                      <a:cubicBezTo>
                        <a:pt x="307" y="17"/>
                        <a:pt x="303" y="13"/>
                        <a:pt x="302" y="9"/>
                      </a:cubicBezTo>
                      <a:cubicBezTo>
                        <a:pt x="302" y="4"/>
                        <a:pt x="305" y="0"/>
                        <a:pt x="309" y="0"/>
                      </a:cubicBezTo>
                      <a:cubicBezTo>
                        <a:pt x="346" y="0"/>
                        <a:pt x="380" y="30"/>
                        <a:pt x="386" y="66"/>
                      </a:cubicBezTo>
                      <a:cubicBezTo>
                        <a:pt x="391" y="97"/>
                        <a:pt x="373" y="124"/>
                        <a:pt x="344" y="130"/>
                      </a:cubicBezTo>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15"/>
                <p:cNvSpPr>
                  <a:spLocks/>
                </p:cNvSpPr>
                <p:nvPr/>
              </p:nvSpPr>
              <p:spPr bwMode="auto">
                <a:xfrm>
                  <a:off x="5346" y="743"/>
                  <a:ext cx="13" cy="10"/>
                </a:xfrm>
                <a:custGeom>
                  <a:avLst/>
                  <a:gdLst>
                    <a:gd name="T0" fmla="*/ 22 w 22"/>
                    <a:gd name="T1" fmla="*/ 18 h 18"/>
                    <a:gd name="T2" fmla="*/ 20 w 22"/>
                    <a:gd name="T3" fmla="*/ 6 h 18"/>
                    <a:gd name="T4" fmla="*/ 13 w 22"/>
                    <a:gd name="T5" fmla="*/ 0 h 18"/>
                    <a:gd name="T6" fmla="*/ 0 w 22"/>
                    <a:gd name="T7" fmla="*/ 0 h 18"/>
                    <a:gd name="T8" fmla="*/ 10 w 22"/>
                    <a:gd name="T9" fmla="*/ 18 h 18"/>
                    <a:gd name="T10" fmla="*/ 22 w 22"/>
                    <a:gd name="T11" fmla="*/ 18 h 18"/>
                  </a:gdLst>
                  <a:ahLst/>
                  <a:cxnLst>
                    <a:cxn ang="0">
                      <a:pos x="T0" y="T1"/>
                    </a:cxn>
                    <a:cxn ang="0">
                      <a:pos x="T2" y="T3"/>
                    </a:cxn>
                    <a:cxn ang="0">
                      <a:pos x="T4" y="T5"/>
                    </a:cxn>
                    <a:cxn ang="0">
                      <a:pos x="T6" y="T7"/>
                    </a:cxn>
                    <a:cxn ang="0">
                      <a:pos x="T8" y="T9"/>
                    </a:cxn>
                    <a:cxn ang="0">
                      <a:pos x="T10" y="T11"/>
                    </a:cxn>
                  </a:cxnLst>
                  <a:rect l="0" t="0" r="r" b="b"/>
                  <a:pathLst>
                    <a:path w="22" h="18">
                      <a:moveTo>
                        <a:pt x="22" y="18"/>
                      </a:moveTo>
                      <a:cubicBezTo>
                        <a:pt x="20" y="6"/>
                        <a:pt x="20" y="6"/>
                        <a:pt x="20" y="6"/>
                      </a:cubicBezTo>
                      <a:cubicBezTo>
                        <a:pt x="20" y="2"/>
                        <a:pt x="17" y="0"/>
                        <a:pt x="13" y="0"/>
                      </a:cubicBezTo>
                      <a:cubicBezTo>
                        <a:pt x="0" y="0"/>
                        <a:pt x="0" y="0"/>
                        <a:pt x="0" y="0"/>
                      </a:cubicBezTo>
                      <a:cubicBezTo>
                        <a:pt x="0" y="0"/>
                        <a:pt x="3" y="9"/>
                        <a:pt x="10" y="18"/>
                      </a:cubicBezTo>
                      <a:lnTo>
                        <a:pt x="22" y="18"/>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216"/>
                <p:cNvSpPr>
                  <a:spLocks/>
                </p:cNvSpPr>
                <p:nvPr/>
              </p:nvSpPr>
              <p:spPr bwMode="auto">
                <a:xfrm>
                  <a:off x="5324" y="740"/>
                  <a:ext cx="5" cy="5"/>
                </a:xfrm>
                <a:custGeom>
                  <a:avLst/>
                  <a:gdLst>
                    <a:gd name="T0" fmla="*/ 9 w 9"/>
                    <a:gd name="T1" fmla="*/ 5 h 9"/>
                    <a:gd name="T2" fmla="*/ 5 w 9"/>
                    <a:gd name="T3" fmla="*/ 9 h 9"/>
                    <a:gd name="T4" fmla="*/ 1 w 9"/>
                    <a:gd name="T5" fmla="*/ 5 h 9"/>
                    <a:gd name="T6" fmla="*/ 4 w 9"/>
                    <a:gd name="T7" fmla="*/ 0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9" y="7"/>
                        <a:pt x="8" y="9"/>
                        <a:pt x="5" y="9"/>
                      </a:cubicBezTo>
                      <a:cubicBezTo>
                        <a:pt x="3" y="9"/>
                        <a:pt x="1" y="7"/>
                        <a:pt x="1" y="5"/>
                      </a:cubicBezTo>
                      <a:cubicBezTo>
                        <a:pt x="0" y="2"/>
                        <a:pt x="2" y="0"/>
                        <a:pt x="4" y="0"/>
                      </a:cubicBezTo>
                      <a:cubicBezTo>
                        <a:pt x="6" y="0"/>
                        <a:pt x="9" y="2"/>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217"/>
                <p:cNvSpPr>
                  <a:spLocks/>
                </p:cNvSpPr>
                <p:nvPr/>
              </p:nvSpPr>
              <p:spPr bwMode="auto">
                <a:xfrm>
                  <a:off x="5419" y="719"/>
                  <a:ext cx="81" cy="112"/>
                </a:xfrm>
                <a:custGeom>
                  <a:avLst/>
                  <a:gdLst>
                    <a:gd name="T0" fmla="*/ 56 w 138"/>
                    <a:gd name="T1" fmla="*/ 0 h 188"/>
                    <a:gd name="T2" fmla="*/ 49 w 138"/>
                    <a:gd name="T3" fmla="*/ 9 h 188"/>
                    <a:gd name="T4" fmla="*/ 59 w 138"/>
                    <a:gd name="T5" fmla="*/ 17 h 188"/>
                    <a:gd name="T6" fmla="*/ 116 w 138"/>
                    <a:gd name="T7" fmla="*/ 66 h 188"/>
                    <a:gd name="T8" fmla="*/ 78 w 138"/>
                    <a:gd name="T9" fmla="*/ 115 h 188"/>
                    <a:gd name="T10" fmla="*/ 36 w 138"/>
                    <a:gd name="T11" fmla="*/ 98 h 188"/>
                    <a:gd name="T12" fmla="*/ 0 w 138"/>
                    <a:gd name="T13" fmla="*/ 98 h 188"/>
                    <a:gd name="T14" fmla="*/ 105 w 138"/>
                    <a:gd name="T15" fmla="*/ 188 h 188"/>
                    <a:gd name="T16" fmla="*/ 100 w 138"/>
                    <a:gd name="T17" fmla="*/ 153 h 188"/>
                    <a:gd name="T18" fmla="*/ 91 w 138"/>
                    <a:gd name="T19" fmla="*/ 130 h 188"/>
                    <a:gd name="T20" fmla="*/ 133 w 138"/>
                    <a:gd name="T21" fmla="*/ 66 h 188"/>
                    <a:gd name="T22" fmla="*/ 56 w 138"/>
                    <a:gd name="T2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88">
                      <a:moveTo>
                        <a:pt x="56" y="0"/>
                      </a:moveTo>
                      <a:cubicBezTo>
                        <a:pt x="52" y="0"/>
                        <a:pt x="49" y="4"/>
                        <a:pt x="49" y="9"/>
                      </a:cubicBezTo>
                      <a:cubicBezTo>
                        <a:pt x="50" y="13"/>
                        <a:pt x="54" y="17"/>
                        <a:pt x="59" y="17"/>
                      </a:cubicBezTo>
                      <a:cubicBezTo>
                        <a:pt x="86" y="17"/>
                        <a:pt x="112" y="39"/>
                        <a:pt x="116" y="66"/>
                      </a:cubicBezTo>
                      <a:cubicBezTo>
                        <a:pt x="121" y="92"/>
                        <a:pt x="103" y="113"/>
                        <a:pt x="78" y="115"/>
                      </a:cubicBezTo>
                      <a:cubicBezTo>
                        <a:pt x="66" y="105"/>
                        <a:pt x="51" y="98"/>
                        <a:pt x="36" y="98"/>
                      </a:cubicBezTo>
                      <a:cubicBezTo>
                        <a:pt x="0" y="98"/>
                        <a:pt x="0" y="98"/>
                        <a:pt x="0" y="98"/>
                      </a:cubicBezTo>
                      <a:cubicBezTo>
                        <a:pt x="105" y="188"/>
                        <a:pt x="105" y="188"/>
                        <a:pt x="105" y="188"/>
                      </a:cubicBezTo>
                      <a:cubicBezTo>
                        <a:pt x="102" y="170"/>
                        <a:pt x="100" y="153"/>
                        <a:pt x="100" y="153"/>
                      </a:cubicBezTo>
                      <a:cubicBezTo>
                        <a:pt x="98" y="145"/>
                        <a:pt x="95" y="137"/>
                        <a:pt x="91" y="130"/>
                      </a:cubicBezTo>
                      <a:cubicBezTo>
                        <a:pt x="120" y="124"/>
                        <a:pt x="138" y="97"/>
                        <a:pt x="133" y="66"/>
                      </a:cubicBezTo>
                      <a:cubicBezTo>
                        <a:pt x="127" y="30"/>
                        <a:pt x="93" y="0"/>
                        <a:pt x="56" y="0"/>
                      </a:cubicBezTo>
                    </a:path>
                  </a:pathLst>
                </a:custGeom>
                <a:solidFill>
                  <a:srgbClr val="FFC7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218"/>
                <p:cNvSpPr>
                  <a:spLocks/>
                </p:cNvSpPr>
                <p:nvPr/>
              </p:nvSpPr>
              <p:spPr bwMode="auto">
                <a:xfrm>
                  <a:off x="5259" y="639"/>
                  <a:ext cx="375" cy="323"/>
                </a:xfrm>
                <a:custGeom>
                  <a:avLst/>
                  <a:gdLst>
                    <a:gd name="T0" fmla="*/ 554 w 639"/>
                    <a:gd name="T1" fmla="*/ 0 h 544"/>
                    <a:gd name="T2" fmla="*/ 0 w 639"/>
                    <a:gd name="T3" fmla="*/ 0 h 544"/>
                    <a:gd name="T4" fmla="*/ 273 w 639"/>
                    <a:gd name="T5" fmla="*/ 232 h 544"/>
                    <a:gd name="T6" fmla="*/ 309 w 639"/>
                    <a:gd name="T7" fmla="*/ 232 h 544"/>
                    <a:gd name="T8" fmla="*/ 351 w 639"/>
                    <a:gd name="T9" fmla="*/ 249 h 544"/>
                    <a:gd name="T10" fmla="*/ 389 w 639"/>
                    <a:gd name="T11" fmla="*/ 200 h 544"/>
                    <a:gd name="T12" fmla="*/ 332 w 639"/>
                    <a:gd name="T13" fmla="*/ 151 h 544"/>
                    <a:gd name="T14" fmla="*/ 322 w 639"/>
                    <a:gd name="T15" fmla="*/ 143 h 544"/>
                    <a:gd name="T16" fmla="*/ 329 w 639"/>
                    <a:gd name="T17" fmla="*/ 134 h 544"/>
                    <a:gd name="T18" fmla="*/ 406 w 639"/>
                    <a:gd name="T19" fmla="*/ 200 h 544"/>
                    <a:gd name="T20" fmla="*/ 364 w 639"/>
                    <a:gd name="T21" fmla="*/ 264 h 544"/>
                    <a:gd name="T22" fmla="*/ 373 w 639"/>
                    <a:gd name="T23" fmla="*/ 287 h 544"/>
                    <a:gd name="T24" fmla="*/ 378 w 639"/>
                    <a:gd name="T25" fmla="*/ 322 h 544"/>
                    <a:gd name="T26" fmla="*/ 639 w 639"/>
                    <a:gd name="T27" fmla="*/ 544 h 544"/>
                    <a:gd name="T28" fmla="*/ 554 w 639"/>
                    <a:gd name="T29"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544">
                      <a:moveTo>
                        <a:pt x="554" y="0"/>
                      </a:moveTo>
                      <a:cubicBezTo>
                        <a:pt x="0" y="0"/>
                        <a:pt x="0" y="0"/>
                        <a:pt x="0" y="0"/>
                      </a:cubicBezTo>
                      <a:cubicBezTo>
                        <a:pt x="273" y="232"/>
                        <a:pt x="273" y="232"/>
                        <a:pt x="273" y="232"/>
                      </a:cubicBezTo>
                      <a:cubicBezTo>
                        <a:pt x="309" y="232"/>
                        <a:pt x="309" y="232"/>
                        <a:pt x="309" y="232"/>
                      </a:cubicBezTo>
                      <a:cubicBezTo>
                        <a:pt x="324" y="232"/>
                        <a:pt x="339" y="239"/>
                        <a:pt x="351" y="249"/>
                      </a:cubicBezTo>
                      <a:cubicBezTo>
                        <a:pt x="376" y="247"/>
                        <a:pt x="394" y="226"/>
                        <a:pt x="389" y="200"/>
                      </a:cubicBezTo>
                      <a:cubicBezTo>
                        <a:pt x="385" y="173"/>
                        <a:pt x="359" y="151"/>
                        <a:pt x="332" y="151"/>
                      </a:cubicBezTo>
                      <a:cubicBezTo>
                        <a:pt x="327" y="151"/>
                        <a:pt x="323" y="147"/>
                        <a:pt x="322" y="143"/>
                      </a:cubicBezTo>
                      <a:cubicBezTo>
                        <a:pt x="322" y="138"/>
                        <a:pt x="325" y="134"/>
                        <a:pt x="329" y="134"/>
                      </a:cubicBezTo>
                      <a:cubicBezTo>
                        <a:pt x="366" y="134"/>
                        <a:pt x="400" y="164"/>
                        <a:pt x="406" y="200"/>
                      </a:cubicBezTo>
                      <a:cubicBezTo>
                        <a:pt x="411" y="231"/>
                        <a:pt x="393" y="258"/>
                        <a:pt x="364" y="264"/>
                      </a:cubicBezTo>
                      <a:cubicBezTo>
                        <a:pt x="368" y="271"/>
                        <a:pt x="371" y="279"/>
                        <a:pt x="373" y="287"/>
                      </a:cubicBezTo>
                      <a:cubicBezTo>
                        <a:pt x="373" y="287"/>
                        <a:pt x="375" y="304"/>
                        <a:pt x="378" y="322"/>
                      </a:cubicBezTo>
                      <a:cubicBezTo>
                        <a:pt x="639" y="544"/>
                        <a:pt x="639" y="544"/>
                        <a:pt x="639" y="544"/>
                      </a:cubicBezTo>
                      <a:cubicBezTo>
                        <a:pt x="554" y="0"/>
                        <a:pt x="554" y="0"/>
                        <a:pt x="554" y="0"/>
                      </a:cubicBezTo>
                    </a:path>
                  </a:pathLst>
                </a:custGeom>
                <a:solidFill>
                  <a:srgbClr val="854C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219"/>
                <p:cNvSpPr>
                  <a:spLocks noEditPoints="1"/>
                </p:cNvSpPr>
                <p:nvPr/>
              </p:nvSpPr>
              <p:spPr bwMode="auto">
                <a:xfrm>
                  <a:off x="5055" y="807"/>
                  <a:ext cx="159" cy="72"/>
                </a:xfrm>
                <a:custGeom>
                  <a:avLst/>
                  <a:gdLst>
                    <a:gd name="T0" fmla="*/ 0 w 159"/>
                    <a:gd name="T1" fmla="*/ 0 h 72"/>
                    <a:gd name="T2" fmla="*/ 0 w 159"/>
                    <a:gd name="T3" fmla="*/ 0 h 72"/>
                    <a:gd name="T4" fmla="*/ 11 w 159"/>
                    <a:gd name="T5" fmla="*/ 72 h 72"/>
                    <a:gd name="T6" fmla="*/ 159 w 159"/>
                    <a:gd name="T7" fmla="*/ 72 h 72"/>
                    <a:gd name="T8" fmla="*/ 153 w 159"/>
                    <a:gd name="T9" fmla="*/ 37 h 72"/>
                    <a:gd name="T10" fmla="*/ 6 w 159"/>
                    <a:gd name="T11" fmla="*/ 37 h 72"/>
                    <a:gd name="T12" fmla="*/ 5 w 159"/>
                    <a:gd name="T13" fmla="*/ 35 h 72"/>
                    <a:gd name="T14" fmla="*/ 153 w 159"/>
                    <a:gd name="T15" fmla="*/ 35 h 72"/>
                    <a:gd name="T16" fmla="*/ 147 w 159"/>
                    <a:gd name="T17" fmla="*/ 0 h 72"/>
                    <a:gd name="T18" fmla="*/ 0 w 159"/>
                    <a:gd name="T19" fmla="*/ 0 h 72"/>
                    <a:gd name="T20" fmla="*/ 148 w 159"/>
                    <a:gd name="T21" fmla="*/ 62 h 72"/>
                    <a:gd name="T22" fmla="*/ 78 w 159"/>
                    <a:gd name="T23" fmla="*/ 62 h 72"/>
                    <a:gd name="T24" fmla="*/ 77 w 159"/>
                    <a:gd name="T25" fmla="*/ 56 h 72"/>
                    <a:gd name="T26" fmla="*/ 147 w 159"/>
                    <a:gd name="T27" fmla="*/ 56 h 72"/>
                    <a:gd name="T28" fmla="*/ 148 w 159"/>
                    <a:gd name="T29" fmla="*/ 62 h 72"/>
                    <a:gd name="T30" fmla="*/ 122 w 159"/>
                    <a:gd name="T31" fmla="*/ 46 h 72"/>
                    <a:gd name="T32" fmla="*/ 123 w 159"/>
                    <a:gd name="T33" fmla="*/ 51 h 72"/>
                    <a:gd name="T34" fmla="*/ 76 w 159"/>
                    <a:gd name="T35" fmla="*/ 51 h 72"/>
                    <a:gd name="T36" fmla="*/ 76 w 159"/>
                    <a:gd name="T37" fmla="*/ 46 h 72"/>
                    <a:gd name="T38" fmla="*/ 122 w 159"/>
                    <a:gd name="T39" fmla="*/ 46 h 72"/>
                    <a:gd name="T40" fmla="*/ 26 w 159"/>
                    <a:gd name="T41" fmla="*/ 49 h 72"/>
                    <a:gd name="T42" fmla="*/ 28 w 159"/>
                    <a:gd name="T43" fmla="*/ 59 h 72"/>
                    <a:gd name="T44" fmla="*/ 15 w 159"/>
                    <a:gd name="T45" fmla="*/ 59 h 72"/>
                    <a:gd name="T46" fmla="*/ 13 w 159"/>
                    <a:gd name="T47" fmla="*/ 49 h 72"/>
                    <a:gd name="T48" fmla="*/ 26 w 159"/>
                    <a:gd name="T49" fmla="*/ 49 h 72"/>
                    <a:gd name="T50" fmla="*/ 9 w 159"/>
                    <a:gd name="T51" fmla="*/ 22 h 72"/>
                    <a:gd name="T52" fmla="*/ 8 w 159"/>
                    <a:gd name="T53" fmla="*/ 13 h 72"/>
                    <a:gd name="T54" fmla="*/ 20 w 159"/>
                    <a:gd name="T55" fmla="*/ 13 h 72"/>
                    <a:gd name="T56" fmla="*/ 22 w 159"/>
                    <a:gd name="T57" fmla="*/ 22 h 72"/>
                    <a:gd name="T58" fmla="*/ 9 w 159"/>
                    <a:gd name="T59" fmla="*/ 22 h 72"/>
                    <a:gd name="T60" fmla="*/ 70 w 159"/>
                    <a:gd name="T61" fmla="*/ 9 h 72"/>
                    <a:gd name="T62" fmla="*/ 99 w 159"/>
                    <a:gd name="T63" fmla="*/ 9 h 72"/>
                    <a:gd name="T64" fmla="*/ 100 w 159"/>
                    <a:gd name="T65" fmla="*/ 15 h 72"/>
                    <a:gd name="T66" fmla="*/ 71 w 159"/>
                    <a:gd name="T67" fmla="*/ 15 h 72"/>
                    <a:gd name="T68" fmla="*/ 70 w 159"/>
                    <a:gd name="T69" fmla="*/ 9 h 72"/>
                    <a:gd name="T70" fmla="*/ 72 w 159"/>
                    <a:gd name="T71" fmla="*/ 25 h 72"/>
                    <a:gd name="T72" fmla="*/ 72 w 159"/>
                    <a:gd name="T73" fmla="*/ 19 h 72"/>
                    <a:gd name="T74" fmla="*/ 142 w 159"/>
                    <a:gd name="T75" fmla="*/ 19 h 72"/>
                    <a:gd name="T76" fmla="*/ 142 w 159"/>
                    <a:gd name="T77" fmla="*/ 25 h 72"/>
                    <a:gd name="T78" fmla="*/ 72 w 159"/>
                    <a:gd name="T79"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72">
                      <a:moveTo>
                        <a:pt x="0" y="0"/>
                      </a:moveTo>
                      <a:lnTo>
                        <a:pt x="0" y="0"/>
                      </a:lnTo>
                      <a:lnTo>
                        <a:pt x="11" y="72"/>
                      </a:lnTo>
                      <a:lnTo>
                        <a:pt x="159" y="72"/>
                      </a:lnTo>
                      <a:lnTo>
                        <a:pt x="153" y="37"/>
                      </a:lnTo>
                      <a:lnTo>
                        <a:pt x="6" y="37"/>
                      </a:lnTo>
                      <a:lnTo>
                        <a:pt x="5" y="35"/>
                      </a:lnTo>
                      <a:lnTo>
                        <a:pt x="153" y="35"/>
                      </a:lnTo>
                      <a:lnTo>
                        <a:pt x="147" y="0"/>
                      </a:lnTo>
                      <a:lnTo>
                        <a:pt x="0" y="0"/>
                      </a:lnTo>
                      <a:close/>
                      <a:moveTo>
                        <a:pt x="148" y="62"/>
                      </a:moveTo>
                      <a:lnTo>
                        <a:pt x="78" y="62"/>
                      </a:lnTo>
                      <a:lnTo>
                        <a:pt x="77" y="56"/>
                      </a:lnTo>
                      <a:lnTo>
                        <a:pt x="147" y="56"/>
                      </a:lnTo>
                      <a:lnTo>
                        <a:pt x="148" y="62"/>
                      </a:lnTo>
                      <a:close/>
                      <a:moveTo>
                        <a:pt x="122" y="46"/>
                      </a:moveTo>
                      <a:lnTo>
                        <a:pt x="123" y="51"/>
                      </a:lnTo>
                      <a:lnTo>
                        <a:pt x="76" y="51"/>
                      </a:lnTo>
                      <a:lnTo>
                        <a:pt x="76" y="46"/>
                      </a:lnTo>
                      <a:lnTo>
                        <a:pt x="122" y="46"/>
                      </a:lnTo>
                      <a:close/>
                      <a:moveTo>
                        <a:pt x="26" y="49"/>
                      </a:moveTo>
                      <a:lnTo>
                        <a:pt x="28" y="59"/>
                      </a:lnTo>
                      <a:lnTo>
                        <a:pt x="15" y="59"/>
                      </a:lnTo>
                      <a:lnTo>
                        <a:pt x="13" y="49"/>
                      </a:lnTo>
                      <a:lnTo>
                        <a:pt x="26" y="49"/>
                      </a:lnTo>
                      <a:close/>
                      <a:moveTo>
                        <a:pt x="9" y="22"/>
                      </a:moveTo>
                      <a:lnTo>
                        <a:pt x="8" y="13"/>
                      </a:lnTo>
                      <a:lnTo>
                        <a:pt x="20" y="13"/>
                      </a:lnTo>
                      <a:lnTo>
                        <a:pt x="22" y="22"/>
                      </a:lnTo>
                      <a:lnTo>
                        <a:pt x="9" y="22"/>
                      </a:lnTo>
                      <a:close/>
                      <a:moveTo>
                        <a:pt x="70" y="9"/>
                      </a:moveTo>
                      <a:lnTo>
                        <a:pt x="99" y="9"/>
                      </a:lnTo>
                      <a:lnTo>
                        <a:pt x="100" y="15"/>
                      </a:lnTo>
                      <a:lnTo>
                        <a:pt x="71" y="15"/>
                      </a:lnTo>
                      <a:lnTo>
                        <a:pt x="70" y="9"/>
                      </a:lnTo>
                      <a:close/>
                      <a:moveTo>
                        <a:pt x="72" y="25"/>
                      </a:moveTo>
                      <a:lnTo>
                        <a:pt x="72" y="19"/>
                      </a:lnTo>
                      <a:lnTo>
                        <a:pt x="142" y="19"/>
                      </a:lnTo>
                      <a:lnTo>
                        <a:pt x="142" y="25"/>
                      </a:lnTo>
                      <a:lnTo>
                        <a:pt x="72"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220"/>
                <p:cNvSpPr>
                  <a:spLocks noEditPoints="1"/>
                </p:cNvSpPr>
                <p:nvPr/>
              </p:nvSpPr>
              <p:spPr bwMode="auto">
                <a:xfrm>
                  <a:off x="5075" y="937"/>
                  <a:ext cx="153" cy="35"/>
                </a:xfrm>
                <a:custGeom>
                  <a:avLst/>
                  <a:gdLst>
                    <a:gd name="T0" fmla="*/ 147 w 153"/>
                    <a:gd name="T1" fmla="*/ 0 h 35"/>
                    <a:gd name="T2" fmla="*/ 0 w 153"/>
                    <a:gd name="T3" fmla="*/ 0 h 35"/>
                    <a:gd name="T4" fmla="*/ 6 w 153"/>
                    <a:gd name="T5" fmla="*/ 35 h 35"/>
                    <a:gd name="T6" fmla="*/ 153 w 153"/>
                    <a:gd name="T7" fmla="*/ 35 h 35"/>
                    <a:gd name="T8" fmla="*/ 147 w 153"/>
                    <a:gd name="T9" fmla="*/ 0 h 35"/>
                    <a:gd name="T10" fmla="*/ 10 w 153"/>
                    <a:gd name="T11" fmla="*/ 24 h 35"/>
                    <a:gd name="T12" fmla="*/ 7 w 153"/>
                    <a:gd name="T13" fmla="*/ 5 h 35"/>
                    <a:gd name="T14" fmla="*/ 25 w 153"/>
                    <a:gd name="T15" fmla="*/ 5 h 35"/>
                    <a:gd name="T16" fmla="*/ 28 w 153"/>
                    <a:gd name="T17" fmla="*/ 24 h 35"/>
                    <a:gd name="T18" fmla="*/ 10 w 153"/>
                    <a:gd name="T19" fmla="*/ 24 h 35"/>
                    <a:gd name="T20" fmla="*/ 32 w 153"/>
                    <a:gd name="T21" fmla="*/ 5 h 35"/>
                    <a:gd name="T22" fmla="*/ 61 w 153"/>
                    <a:gd name="T23" fmla="*/ 5 h 35"/>
                    <a:gd name="T24" fmla="*/ 62 w 153"/>
                    <a:gd name="T25" fmla="*/ 11 h 35"/>
                    <a:gd name="T26" fmla="*/ 33 w 153"/>
                    <a:gd name="T27" fmla="*/ 11 h 35"/>
                    <a:gd name="T28" fmla="*/ 32 w 153"/>
                    <a:gd name="T29" fmla="*/ 5 h 35"/>
                    <a:gd name="T30" fmla="*/ 34 w 153"/>
                    <a:gd name="T31" fmla="*/ 15 h 35"/>
                    <a:gd name="T32" fmla="*/ 141 w 153"/>
                    <a:gd name="T33" fmla="*/ 15 h 35"/>
                    <a:gd name="T34" fmla="*/ 142 w 153"/>
                    <a:gd name="T35" fmla="*/ 21 h 35"/>
                    <a:gd name="T36" fmla="*/ 35 w 153"/>
                    <a:gd name="T37" fmla="*/ 21 h 35"/>
                    <a:gd name="T38" fmla="*/ 34 w 153"/>
                    <a:gd name="T39"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35">
                      <a:moveTo>
                        <a:pt x="147" y="0"/>
                      </a:moveTo>
                      <a:lnTo>
                        <a:pt x="0" y="0"/>
                      </a:lnTo>
                      <a:lnTo>
                        <a:pt x="6" y="35"/>
                      </a:lnTo>
                      <a:lnTo>
                        <a:pt x="153" y="35"/>
                      </a:lnTo>
                      <a:lnTo>
                        <a:pt x="147" y="0"/>
                      </a:lnTo>
                      <a:close/>
                      <a:moveTo>
                        <a:pt x="10" y="24"/>
                      </a:moveTo>
                      <a:lnTo>
                        <a:pt x="7" y="5"/>
                      </a:lnTo>
                      <a:lnTo>
                        <a:pt x="25" y="5"/>
                      </a:lnTo>
                      <a:lnTo>
                        <a:pt x="28" y="24"/>
                      </a:lnTo>
                      <a:lnTo>
                        <a:pt x="10" y="24"/>
                      </a:lnTo>
                      <a:close/>
                      <a:moveTo>
                        <a:pt x="32" y="5"/>
                      </a:moveTo>
                      <a:lnTo>
                        <a:pt x="61" y="5"/>
                      </a:lnTo>
                      <a:lnTo>
                        <a:pt x="62" y="11"/>
                      </a:lnTo>
                      <a:lnTo>
                        <a:pt x="33" y="11"/>
                      </a:lnTo>
                      <a:lnTo>
                        <a:pt x="32" y="5"/>
                      </a:lnTo>
                      <a:close/>
                      <a:moveTo>
                        <a:pt x="34" y="15"/>
                      </a:moveTo>
                      <a:lnTo>
                        <a:pt x="141" y="15"/>
                      </a:lnTo>
                      <a:lnTo>
                        <a:pt x="142" y="21"/>
                      </a:lnTo>
                      <a:lnTo>
                        <a:pt x="35" y="21"/>
                      </a:lnTo>
                      <a:lnTo>
                        <a:pt x="3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221"/>
                <p:cNvSpPr>
                  <a:spLocks noEditPoints="1"/>
                </p:cNvSpPr>
                <p:nvPr/>
              </p:nvSpPr>
              <p:spPr bwMode="auto">
                <a:xfrm>
                  <a:off x="5046" y="749"/>
                  <a:ext cx="156" cy="58"/>
                </a:xfrm>
                <a:custGeom>
                  <a:avLst/>
                  <a:gdLst>
                    <a:gd name="T0" fmla="*/ 9 w 266"/>
                    <a:gd name="T1" fmla="*/ 59 h 98"/>
                    <a:gd name="T2" fmla="*/ 15 w 266"/>
                    <a:gd name="T3" fmla="*/ 98 h 98"/>
                    <a:gd name="T4" fmla="*/ 266 w 266"/>
                    <a:gd name="T5" fmla="*/ 98 h 98"/>
                    <a:gd name="T6" fmla="*/ 250 w 266"/>
                    <a:gd name="T7" fmla="*/ 0 h 98"/>
                    <a:gd name="T8" fmla="*/ 0 w 266"/>
                    <a:gd name="T9" fmla="*/ 0 h 98"/>
                    <a:gd name="T10" fmla="*/ 9 w 266"/>
                    <a:gd name="T11" fmla="*/ 59 h 98"/>
                    <a:gd name="T12" fmla="*/ 128 w 266"/>
                    <a:gd name="T13" fmla="*/ 19 h 98"/>
                    <a:gd name="T14" fmla="*/ 155 w 266"/>
                    <a:gd name="T15" fmla="*/ 42 h 98"/>
                    <a:gd name="T16" fmla="*/ 135 w 266"/>
                    <a:gd name="T17" fmla="*/ 66 h 98"/>
                    <a:gd name="T18" fmla="*/ 108 w 266"/>
                    <a:gd name="T19" fmla="*/ 42 h 98"/>
                    <a:gd name="T20" fmla="*/ 128 w 266"/>
                    <a:gd name="T21" fmla="*/ 19 h 98"/>
                    <a:gd name="T22" fmla="*/ 228 w 266"/>
                    <a:gd name="T23" fmla="*/ 77 h 98"/>
                    <a:gd name="T24" fmla="*/ 230 w 266"/>
                    <a:gd name="T25" fmla="*/ 86 h 98"/>
                    <a:gd name="T26" fmla="*/ 47 w 266"/>
                    <a:gd name="T27" fmla="*/ 86 h 98"/>
                    <a:gd name="T28" fmla="*/ 46 w 266"/>
                    <a:gd name="T29" fmla="*/ 77 h 98"/>
                    <a:gd name="T30" fmla="*/ 228 w 266"/>
                    <a:gd name="T3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98">
                      <a:moveTo>
                        <a:pt x="9" y="59"/>
                      </a:moveTo>
                      <a:cubicBezTo>
                        <a:pt x="15" y="98"/>
                        <a:pt x="15" y="98"/>
                        <a:pt x="15" y="98"/>
                      </a:cubicBezTo>
                      <a:cubicBezTo>
                        <a:pt x="266" y="98"/>
                        <a:pt x="266" y="98"/>
                        <a:pt x="266" y="98"/>
                      </a:cubicBezTo>
                      <a:cubicBezTo>
                        <a:pt x="250" y="0"/>
                        <a:pt x="250" y="0"/>
                        <a:pt x="250" y="0"/>
                      </a:cubicBezTo>
                      <a:cubicBezTo>
                        <a:pt x="0" y="0"/>
                        <a:pt x="0" y="0"/>
                        <a:pt x="0" y="0"/>
                      </a:cubicBezTo>
                      <a:lnTo>
                        <a:pt x="9" y="59"/>
                      </a:lnTo>
                      <a:close/>
                      <a:moveTo>
                        <a:pt x="128" y="19"/>
                      </a:moveTo>
                      <a:cubicBezTo>
                        <a:pt x="141" y="19"/>
                        <a:pt x="153" y="29"/>
                        <a:pt x="155" y="42"/>
                      </a:cubicBezTo>
                      <a:cubicBezTo>
                        <a:pt x="157" y="55"/>
                        <a:pt x="148" y="66"/>
                        <a:pt x="135" y="66"/>
                      </a:cubicBezTo>
                      <a:cubicBezTo>
                        <a:pt x="122" y="66"/>
                        <a:pt x="110" y="55"/>
                        <a:pt x="108" y="42"/>
                      </a:cubicBezTo>
                      <a:cubicBezTo>
                        <a:pt x="106" y="29"/>
                        <a:pt x="115" y="19"/>
                        <a:pt x="128" y="19"/>
                      </a:cubicBezTo>
                      <a:close/>
                      <a:moveTo>
                        <a:pt x="228" y="77"/>
                      </a:moveTo>
                      <a:cubicBezTo>
                        <a:pt x="230" y="86"/>
                        <a:pt x="230" y="86"/>
                        <a:pt x="230" y="86"/>
                      </a:cubicBezTo>
                      <a:cubicBezTo>
                        <a:pt x="47" y="86"/>
                        <a:pt x="47" y="86"/>
                        <a:pt x="47" y="86"/>
                      </a:cubicBezTo>
                      <a:cubicBezTo>
                        <a:pt x="46" y="77"/>
                        <a:pt x="46" y="77"/>
                        <a:pt x="46" y="77"/>
                      </a:cubicBezTo>
                      <a:lnTo>
                        <a:pt x="228" y="77"/>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222"/>
                <p:cNvSpPr>
                  <a:spLocks/>
                </p:cNvSpPr>
                <p:nvPr/>
              </p:nvSpPr>
              <p:spPr bwMode="auto">
                <a:xfrm>
                  <a:off x="5108" y="760"/>
                  <a:ext cx="30" cy="28"/>
                </a:xfrm>
                <a:custGeom>
                  <a:avLst/>
                  <a:gdLst>
                    <a:gd name="T0" fmla="*/ 29 w 51"/>
                    <a:gd name="T1" fmla="*/ 47 h 47"/>
                    <a:gd name="T2" fmla="*/ 49 w 51"/>
                    <a:gd name="T3" fmla="*/ 23 h 47"/>
                    <a:gd name="T4" fmla="*/ 22 w 51"/>
                    <a:gd name="T5" fmla="*/ 0 h 47"/>
                    <a:gd name="T6" fmla="*/ 2 w 51"/>
                    <a:gd name="T7" fmla="*/ 23 h 47"/>
                    <a:gd name="T8" fmla="*/ 29 w 51"/>
                    <a:gd name="T9" fmla="*/ 47 h 47"/>
                  </a:gdLst>
                  <a:ahLst/>
                  <a:cxnLst>
                    <a:cxn ang="0">
                      <a:pos x="T0" y="T1"/>
                    </a:cxn>
                    <a:cxn ang="0">
                      <a:pos x="T2" y="T3"/>
                    </a:cxn>
                    <a:cxn ang="0">
                      <a:pos x="T4" y="T5"/>
                    </a:cxn>
                    <a:cxn ang="0">
                      <a:pos x="T6" y="T7"/>
                    </a:cxn>
                    <a:cxn ang="0">
                      <a:pos x="T8" y="T9"/>
                    </a:cxn>
                  </a:cxnLst>
                  <a:rect l="0" t="0" r="r" b="b"/>
                  <a:pathLst>
                    <a:path w="51" h="47">
                      <a:moveTo>
                        <a:pt x="29" y="47"/>
                      </a:moveTo>
                      <a:cubicBezTo>
                        <a:pt x="42" y="47"/>
                        <a:pt x="51" y="36"/>
                        <a:pt x="49" y="23"/>
                      </a:cubicBezTo>
                      <a:cubicBezTo>
                        <a:pt x="47" y="10"/>
                        <a:pt x="35" y="0"/>
                        <a:pt x="22" y="0"/>
                      </a:cubicBezTo>
                      <a:cubicBezTo>
                        <a:pt x="9" y="0"/>
                        <a:pt x="0" y="10"/>
                        <a:pt x="2" y="23"/>
                      </a:cubicBezTo>
                      <a:cubicBezTo>
                        <a:pt x="4" y="36"/>
                        <a:pt x="16" y="47"/>
                        <a:pt x="29" y="47"/>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223"/>
                <p:cNvSpPr>
                  <a:spLocks/>
                </p:cNvSpPr>
                <p:nvPr/>
              </p:nvSpPr>
              <p:spPr bwMode="auto">
                <a:xfrm>
                  <a:off x="5066" y="879"/>
                  <a:ext cx="156" cy="58"/>
                </a:xfrm>
                <a:custGeom>
                  <a:avLst/>
                  <a:gdLst>
                    <a:gd name="T0" fmla="*/ 0 w 156"/>
                    <a:gd name="T1" fmla="*/ 0 h 58"/>
                    <a:gd name="T2" fmla="*/ 9 w 156"/>
                    <a:gd name="T3" fmla="*/ 58 h 58"/>
                    <a:gd name="T4" fmla="*/ 156 w 156"/>
                    <a:gd name="T5" fmla="*/ 58 h 58"/>
                    <a:gd name="T6" fmla="*/ 148 w 156"/>
                    <a:gd name="T7" fmla="*/ 0 h 58"/>
                    <a:gd name="T8" fmla="*/ 0 w 156"/>
                    <a:gd name="T9" fmla="*/ 0 h 58"/>
                  </a:gdLst>
                  <a:ahLst/>
                  <a:cxnLst>
                    <a:cxn ang="0">
                      <a:pos x="T0" y="T1"/>
                    </a:cxn>
                    <a:cxn ang="0">
                      <a:pos x="T2" y="T3"/>
                    </a:cxn>
                    <a:cxn ang="0">
                      <a:pos x="T4" y="T5"/>
                    </a:cxn>
                    <a:cxn ang="0">
                      <a:pos x="T6" y="T7"/>
                    </a:cxn>
                    <a:cxn ang="0">
                      <a:pos x="T8" y="T9"/>
                    </a:cxn>
                  </a:cxnLst>
                  <a:rect l="0" t="0" r="r" b="b"/>
                  <a:pathLst>
                    <a:path w="156" h="58">
                      <a:moveTo>
                        <a:pt x="0" y="0"/>
                      </a:moveTo>
                      <a:lnTo>
                        <a:pt x="9" y="58"/>
                      </a:lnTo>
                      <a:lnTo>
                        <a:pt x="156" y="58"/>
                      </a:lnTo>
                      <a:lnTo>
                        <a:pt x="148"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224"/>
                <p:cNvSpPr>
                  <a:spLocks/>
                </p:cNvSpPr>
                <p:nvPr/>
              </p:nvSpPr>
              <p:spPr bwMode="auto">
                <a:xfrm>
                  <a:off x="5060" y="842"/>
                  <a:ext cx="148" cy="2"/>
                </a:xfrm>
                <a:custGeom>
                  <a:avLst/>
                  <a:gdLst>
                    <a:gd name="T0" fmla="*/ 1 w 148"/>
                    <a:gd name="T1" fmla="*/ 2 h 2"/>
                    <a:gd name="T2" fmla="*/ 148 w 148"/>
                    <a:gd name="T3" fmla="*/ 2 h 2"/>
                    <a:gd name="T4" fmla="*/ 148 w 148"/>
                    <a:gd name="T5" fmla="*/ 0 h 2"/>
                    <a:gd name="T6" fmla="*/ 0 w 148"/>
                    <a:gd name="T7" fmla="*/ 0 h 2"/>
                    <a:gd name="T8" fmla="*/ 1 w 148"/>
                    <a:gd name="T9" fmla="*/ 2 h 2"/>
                  </a:gdLst>
                  <a:ahLst/>
                  <a:cxnLst>
                    <a:cxn ang="0">
                      <a:pos x="T0" y="T1"/>
                    </a:cxn>
                    <a:cxn ang="0">
                      <a:pos x="T2" y="T3"/>
                    </a:cxn>
                    <a:cxn ang="0">
                      <a:pos x="T4" y="T5"/>
                    </a:cxn>
                    <a:cxn ang="0">
                      <a:pos x="T6" y="T7"/>
                    </a:cxn>
                    <a:cxn ang="0">
                      <a:pos x="T8" y="T9"/>
                    </a:cxn>
                  </a:cxnLst>
                  <a:rect l="0" t="0" r="r" b="b"/>
                  <a:pathLst>
                    <a:path w="148" h="2">
                      <a:moveTo>
                        <a:pt x="1" y="2"/>
                      </a:moveTo>
                      <a:lnTo>
                        <a:pt x="148" y="2"/>
                      </a:lnTo>
                      <a:lnTo>
                        <a:pt x="148" y="0"/>
                      </a:lnTo>
                      <a:lnTo>
                        <a:pt x="0" y="0"/>
                      </a:lnTo>
                      <a:lnTo>
                        <a:pt x="1" y="2"/>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225"/>
                <p:cNvSpPr>
                  <a:spLocks/>
                </p:cNvSpPr>
                <p:nvPr/>
              </p:nvSpPr>
              <p:spPr bwMode="auto">
                <a:xfrm>
                  <a:off x="5082" y="942"/>
                  <a:ext cx="21" cy="19"/>
                </a:xfrm>
                <a:custGeom>
                  <a:avLst/>
                  <a:gdLst>
                    <a:gd name="T0" fmla="*/ 0 w 21"/>
                    <a:gd name="T1" fmla="*/ 0 h 19"/>
                    <a:gd name="T2" fmla="*/ 3 w 21"/>
                    <a:gd name="T3" fmla="*/ 19 h 19"/>
                    <a:gd name="T4" fmla="*/ 21 w 21"/>
                    <a:gd name="T5" fmla="*/ 19 h 19"/>
                    <a:gd name="T6" fmla="*/ 18 w 21"/>
                    <a:gd name="T7" fmla="*/ 0 h 19"/>
                    <a:gd name="T8" fmla="*/ 0 w 21"/>
                    <a:gd name="T9" fmla="*/ 0 h 19"/>
                  </a:gdLst>
                  <a:ahLst/>
                  <a:cxnLst>
                    <a:cxn ang="0">
                      <a:pos x="T0" y="T1"/>
                    </a:cxn>
                    <a:cxn ang="0">
                      <a:pos x="T2" y="T3"/>
                    </a:cxn>
                    <a:cxn ang="0">
                      <a:pos x="T4" y="T5"/>
                    </a:cxn>
                    <a:cxn ang="0">
                      <a:pos x="T6" y="T7"/>
                    </a:cxn>
                    <a:cxn ang="0">
                      <a:pos x="T8" y="T9"/>
                    </a:cxn>
                  </a:cxnLst>
                  <a:rect l="0" t="0" r="r" b="b"/>
                  <a:pathLst>
                    <a:path w="21" h="19">
                      <a:moveTo>
                        <a:pt x="0" y="0"/>
                      </a:moveTo>
                      <a:lnTo>
                        <a:pt x="3" y="19"/>
                      </a:lnTo>
                      <a:lnTo>
                        <a:pt x="21" y="19"/>
                      </a:lnTo>
                      <a:lnTo>
                        <a:pt x="18" y="0"/>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226"/>
                <p:cNvSpPr>
                  <a:spLocks/>
                </p:cNvSpPr>
                <p:nvPr/>
              </p:nvSpPr>
              <p:spPr bwMode="auto">
                <a:xfrm>
                  <a:off x="5068" y="856"/>
                  <a:ext cx="15" cy="10"/>
                </a:xfrm>
                <a:custGeom>
                  <a:avLst/>
                  <a:gdLst>
                    <a:gd name="T0" fmla="*/ 15 w 15"/>
                    <a:gd name="T1" fmla="*/ 10 h 10"/>
                    <a:gd name="T2" fmla="*/ 13 w 15"/>
                    <a:gd name="T3" fmla="*/ 0 h 10"/>
                    <a:gd name="T4" fmla="*/ 0 w 15"/>
                    <a:gd name="T5" fmla="*/ 0 h 10"/>
                    <a:gd name="T6" fmla="*/ 2 w 15"/>
                    <a:gd name="T7" fmla="*/ 10 h 10"/>
                    <a:gd name="T8" fmla="*/ 15 w 15"/>
                    <a:gd name="T9" fmla="*/ 10 h 10"/>
                  </a:gdLst>
                  <a:ahLst/>
                  <a:cxnLst>
                    <a:cxn ang="0">
                      <a:pos x="T0" y="T1"/>
                    </a:cxn>
                    <a:cxn ang="0">
                      <a:pos x="T2" y="T3"/>
                    </a:cxn>
                    <a:cxn ang="0">
                      <a:pos x="T4" y="T5"/>
                    </a:cxn>
                    <a:cxn ang="0">
                      <a:pos x="T6" y="T7"/>
                    </a:cxn>
                    <a:cxn ang="0">
                      <a:pos x="T8" y="T9"/>
                    </a:cxn>
                  </a:cxnLst>
                  <a:rect l="0" t="0" r="r" b="b"/>
                  <a:pathLst>
                    <a:path w="15" h="10">
                      <a:moveTo>
                        <a:pt x="15" y="10"/>
                      </a:moveTo>
                      <a:lnTo>
                        <a:pt x="13" y="0"/>
                      </a:lnTo>
                      <a:lnTo>
                        <a:pt x="0" y="0"/>
                      </a:lnTo>
                      <a:lnTo>
                        <a:pt x="2" y="10"/>
                      </a:lnTo>
                      <a:lnTo>
                        <a:pt x="15" y="1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227"/>
                <p:cNvSpPr>
                  <a:spLocks/>
                </p:cNvSpPr>
                <p:nvPr/>
              </p:nvSpPr>
              <p:spPr bwMode="auto">
                <a:xfrm>
                  <a:off x="5063" y="820"/>
                  <a:ext cx="14" cy="9"/>
                </a:xfrm>
                <a:custGeom>
                  <a:avLst/>
                  <a:gdLst>
                    <a:gd name="T0" fmla="*/ 0 w 14"/>
                    <a:gd name="T1" fmla="*/ 0 h 9"/>
                    <a:gd name="T2" fmla="*/ 1 w 14"/>
                    <a:gd name="T3" fmla="*/ 9 h 9"/>
                    <a:gd name="T4" fmla="*/ 14 w 14"/>
                    <a:gd name="T5" fmla="*/ 9 h 9"/>
                    <a:gd name="T6" fmla="*/ 12 w 14"/>
                    <a:gd name="T7" fmla="*/ 0 h 9"/>
                    <a:gd name="T8" fmla="*/ 0 w 14"/>
                    <a:gd name="T9" fmla="*/ 0 h 9"/>
                  </a:gdLst>
                  <a:ahLst/>
                  <a:cxnLst>
                    <a:cxn ang="0">
                      <a:pos x="T0" y="T1"/>
                    </a:cxn>
                    <a:cxn ang="0">
                      <a:pos x="T2" y="T3"/>
                    </a:cxn>
                    <a:cxn ang="0">
                      <a:pos x="T4" y="T5"/>
                    </a:cxn>
                    <a:cxn ang="0">
                      <a:pos x="T6" y="T7"/>
                    </a:cxn>
                    <a:cxn ang="0">
                      <a:pos x="T8" y="T9"/>
                    </a:cxn>
                  </a:cxnLst>
                  <a:rect l="0" t="0" r="r" b="b"/>
                  <a:pathLst>
                    <a:path w="14" h="9">
                      <a:moveTo>
                        <a:pt x="0" y="0"/>
                      </a:moveTo>
                      <a:lnTo>
                        <a:pt x="1" y="9"/>
                      </a:lnTo>
                      <a:lnTo>
                        <a:pt x="14" y="9"/>
                      </a:lnTo>
                      <a:lnTo>
                        <a:pt x="12" y="0"/>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228"/>
                <p:cNvSpPr>
                  <a:spLocks/>
                </p:cNvSpPr>
                <p:nvPr/>
              </p:nvSpPr>
              <p:spPr bwMode="auto">
                <a:xfrm>
                  <a:off x="5125" y="816"/>
                  <a:ext cx="30" cy="6"/>
                </a:xfrm>
                <a:custGeom>
                  <a:avLst/>
                  <a:gdLst>
                    <a:gd name="T0" fmla="*/ 29 w 30"/>
                    <a:gd name="T1" fmla="*/ 0 h 6"/>
                    <a:gd name="T2" fmla="*/ 0 w 30"/>
                    <a:gd name="T3" fmla="*/ 0 h 6"/>
                    <a:gd name="T4" fmla="*/ 1 w 30"/>
                    <a:gd name="T5" fmla="*/ 6 h 6"/>
                    <a:gd name="T6" fmla="*/ 30 w 30"/>
                    <a:gd name="T7" fmla="*/ 6 h 6"/>
                    <a:gd name="T8" fmla="*/ 29 w 30"/>
                    <a:gd name="T9" fmla="*/ 0 h 6"/>
                  </a:gdLst>
                  <a:ahLst/>
                  <a:cxnLst>
                    <a:cxn ang="0">
                      <a:pos x="T0" y="T1"/>
                    </a:cxn>
                    <a:cxn ang="0">
                      <a:pos x="T2" y="T3"/>
                    </a:cxn>
                    <a:cxn ang="0">
                      <a:pos x="T4" y="T5"/>
                    </a:cxn>
                    <a:cxn ang="0">
                      <a:pos x="T6" y="T7"/>
                    </a:cxn>
                    <a:cxn ang="0">
                      <a:pos x="T8" y="T9"/>
                    </a:cxn>
                  </a:cxnLst>
                  <a:rect l="0" t="0" r="r" b="b"/>
                  <a:pathLst>
                    <a:path w="30" h="6">
                      <a:moveTo>
                        <a:pt x="29" y="0"/>
                      </a:moveTo>
                      <a:lnTo>
                        <a:pt x="0" y="0"/>
                      </a:lnTo>
                      <a:lnTo>
                        <a:pt x="1" y="6"/>
                      </a:lnTo>
                      <a:lnTo>
                        <a:pt x="30" y="6"/>
                      </a:lnTo>
                      <a:lnTo>
                        <a:pt x="29"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Rectangle 229"/>
                <p:cNvSpPr>
                  <a:spLocks noChangeArrowheads="1"/>
                </p:cNvSpPr>
                <p:nvPr/>
              </p:nvSpPr>
              <p:spPr bwMode="auto">
                <a:xfrm>
                  <a:off x="5127" y="826"/>
                  <a:ext cx="70" cy="6"/>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230"/>
                <p:cNvSpPr>
                  <a:spLocks/>
                </p:cNvSpPr>
                <p:nvPr/>
              </p:nvSpPr>
              <p:spPr bwMode="auto">
                <a:xfrm>
                  <a:off x="5131" y="853"/>
                  <a:ext cx="47" cy="5"/>
                </a:xfrm>
                <a:custGeom>
                  <a:avLst/>
                  <a:gdLst>
                    <a:gd name="T0" fmla="*/ 47 w 47"/>
                    <a:gd name="T1" fmla="*/ 5 h 5"/>
                    <a:gd name="T2" fmla="*/ 46 w 47"/>
                    <a:gd name="T3" fmla="*/ 0 h 5"/>
                    <a:gd name="T4" fmla="*/ 0 w 47"/>
                    <a:gd name="T5" fmla="*/ 0 h 5"/>
                    <a:gd name="T6" fmla="*/ 0 w 47"/>
                    <a:gd name="T7" fmla="*/ 5 h 5"/>
                    <a:gd name="T8" fmla="*/ 47 w 47"/>
                    <a:gd name="T9" fmla="*/ 5 h 5"/>
                  </a:gdLst>
                  <a:ahLst/>
                  <a:cxnLst>
                    <a:cxn ang="0">
                      <a:pos x="T0" y="T1"/>
                    </a:cxn>
                    <a:cxn ang="0">
                      <a:pos x="T2" y="T3"/>
                    </a:cxn>
                    <a:cxn ang="0">
                      <a:pos x="T4" y="T5"/>
                    </a:cxn>
                    <a:cxn ang="0">
                      <a:pos x="T6" y="T7"/>
                    </a:cxn>
                    <a:cxn ang="0">
                      <a:pos x="T8" y="T9"/>
                    </a:cxn>
                  </a:cxnLst>
                  <a:rect l="0" t="0" r="r" b="b"/>
                  <a:pathLst>
                    <a:path w="47" h="5">
                      <a:moveTo>
                        <a:pt x="47" y="5"/>
                      </a:moveTo>
                      <a:lnTo>
                        <a:pt x="46" y="0"/>
                      </a:lnTo>
                      <a:lnTo>
                        <a:pt x="0" y="0"/>
                      </a:lnTo>
                      <a:lnTo>
                        <a:pt x="0" y="5"/>
                      </a:lnTo>
                      <a:lnTo>
                        <a:pt x="47" y="5"/>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231"/>
                <p:cNvSpPr>
                  <a:spLocks/>
                </p:cNvSpPr>
                <p:nvPr/>
              </p:nvSpPr>
              <p:spPr bwMode="auto">
                <a:xfrm>
                  <a:off x="5132" y="863"/>
                  <a:ext cx="71" cy="6"/>
                </a:xfrm>
                <a:custGeom>
                  <a:avLst/>
                  <a:gdLst>
                    <a:gd name="T0" fmla="*/ 1 w 71"/>
                    <a:gd name="T1" fmla="*/ 6 h 6"/>
                    <a:gd name="T2" fmla="*/ 71 w 71"/>
                    <a:gd name="T3" fmla="*/ 6 h 6"/>
                    <a:gd name="T4" fmla="*/ 70 w 71"/>
                    <a:gd name="T5" fmla="*/ 0 h 6"/>
                    <a:gd name="T6" fmla="*/ 0 w 71"/>
                    <a:gd name="T7" fmla="*/ 0 h 6"/>
                    <a:gd name="T8" fmla="*/ 1 w 71"/>
                    <a:gd name="T9" fmla="*/ 6 h 6"/>
                  </a:gdLst>
                  <a:ahLst/>
                  <a:cxnLst>
                    <a:cxn ang="0">
                      <a:pos x="T0" y="T1"/>
                    </a:cxn>
                    <a:cxn ang="0">
                      <a:pos x="T2" y="T3"/>
                    </a:cxn>
                    <a:cxn ang="0">
                      <a:pos x="T4" y="T5"/>
                    </a:cxn>
                    <a:cxn ang="0">
                      <a:pos x="T6" y="T7"/>
                    </a:cxn>
                    <a:cxn ang="0">
                      <a:pos x="T8" y="T9"/>
                    </a:cxn>
                  </a:cxnLst>
                  <a:rect l="0" t="0" r="r" b="b"/>
                  <a:pathLst>
                    <a:path w="71" h="6">
                      <a:moveTo>
                        <a:pt x="1" y="6"/>
                      </a:moveTo>
                      <a:lnTo>
                        <a:pt x="71" y="6"/>
                      </a:lnTo>
                      <a:lnTo>
                        <a:pt x="70" y="0"/>
                      </a:lnTo>
                      <a:lnTo>
                        <a:pt x="0" y="0"/>
                      </a:lnTo>
                      <a:lnTo>
                        <a:pt x="1" y="6"/>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232"/>
                <p:cNvSpPr>
                  <a:spLocks/>
                </p:cNvSpPr>
                <p:nvPr/>
              </p:nvSpPr>
              <p:spPr bwMode="auto">
                <a:xfrm>
                  <a:off x="5107" y="942"/>
                  <a:ext cx="30" cy="6"/>
                </a:xfrm>
                <a:custGeom>
                  <a:avLst/>
                  <a:gdLst>
                    <a:gd name="T0" fmla="*/ 29 w 30"/>
                    <a:gd name="T1" fmla="*/ 0 h 6"/>
                    <a:gd name="T2" fmla="*/ 0 w 30"/>
                    <a:gd name="T3" fmla="*/ 0 h 6"/>
                    <a:gd name="T4" fmla="*/ 1 w 30"/>
                    <a:gd name="T5" fmla="*/ 6 h 6"/>
                    <a:gd name="T6" fmla="*/ 30 w 30"/>
                    <a:gd name="T7" fmla="*/ 6 h 6"/>
                    <a:gd name="T8" fmla="*/ 29 w 30"/>
                    <a:gd name="T9" fmla="*/ 0 h 6"/>
                  </a:gdLst>
                  <a:ahLst/>
                  <a:cxnLst>
                    <a:cxn ang="0">
                      <a:pos x="T0" y="T1"/>
                    </a:cxn>
                    <a:cxn ang="0">
                      <a:pos x="T2" y="T3"/>
                    </a:cxn>
                    <a:cxn ang="0">
                      <a:pos x="T4" y="T5"/>
                    </a:cxn>
                    <a:cxn ang="0">
                      <a:pos x="T6" y="T7"/>
                    </a:cxn>
                    <a:cxn ang="0">
                      <a:pos x="T8" y="T9"/>
                    </a:cxn>
                  </a:cxnLst>
                  <a:rect l="0" t="0" r="r" b="b"/>
                  <a:pathLst>
                    <a:path w="30" h="6">
                      <a:moveTo>
                        <a:pt x="29" y="0"/>
                      </a:moveTo>
                      <a:lnTo>
                        <a:pt x="0" y="0"/>
                      </a:lnTo>
                      <a:lnTo>
                        <a:pt x="1" y="6"/>
                      </a:lnTo>
                      <a:lnTo>
                        <a:pt x="30" y="6"/>
                      </a:lnTo>
                      <a:lnTo>
                        <a:pt x="29"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233"/>
                <p:cNvSpPr>
                  <a:spLocks/>
                </p:cNvSpPr>
                <p:nvPr/>
              </p:nvSpPr>
              <p:spPr bwMode="auto">
                <a:xfrm>
                  <a:off x="5109" y="952"/>
                  <a:ext cx="108" cy="6"/>
                </a:xfrm>
                <a:custGeom>
                  <a:avLst/>
                  <a:gdLst>
                    <a:gd name="T0" fmla="*/ 107 w 108"/>
                    <a:gd name="T1" fmla="*/ 0 h 6"/>
                    <a:gd name="T2" fmla="*/ 0 w 108"/>
                    <a:gd name="T3" fmla="*/ 0 h 6"/>
                    <a:gd name="T4" fmla="*/ 1 w 108"/>
                    <a:gd name="T5" fmla="*/ 6 h 6"/>
                    <a:gd name="T6" fmla="*/ 108 w 108"/>
                    <a:gd name="T7" fmla="*/ 6 h 6"/>
                    <a:gd name="T8" fmla="*/ 107 w 108"/>
                    <a:gd name="T9" fmla="*/ 0 h 6"/>
                  </a:gdLst>
                  <a:ahLst/>
                  <a:cxnLst>
                    <a:cxn ang="0">
                      <a:pos x="T0" y="T1"/>
                    </a:cxn>
                    <a:cxn ang="0">
                      <a:pos x="T2" y="T3"/>
                    </a:cxn>
                    <a:cxn ang="0">
                      <a:pos x="T4" y="T5"/>
                    </a:cxn>
                    <a:cxn ang="0">
                      <a:pos x="T6" y="T7"/>
                    </a:cxn>
                    <a:cxn ang="0">
                      <a:pos x="T8" y="T9"/>
                    </a:cxn>
                  </a:cxnLst>
                  <a:rect l="0" t="0" r="r" b="b"/>
                  <a:pathLst>
                    <a:path w="108" h="6">
                      <a:moveTo>
                        <a:pt x="107" y="0"/>
                      </a:moveTo>
                      <a:lnTo>
                        <a:pt x="0" y="0"/>
                      </a:lnTo>
                      <a:lnTo>
                        <a:pt x="1" y="6"/>
                      </a:lnTo>
                      <a:lnTo>
                        <a:pt x="108" y="6"/>
                      </a:lnTo>
                      <a:lnTo>
                        <a:pt x="107"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234"/>
                <p:cNvSpPr>
                  <a:spLocks/>
                </p:cNvSpPr>
                <p:nvPr/>
              </p:nvSpPr>
              <p:spPr bwMode="auto">
                <a:xfrm>
                  <a:off x="5073" y="795"/>
                  <a:ext cx="108" cy="5"/>
                </a:xfrm>
                <a:custGeom>
                  <a:avLst/>
                  <a:gdLst>
                    <a:gd name="T0" fmla="*/ 108 w 108"/>
                    <a:gd name="T1" fmla="*/ 5 h 5"/>
                    <a:gd name="T2" fmla="*/ 107 w 108"/>
                    <a:gd name="T3" fmla="*/ 0 h 5"/>
                    <a:gd name="T4" fmla="*/ 0 w 108"/>
                    <a:gd name="T5" fmla="*/ 0 h 5"/>
                    <a:gd name="T6" fmla="*/ 1 w 108"/>
                    <a:gd name="T7" fmla="*/ 5 h 5"/>
                    <a:gd name="T8" fmla="*/ 108 w 108"/>
                    <a:gd name="T9" fmla="*/ 5 h 5"/>
                  </a:gdLst>
                  <a:ahLst/>
                  <a:cxnLst>
                    <a:cxn ang="0">
                      <a:pos x="T0" y="T1"/>
                    </a:cxn>
                    <a:cxn ang="0">
                      <a:pos x="T2" y="T3"/>
                    </a:cxn>
                    <a:cxn ang="0">
                      <a:pos x="T4" y="T5"/>
                    </a:cxn>
                    <a:cxn ang="0">
                      <a:pos x="T6" y="T7"/>
                    </a:cxn>
                    <a:cxn ang="0">
                      <a:pos x="T8" y="T9"/>
                    </a:cxn>
                  </a:cxnLst>
                  <a:rect l="0" t="0" r="r" b="b"/>
                  <a:pathLst>
                    <a:path w="108" h="5">
                      <a:moveTo>
                        <a:pt x="108" y="5"/>
                      </a:moveTo>
                      <a:lnTo>
                        <a:pt x="107" y="0"/>
                      </a:lnTo>
                      <a:lnTo>
                        <a:pt x="0" y="0"/>
                      </a:lnTo>
                      <a:lnTo>
                        <a:pt x="1" y="5"/>
                      </a:lnTo>
                      <a:lnTo>
                        <a:pt x="108" y="5"/>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35"/>
                <p:cNvSpPr>
                  <a:spLocks/>
                </p:cNvSpPr>
                <p:nvPr/>
              </p:nvSpPr>
              <p:spPr bwMode="auto">
                <a:xfrm>
                  <a:off x="5022" y="749"/>
                  <a:ext cx="59" cy="223"/>
                </a:xfrm>
                <a:custGeom>
                  <a:avLst/>
                  <a:gdLst>
                    <a:gd name="T0" fmla="*/ 44 w 59"/>
                    <a:gd name="T1" fmla="*/ 130 h 223"/>
                    <a:gd name="T2" fmla="*/ 33 w 59"/>
                    <a:gd name="T3" fmla="*/ 58 h 223"/>
                    <a:gd name="T4" fmla="*/ 9 w 59"/>
                    <a:gd name="T5" fmla="*/ 58 h 223"/>
                    <a:gd name="T6" fmla="*/ 6 w 59"/>
                    <a:gd name="T7" fmla="*/ 35 h 223"/>
                    <a:gd name="T8" fmla="*/ 29 w 59"/>
                    <a:gd name="T9" fmla="*/ 35 h 223"/>
                    <a:gd name="T10" fmla="*/ 24 w 59"/>
                    <a:gd name="T11" fmla="*/ 0 h 223"/>
                    <a:gd name="T12" fmla="*/ 0 w 59"/>
                    <a:gd name="T13" fmla="*/ 0 h 223"/>
                    <a:gd name="T14" fmla="*/ 21 w 59"/>
                    <a:gd name="T15" fmla="*/ 136 h 223"/>
                    <a:gd name="T16" fmla="*/ 29 w 59"/>
                    <a:gd name="T17" fmla="*/ 188 h 223"/>
                    <a:gd name="T18" fmla="*/ 35 w 59"/>
                    <a:gd name="T19" fmla="*/ 223 h 223"/>
                    <a:gd name="T20" fmla="*/ 59 w 59"/>
                    <a:gd name="T21" fmla="*/ 223 h 223"/>
                    <a:gd name="T22" fmla="*/ 53 w 59"/>
                    <a:gd name="T23" fmla="*/ 188 h 223"/>
                    <a:gd name="T24" fmla="*/ 44 w 59"/>
                    <a:gd name="T25" fmla="*/ 13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223">
                      <a:moveTo>
                        <a:pt x="44" y="130"/>
                      </a:moveTo>
                      <a:lnTo>
                        <a:pt x="33" y="58"/>
                      </a:lnTo>
                      <a:lnTo>
                        <a:pt x="9" y="58"/>
                      </a:lnTo>
                      <a:lnTo>
                        <a:pt x="6" y="35"/>
                      </a:lnTo>
                      <a:lnTo>
                        <a:pt x="29" y="35"/>
                      </a:lnTo>
                      <a:lnTo>
                        <a:pt x="24" y="0"/>
                      </a:lnTo>
                      <a:lnTo>
                        <a:pt x="0" y="0"/>
                      </a:lnTo>
                      <a:lnTo>
                        <a:pt x="21" y="136"/>
                      </a:lnTo>
                      <a:lnTo>
                        <a:pt x="29" y="188"/>
                      </a:lnTo>
                      <a:lnTo>
                        <a:pt x="35" y="223"/>
                      </a:lnTo>
                      <a:lnTo>
                        <a:pt x="59" y="223"/>
                      </a:lnTo>
                      <a:lnTo>
                        <a:pt x="53" y="188"/>
                      </a:lnTo>
                      <a:lnTo>
                        <a:pt x="44" y="13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36"/>
                <p:cNvSpPr>
                  <a:spLocks/>
                </p:cNvSpPr>
                <p:nvPr/>
              </p:nvSpPr>
              <p:spPr bwMode="auto">
                <a:xfrm>
                  <a:off x="5028" y="784"/>
                  <a:ext cx="27" cy="23"/>
                </a:xfrm>
                <a:custGeom>
                  <a:avLst/>
                  <a:gdLst>
                    <a:gd name="T0" fmla="*/ 23 w 27"/>
                    <a:gd name="T1" fmla="*/ 0 h 23"/>
                    <a:gd name="T2" fmla="*/ 23 w 27"/>
                    <a:gd name="T3" fmla="*/ 0 h 23"/>
                    <a:gd name="T4" fmla="*/ 0 w 27"/>
                    <a:gd name="T5" fmla="*/ 0 h 23"/>
                    <a:gd name="T6" fmla="*/ 3 w 27"/>
                    <a:gd name="T7" fmla="*/ 23 h 23"/>
                    <a:gd name="T8" fmla="*/ 27 w 27"/>
                    <a:gd name="T9" fmla="*/ 23 h 23"/>
                    <a:gd name="T10" fmla="*/ 23 w 27"/>
                    <a:gd name="T11" fmla="*/ 0 h 23"/>
                  </a:gdLst>
                  <a:ahLst/>
                  <a:cxnLst>
                    <a:cxn ang="0">
                      <a:pos x="T0" y="T1"/>
                    </a:cxn>
                    <a:cxn ang="0">
                      <a:pos x="T2" y="T3"/>
                    </a:cxn>
                    <a:cxn ang="0">
                      <a:pos x="T4" y="T5"/>
                    </a:cxn>
                    <a:cxn ang="0">
                      <a:pos x="T6" y="T7"/>
                    </a:cxn>
                    <a:cxn ang="0">
                      <a:pos x="T8" y="T9"/>
                    </a:cxn>
                    <a:cxn ang="0">
                      <a:pos x="T10" y="T11"/>
                    </a:cxn>
                  </a:cxnLst>
                  <a:rect l="0" t="0" r="r" b="b"/>
                  <a:pathLst>
                    <a:path w="27" h="23">
                      <a:moveTo>
                        <a:pt x="23" y="0"/>
                      </a:moveTo>
                      <a:lnTo>
                        <a:pt x="23" y="0"/>
                      </a:lnTo>
                      <a:lnTo>
                        <a:pt x="0" y="0"/>
                      </a:lnTo>
                      <a:lnTo>
                        <a:pt x="3" y="23"/>
                      </a:lnTo>
                      <a:lnTo>
                        <a:pt x="27" y="23"/>
                      </a:lnTo>
                      <a:lnTo>
                        <a:pt x="23"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237"/>
                <p:cNvSpPr>
                  <a:spLocks/>
                </p:cNvSpPr>
                <p:nvPr/>
              </p:nvSpPr>
              <p:spPr bwMode="auto">
                <a:xfrm>
                  <a:off x="5028" y="762"/>
                  <a:ext cx="16" cy="10"/>
                </a:xfrm>
                <a:custGeom>
                  <a:avLst/>
                  <a:gdLst>
                    <a:gd name="T0" fmla="*/ 16 w 16"/>
                    <a:gd name="T1" fmla="*/ 10 h 10"/>
                    <a:gd name="T2" fmla="*/ 15 w 16"/>
                    <a:gd name="T3" fmla="*/ 0 h 10"/>
                    <a:gd name="T4" fmla="*/ 0 w 16"/>
                    <a:gd name="T5" fmla="*/ 0 h 10"/>
                    <a:gd name="T6" fmla="*/ 1 w 16"/>
                    <a:gd name="T7" fmla="*/ 10 h 10"/>
                    <a:gd name="T8" fmla="*/ 16 w 16"/>
                    <a:gd name="T9" fmla="*/ 10 h 10"/>
                  </a:gdLst>
                  <a:ahLst/>
                  <a:cxnLst>
                    <a:cxn ang="0">
                      <a:pos x="T0" y="T1"/>
                    </a:cxn>
                    <a:cxn ang="0">
                      <a:pos x="T2" y="T3"/>
                    </a:cxn>
                    <a:cxn ang="0">
                      <a:pos x="T4" y="T5"/>
                    </a:cxn>
                    <a:cxn ang="0">
                      <a:pos x="T6" y="T7"/>
                    </a:cxn>
                    <a:cxn ang="0">
                      <a:pos x="T8" y="T9"/>
                    </a:cxn>
                  </a:cxnLst>
                  <a:rect l="0" t="0" r="r" b="b"/>
                  <a:pathLst>
                    <a:path w="16" h="10">
                      <a:moveTo>
                        <a:pt x="16" y="10"/>
                      </a:moveTo>
                      <a:lnTo>
                        <a:pt x="15" y="0"/>
                      </a:lnTo>
                      <a:lnTo>
                        <a:pt x="0" y="0"/>
                      </a:lnTo>
                      <a:lnTo>
                        <a:pt x="1" y="10"/>
                      </a:lnTo>
                      <a:lnTo>
                        <a:pt x="16" y="1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238"/>
                <p:cNvSpPr>
                  <a:spLocks/>
                </p:cNvSpPr>
                <p:nvPr/>
              </p:nvSpPr>
              <p:spPr bwMode="auto">
                <a:xfrm>
                  <a:off x="5037" y="819"/>
                  <a:ext cx="16" cy="9"/>
                </a:xfrm>
                <a:custGeom>
                  <a:avLst/>
                  <a:gdLst>
                    <a:gd name="T0" fmla="*/ 14 w 16"/>
                    <a:gd name="T1" fmla="*/ 0 h 9"/>
                    <a:gd name="T2" fmla="*/ 0 w 16"/>
                    <a:gd name="T3" fmla="*/ 0 h 9"/>
                    <a:gd name="T4" fmla="*/ 1 w 16"/>
                    <a:gd name="T5" fmla="*/ 9 h 9"/>
                    <a:gd name="T6" fmla="*/ 16 w 16"/>
                    <a:gd name="T7" fmla="*/ 9 h 9"/>
                    <a:gd name="T8" fmla="*/ 14 w 16"/>
                    <a:gd name="T9" fmla="*/ 0 h 9"/>
                  </a:gdLst>
                  <a:ahLst/>
                  <a:cxnLst>
                    <a:cxn ang="0">
                      <a:pos x="T0" y="T1"/>
                    </a:cxn>
                    <a:cxn ang="0">
                      <a:pos x="T2" y="T3"/>
                    </a:cxn>
                    <a:cxn ang="0">
                      <a:pos x="T4" y="T5"/>
                    </a:cxn>
                    <a:cxn ang="0">
                      <a:pos x="T6" y="T7"/>
                    </a:cxn>
                    <a:cxn ang="0">
                      <a:pos x="T8" y="T9"/>
                    </a:cxn>
                  </a:cxnLst>
                  <a:rect l="0" t="0" r="r" b="b"/>
                  <a:pathLst>
                    <a:path w="16" h="9">
                      <a:moveTo>
                        <a:pt x="14" y="0"/>
                      </a:moveTo>
                      <a:lnTo>
                        <a:pt x="0" y="0"/>
                      </a:lnTo>
                      <a:lnTo>
                        <a:pt x="1" y="9"/>
                      </a:lnTo>
                      <a:lnTo>
                        <a:pt x="16" y="9"/>
                      </a:lnTo>
                      <a:lnTo>
                        <a:pt x="14"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239"/>
                <p:cNvSpPr>
                  <a:spLocks/>
                </p:cNvSpPr>
                <p:nvPr/>
              </p:nvSpPr>
              <p:spPr bwMode="auto">
                <a:xfrm>
                  <a:off x="5041" y="844"/>
                  <a:ext cx="16" cy="9"/>
                </a:xfrm>
                <a:custGeom>
                  <a:avLst/>
                  <a:gdLst>
                    <a:gd name="T0" fmla="*/ 15 w 16"/>
                    <a:gd name="T1" fmla="*/ 0 h 9"/>
                    <a:gd name="T2" fmla="*/ 0 w 16"/>
                    <a:gd name="T3" fmla="*/ 0 h 9"/>
                    <a:gd name="T4" fmla="*/ 1 w 16"/>
                    <a:gd name="T5" fmla="*/ 9 h 9"/>
                    <a:gd name="T6" fmla="*/ 16 w 16"/>
                    <a:gd name="T7" fmla="*/ 9 h 9"/>
                    <a:gd name="T8" fmla="*/ 15 w 16"/>
                    <a:gd name="T9" fmla="*/ 0 h 9"/>
                  </a:gdLst>
                  <a:ahLst/>
                  <a:cxnLst>
                    <a:cxn ang="0">
                      <a:pos x="T0" y="T1"/>
                    </a:cxn>
                    <a:cxn ang="0">
                      <a:pos x="T2" y="T3"/>
                    </a:cxn>
                    <a:cxn ang="0">
                      <a:pos x="T4" y="T5"/>
                    </a:cxn>
                    <a:cxn ang="0">
                      <a:pos x="T6" y="T7"/>
                    </a:cxn>
                    <a:cxn ang="0">
                      <a:pos x="T8" y="T9"/>
                    </a:cxn>
                  </a:cxnLst>
                  <a:rect l="0" t="0" r="r" b="b"/>
                  <a:pathLst>
                    <a:path w="16" h="9">
                      <a:moveTo>
                        <a:pt x="15" y="0"/>
                      </a:moveTo>
                      <a:lnTo>
                        <a:pt x="0" y="0"/>
                      </a:lnTo>
                      <a:lnTo>
                        <a:pt x="1" y="9"/>
                      </a:lnTo>
                      <a:lnTo>
                        <a:pt x="16" y="9"/>
                      </a:lnTo>
                      <a:lnTo>
                        <a:pt x="1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240"/>
                <p:cNvSpPr>
                  <a:spLocks/>
                </p:cNvSpPr>
                <p:nvPr/>
              </p:nvSpPr>
              <p:spPr bwMode="auto">
                <a:xfrm>
                  <a:off x="5111" y="763"/>
                  <a:ext cx="25" cy="23"/>
                </a:xfrm>
                <a:custGeom>
                  <a:avLst/>
                  <a:gdLst>
                    <a:gd name="T0" fmla="*/ 25 w 43"/>
                    <a:gd name="T1" fmla="*/ 39 h 39"/>
                    <a:gd name="T2" fmla="*/ 42 w 43"/>
                    <a:gd name="T3" fmla="*/ 19 h 39"/>
                    <a:gd name="T4" fmla="*/ 19 w 43"/>
                    <a:gd name="T5" fmla="*/ 0 h 39"/>
                    <a:gd name="T6" fmla="*/ 2 w 43"/>
                    <a:gd name="T7" fmla="*/ 19 h 39"/>
                    <a:gd name="T8" fmla="*/ 25 w 43"/>
                    <a:gd name="T9" fmla="*/ 39 h 39"/>
                  </a:gdLst>
                  <a:ahLst/>
                  <a:cxnLst>
                    <a:cxn ang="0">
                      <a:pos x="T0" y="T1"/>
                    </a:cxn>
                    <a:cxn ang="0">
                      <a:pos x="T2" y="T3"/>
                    </a:cxn>
                    <a:cxn ang="0">
                      <a:pos x="T4" y="T5"/>
                    </a:cxn>
                    <a:cxn ang="0">
                      <a:pos x="T6" y="T7"/>
                    </a:cxn>
                    <a:cxn ang="0">
                      <a:pos x="T8" y="T9"/>
                    </a:cxn>
                  </a:cxnLst>
                  <a:rect l="0" t="0" r="r" b="b"/>
                  <a:pathLst>
                    <a:path w="43" h="39">
                      <a:moveTo>
                        <a:pt x="25" y="39"/>
                      </a:moveTo>
                      <a:cubicBezTo>
                        <a:pt x="36" y="39"/>
                        <a:pt x="43" y="30"/>
                        <a:pt x="42" y="19"/>
                      </a:cubicBezTo>
                      <a:cubicBezTo>
                        <a:pt x="40" y="9"/>
                        <a:pt x="30" y="0"/>
                        <a:pt x="19" y="0"/>
                      </a:cubicBezTo>
                      <a:cubicBezTo>
                        <a:pt x="8" y="0"/>
                        <a:pt x="0" y="9"/>
                        <a:pt x="2" y="19"/>
                      </a:cubicBezTo>
                      <a:cubicBezTo>
                        <a:pt x="4" y="30"/>
                        <a:pt x="14" y="39"/>
                        <a:pt x="25" y="39"/>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5" name="Group 54"/>
              <p:cNvGrpSpPr/>
              <p:nvPr/>
            </p:nvGrpSpPr>
            <p:grpSpPr>
              <a:xfrm flipH="1">
                <a:off x="7894638" y="2884352"/>
                <a:ext cx="2308172" cy="3229146"/>
                <a:chOff x="2424478" y="3076828"/>
                <a:chExt cx="2614248" cy="3657348"/>
              </a:xfrm>
            </p:grpSpPr>
            <p:sp>
              <p:nvSpPr>
                <p:cNvPr id="56" name="Freeform 6"/>
                <p:cNvSpPr>
                  <a:spLocks/>
                </p:cNvSpPr>
                <p:nvPr/>
              </p:nvSpPr>
              <p:spPr bwMode="auto">
                <a:xfrm>
                  <a:off x="2886076" y="3681413"/>
                  <a:ext cx="312738" cy="688975"/>
                </a:xfrm>
                <a:custGeom>
                  <a:avLst/>
                  <a:gdLst>
                    <a:gd name="T0" fmla="*/ 88 w 88"/>
                    <a:gd name="T1" fmla="*/ 0 h 194"/>
                    <a:gd name="T2" fmla="*/ 0 w 88"/>
                    <a:gd name="T3" fmla="*/ 6 h 194"/>
                    <a:gd name="T4" fmla="*/ 0 w 88"/>
                    <a:gd name="T5" fmla="*/ 90 h 194"/>
                    <a:gd name="T6" fmla="*/ 41 w 88"/>
                    <a:gd name="T7" fmla="*/ 194 h 194"/>
                    <a:gd name="T8" fmla="*/ 81 w 88"/>
                    <a:gd name="T9" fmla="*/ 90 h 194"/>
                    <a:gd name="T10" fmla="*/ 88 w 88"/>
                    <a:gd name="T11" fmla="*/ 0 h 194"/>
                  </a:gdLst>
                  <a:ahLst/>
                  <a:cxnLst>
                    <a:cxn ang="0">
                      <a:pos x="T0" y="T1"/>
                    </a:cxn>
                    <a:cxn ang="0">
                      <a:pos x="T2" y="T3"/>
                    </a:cxn>
                    <a:cxn ang="0">
                      <a:pos x="T4" y="T5"/>
                    </a:cxn>
                    <a:cxn ang="0">
                      <a:pos x="T6" y="T7"/>
                    </a:cxn>
                    <a:cxn ang="0">
                      <a:pos x="T8" y="T9"/>
                    </a:cxn>
                    <a:cxn ang="0">
                      <a:pos x="T10" y="T11"/>
                    </a:cxn>
                  </a:cxnLst>
                  <a:rect l="0" t="0" r="r" b="b"/>
                  <a:pathLst>
                    <a:path w="88" h="194">
                      <a:moveTo>
                        <a:pt x="88" y="0"/>
                      </a:moveTo>
                      <a:cubicBezTo>
                        <a:pt x="0" y="6"/>
                        <a:pt x="0" y="6"/>
                        <a:pt x="0" y="6"/>
                      </a:cubicBezTo>
                      <a:cubicBezTo>
                        <a:pt x="0" y="90"/>
                        <a:pt x="0" y="90"/>
                        <a:pt x="0" y="90"/>
                      </a:cubicBezTo>
                      <a:cubicBezTo>
                        <a:pt x="0" y="90"/>
                        <a:pt x="5" y="194"/>
                        <a:pt x="41" y="194"/>
                      </a:cubicBezTo>
                      <a:cubicBezTo>
                        <a:pt x="77" y="194"/>
                        <a:pt x="81" y="90"/>
                        <a:pt x="81" y="90"/>
                      </a:cubicBezTo>
                      <a:lnTo>
                        <a:pt x="88" y="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7"/>
                <p:cNvSpPr>
                  <a:spLocks/>
                </p:cNvSpPr>
                <p:nvPr/>
              </p:nvSpPr>
              <p:spPr bwMode="auto">
                <a:xfrm>
                  <a:off x="2938463" y="3652838"/>
                  <a:ext cx="263525" cy="234950"/>
                </a:xfrm>
                <a:custGeom>
                  <a:avLst/>
                  <a:gdLst>
                    <a:gd name="T0" fmla="*/ 3 w 74"/>
                    <a:gd name="T1" fmla="*/ 0 h 66"/>
                    <a:gd name="T2" fmla="*/ 69 w 74"/>
                    <a:gd name="T3" fmla="*/ 63 h 66"/>
                    <a:gd name="T4" fmla="*/ 74 w 74"/>
                    <a:gd name="T5" fmla="*/ 8 h 66"/>
                    <a:gd name="T6" fmla="*/ 3 w 74"/>
                    <a:gd name="T7" fmla="*/ 0 h 66"/>
                  </a:gdLst>
                  <a:ahLst/>
                  <a:cxnLst>
                    <a:cxn ang="0">
                      <a:pos x="T0" y="T1"/>
                    </a:cxn>
                    <a:cxn ang="0">
                      <a:pos x="T2" y="T3"/>
                    </a:cxn>
                    <a:cxn ang="0">
                      <a:pos x="T4" y="T5"/>
                    </a:cxn>
                    <a:cxn ang="0">
                      <a:pos x="T6" y="T7"/>
                    </a:cxn>
                  </a:cxnLst>
                  <a:rect l="0" t="0" r="r" b="b"/>
                  <a:pathLst>
                    <a:path w="74" h="66">
                      <a:moveTo>
                        <a:pt x="3" y="0"/>
                      </a:moveTo>
                      <a:cubicBezTo>
                        <a:pt x="0" y="44"/>
                        <a:pt x="17" y="66"/>
                        <a:pt x="69" y="63"/>
                      </a:cubicBezTo>
                      <a:cubicBezTo>
                        <a:pt x="74" y="8"/>
                        <a:pt x="74" y="8"/>
                        <a:pt x="74" y="8"/>
                      </a:cubicBezTo>
                      <a:lnTo>
                        <a:pt x="3" y="0"/>
                      </a:ln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8"/>
                <p:cNvSpPr>
                  <a:spLocks/>
                </p:cNvSpPr>
                <p:nvPr/>
              </p:nvSpPr>
              <p:spPr bwMode="auto">
                <a:xfrm>
                  <a:off x="2949131" y="3344863"/>
                  <a:ext cx="457200" cy="493713"/>
                </a:xfrm>
                <a:custGeom>
                  <a:avLst/>
                  <a:gdLst>
                    <a:gd name="T0" fmla="*/ 106 w 128"/>
                    <a:gd name="T1" fmla="*/ 57 h 139"/>
                    <a:gd name="T2" fmla="*/ 117 w 128"/>
                    <a:gd name="T3" fmla="*/ 40 h 139"/>
                    <a:gd name="T4" fmla="*/ 88 w 128"/>
                    <a:gd name="T5" fmla="*/ 7 h 139"/>
                    <a:gd name="T6" fmla="*/ 86 w 128"/>
                    <a:gd name="T7" fmla="*/ 1 h 139"/>
                    <a:gd name="T8" fmla="*/ 86 w 128"/>
                    <a:gd name="T9" fmla="*/ 0 h 139"/>
                    <a:gd name="T10" fmla="*/ 47 w 128"/>
                    <a:gd name="T11" fmla="*/ 4 h 139"/>
                    <a:gd name="T12" fmla="*/ 36 w 128"/>
                    <a:gd name="T13" fmla="*/ 32 h 139"/>
                    <a:gd name="T14" fmla="*/ 40 w 128"/>
                    <a:gd name="T15" fmla="*/ 46 h 139"/>
                    <a:gd name="T16" fmla="*/ 30 w 128"/>
                    <a:gd name="T17" fmla="*/ 48 h 139"/>
                    <a:gd name="T18" fmla="*/ 9 w 128"/>
                    <a:gd name="T19" fmla="*/ 39 h 139"/>
                    <a:gd name="T20" fmla="*/ 10 w 128"/>
                    <a:gd name="T21" fmla="*/ 77 h 139"/>
                    <a:gd name="T22" fmla="*/ 13 w 128"/>
                    <a:gd name="T23" fmla="*/ 84 h 139"/>
                    <a:gd name="T24" fmla="*/ 0 w 128"/>
                    <a:gd name="T25" fmla="*/ 124 h 139"/>
                    <a:gd name="T26" fmla="*/ 0 w 128"/>
                    <a:gd name="T27" fmla="*/ 124 h 139"/>
                    <a:gd name="T28" fmla="*/ 0 w 128"/>
                    <a:gd name="T29" fmla="*/ 124 h 139"/>
                    <a:gd name="T30" fmla="*/ 0 w 128"/>
                    <a:gd name="T31" fmla="*/ 124 h 139"/>
                    <a:gd name="T32" fmla="*/ 0 w 128"/>
                    <a:gd name="T33" fmla="*/ 124 h 139"/>
                    <a:gd name="T34" fmla="*/ 91 w 128"/>
                    <a:gd name="T35" fmla="*/ 127 h 139"/>
                    <a:gd name="T36" fmla="*/ 110 w 128"/>
                    <a:gd name="T37" fmla="*/ 115 h 139"/>
                    <a:gd name="T38" fmla="*/ 106 w 128"/>
                    <a:gd name="T39" fmla="*/ 5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9">
                      <a:moveTo>
                        <a:pt x="106" y="57"/>
                      </a:moveTo>
                      <a:cubicBezTo>
                        <a:pt x="128" y="49"/>
                        <a:pt x="119" y="43"/>
                        <a:pt x="117" y="40"/>
                      </a:cubicBezTo>
                      <a:cubicBezTo>
                        <a:pt x="115" y="38"/>
                        <a:pt x="90" y="14"/>
                        <a:pt x="88" y="7"/>
                      </a:cubicBezTo>
                      <a:cubicBezTo>
                        <a:pt x="88" y="5"/>
                        <a:pt x="87" y="3"/>
                        <a:pt x="86" y="1"/>
                      </a:cubicBezTo>
                      <a:cubicBezTo>
                        <a:pt x="86" y="1"/>
                        <a:pt x="86" y="1"/>
                        <a:pt x="86" y="0"/>
                      </a:cubicBezTo>
                      <a:cubicBezTo>
                        <a:pt x="71" y="8"/>
                        <a:pt x="58" y="7"/>
                        <a:pt x="47" y="4"/>
                      </a:cubicBezTo>
                      <a:cubicBezTo>
                        <a:pt x="41" y="14"/>
                        <a:pt x="38" y="25"/>
                        <a:pt x="36" y="32"/>
                      </a:cubicBezTo>
                      <a:cubicBezTo>
                        <a:pt x="38" y="38"/>
                        <a:pt x="39" y="44"/>
                        <a:pt x="40" y="46"/>
                      </a:cubicBezTo>
                      <a:cubicBezTo>
                        <a:pt x="41" y="54"/>
                        <a:pt x="30" y="48"/>
                        <a:pt x="30" y="48"/>
                      </a:cubicBezTo>
                      <a:cubicBezTo>
                        <a:pt x="30" y="48"/>
                        <a:pt x="19" y="41"/>
                        <a:pt x="9" y="39"/>
                      </a:cubicBezTo>
                      <a:cubicBezTo>
                        <a:pt x="2" y="46"/>
                        <a:pt x="7" y="69"/>
                        <a:pt x="10" y="77"/>
                      </a:cubicBezTo>
                      <a:cubicBezTo>
                        <a:pt x="12" y="80"/>
                        <a:pt x="13" y="84"/>
                        <a:pt x="13" y="84"/>
                      </a:cubicBezTo>
                      <a:cubicBezTo>
                        <a:pt x="13" y="84"/>
                        <a:pt x="20" y="116"/>
                        <a:pt x="0" y="124"/>
                      </a:cubicBezTo>
                      <a:cubicBezTo>
                        <a:pt x="0" y="124"/>
                        <a:pt x="0" y="124"/>
                        <a:pt x="0" y="124"/>
                      </a:cubicBezTo>
                      <a:cubicBezTo>
                        <a:pt x="0" y="124"/>
                        <a:pt x="0" y="124"/>
                        <a:pt x="0" y="124"/>
                      </a:cubicBezTo>
                      <a:cubicBezTo>
                        <a:pt x="0" y="124"/>
                        <a:pt x="0" y="124"/>
                        <a:pt x="0" y="124"/>
                      </a:cubicBezTo>
                      <a:cubicBezTo>
                        <a:pt x="0" y="124"/>
                        <a:pt x="0" y="124"/>
                        <a:pt x="0" y="124"/>
                      </a:cubicBezTo>
                      <a:cubicBezTo>
                        <a:pt x="33" y="139"/>
                        <a:pt x="73" y="129"/>
                        <a:pt x="91" y="127"/>
                      </a:cubicBezTo>
                      <a:cubicBezTo>
                        <a:pt x="111" y="124"/>
                        <a:pt x="110" y="115"/>
                        <a:pt x="110" y="115"/>
                      </a:cubicBezTo>
                      <a:cubicBezTo>
                        <a:pt x="108" y="103"/>
                        <a:pt x="101" y="63"/>
                        <a:pt x="106" y="57"/>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9"/>
                <p:cNvSpPr>
                  <a:spLocks/>
                </p:cNvSpPr>
                <p:nvPr/>
              </p:nvSpPr>
              <p:spPr bwMode="auto">
                <a:xfrm>
                  <a:off x="3046413" y="3313113"/>
                  <a:ext cx="74613" cy="146050"/>
                </a:xfrm>
                <a:custGeom>
                  <a:avLst/>
                  <a:gdLst>
                    <a:gd name="T0" fmla="*/ 0 w 21"/>
                    <a:gd name="T1" fmla="*/ 0 h 41"/>
                    <a:gd name="T2" fmla="*/ 5 w 21"/>
                    <a:gd name="T3" fmla="*/ 20 h 41"/>
                    <a:gd name="T4" fmla="*/ 5 w 21"/>
                    <a:gd name="T5" fmla="*/ 22 h 41"/>
                    <a:gd name="T6" fmla="*/ 10 w 21"/>
                    <a:gd name="T7" fmla="*/ 41 h 41"/>
                    <a:gd name="T8" fmla="*/ 21 w 21"/>
                    <a:gd name="T9" fmla="*/ 13 h 41"/>
                    <a:gd name="T10" fmla="*/ 0 w 21"/>
                    <a:gd name="T11" fmla="*/ 0 h 41"/>
                    <a:gd name="T12" fmla="*/ 0 w 2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1" h="41">
                      <a:moveTo>
                        <a:pt x="0" y="0"/>
                      </a:moveTo>
                      <a:cubicBezTo>
                        <a:pt x="5" y="20"/>
                        <a:pt x="5" y="20"/>
                        <a:pt x="5" y="20"/>
                      </a:cubicBezTo>
                      <a:cubicBezTo>
                        <a:pt x="5" y="22"/>
                        <a:pt x="5" y="22"/>
                        <a:pt x="5" y="22"/>
                      </a:cubicBezTo>
                      <a:cubicBezTo>
                        <a:pt x="6" y="26"/>
                        <a:pt x="8" y="34"/>
                        <a:pt x="10" y="41"/>
                      </a:cubicBezTo>
                      <a:cubicBezTo>
                        <a:pt x="12" y="34"/>
                        <a:pt x="15" y="23"/>
                        <a:pt x="21" y="13"/>
                      </a:cubicBezTo>
                      <a:cubicBezTo>
                        <a:pt x="9" y="9"/>
                        <a:pt x="1" y="1"/>
                        <a:pt x="0" y="0"/>
                      </a:cubicBezTo>
                      <a:cubicBezTo>
                        <a:pt x="0" y="0"/>
                        <a:pt x="0" y="0"/>
                        <a:pt x="0" y="0"/>
                      </a:cubicBez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0"/>
                <p:cNvSpPr>
                  <a:spLocks/>
                </p:cNvSpPr>
                <p:nvPr/>
              </p:nvSpPr>
              <p:spPr bwMode="auto">
                <a:xfrm>
                  <a:off x="2941815" y="3479800"/>
                  <a:ext cx="50800" cy="138113"/>
                </a:xfrm>
                <a:custGeom>
                  <a:avLst/>
                  <a:gdLst>
                    <a:gd name="T0" fmla="*/ 13 w 14"/>
                    <a:gd name="T1" fmla="*/ 1 h 39"/>
                    <a:gd name="T2" fmla="*/ 2 w 14"/>
                    <a:gd name="T3" fmla="*/ 5 h 39"/>
                    <a:gd name="T4" fmla="*/ 7 w 14"/>
                    <a:gd name="T5" fmla="*/ 27 h 39"/>
                    <a:gd name="T6" fmla="*/ 14 w 14"/>
                    <a:gd name="T7" fmla="*/ 39 h 39"/>
                    <a:gd name="T8" fmla="*/ 13 w 14"/>
                    <a:gd name="T9" fmla="*/ 1 h 39"/>
                  </a:gdLst>
                  <a:ahLst/>
                  <a:cxnLst>
                    <a:cxn ang="0">
                      <a:pos x="T0" y="T1"/>
                    </a:cxn>
                    <a:cxn ang="0">
                      <a:pos x="T2" y="T3"/>
                    </a:cxn>
                    <a:cxn ang="0">
                      <a:pos x="T4" y="T5"/>
                    </a:cxn>
                    <a:cxn ang="0">
                      <a:pos x="T6" y="T7"/>
                    </a:cxn>
                    <a:cxn ang="0">
                      <a:pos x="T8" y="T9"/>
                    </a:cxn>
                  </a:cxnLst>
                  <a:rect l="0" t="0" r="r" b="b"/>
                  <a:pathLst>
                    <a:path w="14" h="39">
                      <a:moveTo>
                        <a:pt x="13" y="1"/>
                      </a:moveTo>
                      <a:cubicBezTo>
                        <a:pt x="8" y="0"/>
                        <a:pt x="4" y="1"/>
                        <a:pt x="2" y="5"/>
                      </a:cubicBezTo>
                      <a:cubicBezTo>
                        <a:pt x="0" y="11"/>
                        <a:pt x="3" y="19"/>
                        <a:pt x="7" y="27"/>
                      </a:cubicBezTo>
                      <a:cubicBezTo>
                        <a:pt x="9" y="31"/>
                        <a:pt x="12" y="35"/>
                        <a:pt x="14" y="39"/>
                      </a:cubicBezTo>
                      <a:cubicBezTo>
                        <a:pt x="11" y="31"/>
                        <a:pt x="6" y="8"/>
                        <a:pt x="13" y="1"/>
                      </a:cubicBez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1"/>
                <p:cNvSpPr>
                  <a:spLocks/>
                </p:cNvSpPr>
                <p:nvPr/>
              </p:nvSpPr>
              <p:spPr bwMode="auto">
                <a:xfrm>
                  <a:off x="2424478" y="3076828"/>
                  <a:ext cx="906543" cy="749881"/>
                </a:xfrm>
                <a:custGeom>
                  <a:avLst/>
                  <a:gdLst>
                    <a:gd name="T0" fmla="*/ 166 w 250"/>
                    <a:gd name="T1" fmla="*/ 164 h 204"/>
                    <a:gd name="T2" fmla="*/ 153 w 250"/>
                    <a:gd name="T3" fmla="*/ 204 h 204"/>
                    <a:gd name="T4" fmla="*/ 153 w 250"/>
                    <a:gd name="T5" fmla="*/ 204 h 204"/>
                    <a:gd name="T6" fmla="*/ 152 w 250"/>
                    <a:gd name="T7" fmla="*/ 204 h 204"/>
                    <a:gd name="T8" fmla="*/ 82 w 250"/>
                    <a:gd name="T9" fmla="*/ 173 h 204"/>
                    <a:gd name="T10" fmla="*/ 72 w 250"/>
                    <a:gd name="T11" fmla="*/ 176 h 204"/>
                    <a:gd name="T12" fmla="*/ 5 w 250"/>
                    <a:gd name="T13" fmla="*/ 128 h 204"/>
                    <a:gd name="T14" fmla="*/ 53 w 250"/>
                    <a:gd name="T15" fmla="*/ 61 h 204"/>
                    <a:gd name="T16" fmla="*/ 64 w 250"/>
                    <a:gd name="T17" fmla="*/ 60 h 204"/>
                    <a:gd name="T18" fmla="*/ 87 w 250"/>
                    <a:gd name="T19" fmla="*/ 30 h 204"/>
                    <a:gd name="T20" fmla="*/ 125 w 250"/>
                    <a:gd name="T21" fmla="*/ 8 h 204"/>
                    <a:gd name="T22" fmla="*/ 197 w 250"/>
                    <a:gd name="T23" fmla="*/ 13 h 204"/>
                    <a:gd name="T24" fmla="*/ 246 w 250"/>
                    <a:gd name="T25" fmla="*/ 42 h 204"/>
                    <a:gd name="T26" fmla="*/ 239 w 250"/>
                    <a:gd name="T27" fmla="*/ 81 h 204"/>
                    <a:gd name="T28" fmla="*/ 239 w 250"/>
                    <a:gd name="T29" fmla="*/ 80 h 204"/>
                    <a:gd name="T30" fmla="*/ 200 w 250"/>
                    <a:gd name="T31" fmla="*/ 84 h 204"/>
                    <a:gd name="T32" fmla="*/ 179 w 250"/>
                    <a:gd name="T33" fmla="*/ 71 h 204"/>
                    <a:gd name="T34" fmla="*/ 179 w 250"/>
                    <a:gd name="T35" fmla="*/ 71 h 204"/>
                    <a:gd name="T36" fmla="*/ 193 w 250"/>
                    <a:gd name="T37" fmla="*/ 126 h 204"/>
                    <a:gd name="T38" fmla="*/ 183 w 250"/>
                    <a:gd name="T39" fmla="*/ 128 h 204"/>
                    <a:gd name="T40" fmla="*/ 162 w 250"/>
                    <a:gd name="T41" fmla="*/ 119 h 204"/>
                    <a:gd name="T42" fmla="*/ 151 w 250"/>
                    <a:gd name="T43" fmla="*/ 123 h 204"/>
                    <a:gd name="T44" fmla="*/ 156 w 250"/>
                    <a:gd name="T45" fmla="*/ 145 h 204"/>
                    <a:gd name="T46" fmla="*/ 163 w 250"/>
                    <a:gd name="T47" fmla="*/ 157 h 204"/>
                    <a:gd name="T48" fmla="*/ 166 w 250"/>
                    <a:gd name="T49"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204">
                      <a:moveTo>
                        <a:pt x="166" y="164"/>
                      </a:moveTo>
                      <a:cubicBezTo>
                        <a:pt x="166" y="164"/>
                        <a:pt x="172" y="195"/>
                        <a:pt x="153" y="204"/>
                      </a:cubicBezTo>
                      <a:cubicBezTo>
                        <a:pt x="153" y="204"/>
                        <a:pt x="153" y="204"/>
                        <a:pt x="153" y="204"/>
                      </a:cubicBezTo>
                      <a:cubicBezTo>
                        <a:pt x="153" y="204"/>
                        <a:pt x="153" y="204"/>
                        <a:pt x="152" y="204"/>
                      </a:cubicBezTo>
                      <a:cubicBezTo>
                        <a:pt x="126" y="204"/>
                        <a:pt x="100" y="192"/>
                        <a:pt x="82" y="173"/>
                      </a:cubicBezTo>
                      <a:cubicBezTo>
                        <a:pt x="79" y="174"/>
                        <a:pt x="76" y="175"/>
                        <a:pt x="72" y="176"/>
                      </a:cubicBezTo>
                      <a:cubicBezTo>
                        <a:pt x="40" y="181"/>
                        <a:pt x="10" y="160"/>
                        <a:pt x="5" y="128"/>
                      </a:cubicBezTo>
                      <a:cubicBezTo>
                        <a:pt x="0" y="96"/>
                        <a:pt x="21" y="66"/>
                        <a:pt x="53" y="61"/>
                      </a:cubicBezTo>
                      <a:cubicBezTo>
                        <a:pt x="57" y="60"/>
                        <a:pt x="60" y="60"/>
                        <a:pt x="64" y="60"/>
                      </a:cubicBezTo>
                      <a:cubicBezTo>
                        <a:pt x="69" y="50"/>
                        <a:pt x="76" y="40"/>
                        <a:pt x="87" y="30"/>
                      </a:cubicBezTo>
                      <a:cubicBezTo>
                        <a:pt x="97" y="20"/>
                        <a:pt x="110" y="13"/>
                        <a:pt x="125" y="8"/>
                      </a:cubicBezTo>
                      <a:cubicBezTo>
                        <a:pt x="150" y="0"/>
                        <a:pt x="175" y="3"/>
                        <a:pt x="197" y="13"/>
                      </a:cubicBezTo>
                      <a:cubicBezTo>
                        <a:pt x="218" y="9"/>
                        <a:pt x="239" y="21"/>
                        <a:pt x="246" y="42"/>
                      </a:cubicBezTo>
                      <a:cubicBezTo>
                        <a:pt x="250" y="56"/>
                        <a:pt x="247" y="70"/>
                        <a:pt x="239" y="81"/>
                      </a:cubicBezTo>
                      <a:cubicBezTo>
                        <a:pt x="239" y="81"/>
                        <a:pt x="239" y="81"/>
                        <a:pt x="239" y="80"/>
                      </a:cubicBezTo>
                      <a:cubicBezTo>
                        <a:pt x="224" y="88"/>
                        <a:pt x="211" y="87"/>
                        <a:pt x="200" y="84"/>
                      </a:cubicBezTo>
                      <a:cubicBezTo>
                        <a:pt x="188" y="80"/>
                        <a:pt x="180" y="72"/>
                        <a:pt x="179" y="71"/>
                      </a:cubicBezTo>
                      <a:cubicBezTo>
                        <a:pt x="179" y="71"/>
                        <a:pt x="179" y="71"/>
                        <a:pt x="179" y="71"/>
                      </a:cubicBezTo>
                      <a:cubicBezTo>
                        <a:pt x="193" y="126"/>
                        <a:pt x="193" y="126"/>
                        <a:pt x="193" y="126"/>
                      </a:cubicBezTo>
                      <a:cubicBezTo>
                        <a:pt x="194" y="134"/>
                        <a:pt x="183" y="128"/>
                        <a:pt x="183" y="128"/>
                      </a:cubicBezTo>
                      <a:cubicBezTo>
                        <a:pt x="183" y="128"/>
                        <a:pt x="172" y="121"/>
                        <a:pt x="162" y="119"/>
                      </a:cubicBezTo>
                      <a:cubicBezTo>
                        <a:pt x="157" y="118"/>
                        <a:pt x="153" y="119"/>
                        <a:pt x="151" y="123"/>
                      </a:cubicBezTo>
                      <a:cubicBezTo>
                        <a:pt x="149" y="129"/>
                        <a:pt x="152" y="137"/>
                        <a:pt x="156" y="145"/>
                      </a:cubicBezTo>
                      <a:cubicBezTo>
                        <a:pt x="158" y="149"/>
                        <a:pt x="161" y="153"/>
                        <a:pt x="163" y="157"/>
                      </a:cubicBezTo>
                      <a:cubicBezTo>
                        <a:pt x="165" y="160"/>
                        <a:pt x="166" y="164"/>
                        <a:pt x="166" y="164"/>
                      </a:cubicBez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2"/>
                <p:cNvSpPr>
                  <a:spLocks/>
                </p:cNvSpPr>
                <p:nvPr/>
              </p:nvSpPr>
              <p:spPr bwMode="auto">
                <a:xfrm>
                  <a:off x="3170238" y="3425825"/>
                  <a:ext cx="46038" cy="39688"/>
                </a:xfrm>
                <a:custGeom>
                  <a:avLst/>
                  <a:gdLst>
                    <a:gd name="T0" fmla="*/ 7 w 13"/>
                    <a:gd name="T1" fmla="*/ 8 h 11"/>
                    <a:gd name="T2" fmla="*/ 12 w 13"/>
                    <a:gd name="T3" fmla="*/ 10 h 11"/>
                    <a:gd name="T4" fmla="*/ 13 w 13"/>
                    <a:gd name="T5" fmla="*/ 6 h 11"/>
                    <a:gd name="T6" fmla="*/ 6 w 13"/>
                    <a:gd name="T7" fmla="*/ 0 h 11"/>
                    <a:gd name="T8" fmla="*/ 0 w 13"/>
                    <a:gd name="T9" fmla="*/ 7 h 11"/>
                    <a:gd name="T10" fmla="*/ 2 w 13"/>
                    <a:gd name="T11" fmla="*/ 11 h 11"/>
                    <a:gd name="T12" fmla="*/ 7 w 13"/>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7" y="8"/>
                      </a:moveTo>
                      <a:cubicBezTo>
                        <a:pt x="9" y="8"/>
                        <a:pt x="11" y="9"/>
                        <a:pt x="12" y="10"/>
                      </a:cubicBezTo>
                      <a:cubicBezTo>
                        <a:pt x="13" y="9"/>
                        <a:pt x="13" y="8"/>
                        <a:pt x="13" y="6"/>
                      </a:cubicBezTo>
                      <a:cubicBezTo>
                        <a:pt x="13" y="3"/>
                        <a:pt x="10" y="0"/>
                        <a:pt x="6" y="0"/>
                      </a:cubicBezTo>
                      <a:cubicBezTo>
                        <a:pt x="3" y="1"/>
                        <a:pt x="0" y="4"/>
                        <a:pt x="0" y="7"/>
                      </a:cubicBezTo>
                      <a:cubicBezTo>
                        <a:pt x="0" y="9"/>
                        <a:pt x="1" y="10"/>
                        <a:pt x="2" y="11"/>
                      </a:cubicBezTo>
                      <a:cubicBezTo>
                        <a:pt x="3" y="10"/>
                        <a:pt x="5" y="8"/>
                        <a:pt x="7"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3"/>
                <p:cNvSpPr>
                  <a:spLocks/>
                </p:cNvSpPr>
                <p:nvPr/>
              </p:nvSpPr>
              <p:spPr bwMode="auto">
                <a:xfrm>
                  <a:off x="3238501" y="3643313"/>
                  <a:ext cx="100013" cy="14288"/>
                </a:xfrm>
                <a:custGeom>
                  <a:avLst/>
                  <a:gdLst>
                    <a:gd name="T0" fmla="*/ 0 w 28"/>
                    <a:gd name="T1" fmla="*/ 2 h 4"/>
                    <a:gd name="T2" fmla="*/ 13 w 28"/>
                    <a:gd name="T3" fmla="*/ 2 h 4"/>
                    <a:gd name="T4" fmla="*/ 22 w 28"/>
                    <a:gd name="T5" fmla="*/ 1 h 4"/>
                    <a:gd name="T6" fmla="*/ 26 w 28"/>
                    <a:gd name="T7" fmla="*/ 1 h 4"/>
                    <a:gd name="T8" fmla="*/ 28 w 28"/>
                    <a:gd name="T9" fmla="*/ 2 h 4"/>
                    <a:gd name="T10" fmla="*/ 27 w 28"/>
                    <a:gd name="T11" fmla="*/ 3 h 4"/>
                    <a:gd name="T12" fmla="*/ 27 w 28"/>
                    <a:gd name="T13" fmla="*/ 3 h 4"/>
                    <a:gd name="T14" fmla="*/ 27 w 28"/>
                    <a:gd name="T15" fmla="*/ 4 h 4"/>
                    <a:gd name="T16" fmla="*/ 22 w 28"/>
                    <a:gd name="T17" fmla="*/ 4 h 4"/>
                    <a:gd name="T18" fmla="*/ 13 w 28"/>
                    <a:gd name="T19" fmla="*/ 4 h 4"/>
                    <a:gd name="T20" fmla="*/ 0 w 2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
                      <a:moveTo>
                        <a:pt x="0" y="2"/>
                      </a:moveTo>
                      <a:cubicBezTo>
                        <a:pt x="0" y="2"/>
                        <a:pt x="7" y="2"/>
                        <a:pt x="13" y="2"/>
                      </a:cubicBezTo>
                      <a:cubicBezTo>
                        <a:pt x="16" y="2"/>
                        <a:pt x="20" y="2"/>
                        <a:pt x="22" y="1"/>
                      </a:cubicBezTo>
                      <a:cubicBezTo>
                        <a:pt x="24" y="1"/>
                        <a:pt x="26" y="1"/>
                        <a:pt x="26" y="1"/>
                      </a:cubicBezTo>
                      <a:cubicBezTo>
                        <a:pt x="27" y="0"/>
                        <a:pt x="28" y="1"/>
                        <a:pt x="28" y="2"/>
                      </a:cubicBezTo>
                      <a:cubicBezTo>
                        <a:pt x="28" y="2"/>
                        <a:pt x="28" y="3"/>
                        <a:pt x="27" y="3"/>
                      </a:cubicBezTo>
                      <a:cubicBezTo>
                        <a:pt x="27" y="3"/>
                        <a:pt x="27" y="3"/>
                        <a:pt x="27" y="3"/>
                      </a:cubicBezTo>
                      <a:cubicBezTo>
                        <a:pt x="27" y="4"/>
                        <a:pt x="27" y="4"/>
                        <a:pt x="27" y="4"/>
                      </a:cubicBezTo>
                      <a:cubicBezTo>
                        <a:pt x="27" y="4"/>
                        <a:pt x="25" y="4"/>
                        <a:pt x="22" y="4"/>
                      </a:cubicBezTo>
                      <a:cubicBezTo>
                        <a:pt x="20" y="4"/>
                        <a:pt x="16" y="4"/>
                        <a:pt x="13" y="4"/>
                      </a:cubicBezTo>
                      <a:cubicBezTo>
                        <a:pt x="7" y="3"/>
                        <a:pt x="0" y="2"/>
                        <a:pt x="0" y="2"/>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4"/>
                <p:cNvSpPr>
                  <a:spLocks/>
                </p:cNvSpPr>
                <p:nvPr/>
              </p:nvSpPr>
              <p:spPr bwMode="auto">
                <a:xfrm>
                  <a:off x="3238501" y="3649663"/>
                  <a:ext cx="100013" cy="14288"/>
                </a:xfrm>
                <a:custGeom>
                  <a:avLst/>
                  <a:gdLst>
                    <a:gd name="T0" fmla="*/ 0 w 28"/>
                    <a:gd name="T1" fmla="*/ 0 h 4"/>
                    <a:gd name="T2" fmla="*/ 13 w 28"/>
                    <a:gd name="T3" fmla="*/ 1 h 4"/>
                    <a:gd name="T4" fmla="*/ 22 w 28"/>
                    <a:gd name="T5" fmla="*/ 2 h 4"/>
                    <a:gd name="T6" fmla="*/ 26 w 28"/>
                    <a:gd name="T7" fmla="*/ 1 h 4"/>
                    <a:gd name="T8" fmla="*/ 28 w 28"/>
                    <a:gd name="T9" fmla="*/ 3 h 4"/>
                    <a:gd name="T10" fmla="*/ 26 w 28"/>
                    <a:gd name="T11" fmla="*/ 4 h 4"/>
                    <a:gd name="T12" fmla="*/ 26 w 28"/>
                    <a:gd name="T13" fmla="*/ 4 h 4"/>
                    <a:gd name="T14" fmla="*/ 26 w 28"/>
                    <a:gd name="T15" fmla="*/ 4 h 4"/>
                    <a:gd name="T16" fmla="*/ 22 w 28"/>
                    <a:gd name="T17" fmla="*/ 4 h 4"/>
                    <a:gd name="T18" fmla="*/ 13 w 28"/>
                    <a:gd name="T19" fmla="*/ 3 h 4"/>
                    <a:gd name="T20" fmla="*/ 0 w 28"/>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
                      <a:moveTo>
                        <a:pt x="0" y="0"/>
                      </a:moveTo>
                      <a:cubicBezTo>
                        <a:pt x="0" y="0"/>
                        <a:pt x="7" y="1"/>
                        <a:pt x="13" y="1"/>
                      </a:cubicBezTo>
                      <a:cubicBezTo>
                        <a:pt x="16" y="2"/>
                        <a:pt x="20" y="2"/>
                        <a:pt x="22" y="2"/>
                      </a:cubicBezTo>
                      <a:cubicBezTo>
                        <a:pt x="24" y="1"/>
                        <a:pt x="26" y="1"/>
                        <a:pt x="26" y="1"/>
                      </a:cubicBezTo>
                      <a:cubicBezTo>
                        <a:pt x="27" y="1"/>
                        <a:pt x="27" y="2"/>
                        <a:pt x="28" y="3"/>
                      </a:cubicBezTo>
                      <a:cubicBezTo>
                        <a:pt x="28" y="3"/>
                        <a:pt x="27" y="4"/>
                        <a:pt x="26" y="4"/>
                      </a:cubicBezTo>
                      <a:cubicBezTo>
                        <a:pt x="26" y="4"/>
                        <a:pt x="26" y="4"/>
                        <a:pt x="26" y="4"/>
                      </a:cubicBezTo>
                      <a:cubicBezTo>
                        <a:pt x="26" y="4"/>
                        <a:pt x="26" y="4"/>
                        <a:pt x="26" y="4"/>
                      </a:cubicBezTo>
                      <a:cubicBezTo>
                        <a:pt x="26" y="4"/>
                        <a:pt x="24" y="4"/>
                        <a:pt x="22" y="4"/>
                      </a:cubicBezTo>
                      <a:cubicBezTo>
                        <a:pt x="19" y="4"/>
                        <a:pt x="16" y="3"/>
                        <a:pt x="13" y="3"/>
                      </a:cubicBezTo>
                      <a:cubicBezTo>
                        <a:pt x="6" y="2"/>
                        <a:pt x="0" y="0"/>
                        <a:pt x="0" y="0"/>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5"/>
                <p:cNvSpPr>
                  <a:spLocks/>
                </p:cNvSpPr>
                <p:nvPr/>
              </p:nvSpPr>
              <p:spPr bwMode="auto">
                <a:xfrm>
                  <a:off x="3911601" y="4330700"/>
                  <a:ext cx="438150" cy="333375"/>
                </a:xfrm>
                <a:custGeom>
                  <a:avLst/>
                  <a:gdLst>
                    <a:gd name="T0" fmla="*/ 121 w 123"/>
                    <a:gd name="T1" fmla="*/ 56 h 94"/>
                    <a:gd name="T2" fmla="*/ 119 w 123"/>
                    <a:gd name="T3" fmla="*/ 48 h 94"/>
                    <a:gd name="T4" fmla="*/ 122 w 123"/>
                    <a:gd name="T5" fmla="*/ 43 h 94"/>
                    <a:gd name="T6" fmla="*/ 116 w 123"/>
                    <a:gd name="T7" fmla="*/ 33 h 94"/>
                    <a:gd name="T8" fmla="*/ 104 w 123"/>
                    <a:gd name="T9" fmla="*/ 30 h 94"/>
                    <a:gd name="T10" fmla="*/ 86 w 123"/>
                    <a:gd name="T11" fmla="*/ 23 h 94"/>
                    <a:gd name="T12" fmla="*/ 106 w 123"/>
                    <a:gd name="T13" fmla="*/ 17 h 94"/>
                    <a:gd name="T14" fmla="*/ 109 w 123"/>
                    <a:gd name="T15" fmla="*/ 0 h 94"/>
                    <a:gd name="T16" fmla="*/ 64 w 123"/>
                    <a:gd name="T17" fmla="*/ 11 h 94"/>
                    <a:gd name="T18" fmla="*/ 49 w 123"/>
                    <a:gd name="T19" fmla="*/ 25 h 94"/>
                    <a:gd name="T20" fmla="*/ 0 w 123"/>
                    <a:gd name="T21" fmla="*/ 49 h 94"/>
                    <a:gd name="T22" fmla="*/ 10 w 123"/>
                    <a:gd name="T23" fmla="*/ 94 h 94"/>
                    <a:gd name="T24" fmla="*/ 66 w 123"/>
                    <a:gd name="T25" fmla="*/ 80 h 94"/>
                    <a:gd name="T26" fmla="*/ 93 w 123"/>
                    <a:gd name="T27" fmla="*/ 82 h 94"/>
                    <a:gd name="T28" fmla="*/ 103 w 123"/>
                    <a:gd name="T29" fmla="*/ 76 h 94"/>
                    <a:gd name="T30" fmla="*/ 103 w 123"/>
                    <a:gd name="T31" fmla="*/ 72 h 94"/>
                    <a:gd name="T32" fmla="*/ 112 w 123"/>
                    <a:gd name="T33" fmla="*/ 66 h 94"/>
                    <a:gd name="T34" fmla="*/ 111 w 123"/>
                    <a:gd name="T35" fmla="*/ 61 h 94"/>
                    <a:gd name="T36" fmla="*/ 111 w 123"/>
                    <a:gd name="T37" fmla="*/ 61 h 94"/>
                    <a:gd name="T38" fmla="*/ 121 w 123"/>
                    <a:gd name="T39" fmla="*/ 5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 h="94">
                      <a:moveTo>
                        <a:pt x="121" y="56"/>
                      </a:moveTo>
                      <a:cubicBezTo>
                        <a:pt x="122" y="53"/>
                        <a:pt x="121" y="50"/>
                        <a:pt x="119" y="48"/>
                      </a:cubicBezTo>
                      <a:cubicBezTo>
                        <a:pt x="120" y="46"/>
                        <a:pt x="121" y="45"/>
                        <a:pt x="122" y="43"/>
                      </a:cubicBezTo>
                      <a:cubicBezTo>
                        <a:pt x="123" y="39"/>
                        <a:pt x="120" y="35"/>
                        <a:pt x="116" y="33"/>
                      </a:cubicBezTo>
                      <a:cubicBezTo>
                        <a:pt x="104" y="30"/>
                        <a:pt x="104" y="30"/>
                        <a:pt x="104" y="30"/>
                      </a:cubicBezTo>
                      <a:cubicBezTo>
                        <a:pt x="86" y="23"/>
                        <a:pt x="86" y="23"/>
                        <a:pt x="86" y="23"/>
                      </a:cubicBezTo>
                      <a:cubicBezTo>
                        <a:pt x="106" y="17"/>
                        <a:pt x="106" y="17"/>
                        <a:pt x="106" y="17"/>
                      </a:cubicBezTo>
                      <a:cubicBezTo>
                        <a:pt x="106" y="17"/>
                        <a:pt x="117" y="8"/>
                        <a:pt x="109" y="0"/>
                      </a:cubicBezTo>
                      <a:cubicBezTo>
                        <a:pt x="75" y="11"/>
                        <a:pt x="75" y="5"/>
                        <a:pt x="64" y="11"/>
                      </a:cubicBezTo>
                      <a:cubicBezTo>
                        <a:pt x="57" y="14"/>
                        <a:pt x="52" y="19"/>
                        <a:pt x="49" y="25"/>
                      </a:cubicBezTo>
                      <a:cubicBezTo>
                        <a:pt x="47" y="28"/>
                        <a:pt x="0" y="49"/>
                        <a:pt x="0" y="49"/>
                      </a:cubicBezTo>
                      <a:cubicBezTo>
                        <a:pt x="10" y="94"/>
                        <a:pt x="10" y="94"/>
                        <a:pt x="10" y="94"/>
                      </a:cubicBezTo>
                      <a:cubicBezTo>
                        <a:pt x="66" y="80"/>
                        <a:pt x="66" y="80"/>
                        <a:pt x="66" y="80"/>
                      </a:cubicBezTo>
                      <a:cubicBezTo>
                        <a:pt x="93" y="82"/>
                        <a:pt x="93" y="82"/>
                        <a:pt x="93" y="82"/>
                      </a:cubicBezTo>
                      <a:cubicBezTo>
                        <a:pt x="97" y="83"/>
                        <a:pt x="101" y="81"/>
                        <a:pt x="103" y="76"/>
                      </a:cubicBezTo>
                      <a:cubicBezTo>
                        <a:pt x="103" y="75"/>
                        <a:pt x="103" y="73"/>
                        <a:pt x="103" y="72"/>
                      </a:cubicBezTo>
                      <a:cubicBezTo>
                        <a:pt x="107" y="73"/>
                        <a:pt x="110" y="70"/>
                        <a:pt x="112" y="66"/>
                      </a:cubicBezTo>
                      <a:cubicBezTo>
                        <a:pt x="112" y="65"/>
                        <a:pt x="112" y="63"/>
                        <a:pt x="111" y="61"/>
                      </a:cubicBezTo>
                      <a:cubicBezTo>
                        <a:pt x="111" y="61"/>
                        <a:pt x="111" y="61"/>
                        <a:pt x="111" y="61"/>
                      </a:cubicBezTo>
                      <a:cubicBezTo>
                        <a:pt x="116" y="63"/>
                        <a:pt x="120" y="60"/>
                        <a:pt x="121" y="56"/>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80"/>
                <p:cNvSpPr>
                  <a:spLocks/>
                </p:cNvSpPr>
                <p:nvPr/>
              </p:nvSpPr>
              <p:spPr bwMode="auto">
                <a:xfrm>
                  <a:off x="2728913" y="3925888"/>
                  <a:ext cx="815975" cy="1017588"/>
                </a:xfrm>
                <a:custGeom>
                  <a:avLst/>
                  <a:gdLst>
                    <a:gd name="T0" fmla="*/ 211 w 229"/>
                    <a:gd name="T1" fmla="*/ 274 h 287"/>
                    <a:gd name="T2" fmla="*/ 159 w 229"/>
                    <a:gd name="T3" fmla="*/ 269 h 287"/>
                    <a:gd name="T4" fmla="*/ 23 w 229"/>
                    <a:gd name="T5" fmla="*/ 94 h 287"/>
                    <a:gd name="T6" fmla="*/ 23 w 229"/>
                    <a:gd name="T7" fmla="*/ 94 h 287"/>
                    <a:gd name="T8" fmla="*/ 17 w 229"/>
                    <a:gd name="T9" fmla="*/ 88 h 287"/>
                    <a:gd name="T10" fmla="*/ 25 w 229"/>
                    <a:gd name="T11" fmla="*/ 17 h 287"/>
                    <a:gd name="T12" fmla="*/ 96 w 229"/>
                    <a:gd name="T13" fmla="*/ 25 h 287"/>
                    <a:gd name="T14" fmla="*/ 96 w 229"/>
                    <a:gd name="T15" fmla="*/ 25 h 287"/>
                    <a:gd name="T16" fmla="*/ 216 w 229"/>
                    <a:gd name="T17" fmla="*/ 223 h 287"/>
                    <a:gd name="T18" fmla="*/ 211 w 229"/>
                    <a:gd name="T19" fmla="*/ 27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87">
                      <a:moveTo>
                        <a:pt x="211" y="274"/>
                      </a:moveTo>
                      <a:cubicBezTo>
                        <a:pt x="195" y="287"/>
                        <a:pt x="172" y="285"/>
                        <a:pt x="159" y="269"/>
                      </a:cubicBezTo>
                      <a:cubicBezTo>
                        <a:pt x="23" y="94"/>
                        <a:pt x="23" y="94"/>
                        <a:pt x="23" y="94"/>
                      </a:cubicBezTo>
                      <a:cubicBezTo>
                        <a:pt x="23" y="94"/>
                        <a:pt x="23" y="94"/>
                        <a:pt x="23" y="94"/>
                      </a:cubicBezTo>
                      <a:cubicBezTo>
                        <a:pt x="17" y="88"/>
                        <a:pt x="17" y="88"/>
                        <a:pt x="17" y="88"/>
                      </a:cubicBezTo>
                      <a:cubicBezTo>
                        <a:pt x="0" y="66"/>
                        <a:pt x="3" y="34"/>
                        <a:pt x="25" y="17"/>
                      </a:cubicBezTo>
                      <a:cubicBezTo>
                        <a:pt x="47" y="0"/>
                        <a:pt x="79" y="4"/>
                        <a:pt x="96" y="25"/>
                      </a:cubicBezTo>
                      <a:cubicBezTo>
                        <a:pt x="96" y="25"/>
                        <a:pt x="96" y="25"/>
                        <a:pt x="96" y="25"/>
                      </a:cubicBezTo>
                      <a:cubicBezTo>
                        <a:pt x="216" y="223"/>
                        <a:pt x="216" y="223"/>
                        <a:pt x="216" y="223"/>
                      </a:cubicBezTo>
                      <a:cubicBezTo>
                        <a:pt x="229" y="238"/>
                        <a:pt x="226" y="262"/>
                        <a:pt x="211" y="274"/>
                      </a:cubicBezTo>
                      <a:close/>
                    </a:path>
                  </a:pathLst>
                </a:custGeom>
                <a:solidFill>
                  <a:srgbClr val="0052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83"/>
                <p:cNvSpPr>
                  <a:spLocks/>
                </p:cNvSpPr>
                <p:nvPr/>
              </p:nvSpPr>
              <p:spPr bwMode="auto">
                <a:xfrm>
                  <a:off x="3690938" y="6507163"/>
                  <a:ext cx="844550" cy="223838"/>
                </a:xfrm>
                <a:custGeom>
                  <a:avLst/>
                  <a:gdLst>
                    <a:gd name="T0" fmla="*/ 0 w 237"/>
                    <a:gd name="T1" fmla="*/ 17 h 63"/>
                    <a:gd name="T2" fmla="*/ 6 w 237"/>
                    <a:gd name="T3" fmla="*/ 53 h 63"/>
                    <a:gd name="T4" fmla="*/ 29 w 237"/>
                    <a:gd name="T5" fmla="*/ 62 h 63"/>
                    <a:gd name="T6" fmla="*/ 140 w 237"/>
                    <a:gd name="T7" fmla="*/ 51 h 63"/>
                    <a:gd name="T8" fmla="*/ 214 w 237"/>
                    <a:gd name="T9" fmla="*/ 35 h 63"/>
                    <a:gd name="T10" fmla="*/ 218 w 237"/>
                    <a:gd name="T11" fmla="*/ 18 h 63"/>
                    <a:gd name="T12" fmla="*/ 112 w 237"/>
                    <a:gd name="T13" fmla="*/ 5 h 63"/>
                    <a:gd name="T14" fmla="*/ 0 w 237"/>
                    <a:gd name="T15" fmla="*/ 17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63">
                      <a:moveTo>
                        <a:pt x="0" y="17"/>
                      </a:moveTo>
                      <a:cubicBezTo>
                        <a:pt x="6" y="53"/>
                        <a:pt x="6" y="53"/>
                        <a:pt x="6" y="53"/>
                      </a:cubicBezTo>
                      <a:cubicBezTo>
                        <a:pt x="9" y="61"/>
                        <a:pt x="17" y="63"/>
                        <a:pt x="29" y="62"/>
                      </a:cubicBezTo>
                      <a:cubicBezTo>
                        <a:pt x="140" y="51"/>
                        <a:pt x="140" y="51"/>
                        <a:pt x="140" y="51"/>
                      </a:cubicBezTo>
                      <a:cubicBezTo>
                        <a:pt x="158" y="49"/>
                        <a:pt x="214" y="35"/>
                        <a:pt x="214" y="35"/>
                      </a:cubicBezTo>
                      <a:cubicBezTo>
                        <a:pt x="237" y="27"/>
                        <a:pt x="224" y="17"/>
                        <a:pt x="218" y="18"/>
                      </a:cubicBezTo>
                      <a:cubicBezTo>
                        <a:pt x="199" y="19"/>
                        <a:pt x="150" y="10"/>
                        <a:pt x="112" y="5"/>
                      </a:cubicBezTo>
                      <a:cubicBezTo>
                        <a:pt x="80" y="0"/>
                        <a:pt x="0" y="17"/>
                        <a:pt x="0" y="17"/>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84"/>
                <p:cNvSpPr>
                  <a:spLocks/>
                </p:cNvSpPr>
                <p:nvPr/>
              </p:nvSpPr>
              <p:spPr bwMode="auto">
                <a:xfrm>
                  <a:off x="3684588" y="6426200"/>
                  <a:ext cx="558800" cy="173038"/>
                </a:xfrm>
                <a:custGeom>
                  <a:avLst/>
                  <a:gdLst>
                    <a:gd name="T0" fmla="*/ 1 w 157"/>
                    <a:gd name="T1" fmla="*/ 10 h 49"/>
                    <a:gd name="T2" fmla="*/ 2 w 157"/>
                    <a:gd name="T3" fmla="*/ 40 h 49"/>
                    <a:gd name="T4" fmla="*/ 136 w 157"/>
                    <a:gd name="T5" fmla="*/ 40 h 49"/>
                    <a:gd name="T6" fmla="*/ 150 w 157"/>
                    <a:gd name="T7" fmla="*/ 33 h 49"/>
                    <a:gd name="T8" fmla="*/ 51 w 157"/>
                    <a:gd name="T9" fmla="*/ 0 h 49"/>
                    <a:gd name="T10" fmla="*/ 1 w 157"/>
                    <a:gd name="T11" fmla="*/ 10 h 49"/>
                  </a:gdLst>
                  <a:ahLst/>
                  <a:cxnLst>
                    <a:cxn ang="0">
                      <a:pos x="T0" y="T1"/>
                    </a:cxn>
                    <a:cxn ang="0">
                      <a:pos x="T2" y="T3"/>
                    </a:cxn>
                    <a:cxn ang="0">
                      <a:pos x="T4" y="T5"/>
                    </a:cxn>
                    <a:cxn ang="0">
                      <a:pos x="T6" y="T7"/>
                    </a:cxn>
                    <a:cxn ang="0">
                      <a:pos x="T8" y="T9"/>
                    </a:cxn>
                    <a:cxn ang="0">
                      <a:pos x="T10" y="T11"/>
                    </a:cxn>
                  </a:cxnLst>
                  <a:rect l="0" t="0" r="r" b="b"/>
                  <a:pathLst>
                    <a:path w="157" h="49">
                      <a:moveTo>
                        <a:pt x="1" y="10"/>
                      </a:moveTo>
                      <a:cubicBezTo>
                        <a:pt x="3" y="21"/>
                        <a:pt x="0" y="33"/>
                        <a:pt x="2" y="40"/>
                      </a:cubicBezTo>
                      <a:cubicBezTo>
                        <a:pt x="5" y="49"/>
                        <a:pt x="136" y="40"/>
                        <a:pt x="136" y="40"/>
                      </a:cubicBezTo>
                      <a:cubicBezTo>
                        <a:pt x="139" y="40"/>
                        <a:pt x="157" y="34"/>
                        <a:pt x="150" y="33"/>
                      </a:cubicBezTo>
                      <a:cubicBezTo>
                        <a:pt x="118" y="29"/>
                        <a:pt x="51" y="13"/>
                        <a:pt x="51" y="0"/>
                      </a:cubicBezTo>
                      <a:lnTo>
                        <a:pt x="1" y="1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85"/>
                <p:cNvSpPr>
                  <a:spLocks/>
                </p:cNvSpPr>
                <p:nvPr/>
              </p:nvSpPr>
              <p:spPr bwMode="auto">
                <a:xfrm>
                  <a:off x="3894138" y="5465763"/>
                  <a:ext cx="549275" cy="1109663"/>
                </a:xfrm>
                <a:custGeom>
                  <a:avLst/>
                  <a:gdLst>
                    <a:gd name="T0" fmla="*/ 207 w 346"/>
                    <a:gd name="T1" fmla="*/ 696 h 699"/>
                    <a:gd name="T2" fmla="*/ 346 w 346"/>
                    <a:gd name="T3" fmla="*/ 699 h 699"/>
                    <a:gd name="T4" fmla="*/ 117 w 346"/>
                    <a:gd name="T5" fmla="*/ 0 h 699"/>
                    <a:gd name="T6" fmla="*/ 0 w 346"/>
                    <a:gd name="T7" fmla="*/ 33 h 699"/>
                    <a:gd name="T8" fmla="*/ 207 w 346"/>
                    <a:gd name="T9" fmla="*/ 696 h 699"/>
                  </a:gdLst>
                  <a:ahLst/>
                  <a:cxnLst>
                    <a:cxn ang="0">
                      <a:pos x="T0" y="T1"/>
                    </a:cxn>
                    <a:cxn ang="0">
                      <a:pos x="T2" y="T3"/>
                    </a:cxn>
                    <a:cxn ang="0">
                      <a:pos x="T4" y="T5"/>
                    </a:cxn>
                    <a:cxn ang="0">
                      <a:pos x="T6" y="T7"/>
                    </a:cxn>
                    <a:cxn ang="0">
                      <a:pos x="T8" y="T9"/>
                    </a:cxn>
                  </a:cxnLst>
                  <a:rect l="0" t="0" r="r" b="b"/>
                  <a:pathLst>
                    <a:path w="346" h="699">
                      <a:moveTo>
                        <a:pt x="207" y="696"/>
                      </a:moveTo>
                      <a:lnTo>
                        <a:pt x="346" y="699"/>
                      </a:lnTo>
                      <a:lnTo>
                        <a:pt x="117" y="0"/>
                      </a:lnTo>
                      <a:lnTo>
                        <a:pt x="0" y="33"/>
                      </a:lnTo>
                      <a:lnTo>
                        <a:pt x="207" y="696"/>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86"/>
                <p:cNvSpPr>
                  <a:spLocks/>
                </p:cNvSpPr>
                <p:nvPr/>
              </p:nvSpPr>
              <p:spPr bwMode="auto">
                <a:xfrm>
                  <a:off x="3519488" y="5546725"/>
                  <a:ext cx="392113" cy="1017588"/>
                </a:xfrm>
                <a:custGeom>
                  <a:avLst/>
                  <a:gdLst>
                    <a:gd name="T0" fmla="*/ 113 w 247"/>
                    <a:gd name="T1" fmla="*/ 641 h 641"/>
                    <a:gd name="T2" fmla="*/ 247 w 247"/>
                    <a:gd name="T3" fmla="*/ 637 h 641"/>
                    <a:gd name="T4" fmla="*/ 139 w 247"/>
                    <a:gd name="T5" fmla="*/ 0 h 641"/>
                    <a:gd name="T6" fmla="*/ 0 w 247"/>
                    <a:gd name="T7" fmla="*/ 0 h 641"/>
                    <a:gd name="T8" fmla="*/ 113 w 247"/>
                    <a:gd name="T9" fmla="*/ 641 h 641"/>
                  </a:gdLst>
                  <a:ahLst/>
                  <a:cxnLst>
                    <a:cxn ang="0">
                      <a:pos x="T0" y="T1"/>
                    </a:cxn>
                    <a:cxn ang="0">
                      <a:pos x="T2" y="T3"/>
                    </a:cxn>
                    <a:cxn ang="0">
                      <a:pos x="T4" y="T5"/>
                    </a:cxn>
                    <a:cxn ang="0">
                      <a:pos x="T6" y="T7"/>
                    </a:cxn>
                    <a:cxn ang="0">
                      <a:pos x="T8" y="T9"/>
                    </a:cxn>
                  </a:cxnLst>
                  <a:rect l="0" t="0" r="r" b="b"/>
                  <a:pathLst>
                    <a:path w="247" h="641">
                      <a:moveTo>
                        <a:pt x="113" y="641"/>
                      </a:moveTo>
                      <a:lnTo>
                        <a:pt x="247" y="637"/>
                      </a:lnTo>
                      <a:lnTo>
                        <a:pt x="139" y="0"/>
                      </a:lnTo>
                      <a:lnTo>
                        <a:pt x="0" y="0"/>
                      </a:lnTo>
                      <a:lnTo>
                        <a:pt x="113" y="641"/>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Rectangle 87"/>
                <p:cNvSpPr>
                  <a:spLocks noChangeArrowheads="1"/>
                </p:cNvSpPr>
                <p:nvPr/>
              </p:nvSpPr>
              <p:spPr bwMode="auto">
                <a:xfrm>
                  <a:off x="3038476" y="5359400"/>
                  <a:ext cx="246063" cy="87313"/>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88"/>
                <p:cNvSpPr>
                  <a:spLocks/>
                </p:cNvSpPr>
                <p:nvPr/>
              </p:nvSpPr>
              <p:spPr bwMode="auto">
                <a:xfrm>
                  <a:off x="2928938" y="5054600"/>
                  <a:ext cx="976313" cy="1409700"/>
                </a:xfrm>
                <a:custGeom>
                  <a:avLst/>
                  <a:gdLst>
                    <a:gd name="T0" fmla="*/ 190 w 274"/>
                    <a:gd name="T1" fmla="*/ 398 h 398"/>
                    <a:gd name="T2" fmla="*/ 147 w 274"/>
                    <a:gd name="T3" fmla="*/ 111 h 398"/>
                    <a:gd name="T4" fmla="*/ 0 w 274"/>
                    <a:gd name="T5" fmla="*/ 89 h 398"/>
                    <a:gd name="T6" fmla="*/ 13 w 274"/>
                    <a:gd name="T7" fmla="*/ 0 h 398"/>
                    <a:gd name="T8" fmla="*/ 194 w 274"/>
                    <a:gd name="T9" fmla="*/ 28 h 398"/>
                    <a:gd name="T10" fmla="*/ 232 w 274"/>
                    <a:gd name="T11" fmla="*/ 67 h 398"/>
                    <a:gd name="T12" fmla="*/ 274 w 274"/>
                    <a:gd name="T13" fmla="*/ 372 h 398"/>
                    <a:gd name="T14" fmla="*/ 190 w 274"/>
                    <a:gd name="T15" fmla="*/ 398 h 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398">
                      <a:moveTo>
                        <a:pt x="190" y="398"/>
                      </a:moveTo>
                      <a:cubicBezTo>
                        <a:pt x="147" y="111"/>
                        <a:pt x="147" y="111"/>
                        <a:pt x="147" y="111"/>
                      </a:cubicBezTo>
                      <a:cubicBezTo>
                        <a:pt x="0" y="89"/>
                        <a:pt x="0" y="89"/>
                        <a:pt x="0" y="89"/>
                      </a:cubicBezTo>
                      <a:cubicBezTo>
                        <a:pt x="13" y="0"/>
                        <a:pt x="13" y="0"/>
                        <a:pt x="13" y="0"/>
                      </a:cubicBezTo>
                      <a:cubicBezTo>
                        <a:pt x="194" y="28"/>
                        <a:pt x="194" y="28"/>
                        <a:pt x="194" y="28"/>
                      </a:cubicBezTo>
                      <a:cubicBezTo>
                        <a:pt x="214" y="31"/>
                        <a:pt x="229" y="47"/>
                        <a:pt x="232" y="67"/>
                      </a:cubicBezTo>
                      <a:cubicBezTo>
                        <a:pt x="274" y="372"/>
                        <a:pt x="274" y="372"/>
                        <a:pt x="274" y="372"/>
                      </a:cubicBezTo>
                      <a:lnTo>
                        <a:pt x="190" y="398"/>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89"/>
                <p:cNvSpPr>
                  <a:spLocks/>
                </p:cNvSpPr>
                <p:nvPr/>
              </p:nvSpPr>
              <p:spPr bwMode="auto">
                <a:xfrm>
                  <a:off x="2928938" y="5054600"/>
                  <a:ext cx="773113" cy="1409700"/>
                </a:xfrm>
                <a:custGeom>
                  <a:avLst/>
                  <a:gdLst>
                    <a:gd name="T0" fmla="*/ 395 w 487"/>
                    <a:gd name="T1" fmla="*/ 227 h 888"/>
                    <a:gd name="T2" fmla="*/ 58 w 487"/>
                    <a:gd name="T3" fmla="*/ 183 h 888"/>
                    <a:gd name="T4" fmla="*/ 85 w 487"/>
                    <a:gd name="T5" fmla="*/ 9 h 888"/>
                    <a:gd name="T6" fmla="*/ 29 w 487"/>
                    <a:gd name="T7" fmla="*/ 0 h 888"/>
                    <a:gd name="T8" fmla="*/ 0 w 487"/>
                    <a:gd name="T9" fmla="*/ 198 h 888"/>
                    <a:gd name="T10" fmla="*/ 330 w 487"/>
                    <a:gd name="T11" fmla="*/ 247 h 888"/>
                    <a:gd name="T12" fmla="*/ 426 w 487"/>
                    <a:gd name="T13" fmla="*/ 888 h 888"/>
                    <a:gd name="T14" fmla="*/ 487 w 487"/>
                    <a:gd name="T15" fmla="*/ 873 h 888"/>
                    <a:gd name="T16" fmla="*/ 395 w 487"/>
                    <a:gd name="T17" fmla="*/ 227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888">
                      <a:moveTo>
                        <a:pt x="395" y="227"/>
                      </a:moveTo>
                      <a:lnTo>
                        <a:pt x="58" y="183"/>
                      </a:lnTo>
                      <a:lnTo>
                        <a:pt x="85" y="9"/>
                      </a:lnTo>
                      <a:lnTo>
                        <a:pt x="29" y="0"/>
                      </a:lnTo>
                      <a:lnTo>
                        <a:pt x="0" y="198"/>
                      </a:lnTo>
                      <a:lnTo>
                        <a:pt x="330" y="247"/>
                      </a:lnTo>
                      <a:lnTo>
                        <a:pt x="426" y="888"/>
                      </a:lnTo>
                      <a:lnTo>
                        <a:pt x="487" y="873"/>
                      </a:lnTo>
                      <a:lnTo>
                        <a:pt x="395" y="227"/>
                      </a:ln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90"/>
                <p:cNvSpPr>
                  <a:spLocks/>
                </p:cNvSpPr>
                <p:nvPr/>
              </p:nvSpPr>
              <p:spPr bwMode="auto">
                <a:xfrm>
                  <a:off x="2928938" y="5054600"/>
                  <a:ext cx="773113" cy="1409700"/>
                </a:xfrm>
                <a:custGeom>
                  <a:avLst/>
                  <a:gdLst>
                    <a:gd name="T0" fmla="*/ 395 w 487"/>
                    <a:gd name="T1" fmla="*/ 227 h 888"/>
                    <a:gd name="T2" fmla="*/ 58 w 487"/>
                    <a:gd name="T3" fmla="*/ 183 h 888"/>
                    <a:gd name="T4" fmla="*/ 85 w 487"/>
                    <a:gd name="T5" fmla="*/ 9 h 888"/>
                    <a:gd name="T6" fmla="*/ 29 w 487"/>
                    <a:gd name="T7" fmla="*/ 0 h 888"/>
                    <a:gd name="T8" fmla="*/ 0 w 487"/>
                    <a:gd name="T9" fmla="*/ 198 h 888"/>
                    <a:gd name="T10" fmla="*/ 330 w 487"/>
                    <a:gd name="T11" fmla="*/ 247 h 888"/>
                    <a:gd name="T12" fmla="*/ 426 w 487"/>
                    <a:gd name="T13" fmla="*/ 888 h 888"/>
                    <a:gd name="T14" fmla="*/ 487 w 487"/>
                    <a:gd name="T15" fmla="*/ 873 h 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7" h="888">
                      <a:moveTo>
                        <a:pt x="395" y="227"/>
                      </a:moveTo>
                      <a:lnTo>
                        <a:pt x="58" y="183"/>
                      </a:lnTo>
                      <a:lnTo>
                        <a:pt x="85" y="9"/>
                      </a:lnTo>
                      <a:lnTo>
                        <a:pt x="29" y="0"/>
                      </a:lnTo>
                      <a:lnTo>
                        <a:pt x="0" y="198"/>
                      </a:lnTo>
                      <a:lnTo>
                        <a:pt x="330" y="247"/>
                      </a:lnTo>
                      <a:lnTo>
                        <a:pt x="426" y="888"/>
                      </a:lnTo>
                      <a:lnTo>
                        <a:pt x="487" y="8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91"/>
                <p:cNvSpPr>
                  <a:spLocks/>
                </p:cNvSpPr>
                <p:nvPr/>
              </p:nvSpPr>
              <p:spPr bwMode="auto">
                <a:xfrm>
                  <a:off x="3937001" y="4462463"/>
                  <a:ext cx="131763" cy="198438"/>
                </a:xfrm>
                <a:custGeom>
                  <a:avLst/>
                  <a:gdLst>
                    <a:gd name="T0" fmla="*/ 38 w 83"/>
                    <a:gd name="T1" fmla="*/ 0 h 125"/>
                    <a:gd name="T2" fmla="*/ 83 w 83"/>
                    <a:gd name="T3" fmla="*/ 109 h 125"/>
                    <a:gd name="T4" fmla="*/ 40 w 83"/>
                    <a:gd name="T5" fmla="*/ 125 h 125"/>
                    <a:gd name="T6" fmla="*/ 2 w 83"/>
                    <a:gd name="T7" fmla="*/ 20 h 125"/>
                    <a:gd name="T8" fmla="*/ 0 w 83"/>
                    <a:gd name="T9" fmla="*/ 13 h 125"/>
                    <a:gd name="T10" fmla="*/ 38 w 83"/>
                    <a:gd name="T11" fmla="*/ 0 h 125"/>
                  </a:gdLst>
                  <a:ahLst/>
                  <a:cxnLst>
                    <a:cxn ang="0">
                      <a:pos x="T0" y="T1"/>
                    </a:cxn>
                    <a:cxn ang="0">
                      <a:pos x="T2" y="T3"/>
                    </a:cxn>
                    <a:cxn ang="0">
                      <a:pos x="T4" y="T5"/>
                    </a:cxn>
                    <a:cxn ang="0">
                      <a:pos x="T6" y="T7"/>
                    </a:cxn>
                    <a:cxn ang="0">
                      <a:pos x="T8" y="T9"/>
                    </a:cxn>
                    <a:cxn ang="0">
                      <a:pos x="T10" y="T11"/>
                    </a:cxn>
                  </a:cxnLst>
                  <a:rect l="0" t="0" r="r" b="b"/>
                  <a:pathLst>
                    <a:path w="83" h="125">
                      <a:moveTo>
                        <a:pt x="38" y="0"/>
                      </a:moveTo>
                      <a:lnTo>
                        <a:pt x="83" y="109"/>
                      </a:lnTo>
                      <a:lnTo>
                        <a:pt x="40" y="125"/>
                      </a:lnTo>
                      <a:lnTo>
                        <a:pt x="2" y="20"/>
                      </a:lnTo>
                      <a:lnTo>
                        <a:pt x="0" y="13"/>
                      </a:lnTo>
                      <a:lnTo>
                        <a:pt x="38" y="0"/>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92"/>
                <p:cNvSpPr>
                  <a:spLocks/>
                </p:cNvSpPr>
                <p:nvPr/>
              </p:nvSpPr>
              <p:spPr bwMode="auto">
                <a:xfrm>
                  <a:off x="3249613" y="4479925"/>
                  <a:ext cx="755650" cy="463550"/>
                </a:xfrm>
                <a:custGeom>
                  <a:avLst/>
                  <a:gdLst>
                    <a:gd name="T0" fmla="*/ 193 w 212"/>
                    <a:gd name="T1" fmla="*/ 0 h 131"/>
                    <a:gd name="T2" fmla="*/ 212 w 212"/>
                    <a:gd name="T3" fmla="*/ 53 h 131"/>
                    <a:gd name="T4" fmla="*/ 55 w 212"/>
                    <a:gd name="T5" fmla="*/ 123 h 131"/>
                    <a:gd name="T6" fmla="*/ 7 w 212"/>
                    <a:gd name="T7" fmla="*/ 103 h 131"/>
                    <a:gd name="T8" fmla="*/ 27 w 212"/>
                    <a:gd name="T9" fmla="*/ 56 h 131"/>
                    <a:gd name="T10" fmla="*/ 28 w 212"/>
                    <a:gd name="T11" fmla="*/ 55 h 131"/>
                    <a:gd name="T12" fmla="*/ 32 w 212"/>
                    <a:gd name="T13" fmla="*/ 54 h 131"/>
                    <a:gd name="T14" fmla="*/ 193 w 212"/>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131">
                      <a:moveTo>
                        <a:pt x="193" y="0"/>
                      </a:moveTo>
                      <a:cubicBezTo>
                        <a:pt x="212" y="53"/>
                        <a:pt x="212" y="53"/>
                        <a:pt x="212" y="53"/>
                      </a:cubicBezTo>
                      <a:cubicBezTo>
                        <a:pt x="55" y="123"/>
                        <a:pt x="55" y="123"/>
                        <a:pt x="55" y="123"/>
                      </a:cubicBezTo>
                      <a:cubicBezTo>
                        <a:pt x="37" y="131"/>
                        <a:pt x="15" y="122"/>
                        <a:pt x="7" y="103"/>
                      </a:cubicBezTo>
                      <a:cubicBezTo>
                        <a:pt x="0" y="85"/>
                        <a:pt x="8" y="63"/>
                        <a:pt x="27" y="56"/>
                      </a:cubicBezTo>
                      <a:cubicBezTo>
                        <a:pt x="28" y="55"/>
                        <a:pt x="28" y="55"/>
                        <a:pt x="28" y="55"/>
                      </a:cubicBezTo>
                      <a:cubicBezTo>
                        <a:pt x="32" y="54"/>
                        <a:pt x="32" y="54"/>
                        <a:pt x="32" y="54"/>
                      </a:cubicBezTo>
                      <a:lnTo>
                        <a:pt x="193" y="0"/>
                      </a:ln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93"/>
                <p:cNvSpPr>
                  <a:spLocks/>
                </p:cNvSpPr>
                <p:nvPr/>
              </p:nvSpPr>
              <p:spPr bwMode="auto">
                <a:xfrm>
                  <a:off x="2906713" y="5100638"/>
                  <a:ext cx="1493838" cy="1354138"/>
                </a:xfrm>
                <a:custGeom>
                  <a:avLst/>
                  <a:gdLst>
                    <a:gd name="T0" fmla="*/ 334 w 419"/>
                    <a:gd name="T1" fmla="*/ 382 h 382"/>
                    <a:gd name="T2" fmla="*/ 256 w 419"/>
                    <a:gd name="T3" fmla="*/ 117 h 382"/>
                    <a:gd name="T4" fmla="*/ 0 w 419"/>
                    <a:gd name="T5" fmla="*/ 89 h 382"/>
                    <a:gd name="T6" fmla="*/ 10 w 419"/>
                    <a:gd name="T7" fmla="*/ 0 h 382"/>
                    <a:gd name="T8" fmla="*/ 296 w 419"/>
                    <a:gd name="T9" fmla="*/ 31 h 382"/>
                    <a:gd name="T10" fmla="*/ 335 w 419"/>
                    <a:gd name="T11" fmla="*/ 65 h 382"/>
                    <a:gd name="T12" fmla="*/ 419 w 419"/>
                    <a:gd name="T13" fmla="*/ 355 h 382"/>
                    <a:gd name="T14" fmla="*/ 334 w 419"/>
                    <a:gd name="T15" fmla="*/ 382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382">
                      <a:moveTo>
                        <a:pt x="334" y="382"/>
                      </a:moveTo>
                      <a:cubicBezTo>
                        <a:pt x="256" y="117"/>
                        <a:pt x="256" y="117"/>
                        <a:pt x="256" y="117"/>
                      </a:cubicBezTo>
                      <a:cubicBezTo>
                        <a:pt x="0" y="89"/>
                        <a:pt x="0" y="89"/>
                        <a:pt x="0" y="89"/>
                      </a:cubicBezTo>
                      <a:cubicBezTo>
                        <a:pt x="10" y="0"/>
                        <a:pt x="10" y="0"/>
                        <a:pt x="10" y="0"/>
                      </a:cubicBezTo>
                      <a:cubicBezTo>
                        <a:pt x="296" y="31"/>
                        <a:pt x="296" y="31"/>
                        <a:pt x="296" y="31"/>
                      </a:cubicBezTo>
                      <a:cubicBezTo>
                        <a:pt x="315" y="33"/>
                        <a:pt x="330" y="47"/>
                        <a:pt x="335" y="65"/>
                      </a:cubicBezTo>
                      <a:cubicBezTo>
                        <a:pt x="419" y="355"/>
                        <a:pt x="419" y="355"/>
                        <a:pt x="419" y="355"/>
                      </a:cubicBezTo>
                      <a:lnTo>
                        <a:pt x="334" y="382"/>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94"/>
                <p:cNvSpPr>
                  <a:spLocks/>
                </p:cNvSpPr>
                <p:nvPr/>
              </p:nvSpPr>
              <p:spPr bwMode="auto">
                <a:xfrm>
                  <a:off x="2906713" y="5337175"/>
                  <a:ext cx="1279525" cy="1117600"/>
                </a:xfrm>
                <a:custGeom>
                  <a:avLst/>
                  <a:gdLst>
                    <a:gd name="T0" fmla="*/ 334 w 359"/>
                    <a:gd name="T1" fmla="*/ 315 h 315"/>
                    <a:gd name="T2" fmla="*/ 359 w 359"/>
                    <a:gd name="T3" fmla="*/ 307 h 315"/>
                    <a:gd name="T4" fmla="*/ 285 w 359"/>
                    <a:gd name="T5" fmla="*/ 61 h 315"/>
                    <a:gd name="T6" fmla="*/ 246 w 359"/>
                    <a:gd name="T7" fmla="*/ 27 h 315"/>
                    <a:gd name="T8" fmla="*/ 2 w 359"/>
                    <a:gd name="T9" fmla="*/ 0 h 315"/>
                    <a:gd name="T10" fmla="*/ 0 w 359"/>
                    <a:gd name="T11" fmla="*/ 22 h 315"/>
                    <a:gd name="T12" fmla="*/ 256 w 359"/>
                    <a:gd name="T13" fmla="*/ 50 h 315"/>
                    <a:gd name="T14" fmla="*/ 334 w 359"/>
                    <a:gd name="T15" fmla="*/ 315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9" h="315">
                      <a:moveTo>
                        <a:pt x="334" y="315"/>
                      </a:moveTo>
                      <a:cubicBezTo>
                        <a:pt x="359" y="307"/>
                        <a:pt x="359" y="307"/>
                        <a:pt x="359" y="307"/>
                      </a:cubicBezTo>
                      <a:cubicBezTo>
                        <a:pt x="285" y="61"/>
                        <a:pt x="285" y="61"/>
                        <a:pt x="285" y="61"/>
                      </a:cubicBezTo>
                      <a:cubicBezTo>
                        <a:pt x="280" y="43"/>
                        <a:pt x="265" y="29"/>
                        <a:pt x="246" y="27"/>
                      </a:cubicBezTo>
                      <a:cubicBezTo>
                        <a:pt x="2" y="0"/>
                        <a:pt x="2" y="0"/>
                        <a:pt x="2" y="0"/>
                      </a:cubicBezTo>
                      <a:cubicBezTo>
                        <a:pt x="0" y="22"/>
                        <a:pt x="0" y="22"/>
                        <a:pt x="0" y="22"/>
                      </a:cubicBezTo>
                      <a:cubicBezTo>
                        <a:pt x="256" y="50"/>
                        <a:pt x="256" y="50"/>
                        <a:pt x="256" y="50"/>
                      </a:cubicBezTo>
                      <a:lnTo>
                        <a:pt x="334" y="315"/>
                      </a:ln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95"/>
                <p:cNvSpPr>
                  <a:spLocks/>
                </p:cNvSpPr>
                <p:nvPr/>
              </p:nvSpPr>
              <p:spPr bwMode="auto">
                <a:xfrm>
                  <a:off x="2689226" y="3948113"/>
                  <a:ext cx="990600" cy="1509713"/>
                </a:xfrm>
                <a:custGeom>
                  <a:avLst/>
                  <a:gdLst>
                    <a:gd name="T0" fmla="*/ 211 w 278"/>
                    <a:gd name="T1" fmla="*/ 99 h 426"/>
                    <a:gd name="T2" fmla="*/ 134 w 278"/>
                    <a:gd name="T3" fmla="*/ 1 h 426"/>
                    <a:gd name="T4" fmla="*/ 70 w 278"/>
                    <a:gd name="T5" fmla="*/ 0 h 426"/>
                    <a:gd name="T6" fmla="*/ 19 w 278"/>
                    <a:gd name="T7" fmla="*/ 34 h 426"/>
                    <a:gd name="T8" fmla="*/ 0 w 278"/>
                    <a:gd name="T9" fmla="*/ 321 h 426"/>
                    <a:gd name="T10" fmla="*/ 34 w 278"/>
                    <a:gd name="T11" fmla="*/ 420 h 426"/>
                    <a:gd name="T12" fmla="*/ 109 w 278"/>
                    <a:gd name="T13" fmla="*/ 420 h 426"/>
                    <a:gd name="T14" fmla="*/ 238 w 278"/>
                    <a:gd name="T15" fmla="*/ 380 h 426"/>
                    <a:gd name="T16" fmla="*/ 211 w 278"/>
                    <a:gd name="T17" fmla="*/ 9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426">
                      <a:moveTo>
                        <a:pt x="211" y="99"/>
                      </a:moveTo>
                      <a:cubicBezTo>
                        <a:pt x="200" y="51"/>
                        <a:pt x="171" y="1"/>
                        <a:pt x="134" y="1"/>
                      </a:cubicBezTo>
                      <a:cubicBezTo>
                        <a:pt x="124" y="1"/>
                        <a:pt x="80" y="0"/>
                        <a:pt x="70" y="0"/>
                      </a:cubicBezTo>
                      <a:cubicBezTo>
                        <a:pt x="29" y="0"/>
                        <a:pt x="23" y="24"/>
                        <a:pt x="19" y="34"/>
                      </a:cubicBezTo>
                      <a:cubicBezTo>
                        <a:pt x="6" y="68"/>
                        <a:pt x="0" y="261"/>
                        <a:pt x="0" y="321"/>
                      </a:cubicBezTo>
                      <a:cubicBezTo>
                        <a:pt x="0" y="382"/>
                        <a:pt x="0" y="420"/>
                        <a:pt x="34" y="420"/>
                      </a:cubicBezTo>
                      <a:cubicBezTo>
                        <a:pt x="109" y="420"/>
                        <a:pt x="109" y="420"/>
                        <a:pt x="109" y="420"/>
                      </a:cubicBezTo>
                      <a:cubicBezTo>
                        <a:pt x="143" y="420"/>
                        <a:pt x="278" y="426"/>
                        <a:pt x="238" y="380"/>
                      </a:cubicBezTo>
                      <a:cubicBezTo>
                        <a:pt x="180" y="315"/>
                        <a:pt x="224" y="156"/>
                        <a:pt x="211" y="99"/>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96"/>
                <p:cNvSpPr>
                  <a:spLocks/>
                </p:cNvSpPr>
                <p:nvPr/>
              </p:nvSpPr>
              <p:spPr bwMode="auto">
                <a:xfrm>
                  <a:off x="3074988" y="5549900"/>
                  <a:ext cx="123825" cy="957263"/>
                </a:xfrm>
                <a:custGeom>
                  <a:avLst/>
                  <a:gdLst>
                    <a:gd name="T0" fmla="*/ 18 w 35"/>
                    <a:gd name="T1" fmla="*/ 270 h 270"/>
                    <a:gd name="T2" fmla="*/ 0 w 35"/>
                    <a:gd name="T3" fmla="*/ 252 h 270"/>
                    <a:gd name="T4" fmla="*/ 0 w 35"/>
                    <a:gd name="T5" fmla="*/ 18 h 270"/>
                    <a:gd name="T6" fmla="*/ 18 w 35"/>
                    <a:gd name="T7" fmla="*/ 0 h 270"/>
                    <a:gd name="T8" fmla="*/ 35 w 35"/>
                    <a:gd name="T9" fmla="*/ 18 h 270"/>
                    <a:gd name="T10" fmla="*/ 35 w 35"/>
                    <a:gd name="T11" fmla="*/ 252 h 270"/>
                    <a:gd name="T12" fmla="*/ 18 w 35"/>
                    <a:gd name="T13" fmla="*/ 270 h 270"/>
                  </a:gdLst>
                  <a:ahLst/>
                  <a:cxnLst>
                    <a:cxn ang="0">
                      <a:pos x="T0" y="T1"/>
                    </a:cxn>
                    <a:cxn ang="0">
                      <a:pos x="T2" y="T3"/>
                    </a:cxn>
                    <a:cxn ang="0">
                      <a:pos x="T4" y="T5"/>
                    </a:cxn>
                    <a:cxn ang="0">
                      <a:pos x="T6" y="T7"/>
                    </a:cxn>
                    <a:cxn ang="0">
                      <a:pos x="T8" y="T9"/>
                    </a:cxn>
                    <a:cxn ang="0">
                      <a:pos x="T10" y="T11"/>
                    </a:cxn>
                    <a:cxn ang="0">
                      <a:pos x="T12" y="T13"/>
                    </a:cxn>
                  </a:cxnLst>
                  <a:rect l="0" t="0" r="r" b="b"/>
                  <a:pathLst>
                    <a:path w="35" h="270">
                      <a:moveTo>
                        <a:pt x="18" y="270"/>
                      </a:moveTo>
                      <a:cubicBezTo>
                        <a:pt x="8" y="270"/>
                        <a:pt x="0" y="262"/>
                        <a:pt x="0" y="252"/>
                      </a:cubicBezTo>
                      <a:cubicBezTo>
                        <a:pt x="0" y="18"/>
                        <a:pt x="0" y="18"/>
                        <a:pt x="0" y="18"/>
                      </a:cubicBezTo>
                      <a:cubicBezTo>
                        <a:pt x="0" y="8"/>
                        <a:pt x="8" y="0"/>
                        <a:pt x="18" y="0"/>
                      </a:cubicBezTo>
                      <a:cubicBezTo>
                        <a:pt x="27" y="0"/>
                        <a:pt x="35" y="8"/>
                        <a:pt x="35" y="18"/>
                      </a:cubicBezTo>
                      <a:cubicBezTo>
                        <a:pt x="35" y="252"/>
                        <a:pt x="35" y="252"/>
                        <a:pt x="35" y="252"/>
                      </a:cubicBezTo>
                      <a:cubicBezTo>
                        <a:pt x="35" y="262"/>
                        <a:pt x="27" y="270"/>
                        <a:pt x="18" y="270"/>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97"/>
                <p:cNvSpPr>
                  <a:spLocks/>
                </p:cNvSpPr>
                <p:nvPr/>
              </p:nvSpPr>
              <p:spPr bwMode="auto">
                <a:xfrm>
                  <a:off x="2565401" y="5434013"/>
                  <a:ext cx="1143000" cy="179388"/>
                </a:xfrm>
                <a:custGeom>
                  <a:avLst/>
                  <a:gdLst>
                    <a:gd name="T0" fmla="*/ 271 w 321"/>
                    <a:gd name="T1" fmla="*/ 0 h 51"/>
                    <a:gd name="T2" fmla="*/ 173 w 321"/>
                    <a:gd name="T3" fmla="*/ 0 h 51"/>
                    <a:gd name="T4" fmla="*/ 51 w 321"/>
                    <a:gd name="T5" fmla="*/ 0 h 51"/>
                    <a:gd name="T6" fmla="*/ 0 w 321"/>
                    <a:gd name="T7" fmla="*/ 51 h 51"/>
                    <a:gd name="T8" fmla="*/ 321 w 321"/>
                    <a:gd name="T9" fmla="*/ 51 h 51"/>
                    <a:gd name="T10" fmla="*/ 271 w 321"/>
                    <a:gd name="T11" fmla="*/ 0 h 51"/>
                  </a:gdLst>
                  <a:ahLst/>
                  <a:cxnLst>
                    <a:cxn ang="0">
                      <a:pos x="T0" y="T1"/>
                    </a:cxn>
                    <a:cxn ang="0">
                      <a:pos x="T2" y="T3"/>
                    </a:cxn>
                    <a:cxn ang="0">
                      <a:pos x="T4" y="T5"/>
                    </a:cxn>
                    <a:cxn ang="0">
                      <a:pos x="T6" y="T7"/>
                    </a:cxn>
                    <a:cxn ang="0">
                      <a:pos x="T8" y="T9"/>
                    </a:cxn>
                    <a:cxn ang="0">
                      <a:pos x="T10" y="T11"/>
                    </a:cxn>
                  </a:cxnLst>
                  <a:rect l="0" t="0" r="r" b="b"/>
                  <a:pathLst>
                    <a:path w="321" h="51">
                      <a:moveTo>
                        <a:pt x="271" y="0"/>
                      </a:moveTo>
                      <a:cubicBezTo>
                        <a:pt x="173" y="0"/>
                        <a:pt x="173" y="0"/>
                        <a:pt x="173" y="0"/>
                      </a:cubicBezTo>
                      <a:cubicBezTo>
                        <a:pt x="51" y="0"/>
                        <a:pt x="51" y="0"/>
                        <a:pt x="51" y="0"/>
                      </a:cubicBezTo>
                      <a:cubicBezTo>
                        <a:pt x="23" y="0"/>
                        <a:pt x="0" y="23"/>
                        <a:pt x="0" y="51"/>
                      </a:cubicBezTo>
                      <a:cubicBezTo>
                        <a:pt x="321" y="51"/>
                        <a:pt x="321" y="51"/>
                        <a:pt x="321" y="51"/>
                      </a:cubicBezTo>
                      <a:cubicBezTo>
                        <a:pt x="321" y="23"/>
                        <a:pt x="298" y="0"/>
                        <a:pt x="271"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98"/>
                <p:cNvSpPr>
                  <a:spLocks/>
                </p:cNvSpPr>
                <p:nvPr/>
              </p:nvSpPr>
              <p:spPr bwMode="auto">
                <a:xfrm>
                  <a:off x="2678113" y="5434013"/>
                  <a:ext cx="1030288" cy="179388"/>
                </a:xfrm>
                <a:custGeom>
                  <a:avLst/>
                  <a:gdLst>
                    <a:gd name="T0" fmla="*/ 108 w 289"/>
                    <a:gd name="T1" fmla="*/ 4 h 51"/>
                    <a:gd name="T2" fmla="*/ 206 w 289"/>
                    <a:gd name="T3" fmla="*/ 4 h 51"/>
                    <a:gd name="T4" fmla="*/ 256 w 289"/>
                    <a:gd name="T5" fmla="*/ 51 h 51"/>
                    <a:gd name="T6" fmla="*/ 289 w 289"/>
                    <a:gd name="T7" fmla="*/ 51 h 51"/>
                    <a:gd name="T8" fmla="*/ 239 w 289"/>
                    <a:gd name="T9" fmla="*/ 0 h 51"/>
                    <a:gd name="T10" fmla="*/ 178 w 289"/>
                    <a:gd name="T11" fmla="*/ 0 h 51"/>
                    <a:gd name="T12" fmla="*/ 19 w 289"/>
                    <a:gd name="T13" fmla="*/ 0 h 51"/>
                    <a:gd name="T14" fmla="*/ 0 w 289"/>
                    <a:gd name="T15" fmla="*/ 4 h 51"/>
                    <a:gd name="T16" fmla="*/ 108 w 289"/>
                    <a:gd name="T1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51">
                      <a:moveTo>
                        <a:pt x="108" y="4"/>
                      </a:moveTo>
                      <a:cubicBezTo>
                        <a:pt x="206" y="4"/>
                        <a:pt x="206" y="4"/>
                        <a:pt x="206" y="4"/>
                      </a:cubicBezTo>
                      <a:cubicBezTo>
                        <a:pt x="232" y="4"/>
                        <a:pt x="254" y="25"/>
                        <a:pt x="256" y="51"/>
                      </a:cubicBezTo>
                      <a:cubicBezTo>
                        <a:pt x="289" y="51"/>
                        <a:pt x="289" y="51"/>
                        <a:pt x="289" y="51"/>
                      </a:cubicBezTo>
                      <a:cubicBezTo>
                        <a:pt x="289" y="23"/>
                        <a:pt x="266" y="0"/>
                        <a:pt x="239" y="0"/>
                      </a:cubicBezTo>
                      <a:cubicBezTo>
                        <a:pt x="178" y="0"/>
                        <a:pt x="178" y="0"/>
                        <a:pt x="178" y="0"/>
                      </a:cubicBezTo>
                      <a:cubicBezTo>
                        <a:pt x="19" y="0"/>
                        <a:pt x="19" y="0"/>
                        <a:pt x="19" y="0"/>
                      </a:cubicBezTo>
                      <a:cubicBezTo>
                        <a:pt x="12" y="0"/>
                        <a:pt x="6" y="2"/>
                        <a:pt x="0" y="4"/>
                      </a:cubicBezTo>
                      <a:lnTo>
                        <a:pt x="108" y="4"/>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99"/>
                <p:cNvSpPr>
                  <a:spLocks/>
                </p:cNvSpPr>
                <p:nvPr/>
              </p:nvSpPr>
              <p:spPr bwMode="auto">
                <a:xfrm>
                  <a:off x="2714626" y="6311900"/>
                  <a:ext cx="844550" cy="287338"/>
                </a:xfrm>
                <a:custGeom>
                  <a:avLst/>
                  <a:gdLst>
                    <a:gd name="T0" fmla="*/ 218 w 237"/>
                    <a:gd name="T1" fmla="*/ 79 h 81"/>
                    <a:gd name="T2" fmla="*/ 205 w 237"/>
                    <a:gd name="T3" fmla="*/ 74 h 81"/>
                    <a:gd name="T4" fmla="*/ 119 w 237"/>
                    <a:gd name="T5" fmla="*/ 35 h 81"/>
                    <a:gd name="T6" fmla="*/ 33 w 237"/>
                    <a:gd name="T7" fmla="*/ 74 h 81"/>
                    <a:gd name="T8" fmla="*/ 8 w 237"/>
                    <a:gd name="T9" fmla="*/ 75 h 81"/>
                    <a:gd name="T10" fmla="*/ 6 w 237"/>
                    <a:gd name="T11" fmla="*/ 50 h 81"/>
                    <a:gd name="T12" fmla="*/ 119 w 237"/>
                    <a:gd name="T13" fmla="*/ 0 h 81"/>
                    <a:gd name="T14" fmla="*/ 231 w 237"/>
                    <a:gd name="T15" fmla="*/ 50 h 81"/>
                    <a:gd name="T16" fmla="*/ 230 w 237"/>
                    <a:gd name="T17" fmla="*/ 75 h 81"/>
                    <a:gd name="T18" fmla="*/ 218 w 237"/>
                    <a:gd name="T19" fmla="*/ 7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81">
                      <a:moveTo>
                        <a:pt x="218" y="79"/>
                      </a:moveTo>
                      <a:cubicBezTo>
                        <a:pt x="213" y="79"/>
                        <a:pt x="208" y="78"/>
                        <a:pt x="205" y="74"/>
                      </a:cubicBezTo>
                      <a:cubicBezTo>
                        <a:pt x="183" y="49"/>
                        <a:pt x="151" y="35"/>
                        <a:pt x="119" y="35"/>
                      </a:cubicBezTo>
                      <a:cubicBezTo>
                        <a:pt x="86" y="35"/>
                        <a:pt x="54" y="49"/>
                        <a:pt x="33" y="74"/>
                      </a:cubicBezTo>
                      <a:cubicBezTo>
                        <a:pt x="26" y="81"/>
                        <a:pt x="15" y="81"/>
                        <a:pt x="8" y="75"/>
                      </a:cubicBezTo>
                      <a:cubicBezTo>
                        <a:pt x="0" y="68"/>
                        <a:pt x="0" y="57"/>
                        <a:pt x="6" y="50"/>
                      </a:cubicBezTo>
                      <a:cubicBezTo>
                        <a:pt x="35" y="18"/>
                        <a:pt x="76" y="0"/>
                        <a:pt x="119" y="0"/>
                      </a:cubicBezTo>
                      <a:cubicBezTo>
                        <a:pt x="161" y="0"/>
                        <a:pt x="202" y="18"/>
                        <a:pt x="231" y="50"/>
                      </a:cubicBezTo>
                      <a:cubicBezTo>
                        <a:pt x="237" y="57"/>
                        <a:pt x="237" y="68"/>
                        <a:pt x="230" y="75"/>
                      </a:cubicBezTo>
                      <a:cubicBezTo>
                        <a:pt x="226" y="78"/>
                        <a:pt x="222" y="79"/>
                        <a:pt x="218" y="79"/>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Oval 100"/>
                <p:cNvSpPr>
                  <a:spLocks noChangeArrowheads="1"/>
                </p:cNvSpPr>
                <p:nvPr/>
              </p:nvSpPr>
              <p:spPr bwMode="auto">
                <a:xfrm>
                  <a:off x="2714626" y="6564313"/>
                  <a:ext cx="138113" cy="134938"/>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Oval 101"/>
                <p:cNvSpPr>
                  <a:spLocks noChangeArrowheads="1"/>
                </p:cNvSpPr>
                <p:nvPr/>
              </p:nvSpPr>
              <p:spPr bwMode="auto">
                <a:xfrm>
                  <a:off x="3419476" y="6564313"/>
                  <a:ext cx="139700" cy="134938"/>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102"/>
                <p:cNvSpPr>
                  <a:spLocks/>
                </p:cNvSpPr>
                <p:nvPr/>
              </p:nvSpPr>
              <p:spPr bwMode="auto">
                <a:xfrm>
                  <a:off x="2928938" y="4508500"/>
                  <a:ext cx="206375" cy="641350"/>
                </a:xfrm>
                <a:custGeom>
                  <a:avLst/>
                  <a:gdLst>
                    <a:gd name="T0" fmla="*/ 20 w 58"/>
                    <a:gd name="T1" fmla="*/ 0 h 181"/>
                    <a:gd name="T2" fmla="*/ 0 w 58"/>
                    <a:gd name="T3" fmla="*/ 0 h 181"/>
                    <a:gd name="T4" fmla="*/ 29 w 58"/>
                    <a:gd name="T5" fmla="*/ 42 h 181"/>
                    <a:gd name="T6" fmla="*/ 29 w 58"/>
                    <a:gd name="T7" fmla="*/ 139 h 181"/>
                    <a:gd name="T8" fmla="*/ 0 w 58"/>
                    <a:gd name="T9" fmla="*/ 181 h 181"/>
                    <a:gd name="T10" fmla="*/ 20 w 58"/>
                    <a:gd name="T11" fmla="*/ 181 h 181"/>
                    <a:gd name="T12" fmla="*/ 58 w 58"/>
                    <a:gd name="T13" fmla="*/ 139 h 181"/>
                    <a:gd name="T14" fmla="*/ 58 w 58"/>
                    <a:gd name="T15" fmla="*/ 42 h 181"/>
                    <a:gd name="T16" fmla="*/ 20 w 58"/>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81">
                      <a:moveTo>
                        <a:pt x="20" y="0"/>
                      </a:moveTo>
                      <a:cubicBezTo>
                        <a:pt x="20" y="0"/>
                        <a:pt x="10" y="0"/>
                        <a:pt x="0" y="0"/>
                      </a:cubicBezTo>
                      <a:cubicBezTo>
                        <a:pt x="16" y="5"/>
                        <a:pt x="29" y="23"/>
                        <a:pt x="29" y="42"/>
                      </a:cubicBezTo>
                      <a:cubicBezTo>
                        <a:pt x="29" y="139"/>
                        <a:pt x="29" y="139"/>
                        <a:pt x="29" y="139"/>
                      </a:cubicBezTo>
                      <a:cubicBezTo>
                        <a:pt x="29" y="159"/>
                        <a:pt x="17" y="177"/>
                        <a:pt x="0" y="181"/>
                      </a:cubicBezTo>
                      <a:cubicBezTo>
                        <a:pt x="10" y="181"/>
                        <a:pt x="20" y="181"/>
                        <a:pt x="20" y="181"/>
                      </a:cubicBezTo>
                      <a:cubicBezTo>
                        <a:pt x="41" y="181"/>
                        <a:pt x="58" y="162"/>
                        <a:pt x="58" y="139"/>
                      </a:cubicBezTo>
                      <a:cubicBezTo>
                        <a:pt x="58" y="42"/>
                        <a:pt x="58" y="42"/>
                        <a:pt x="58" y="42"/>
                      </a:cubicBezTo>
                      <a:cubicBezTo>
                        <a:pt x="58" y="19"/>
                        <a:pt x="41" y="0"/>
                        <a:pt x="20" y="0"/>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103"/>
                <p:cNvSpPr>
                  <a:spLocks/>
                </p:cNvSpPr>
                <p:nvPr/>
              </p:nvSpPr>
              <p:spPr bwMode="auto">
                <a:xfrm>
                  <a:off x="2560638" y="4508500"/>
                  <a:ext cx="500063" cy="641350"/>
                </a:xfrm>
                <a:custGeom>
                  <a:avLst/>
                  <a:gdLst>
                    <a:gd name="T0" fmla="*/ 140 w 140"/>
                    <a:gd name="T1" fmla="*/ 139 h 181"/>
                    <a:gd name="T2" fmla="*/ 102 w 140"/>
                    <a:gd name="T3" fmla="*/ 181 h 181"/>
                    <a:gd name="T4" fmla="*/ 70 w 140"/>
                    <a:gd name="T5" fmla="*/ 180 h 181"/>
                    <a:gd name="T6" fmla="*/ 38 w 140"/>
                    <a:gd name="T7" fmla="*/ 181 h 181"/>
                    <a:gd name="T8" fmla="*/ 0 w 140"/>
                    <a:gd name="T9" fmla="*/ 139 h 181"/>
                    <a:gd name="T10" fmla="*/ 0 w 140"/>
                    <a:gd name="T11" fmla="*/ 42 h 181"/>
                    <a:gd name="T12" fmla="*/ 38 w 140"/>
                    <a:gd name="T13" fmla="*/ 0 h 181"/>
                    <a:gd name="T14" fmla="*/ 70 w 140"/>
                    <a:gd name="T15" fmla="*/ 2 h 181"/>
                    <a:gd name="T16" fmla="*/ 102 w 140"/>
                    <a:gd name="T17" fmla="*/ 0 h 181"/>
                    <a:gd name="T18" fmla="*/ 140 w 140"/>
                    <a:gd name="T19" fmla="*/ 42 h 181"/>
                    <a:gd name="T20" fmla="*/ 140 w 140"/>
                    <a:gd name="T21" fmla="*/ 13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81">
                      <a:moveTo>
                        <a:pt x="140" y="139"/>
                      </a:moveTo>
                      <a:cubicBezTo>
                        <a:pt x="140" y="162"/>
                        <a:pt x="123" y="181"/>
                        <a:pt x="102" y="181"/>
                      </a:cubicBezTo>
                      <a:cubicBezTo>
                        <a:pt x="102" y="181"/>
                        <a:pt x="81" y="180"/>
                        <a:pt x="70" y="180"/>
                      </a:cubicBezTo>
                      <a:cubicBezTo>
                        <a:pt x="58" y="180"/>
                        <a:pt x="38" y="181"/>
                        <a:pt x="38" y="181"/>
                      </a:cubicBezTo>
                      <a:cubicBezTo>
                        <a:pt x="17" y="181"/>
                        <a:pt x="0" y="162"/>
                        <a:pt x="0" y="139"/>
                      </a:cubicBezTo>
                      <a:cubicBezTo>
                        <a:pt x="0" y="42"/>
                        <a:pt x="0" y="42"/>
                        <a:pt x="0" y="42"/>
                      </a:cubicBezTo>
                      <a:cubicBezTo>
                        <a:pt x="0" y="19"/>
                        <a:pt x="17" y="0"/>
                        <a:pt x="38" y="0"/>
                      </a:cubicBezTo>
                      <a:cubicBezTo>
                        <a:pt x="38" y="0"/>
                        <a:pt x="55" y="2"/>
                        <a:pt x="70" y="2"/>
                      </a:cubicBezTo>
                      <a:cubicBezTo>
                        <a:pt x="85" y="2"/>
                        <a:pt x="102" y="0"/>
                        <a:pt x="102" y="0"/>
                      </a:cubicBezTo>
                      <a:cubicBezTo>
                        <a:pt x="123" y="0"/>
                        <a:pt x="140" y="19"/>
                        <a:pt x="140" y="42"/>
                      </a:cubicBezTo>
                      <a:lnTo>
                        <a:pt x="140" y="139"/>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04"/>
                <p:cNvSpPr>
                  <a:spLocks/>
                </p:cNvSpPr>
                <p:nvPr/>
              </p:nvSpPr>
              <p:spPr bwMode="auto">
                <a:xfrm>
                  <a:off x="2886076" y="4508500"/>
                  <a:ext cx="174625" cy="641350"/>
                </a:xfrm>
                <a:custGeom>
                  <a:avLst/>
                  <a:gdLst>
                    <a:gd name="T0" fmla="*/ 11 w 49"/>
                    <a:gd name="T1" fmla="*/ 0 h 181"/>
                    <a:gd name="T2" fmla="*/ 2 w 49"/>
                    <a:gd name="T3" fmla="*/ 1 h 181"/>
                    <a:gd name="T4" fmla="*/ 32 w 49"/>
                    <a:gd name="T5" fmla="*/ 42 h 181"/>
                    <a:gd name="T6" fmla="*/ 32 w 49"/>
                    <a:gd name="T7" fmla="*/ 139 h 181"/>
                    <a:gd name="T8" fmla="*/ 0 w 49"/>
                    <a:gd name="T9" fmla="*/ 180 h 181"/>
                    <a:gd name="T10" fmla="*/ 11 w 49"/>
                    <a:gd name="T11" fmla="*/ 181 h 181"/>
                    <a:gd name="T12" fmla="*/ 49 w 49"/>
                    <a:gd name="T13" fmla="*/ 139 h 181"/>
                    <a:gd name="T14" fmla="*/ 49 w 49"/>
                    <a:gd name="T15" fmla="*/ 42 h 181"/>
                    <a:gd name="T16" fmla="*/ 11 w 49"/>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81">
                      <a:moveTo>
                        <a:pt x="11" y="0"/>
                      </a:moveTo>
                      <a:cubicBezTo>
                        <a:pt x="11" y="0"/>
                        <a:pt x="7" y="1"/>
                        <a:pt x="2" y="1"/>
                      </a:cubicBezTo>
                      <a:cubicBezTo>
                        <a:pt x="19" y="5"/>
                        <a:pt x="32" y="22"/>
                        <a:pt x="32" y="42"/>
                      </a:cubicBezTo>
                      <a:cubicBezTo>
                        <a:pt x="32" y="139"/>
                        <a:pt x="32" y="139"/>
                        <a:pt x="32" y="139"/>
                      </a:cubicBezTo>
                      <a:cubicBezTo>
                        <a:pt x="32" y="160"/>
                        <a:pt x="18" y="177"/>
                        <a:pt x="0" y="180"/>
                      </a:cubicBezTo>
                      <a:cubicBezTo>
                        <a:pt x="6" y="181"/>
                        <a:pt x="11" y="181"/>
                        <a:pt x="11" y="181"/>
                      </a:cubicBezTo>
                      <a:cubicBezTo>
                        <a:pt x="32" y="181"/>
                        <a:pt x="49" y="162"/>
                        <a:pt x="49" y="139"/>
                      </a:cubicBezTo>
                      <a:cubicBezTo>
                        <a:pt x="49" y="42"/>
                        <a:pt x="49" y="42"/>
                        <a:pt x="49" y="42"/>
                      </a:cubicBezTo>
                      <a:cubicBezTo>
                        <a:pt x="49" y="19"/>
                        <a:pt x="32" y="0"/>
                        <a:pt x="11"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105"/>
                <p:cNvSpPr>
                  <a:spLocks/>
                </p:cNvSpPr>
                <p:nvPr/>
              </p:nvSpPr>
              <p:spPr bwMode="auto">
                <a:xfrm>
                  <a:off x="2700338" y="4787900"/>
                  <a:ext cx="96838" cy="762000"/>
                </a:xfrm>
                <a:custGeom>
                  <a:avLst/>
                  <a:gdLst>
                    <a:gd name="T0" fmla="*/ 14 w 27"/>
                    <a:gd name="T1" fmla="*/ 215 h 215"/>
                    <a:gd name="T2" fmla="*/ 0 w 27"/>
                    <a:gd name="T3" fmla="*/ 202 h 215"/>
                    <a:gd name="T4" fmla="*/ 0 w 27"/>
                    <a:gd name="T5" fmla="*/ 13 h 215"/>
                    <a:gd name="T6" fmla="*/ 14 w 27"/>
                    <a:gd name="T7" fmla="*/ 0 h 215"/>
                    <a:gd name="T8" fmla="*/ 27 w 27"/>
                    <a:gd name="T9" fmla="*/ 13 h 215"/>
                    <a:gd name="T10" fmla="*/ 27 w 27"/>
                    <a:gd name="T11" fmla="*/ 202 h 215"/>
                    <a:gd name="T12" fmla="*/ 14 w 27"/>
                    <a:gd name="T13" fmla="*/ 215 h 215"/>
                  </a:gdLst>
                  <a:ahLst/>
                  <a:cxnLst>
                    <a:cxn ang="0">
                      <a:pos x="T0" y="T1"/>
                    </a:cxn>
                    <a:cxn ang="0">
                      <a:pos x="T2" y="T3"/>
                    </a:cxn>
                    <a:cxn ang="0">
                      <a:pos x="T4" y="T5"/>
                    </a:cxn>
                    <a:cxn ang="0">
                      <a:pos x="T6" y="T7"/>
                    </a:cxn>
                    <a:cxn ang="0">
                      <a:pos x="T8" y="T9"/>
                    </a:cxn>
                    <a:cxn ang="0">
                      <a:pos x="T10" y="T11"/>
                    </a:cxn>
                    <a:cxn ang="0">
                      <a:pos x="T12" y="T13"/>
                    </a:cxn>
                  </a:cxnLst>
                  <a:rect l="0" t="0" r="r" b="b"/>
                  <a:pathLst>
                    <a:path w="27" h="215">
                      <a:moveTo>
                        <a:pt x="14" y="215"/>
                      </a:moveTo>
                      <a:cubicBezTo>
                        <a:pt x="6" y="215"/>
                        <a:pt x="0" y="209"/>
                        <a:pt x="0" y="202"/>
                      </a:cubicBezTo>
                      <a:cubicBezTo>
                        <a:pt x="0" y="13"/>
                        <a:pt x="0" y="13"/>
                        <a:pt x="0" y="13"/>
                      </a:cubicBezTo>
                      <a:cubicBezTo>
                        <a:pt x="0" y="6"/>
                        <a:pt x="6" y="0"/>
                        <a:pt x="14" y="0"/>
                      </a:cubicBezTo>
                      <a:cubicBezTo>
                        <a:pt x="21" y="0"/>
                        <a:pt x="27" y="6"/>
                        <a:pt x="27" y="13"/>
                      </a:cubicBezTo>
                      <a:cubicBezTo>
                        <a:pt x="27" y="202"/>
                        <a:pt x="27" y="202"/>
                        <a:pt x="27" y="202"/>
                      </a:cubicBezTo>
                      <a:cubicBezTo>
                        <a:pt x="27" y="209"/>
                        <a:pt x="21" y="215"/>
                        <a:pt x="14" y="215"/>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106"/>
                <p:cNvSpPr>
                  <a:spLocks/>
                </p:cNvSpPr>
                <p:nvPr/>
              </p:nvSpPr>
              <p:spPr bwMode="auto">
                <a:xfrm>
                  <a:off x="4197351" y="6510338"/>
                  <a:ext cx="841375" cy="223838"/>
                </a:xfrm>
                <a:custGeom>
                  <a:avLst/>
                  <a:gdLst>
                    <a:gd name="T0" fmla="*/ 0 w 236"/>
                    <a:gd name="T1" fmla="*/ 17 h 63"/>
                    <a:gd name="T2" fmla="*/ 5 w 236"/>
                    <a:gd name="T3" fmla="*/ 53 h 63"/>
                    <a:gd name="T4" fmla="*/ 28 w 236"/>
                    <a:gd name="T5" fmla="*/ 62 h 63"/>
                    <a:gd name="T6" fmla="*/ 139 w 236"/>
                    <a:gd name="T7" fmla="*/ 51 h 63"/>
                    <a:gd name="T8" fmla="*/ 213 w 236"/>
                    <a:gd name="T9" fmla="*/ 35 h 63"/>
                    <a:gd name="T10" fmla="*/ 218 w 236"/>
                    <a:gd name="T11" fmla="*/ 18 h 63"/>
                    <a:gd name="T12" fmla="*/ 112 w 236"/>
                    <a:gd name="T13" fmla="*/ 5 h 63"/>
                    <a:gd name="T14" fmla="*/ 0 w 236"/>
                    <a:gd name="T15" fmla="*/ 17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3">
                      <a:moveTo>
                        <a:pt x="0" y="17"/>
                      </a:moveTo>
                      <a:cubicBezTo>
                        <a:pt x="5" y="53"/>
                        <a:pt x="5" y="53"/>
                        <a:pt x="5" y="53"/>
                      </a:cubicBezTo>
                      <a:cubicBezTo>
                        <a:pt x="9" y="61"/>
                        <a:pt x="16" y="63"/>
                        <a:pt x="28" y="62"/>
                      </a:cubicBezTo>
                      <a:cubicBezTo>
                        <a:pt x="139" y="51"/>
                        <a:pt x="139" y="51"/>
                        <a:pt x="139" y="51"/>
                      </a:cubicBezTo>
                      <a:cubicBezTo>
                        <a:pt x="158" y="49"/>
                        <a:pt x="213" y="35"/>
                        <a:pt x="213" y="35"/>
                      </a:cubicBezTo>
                      <a:cubicBezTo>
                        <a:pt x="236" y="27"/>
                        <a:pt x="223" y="17"/>
                        <a:pt x="218" y="18"/>
                      </a:cubicBezTo>
                      <a:cubicBezTo>
                        <a:pt x="198" y="19"/>
                        <a:pt x="150" y="10"/>
                        <a:pt x="112" y="5"/>
                      </a:cubicBezTo>
                      <a:cubicBezTo>
                        <a:pt x="79" y="0"/>
                        <a:pt x="0" y="17"/>
                        <a:pt x="0" y="17"/>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07"/>
                <p:cNvSpPr>
                  <a:spLocks/>
                </p:cNvSpPr>
                <p:nvPr/>
              </p:nvSpPr>
              <p:spPr bwMode="auto">
                <a:xfrm>
                  <a:off x="4189413" y="6429375"/>
                  <a:ext cx="560388" cy="174625"/>
                </a:xfrm>
                <a:custGeom>
                  <a:avLst/>
                  <a:gdLst>
                    <a:gd name="T0" fmla="*/ 1 w 157"/>
                    <a:gd name="T1" fmla="*/ 10 h 49"/>
                    <a:gd name="T2" fmla="*/ 2 w 157"/>
                    <a:gd name="T3" fmla="*/ 40 h 49"/>
                    <a:gd name="T4" fmla="*/ 136 w 157"/>
                    <a:gd name="T5" fmla="*/ 40 h 49"/>
                    <a:gd name="T6" fmla="*/ 150 w 157"/>
                    <a:gd name="T7" fmla="*/ 33 h 49"/>
                    <a:gd name="T8" fmla="*/ 50 w 157"/>
                    <a:gd name="T9" fmla="*/ 0 h 49"/>
                    <a:gd name="T10" fmla="*/ 1 w 157"/>
                    <a:gd name="T11" fmla="*/ 10 h 49"/>
                  </a:gdLst>
                  <a:ahLst/>
                  <a:cxnLst>
                    <a:cxn ang="0">
                      <a:pos x="T0" y="T1"/>
                    </a:cxn>
                    <a:cxn ang="0">
                      <a:pos x="T2" y="T3"/>
                    </a:cxn>
                    <a:cxn ang="0">
                      <a:pos x="T4" y="T5"/>
                    </a:cxn>
                    <a:cxn ang="0">
                      <a:pos x="T6" y="T7"/>
                    </a:cxn>
                    <a:cxn ang="0">
                      <a:pos x="T8" y="T9"/>
                    </a:cxn>
                    <a:cxn ang="0">
                      <a:pos x="T10" y="T11"/>
                    </a:cxn>
                  </a:cxnLst>
                  <a:rect l="0" t="0" r="r" b="b"/>
                  <a:pathLst>
                    <a:path w="157" h="49">
                      <a:moveTo>
                        <a:pt x="1" y="10"/>
                      </a:moveTo>
                      <a:cubicBezTo>
                        <a:pt x="2" y="21"/>
                        <a:pt x="0" y="33"/>
                        <a:pt x="2" y="40"/>
                      </a:cubicBezTo>
                      <a:cubicBezTo>
                        <a:pt x="4" y="49"/>
                        <a:pt x="136" y="40"/>
                        <a:pt x="136" y="40"/>
                      </a:cubicBezTo>
                      <a:cubicBezTo>
                        <a:pt x="139" y="40"/>
                        <a:pt x="157" y="34"/>
                        <a:pt x="150" y="33"/>
                      </a:cubicBezTo>
                      <a:cubicBezTo>
                        <a:pt x="117" y="29"/>
                        <a:pt x="50" y="13"/>
                        <a:pt x="50" y="0"/>
                      </a:cubicBezTo>
                      <a:lnTo>
                        <a:pt x="1" y="1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08"/>
                <p:cNvSpPr>
                  <a:spLocks/>
                </p:cNvSpPr>
                <p:nvPr/>
              </p:nvSpPr>
              <p:spPr bwMode="auto">
                <a:xfrm>
                  <a:off x="2971801" y="3925888"/>
                  <a:ext cx="815975" cy="1017588"/>
                </a:xfrm>
                <a:custGeom>
                  <a:avLst/>
                  <a:gdLst>
                    <a:gd name="T0" fmla="*/ 211 w 229"/>
                    <a:gd name="T1" fmla="*/ 275 h 287"/>
                    <a:gd name="T2" fmla="*/ 159 w 229"/>
                    <a:gd name="T3" fmla="*/ 269 h 287"/>
                    <a:gd name="T4" fmla="*/ 23 w 229"/>
                    <a:gd name="T5" fmla="*/ 94 h 287"/>
                    <a:gd name="T6" fmla="*/ 23 w 229"/>
                    <a:gd name="T7" fmla="*/ 94 h 287"/>
                    <a:gd name="T8" fmla="*/ 17 w 229"/>
                    <a:gd name="T9" fmla="*/ 88 h 287"/>
                    <a:gd name="T10" fmla="*/ 25 w 229"/>
                    <a:gd name="T11" fmla="*/ 18 h 287"/>
                    <a:gd name="T12" fmla="*/ 95 w 229"/>
                    <a:gd name="T13" fmla="*/ 26 h 287"/>
                    <a:gd name="T14" fmla="*/ 216 w 229"/>
                    <a:gd name="T15" fmla="*/ 223 h 287"/>
                    <a:gd name="T16" fmla="*/ 211 w 229"/>
                    <a:gd name="T17" fmla="*/ 27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87">
                      <a:moveTo>
                        <a:pt x="211" y="275"/>
                      </a:moveTo>
                      <a:cubicBezTo>
                        <a:pt x="195" y="287"/>
                        <a:pt x="172" y="285"/>
                        <a:pt x="159" y="269"/>
                      </a:cubicBezTo>
                      <a:cubicBezTo>
                        <a:pt x="23" y="94"/>
                        <a:pt x="23" y="94"/>
                        <a:pt x="23" y="94"/>
                      </a:cubicBezTo>
                      <a:cubicBezTo>
                        <a:pt x="23" y="94"/>
                        <a:pt x="23" y="94"/>
                        <a:pt x="23" y="94"/>
                      </a:cubicBezTo>
                      <a:cubicBezTo>
                        <a:pt x="17" y="88"/>
                        <a:pt x="17" y="88"/>
                        <a:pt x="17" y="88"/>
                      </a:cubicBezTo>
                      <a:cubicBezTo>
                        <a:pt x="0" y="66"/>
                        <a:pt x="3" y="35"/>
                        <a:pt x="25" y="18"/>
                      </a:cubicBezTo>
                      <a:cubicBezTo>
                        <a:pt x="47" y="0"/>
                        <a:pt x="78" y="4"/>
                        <a:pt x="95" y="26"/>
                      </a:cubicBezTo>
                      <a:cubicBezTo>
                        <a:pt x="216" y="223"/>
                        <a:pt x="216" y="223"/>
                        <a:pt x="216" y="223"/>
                      </a:cubicBezTo>
                      <a:cubicBezTo>
                        <a:pt x="229" y="239"/>
                        <a:pt x="227" y="262"/>
                        <a:pt x="211" y="275"/>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109"/>
                <p:cNvSpPr>
                  <a:spLocks/>
                </p:cNvSpPr>
                <p:nvPr/>
              </p:nvSpPr>
              <p:spPr bwMode="auto">
                <a:xfrm>
                  <a:off x="4071938" y="4143375"/>
                  <a:ext cx="420688" cy="552450"/>
                </a:xfrm>
                <a:custGeom>
                  <a:avLst/>
                  <a:gdLst>
                    <a:gd name="T0" fmla="*/ 265 w 265"/>
                    <a:gd name="T1" fmla="*/ 22 h 348"/>
                    <a:gd name="T2" fmla="*/ 25 w 265"/>
                    <a:gd name="T3" fmla="*/ 348 h 348"/>
                    <a:gd name="T4" fmla="*/ 0 w 265"/>
                    <a:gd name="T5" fmla="*/ 344 h 348"/>
                    <a:gd name="T6" fmla="*/ 254 w 265"/>
                    <a:gd name="T7" fmla="*/ 0 h 348"/>
                    <a:gd name="T8" fmla="*/ 265 w 265"/>
                    <a:gd name="T9" fmla="*/ 22 h 348"/>
                  </a:gdLst>
                  <a:ahLst/>
                  <a:cxnLst>
                    <a:cxn ang="0">
                      <a:pos x="T0" y="T1"/>
                    </a:cxn>
                    <a:cxn ang="0">
                      <a:pos x="T2" y="T3"/>
                    </a:cxn>
                    <a:cxn ang="0">
                      <a:pos x="T4" y="T5"/>
                    </a:cxn>
                    <a:cxn ang="0">
                      <a:pos x="T6" y="T7"/>
                    </a:cxn>
                    <a:cxn ang="0">
                      <a:pos x="T8" y="T9"/>
                    </a:cxn>
                  </a:cxnLst>
                  <a:rect l="0" t="0" r="r" b="b"/>
                  <a:pathLst>
                    <a:path w="265" h="348">
                      <a:moveTo>
                        <a:pt x="265" y="22"/>
                      </a:moveTo>
                      <a:lnTo>
                        <a:pt x="25" y="348"/>
                      </a:lnTo>
                      <a:lnTo>
                        <a:pt x="0" y="344"/>
                      </a:lnTo>
                      <a:lnTo>
                        <a:pt x="254" y="0"/>
                      </a:lnTo>
                      <a:lnTo>
                        <a:pt x="265" y="2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10"/>
                <p:cNvSpPr>
                  <a:spLocks/>
                </p:cNvSpPr>
                <p:nvPr/>
              </p:nvSpPr>
              <p:spPr bwMode="auto">
                <a:xfrm>
                  <a:off x="3184526" y="3951288"/>
                  <a:ext cx="528638" cy="727075"/>
                </a:xfrm>
                <a:custGeom>
                  <a:avLst/>
                  <a:gdLst>
                    <a:gd name="T0" fmla="*/ 148 w 148"/>
                    <a:gd name="T1" fmla="*/ 204 h 205"/>
                    <a:gd name="T2" fmla="*/ 143 w 148"/>
                    <a:gd name="T3" fmla="*/ 205 h 205"/>
                    <a:gd name="T4" fmla="*/ 142 w 148"/>
                    <a:gd name="T5" fmla="*/ 202 h 205"/>
                    <a:gd name="T6" fmla="*/ 36 w 148"/>
                    <a:gd name="T7" fmla="*/ 25 h 205"/>
                    <a:gd name="T8" fmla="*/ 0 w 148"/>
                    <a:gd name="T9" fmla="*/ 0 h 205"/>
                    <a:gd name="T10" fmla="*/ 36 w 148"/>
                    <a:gd name="T11" fmla="*/ 19 h 205"/>
                    <a:gd name="T12" fmla="*/ 146 w 148"/>
                    <a:gd name="T13" fmla="*/ 202 h 205"/>
                    <a:gd name="T14" fmla="*/ 148 w 148"/>
                    <a:gd name="T15" fmla="*/ 204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205">
                      <a:moveTo>
                        <a:pt x="148" y="204"/>
                      </a:moveTo>
                      <a:cubicBezTo>
                        <a:pt x="143" y="205"/>
                        <a:pt x="143" y="205"/>
                        <a:pt x="143" y="205"/>
                      </a:cubicBezTo>
                      <a:cubicBezTo>
                        <a:pt x="142" y="202"/>
                        <a:pt x="142" y="202"/>
                        <a:pt x="142" y="202"/>
                      </a:cubicBezTo>
                      <a:cubicBezTo>
                        <a:pt x="142" y="202"/>
                        <a:pt x="66" y="66"/>
                        <a:pt x="36" y="25"/>
                      </a:cubicBezTo>
                      <a:cubicBezTo>
                        <a:pt x="23" y="8"/>
                        <a:pt x="15" y="2"/>
                        <a:pt x="0" y="0"/>
                      </a:cubicBezTo>
                      <a:cubicBezTo>
                        <a:pt x="14" y="0"/>
                        <a:pt x="27" y="7"/>
                        <a:pt x="36" y="19"/>
                      </a:cubicBezTo>
                      <a:cubicBezTo>
                        <a:pt x="65" y="57"/>
                        <a:pt x="146" y="202"/>
                        <a:pt x="146" y="202"/>
                      </a:cubicBezTo>
                      <a:lnTo>
                        <a:pt x="148" y="204"/>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12"/>
                <p:cNvSpPr>
                  <a:spLocks/>
                </p:cNvSpPr>
                <p:nvPr/>
              </p:nvSpPr>
              <p:spPr bwMode="auto">
                <a:xfrm>
                  <a:off x="4165601" y="4692650"/>
                  <a:ext cx="217488" cy="155575"/>
                </a:xfrm>
                <a:custGeom>
                  <a:avLst/>
                  <a:gdLst>
                    <a:gd name="T0" fmla="*/ 112 w 137"/>
                    <a:gd name="T1" fmla="*/ 0 h 98"/>
                    <a:gd name="T2" fmla="*/ 0 w 137"/>
                    <a:gd name="T3" fmla="*/ 9 h 98"/>
                    <a:gd name="T4" fmla="*/ 6 w 137"/>
                    <a:gd name="T5" fmla="*/ 98 h 98"/>
                    <a:gd name="T6" fmla="*/ 137 w 137"/>
                    <a:gd name="T7" fmla="*/ 89 h 98"/>
                    <a:gd name="T8" fmla="*/ 112 w 137"/>
                    <a:gd name="T9" fmla="*/ 0 h 98"/>
                  </a:gdLst>
                  <a:ahLst/>
                  <a:cxnLst>
                    <a:cxn ang="0">
                      <a:pos x="T0" y="T1"/>
                    </a:cxn>
                    <a:cxn ang="0">
                      <a:pos x="T2" y="T3"/>
                    </a:cxn>
                    <a:cxn ang="0">
                      <a:pos x="T4" y="T5"/>
                    </a:cxn>
                    <a:cxn ang="0">
                      <a:pos x="T6" y="T7"/>
                    </a:cxn>
                    <a:cxn ang="0">
                      <a:pos x="T8" y="T9"/>
                    </a:cxn>
                  </a:cxnLst>
                  <a:rect l="0" t="0" r="r" b="b"/>
                  <a:pathLst>
                    <a:path w="137" h="98">
                      <a:moveTo>
                        <a:pt x="112" y="0"/>
                      </a:moveTo>
                      <a:lnTo>
                        <a:pt x="0" y="9"/>
                      </a:lnTo>
                      <a:lnTo>
                        <a:pt x="6" y="98"/>
                      </a:lnTo>
                      <a:lnTo>
                        <a:pt x="137" y="89"/>
                      </a:lnTo>
                      <a:lnTo>
                        <a:pt x="112" y="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13"/>
                <p:cNvSpPr>
                  <a:spLocks/>
                </p:cNvSpPr>
                <p:nvPr/>
              </p:nvSpPr>
              <p:spPr bwMode="auto">
                <a:xfrm>
                  <a:off x="4165601" y="4692650"/>
                  <a:ext cx="217488" cy="155575"/>
                </a:xfrm>
                <a:custGeom>
                  <a:avLst/>
                  <a:gdLst>
                    <a:gd name="T0" fmla="*/ 112 w 137"/>
                    <a:gd name="T1" fmla="*/ 0 h 98"/>
                    <a:gd name="T2" fmla="*/ 0 w 137"/>
                    <a:gd name="T3" fmla="*/ 9 h 98"/>
                    <a:gd name="T4" fmla="*/ 6 w 137"/>
                    <a:gd name="T5" fmla="*/ 98 h 98"/>
                    <a:gd name="T6" fmla="*/ 137 w 137"/>
                    <a:gd name="T7" fmla="*/ 89 h 98"/>
                  </a:gdLst>
                  <a:ahLst/>
                  <a:cxnLst>
                    <a:cxn ang="0">
                      <a:pos x="T0" y="T1"/>
                    </a:cxn>
                    <a:cxn ang="0">
                      <a:pos x="T2" y="T3"/>
                    </a:cxn>
                    <a:cxn ang="0">
                      <a:pos x="T4" y="T5"/>
                    </a:cxn>
                    <a:cxn ang="0">
                      <a:pos x="T6" y="T7"/>
                    </a:cxn>
                  </a:cxnLst>
                  <a:rect l="0" t="0" r="r" b="b"/>
                  <a:pathLst>
                    <a:path w="137" h="98">
                      <a:moveTo>
                        <a:pt x="112" y="0"/>
                      </a:moveTo>
                      <a:lnTo>
                        <a:pt x="0" y="9"/>
                      </a:lnTo>
                      <a:lnTo>
                        <a:pt x="6" y="98"/>
                      </a:lnTo>
                      <a:lnTo>
                        <a:pt x="137"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14"/>
                <p:cNvSpPr>
                  <a:spLocks/>
                </p:cNvSpPr>
                <p:nvPr/>
              </p:nvSpPr>
              <p:spPr bwMode="auto">
                <a:xfrm>
                  <a:off x="4246563" y="4670425"/>
                  <a:ext cx="74613" cy="185738"/>
                </a:xfrm>
                <a:custGeom>
                  <a:avLst/>
                  <a:gdLst>
                    <a:gd name="T0" fmla="*/ 38 w 47"/>
                    <a:gd name="T1" fmla="*/ 0 h 117"/>
                    <a:gd name="T2" fmla="*/ 47 w 47"/>
                    <a:gd name="T3" fmla="*/ 114 h 117"/>
                    <a:gd name="T4" fmla="*/ 9 w 47"/>
                    <a:gd name="T5" fmla="*/ 117 h 117"/>
                    <a:gd name="T6" fmla="*/ 7 w 47"/>
                    <a:gd name="T7" fmla="*/ 117 h 117"/>
                    <a:gd name="T8" fmla="*/ 0 w 47"/>
                    <a:gd name="T9" fmla="*/ 9 h 117"/>
                    <a:gd name="T10" fmla="*/ 0 w 47"/>
                    <a:gd name="T11" fmla="*/ 3 h 117"/>
                    <a:gd name="T12" fmla="*/ 38 w 47"/>
                    <a:gd name="T13" fmla="*/ 0 h 117"/>
                  </a:gdLst>
                  <a:ahLst/>
                  <a:cxnLst>
                    <a:cxn ang="0">
                      <a:pos x="T0" y="T1"/>
                    </a:cxn>
                    <a:cxn ang="0">
                      <a:pos x="T2" y="T3"/>
                    </a:cxn>
                    <a:cxn ang="0">
                      <a:pos x="T4" y="T5"/>
                    </a:cxn>
                    <a:cxn ang="0">
                      <a:pos x="T6" y="T7"/>
                    </a:cxn>
                    <a:cxn ang="0">
                      <a:pos x="T8" y="T9"/>
                    </a:cxn>
                    <a:cxn ang="0">
                      <a:pos x="T10" y="T11"/>
                    </a:cxn>
                    <a:cxn ang="0">
                      <a:pos x="T12" y="T13"/>
                    </a:cxn>
                  </a:cxnLst>
                  <a:rect l="0" t="0" r="r" b="b"/>
                  <a:pathLst>
                    <a:path w="47" h="117">
                      <a:moveTo>
                        <a:pt x="38" y="0"/>
                      </a:moveTo>
                      <a:lnTo>
                        <a:pt x="47" y="114"/>
                      </a:lnTo>
                      <a:lnTo>
                        <a:pt x="9" y="117"/>
                      </a:lnTo>
                      <a:lnTo>
                        <a:pt x="7" y="117"/>
                      </a:lnTo>
                      <a:lnTo>
                        <a:pt x="0" y="9"/>
                      </a:lnTo>
                      <a:lnTo>
                        <a:pt x="0" y="3"/>
                      </a:lnTo>
                      <a:lnTo>
                        <a:pt x="38" y="0"/>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15"/>
                <p:cNvSpPr>
                  <a:spLocks/>
                </p:cNvSpPr>
                <p:nvPr/>
              </p:nvSpPr>
              <p:spPr bwMode="auto">
                <a:xfrm>
                  <a:off x="3502026" y="4667250"/>
                  <a:ext cx="758825" cy="269875"/>
                </a:xfrm>
                <a:custGeom>
                  <a:avLst/>
                  <a:gdLst>
                    <a:gd name="T0" fmla="*/ 209 w 213"/>
                    <a:gd name="T1" fmla="*/ 1 h 76"/>
                    <a:gd name="T2" fmla="*/ 209 w 213"/>
                    <a:gd name="T3" fmla="*/ 2 h 76"/>
                    <a:gd name="T4" fmla="*/ 209 w 213"/>
                    <a:gd name="T5" fmla="*/ 5 h 76"/>
                    <a:gd name="T6" fmla="*/ 213 w 213"/>
                    <a:gd name="T7" fmla="*/ 58 h 76"/>
                    <a:gd name="T8" fmla="*/ 43 w 213"/>
                    <a:gd name="T9" fmla="*/ 73 h 76"/>
                    <a:gd name="T10" fmla="*/ 2 w 213"/>
                    <a:gd name="T11" fmla="*/ 41 h 76"/>
                    <a:gd name="T12" fmla="*/ 34 w 213"/>
                    <a:gd name="T13" fmla="*/ 1 h 76"/>
                    <a:gd name="T14" fmla="*/ 35 w 213"/>
                    <a:gd name="T15" fmla="*/ 1 h 76"/>
                    <a:gd name="T16" fmla="*/ 40 w 213"/>
                    <a:gd name="T17" fmla="*/ 0 h 76"/>
                    <a:gd name="T18" fmla="*/ 209 w 213"/>
                    <a:gd name="T19"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76">
                      <a:moveTo>
                        <a:pt x="209" y="1"/>
                      </a:moveTo>
                      <a:cubicBezTo>
                        <a:pt x="209" y="2"/>
                        <a:pt x="209" y="2"/>
                        <a:pt x="209" y="2"/>
                      </a:cubicBezTo>
                      <a:cubicBezTo>
                        <a:pt x="209" y="5"/>
                        <a:pt x="209" y="5"/>
                        <a:pt x="209" y="5"/>
                      </a:cubicBezTo>
                      <a:cubicBezTo>
                        <a:pt x="213" y="58"/>
                        <a:pt x="213" y="58"/>
                        <a:pt x="213" y="58"/>
                      </a:cubicBezTo>
                      <a:cubicBezTo>
                        <a:pt x="43" y="73"/>
                        <a:pt x="43" y="73"/>
                        <a:pt x="43" y="73"/>
                      </a:cubicBezTo>
                      <a:cubicBezTo>
                        <a:pt x="23" y="76"/>
                        <a:pt x="4" y="61"/>
                        <a:pt x="2" y="41"/>
                      </a:cubicBezTo>
                      <a:cubicBezTo>
                        <a:pt x="0" y="21"/>
                        <a:pt x="14" y="3"/>
                        <a:pt x="34" y="1"/>
                      </a:cubicBezTo>
                      <a:cubicBezTo>
                        <a:pt x="35" y="1"/>
                        <a:pt x="35" y="1"/>
                        <a:pt x="35" y="1"/>
                      </a:cubicBezTo>
                      <a:cubicBezTo>
                        <a:pt x="40" y="0"/>
                        <a:pt x="40" y="0"/>
                        <a:pt x="40" y="0"/>
                      </a:cubicBezTo>
                      <a:lnTo>
                        <a:pt x="209" y="1"/>
                      </a:ln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16"/>
                <p:cNvSpPr>
                  <a:spLocks/>
                </p:cNvSpPr>
                <p:nvPr/>
              </p:nvSpPr>
              <p:spPr bwMode="auto">
                <a:xfrm>
                  <a:off x="3690938" y="4667250"/>
                  <a:ext cx="555625" cy="11113"/>
                </a:xfrm>
                <a:custGeom>
                  <a:avLst/>
                  <a:gdLst>
                    <a:gd name="T0" fmla="*/ 350 w 350"/>
                    <a:gd name="T1" fmla="*/ 7 h 7"/>
                    <a:gd name="T2" fmla="*/ 344 w 350"/>
                    <a:gd name="T3" fmla="*/ 7 h 7"/>
                    <a:gd name="T4" fmla="*/ 14 w 350"/>
                    <a:gd name="T5" fmla="*/ 5 h 7"/>
                    <a:gd name="T6" fmla="*/ 2 w 350"/>
                    <a:gd name="T7" fmla="*/ 7 h 7"/>
                    <a:gd name="T8" fmla="*/ 0 w 350"/>
                    <a:gd name="T9" fmla="*/ 0 h 7"/>
                    <a:gd name="T10" fmla="*/ 9 w 350"/>
                    <a:gd name="T11" fmla="*/ 0 h 7"/>
                    <a:gd name="T12" fmla="*/ 350 w 350"/>
                    <a:gd name="T13" fmla="*/ 2 h 7"/>
                    <a:gd name="T14" fmla="*/ 350 w 350"/>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0" h="7">
                      <a:moveTo>
                        <a:pt x="350" y="7"/>
                      </a:moveTo>
                      <a:lnTo>
                        <a:pt x="344" y="7"/>
                      </a:lnTo>
                      <a:lnTo>
                        <a:pt x="14" y="5"/>
                      </a:lnTo>
                      <a:lnTo>
                        <a:pt x="2" y="7"/>
                      </a:lnTo>
                      <a:lnTo>
                        <a:pt x="0" y="0"/>
                      </a:lnTo>
                      <a:lnTo>
                        <a:pt x="9" y="0"/>
                      </a:lnTo>
                      <a:lnTo>
                        <a:pt x="350" y="2"/>
                      </a:lnTo>
                      <a:lnTo>
                        <a:pt x="350" y="7"/>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17"/>
                <p:cNvSpPr>
                  <a:spLocks/>
                </p:cNvSpPr>
                <p:nvPr/>
              </p:nvSpPr>
              <p:spPr bwMode="auto">
                <a:xfrm>
                  <a:off x="3052763" y="4264025"/>
                  <a:ext cx="1208088" cy="669925"/>
                </a:xfrm>
                <a:custGeom>
                  <a:avLst/>
                  <a:gdLst>
                    <a:gd name="T0" fmla="*/ 0 w 339"/>
                    <a:gd name="T1" fmla="*/ 0 h 189"/>
                    <a:gd name="T2" fmla="*/ 145 w 339"/>
                    <a:gd name="T3" fmla="*/ 169 h 189"/>
                    <a:gd name="T4" fmla="*/ 151 w 339"/>
                    <a:gd name="T5" fmla="*/ 174 h 189"/>
                    <a:gd name="T6" fmla="*/ 174 w 339"/>
                    <a:gd name="T7" fmla="*/ 178 h 189"/>
                    <a:gd name="T8" fmla="*/ 338 w 339"/>
                    <a:gd name="T9" fmla="*/ 164 h 189"/>
                    <a:gd name="T10" fmla="*/ 338 w 339"/>
                    <a:gd name="T11" fmla="*/ 168 h 189"/>
                    <a:gd name="T12" fmla="*/ 338 w 339"/>
                    <a:gd name="T13" fmla="*/ 168 h 189"/>
                    <a:gd name="T14" fmla="*/ 339 w 339"/>
                    <a:gd name="T15" fmla="*/ 173 h 189"/>
                    <a:gd name="T16" fmla="*/ 169 w 339"/>
                    <a:gd name="T17" fmla="*/ 188 h 189"/>
                    <a:gd name="T18" fmla="*/ 147 w 339"/>
                    <a:gd name="T19" fmla="*/ 184 h 189"/>
                    <a:gd name="T20" fmla="*/ 143 w 339"/>
                    <a:gd name="T21" fmla="*/ 181 h 189"/>
                    <a:gd name="T22" fmla="*/ 70 w 339"/>
                    <a:gd name="T23" fmla="*/ 103 h 189"/>
                    <a:gd name="T24" fmla="*/ 0 w 339"/>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189">
                      <a:moveTo>
                        <a:pt x="0" y="0"/>
                      </a:moveTo>
                      <a:cubicBezTo>
                        <a:pt x="46" y="51"/>
                        <a:pt x="96" y="121"/>
                        <a:pt x="145" y="169"/>
                      </a:cubicBezTo>
                      <a:cubicBezTo>
                        <a:pt x="147" y="171"/>
                        <a:pt x="149" y="173"/>
                        <a:pt x="151" y="174"/>
                      </a:cubicBezTo>
                      <a:cubicBezTo>
                        <a:pt x="158" y="178"/>
                        <a:pt x="166" y="179"/>
                        <a:pt x="174" y="178"/>
                      </a:cubicBezTo>
                      <a:cubicBezTo>
                        <a:pt x="228" y="174"/>
                        <a:pt x="283" y="169"/>
                        <a:pt x="338" y="164"/>
                      </a:cubicBezTo>
                      <a:cubicBezTo>
                        <a:pt x="338" y="168"/>
                        <a:pt x="338" y="168"/>
                        <a:pt x="338" y="168"/>
                      </a:cubicBezTo>
                      <a:cubicBezTo>
                        <a:pt x="338" y="168"/>
                        <a:pt x="338" y="168"/>
                        <a:pt x="338" y="168"/>
                      </a:cubicBezTo>
                      <a:cubicBezTo>
                        <a:pt x="339" y="173"/>
                        <a:pt x="339" y="173"/>
                        <a:pt x="339" y="173"/>
                      </a:cubicBezTo>
                      <a:cubicBezTo>
                        <a:pt x="282" y="178"/>
                        <a:pt x="225" y="183"/>
                        <a:pt x="169" y="188"/>
                      </a:cubicBezTo>
                      <a:cubicBezTo>
                        <a:pt x="161" y="189"/>
                        <a:pt x="154" y="187"/>
                        <a:pt x="147" y="184"/>
                      </a:cubicBezTo>
                      <a:cubicBezTo>
                        <a:pt x="146" y="183"/>
                        <a:pt x="144" y="182"/>
                        <a:pt x="143" y="181"/>
                      </a:cubicBezTo>
                      <a:cubicBezTo>
                        <a:pt x="116" y="159"/>
                        <a:pt x="93" y="128"/>
                        <a:pt x="70" y="103"/>
                      </a:cubicBezTo>
                      <a:cubicBezTo>
                        <a:pt x="47" y="77"/>
                        <a:pt x="23" y="26"/>
                        <a:pt x="0" y="0"/>
                      </a:cubicBez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11"/>
                <p:cNvSpPr>
                  <a:spLocks/>
                </p:cNvSpPr>
                <p:nvPr/>
              </p:nvSpPr>
              <p:spPr bwMode="auto">
                <a:xfrm>
                  <a:off x="4340226" y="4589463"/>
                  <a:ext cx="315913" cy="244475"/>
                </a:xfrm>
                <a:custGeom>
                  <a:avLst/>
                  <a:gdLst>
                    <a:gd name="T0" fmla="*/ 76 w 89"/>
                    <a:gd name="T1" fmla="*/ 68 h 69"/>
                    <a:gd name="T2" fmla="*/ 76 w 89"/>
                    <a:gd name="T3" fmla="*/ 68 h 69"/>
                    <a:gd name="T4" fmla="*/ 76 w 89"/>
                    <a:gd name="T5" fmla="*/ 68 h 69"/>
                    <a:gd name="T6" fmla="*/ 12 w 89"/>
                    <a:gd name="T7" fmla="*/ 69 h 69"/>
                    <a:gd name="T8" fmla="*/ 1 w 89"/>
                    <a:gd name="T9" fmla="*/ 29 h 69"/>
                    <a:gd name="T10" fmla="*/ 3 w 89"/>
                    <a:gd name="T11" fmla="*/ 23 h 69"/>
                    <a:gd name="T12" fmla="*/ 12 w 89"/>
                    <a:gd name="T13" fmla="*/ 11 h 69"/>
                    <a:gd name="T14" fmla="*/ 17 w 89"/>
                    <a:gd name="T15" fmla="*/ 7 h 69"/>
                    <a:gd name="T16" fmla="*/ 57 w 89"/>
                    <a:gd name="T17" fmla="*/ 0 h 69"/>
                    <a:gd name="T18" fmla="*/ 56 w 89"/>
                    <a:gd name="T19" fmla="*/ 11 h 69"/>
                    <a:gd name="T20" fmla="*/ 35 w 89"/>
                    <a:gd name="T21" fmla="*/ 13 h 69"/>
                    <a:gd name="T22" fmla="*/ 39 w 89"/>
                    <a:gd name="T23" fmla="*/ 13 h 69"/>
                    <a:gd name="T24" fmla="*/ 74 w 89"/>
                    <a:gd name="T25" fmla="*/ 9 h 69"/>
                    <a:gd name="T26" fmla="*/ 75 w 89"/>
                    <a:gd name="T27" fmla="*/ 10 h 69"/>
                    <a:gd name="T28" fmla="*/ 83 w 89"/>
                    <a:gd name="T29" fmla="*/ 18 h 69"/>
                    <a:gd name="T30" fmla="*/ 82 w 89"/>
                    <a:gd name="T31" fmla="*/ 23 h 69"/>
                    <a:gd name="T32" fmla="*/ 89 w 89"/>
                    <a:gd name="T33" fmla="*/ 31 h 69"/>
                    <a:gd name="T34" fmla="*/ 84 w 89"/>
                    <a:gd name="T35" fmla="*/ 39 h 69"/>
                    <a:gd name="T36" fmla="*/ 88 w 89"/>
                    <a:gd name="T37" fmla="*/ 46 h 69"/>
                    <a:gd name="T38" fmla="*/ 82 w 89"/>
                    <a:gd name="T39" fmla="*/ 54 h 69"/>
                    <a:gd name="T40" fmla="*/ 84 w 89"/>
                    <a:gd name="T41" fmla="*/ 59 h 69"/>
                    <a:gd name="T42" fmla="*/ 76 w 89"/>
                    <a:gd name="T43" fmla="*/ 6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69">
                      <a:moveTo>
                        <a:pt x="76" y="68"/>
                      </a:moveTo>
                      <a:cubicBezTo>
                        <a:pt x="76" y="68"/>
                        <a:pt x="76" y="68"/>
                        <a:pt x="76" y="68"/>
                      </a:cubicBezTo>
                      <a:cubicBezTo>
                        <a:pt x="76" y="68"/>
                        <a:pt x="76" y="68"/>
                        <a:pt x="76" y="68"/>
                      </a:cubicBezTo>
                      <a:cubicBezTo>
                        <a:pt x="12" y="69"/>
                        <a:pt x="12" y="69"/>
                        <a:pt x="12" y="69"/>
                      </a:cubicBezTo>
                      <a:cubicBezTo>
                        <a:pt x="12" y="69"/>
                        <a:pt x="0" y="35"/>
                        <a:pt x="1" y="29"/>
                      </a:cubicBezTo>
                      <a:cubicBezTo>
                        <a:pt x="1" y="27"/>
                        <a:pt x="2" y="25"/>
                        <a:pt x="3" y="23"/>
                      </a:cubicBezTo>
                      <a:cubicBezTo>
                        <a:pt x="6" y="19"/>
                        <a:pt x="10" y="14"/>
                        <a:pt x="12" y="11"/>
                      </a:cubicBezTo>
                      <a:cubicBezTo>
                        <a:pt x="14" y="9"/>
                        <a:pt x="15" y="8"/>
                        <a:pt x="17" y="7"/>
                      </a:cubicBezTo>
                      <a:cubicBezTo>
                        <a:pt x="23" y="5"/>
                        <a:pt x="36" y="2"/>
                        <a:pt x="57" y="0"/>
                      </a:cubicBezTo>
                      <a:cubicBezTo>
                        <a:pt x="61" y="3"/>
                        <a:pt x="59" y="9"/>
                        <a:pt x="56" y="11"/>
                      </a:cubicBezTo>
                      <a:cubicBezTo>
                        <a:pt x="53" y="14"/>
                        <a:pt x="35" y="13"/>
                        <a:pt x="35" y="13"/>
                      </a:cubicBezTo>
                      <a:cubicBezTo>
                        <a:pt x="39" y="13"/>
                        <a:pt x="39" y="13"/>
                        <a:pt x="39" y="13"/>
                      </a:cubicBezTo>
                      <a:cubicBezTo>
                        <a:pt x="74" y="9"/>
                        <a:pt x="74" y="9"/>
                        <a:pt x="74" y="9"/>
                      </a:cubicBezTo>
                      <a:cubicBezTo>
                        <a:pt x="75" y="10"/>
                        <a:pt x="75" y="10"/>
                        <a:pt x="75" y="10"/>
                      </a:cubicBezTo>
                      <a:cubicBezTo>
                        <a:pt x="79" y="9"/>
                        <a:pt x="83" y="13"/>
                        <a:pt x="83" y="18"/>
                      </a:cubicBezTo>
                      <a:cubicBezTo>
                        <a:pt x="83" y="20"/>
                        <a:pt x="83" y="21"/>
                        <a:pt x="82" y="23"/>
                      </a:cubicBezTo>
                      <a:cubicBezTo>
                        <a:pt x="86" y="23"/>
                        <a:pt x="89" y="27"/>
                        <a:pt x="89" y="31"/>
                      </a:cubicBezTo>
                      <a:cubicBezTo>
                        <a:pt x="89" y="35"/>
                        <a:pt x="87" y="38"/>
                        <a:pt x="84" y="39"/>
                      </a:cubicBezTo>
                      <a:cubicBezTo>
                        <a:pt x="86" y="41"/>
                        <a:pt x="88" y="43"/>
                        <a:pt x="88" y="46"/>
                      </a:cubicBezTo>
                      <a:cubicBezTo>
                        <a:pt x="88" y="50"/>
                        <a:pt x="86" y="53"/>
                        <a:pt x="82" y="54"/>
                      </a:cubicBezTo>
                      <a:cubicBezTo>
                        <a:pt x="83" y="56"/>
                        <a:pt x="84" y="57"/>
                        <a:pt x="84" y="59"/>
                      </a:cubicBezTo>
                      <a:cubicBezTo>
                        <a:pt x="85" y="64"/>
                        <a:pt x="81" y="68"/>
                        <a:pt x="76" y="68"/>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1" name="Title 1"/>
            <p:cNvSpPr txBox="1">
              <a:spLocks/>
            </p:cNvSpPr>
            <p:nvPr/>
          </p:nvSpPr>
          <p:spPr>
            <a:xfrm>
              <a:off x="473794" y="25828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smtClean="0"/>
                <a:t>CUSTOMER</a:t>
              </a:r>
              <a:endParaRPr lang="en-US" sz="1400" dirty="0"/>
            </a:p>
          </p:txBody>
        </p:sp>
      </p:grpSp>
      <p:sp>
        <p:nvSpPr>
          <p:cNvPr id="156" name="Right Arrow 155"/>
          <p:cNvSpPr/>
          <p:nvPr/>
        </p:nvSpPr>
        <p:spPr bwMode="auto">
          <a:xfrm>
            <a:off x="4510632" y="3131506"/>
            <a:ext cx="1422457"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31172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9" presetClass="emph" presetSubtype="0" nodeType="withEffect">
                                  <p:stCondLst>
                                    <p:cond delay="0"/>
                                  </p:stCondLst>
                                  <p:childTnLst>
                                    <p:set>
                                      <p:cBhvr rctx="PPT">
                                        <p:cTn id="16" dur="indefinite"/>
                                        <p:tgtEl>
                                          <p:spTgt spid="7"/>
                                        </p:tgtEl>
                                        <p:attrNameLst>
                                          <p:attrName>style.opacity</p:attrName>
                                        </p:attrNameLst>
                                      </p:cBhvr>
                                      <p:to>
                                        <p:strVal val="0.5"/>
                                      </p:to>
                                    </p:set>
                                    <p:animEffect filter="image" prLst="opacity: 0.5">
                                      <p:cBhvr rctx="IE">
                                        <p:cTn id="17" dur="indefinite"/>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Where the Money Is</a:t>
            </a:r>
            <a:endParaRPr lang="en-US" dirty="0"/>
          </a:p>
        </p:txBody>
      </p:sp>
    </p:spTree>
    <p:extLst>
      <p:ext uri="{BB962C8B-B14F-4D97-AF65-F5344CB8AC3E}">
        <p14:creationId xmlns:p14="http://schemas.microsoft.com/office/powerpoint/2010/main" val="398619538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Quick Knowledge Test </a:t>
            </a:r>
            <a:r>
              <a:rPr lang="en-US" i="1" dirty="0" smtClean="0"/>
              <a:t>Part 3</a:t>
            </a:r>
            <a:endParaRPr lang="en-US" i="1" dirty="0"/>
          </a:p>
        </p:txBody>
      </p:sp>
      <p:sp>
        <p:nvSpPr>
          <p:cNvPr id="9" name="Text Placeholder 3"/>
          <p:cNvSpPr txBox="1">
            <a:spLocks/>
          </p:cNvSpPr>
          <p:nvPr/>
        </p:nvSpPr>
        <p:spPr>
          <a:xfrm>
            <a:off x="285276" y="1868368"/>
            <a:ext cx="5486399" cy="3360920"/>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6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chemeClr val="tx1">
                    <a:lumMod val="75000"/>
                  </a:schemeClr>
                </a:solidFill>
              </a:rPr>
              <a:t>Which member of the payment process receives the largest share of payment processing fees?</a:t>
            </a:r>
            <a:br>
              <a:rPr lang="en-US" sz="2800" dirty="0" smtClean="0">
                <a:solidFill>
                  <a:schemeClr val="tx1">
                    <a:lumMod val="75000"/>
                  </a:schemeClr>
                </a:solidFill>
              </a:rPr>
            </a:br>
            <a:endParaRPr lang="en-US" sz="2800" dirty="0" smtClean="0">
              <a:solidFill>
                <a:schemeClr val="tx1">
                  <a:lumMod val="75000"/>
                </a:schemeClr>
              </a:solidFill>
            </a:endParaRPr>
          </a:p>
          <a:p>
            <a:pPr marL="514350" indent="-514350">
              <a:buAutoNum type="alphaUcPeriod"/>
            </a:pPr>
            <a:r>
              <a:rPr lang="en-US" sz="2800" dirty="0" smtClean="0">
                <a:solidFill>
                  <a:schemeClr val="tx1">
                    <a:lumMod val="75000"/>
                  </a:schemeClr>
                </a:solidFill>
              </a:rPr>
              <a:t>Merchant acquirer</a:t>
            </a:r>
          </a:p>
          <a:p>
            <a:pPr marL="514350" indent="-514350">
              <a:buAutoNum type="alphaUcPeriod"/>
            </a:pPr>
            <a:r>
              <a:rPr lang="en-US" sz="2800" dirty="0" smtClean="0">
                <a:solidFill>
                  <a:schemeClr val="tx1">
                    <a:lumMod val="75000"/>
                  </a:schemeClr>
                </a:solidFill>
              </a:rPr>
              <a:t>Card Issuer</a:t>
            </a:r>
          </a:p>
          <a:p>
            <a:pPr marL="514350" indent="-514350">
              <a:buAutoNum type="alphaUcPeriod"/>
            </a:pPr>
            <a:r>
              <a:rPr lang="en-US" sz="2800" dirty="0" smtClean="0">
                <a:solidFill>
                  <a:schemeClr val="tx1">
                    <a:lumMod val="75000"/>
                  </a:schemeClr>
                </a:solidFill>
              </a:rPr>
              <a:t>Visa/MasterCard Association</a:t>
            </a:r>
          </a:p>
        </p:txBody>
      </p:sp>
      <p:sp>
        <p:nvSpPr>
          <p:cNvPr id="15" name="Rectangle 14"/>
          <p:cNvSpPr/>
          <p:nvPr/>
        </p:nvSpPr>
        <p:spPr bwMode="auto">
          <a:xfrm>
            <a:off x="274702" y="4111482"/>
            <a:ext cx="4114755" cy="548634"/>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6" name="Elbow Connector 15"/>
          <p:cNvCxnSpPr>
            <a:stCxn id="15" idx="3"/>
          </p:cNvCxnSpPr>
          <p:nvPr/>
        </p:nvCxnSpPr>
        <p:spPr>
          <a:xfrm flipV="1">
            <a:off x="4389457" y="2491433"/>
            <a:ext cx="2926048" cy="1894366"/>
          </a:xfrm>
          <a:prstGeom prst="bentConnector3">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aphicFrame>
        <p:nvGraphicFramePr>
          <p:cNvPr id="14" name="Chart 13"/>
          <p:cNvGraphicFramePr/>
          <p:nvPr>
            <p:extLst>
              <p:ext uri="{D42A27DB-BD31-4B8C-83A1-F6EECF244321}">
                <p14:modId xmlns:p14="http://schemas.microsoft.com/office/powerpoint/2010/main" val="95469745"/>
              </p:ext>
            </p:extLst>
          </p:nvPr>
        </p:nvGraphicFramePr>
        <p:xfrm>
          <a:off x="6218237" y="845531"/>
          <a:ext cx="5943535" cy="5527322"/>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rot="3280028">
            <a:off x="7688141" y="2059169"/>
            <a:ext cx="1371092"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Associations</a:t>
            </a:r>
          </a:p>
        </p:txBody>
      </p:sp>
      <p:sp>
        <p:nvSpPr>
          <p:cNvPr id="18" name="TextBox 17"/>
          <p:cNvSpPr txBox="1"/>
          <p:nvPr/>
        </p:nvSpPr>
        <p:spPr>
          <a:xfrm rot="4692099">
            <a:off x="8198352" y="1870574"/>
            <a:ext cx="1371092"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Acquirer</a:t>
            </a:r>
          </a:p>
        </p:txBody>
      </p:sp>
    </p:spTree>
    <p:extLst>
      <p:ext uri="{BB962C8B-B14F-4D97-AF65-F5344CB8AC3E}">
        <p14:creationId xmlns:p14="http://schemas.microsoft.com/office/powerpoint/2010/main" val="1923398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5" grpId="0" animBg="1"/>
      <p:bldGraphic spid="14" grpId="0">
        <p:bldAsOne/>
      </p:bldGraphic>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Fees Structure, </a:t>
            </a:r>
            <a:r>
              <a:rPr lang="en-US" i="1" dirty="0" smtClean="0"/>
              <a:t>Or Who Gets Paid</a:t>
            </a:r>
            <a:endParaRPr lang="en-US" i="1" dirty="0"/>
          </a:p>
        </p:txBody>
      </p:sp>
      <p:sp>
        <p:nvSpPr>
          <p:cNvPr id="244" name="Right Arrow 243"/>
          <p:cNvSpPr/>
          <p:nvPr/>
        </p:nvSpPr>
        <p:spPr bwMode="auto">
          <a:xfrm>
            <a:off x="4618037" y="2444142"/>
            <a:ext cx="1143005"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45" name="Right Arrow 244"/>
          <p:cNvSpPr/>
          <p:nvPr/>
        </p:nvSpPr>
        <p:spPr bwMode="auto">
          <a:xfrm>
            <a:off x="6426515" y="2444142"/>
            <a:ext cx="1554463"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46" name="Right Arrow 245"/>
          <p:cNvSpPr/>
          <p:nvPr/>
        </p:nvSpPr>
        <p:spPr bwMode="auto">
          <a:xfrm>
            <a:off x="8809037" y="2444142"/>
            <a:ext cx="1341077"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237" name="Group 236"/>
          <p:cNvGrpSpPr/>
          <p:nvPr/>
        </p:nvGrpSpPr>
        <p:grpSpPr>
          <a:xfrm>
            <a:off x="566737" y="1618642"/>
            <a:ext cx="1981200" cy="1875012"/>
            <a:chOff x="473794" y="2582862"/>
            <a:chExt cx="1981200" cy="1875012"/>
          </a:xfrm>
        </p:grpSpPr>
        <p:grpSp>
          <p:nvGrpSpPr>
            <p:cNvPr id="4" name="Group 3"/>
            <p:cNvGrpSpPr/>
            <p:nvPr/>
          </p:nvGrpSpPr>
          <p:grpSpPr>
            <a:xfrm flipH="1">
              <a:off x="503237" y="3192462"/>
              <a:ext cx="1922314" cy="1265412"/>
              <a:chOff x="5697536" y="2884352"/>
              <a:chExt cx="5139531" cy="3383226"/>
            </a:xfrm>
          </p:grpSpPr>
          <p:sp>
            <p:nvSpPr>
              <p:cNvPr id="5" name="Freeform 79"/>
              <p:cNvSpPr>
                <a:spLocks/>
              </p:cNvSpPr>
              <p:nvPr/>
            </p:nvSpPr>
            <p:spPr bwMode="auto">
              <a:xfrm>
                <a:off x="5697536" y="6027865"/>
                <a:ext cx="5139531" cy="239713"/>
              </a:xfrm>
              <a:custGeom>
                <a:avLst/>
                <a:gdLst>
                  <a:gd name="T0" fmla="*/ 2019 w 2053"/>
                  <a:gd name="T1" fmla="*/ 68 h 68"/>
                  <a:gd name="T2" fmla="*/ 34 w 2053"/>
                  <a:gd name="T3" fmla="*/ 68 h 68"/>
                  <a:gd name="T4" fmla="*/ 0 w 2053"/>
                  <a:gd name="T5" fmla="*/ 34 h 68"/>
                  <a:gd name="T6" fmla="*/ 34 w 2053"/>
                  <a:gd name="T7" fmla="*/ 0 h 68"/>
                  <a:gd name="T8" fmla="*/ 2019 w 2053"/>
                  <a:gd name="T9" fmla="*/ 0 h 68"/>
                  <a:gd name="T10" fmla="*/ 2053 w 2053"/>
                  <a:gd name="T11" fmla="*/ 34 h 68"/>
                  <a:gd name="T12" fmla="*/ 2019 w 2053"/>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2053" h="68">
                    <a:moveTo>
                      <a:pt x="2019" y="68"/>
                    </a:moveTo>
                    <a:cubicBezTo>
                      <a:pt x="34" y="68"/>
                      <a:pt x="34" y="68"/>
                      <a:pt x="34" y="68"/>
                    </a:cubicBezTo>
                    <a:cubicBezTo>
                      <a:pt x="15" y="68"/>
                      <a:pt x="0" y="52"/>
                      <a:pt x="0" y="34"/>
                    </a:cubicBezTo>
                    <a:cubicBezTo>
                      <a:pt x="0" y="15"/>
                      <a:pt x="15" y="0"/>
                      <a:pt x="34" y="0"/>
                    </a:cubicBezTo>
                    <a:cubicBezTo>
                      <a:pt x="2019" y="0"/>
                      <a:pt x="2019" y="0"/>
                      <a:pt x="2019" y="0"/>
                    </a:cubicBezTo>
                    <a:cubicBezTo>
                      <a:pt x="2038" y="0"/>
                      <a:pt x="2053" y="15"/>
                      <a:pt x="2053" y="34"/>
                    </a:cubicBezTo>
                    <a:cubicBezTo>
                      <a:pt x="2053" y="52"/>
                      <a:pt x="2038" y="68"/>
                      <a:pt x="2019" y="68"/>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 name="Group 5"/>
              <p:cNvGrpSpPr/>
              <p:nvPr/>
            </p:nvGrpSpPr>
            <p:grpSpPr>
              <a:xfrm>
                <a:off x="6319836" y="4074999"/>
                <a:ext cx="4257675" cy="2062351"/>
                <a:chOff x="4961066" y="471190"/>
                <a:chExt cx="6797675" cy="2062351"/>
              </a:xfrm>
            </p:grpSpPr>
            <p:sp>
              <p:nvSpPr>
                <p:cNvPr id="104" name="Freeform 81"/>
                <p:cNvSpPr>
                  <a:spLocks/>
                </p:cNvSpPr>
                <p:nvPr/>
              </p:nvSpPr>
              <p:spPr bwMode="auto">
                <a:xfrm>
                  <a:off x="4961066" y="471190"/>
                  <a:ext cx="6797675" cy="1989138"/>
                </a:xfrm>
                <a:custGeom>
                  <a:avLst/>
                  <a:gdLst>
                    <a:gd name="T0" fmla="*/ 1907 w 1907"/>
                    <a:gd name="T1" fmla="*/ 47 h 561"/>
                    <a:gd name="T2" fmla="*/ 1907 w 1907"/>
                    <a:gd name="T3" fmla="*/ 46 h 561"/>
                    <a:gd name="T4" fmla="*/ 1358 w 1907"/>
                    <a:gd name="T5" fmla="*/ 0 h 561"/>
                    <a:gd name="T6" fmla="*/ 550 w 1907"/>
                    <a:gd name="T7" fmla="*/ 0 h 561"/>
                    <a:gd name="T8" fmla="*/ 0 w 1907"/>
                    <a:gd name="T9" fmla="*/ 46 h 561"/>
                    <a:gd name="T10" fmla="*/ 0 w 1907"/>
                    <a:gd name="T11" fmla="*/ 46 h 561"/>
                    <a:gd name="T12" fmla="*/ 0 w 1907"/>
                    <a:gd name="T13" fmla="*/ 46 h 561"/>
                    <a:gd name="T14" fmla="*/ 0 w 1907"/>
                    <a:gd name="T15" fmla="*/ 74 h 561"/>
                    <a:gd name="T16" fmla="*/ 167 w 1907"/>
                    <a:gd name="T17" fmla="*/ 107 h 561"/>
                    <a:gd name="T18" fmla="*/ 166 w 1907"/>
                    <a:gd name="T19" fmla="*/ 147 h 561"/>
                    <a:gd name="T20" fmla="*/ 67 w 1907"/>
                    <a:gd name="T21" fmla="*/ 541 h 561"/>
                    <a:gd name="T22" fmla="*/ 68 w 1907"/>
                    <a:gd name="T23" fmla="*/ 561 h 561"/>
                    <a:gd name="T24" fmla="*/ 81 w 1907"/>
                    <a:gd name="T25" fmla="*/ 556 h 561"/>
                    <a:gd name="T26" fmla="*/ 195 w 1907"/>
                    <a:gd name="T27" fmla="*/ 159 h 561"/>
                    <a:gd name="T28" fmla="*/ 221 w 1907"/>
                    <a:gd name="T29" fmla="*/ 111 h 561"/>
                    <a:gd name="T30" fmla="*/ 550 w 1907"/>
                    <a:gd name="T31" fmla="*/ 120 h 561"/>
                    <a:gd name="T32" fmla="*/ 1358 w 1907"/>
                    <a:gd name="T33" fmla="*/ 120 h 561"/>
                    <a:gd name="T34" fmla="*/ 1686 w 1907"/>
                    <a:gd name="T35" fmla="*/ 111 h 561"/>
                    <a:gd name="T36" fmla="*/ 1712 w 1907"/>
                    <a:gd name="T37" fmla="*/ 159 h 561"/>
                    <a:gd name="T38" fmla="*/ 1826 w 1907"/>
                    <a:gd name="T39" fmla="*/ 556 h 561"/>
                    <a:gd name="T40" fmla="*/ 1839 w 1907"/>
                    <a:gd name="T41" fmla="*/ 561 h 561"/>
                    <a:gd name="T42" fmla="*/ 1841 w 1907"/>
                    <a:gd name="T43" fmla="*/ 541 h 561"/>
                    <a:gd name="T44" fmla="*/ 1741 w 1907"/>
                    <a:gd name="T45" fmla="*/ 147 h 561"/>
                    <a:gd name="T46" fmla="*/ 1740 w 1907"/>
                    <a:gd name="T47" fmla="*/ 107 h 561"/>
                    <a:gd name="T48" fmla="*/ 1907 w 1907"/>
                    <a:gd name="T49" fmla="*/ 74 h 561"/>
                    <a:gd name="T50" fmla="*/ 1907 w 1907"/>
                    <a:gd name="T51" fmla="*/ 73 h 561"/>
                    <a:gd name="T52" fmla="*/ 1907 w 1907"/>
                    <a:gd name="T53" fmla="*/ 47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07" h="561">
                      <a:moveTo>
                        <a:pt x="1907" y="47"/>
                      </a:moveTo>
                      <a:cubicBezTo>
                        <a:pt x="1907" y="47"/>
                        <a:pt x="1907" y="46"/>
                        <a:pt x="1907" y="46"/>
                      </a:cubicBezTo>
                      <a:cubicBezTo>
                        <a:pt x="1907" y="21"/>
                        <a:pt x="1660" y="0"/>
                        <a:pt x="1358" y="0"/>
                      </a:cubicBezTo>
                      <a:cubicBezTo>
                        <a:pt x="550" y="0"/>
                        <a:pt x="550" y="0"/>
                        <a:pt x="550" y="0"/>
                      </a:cubicBezTo>
                      <a:cubicBezTo>
                        <a:pt x="247" y="0"/>
                        <a:pt x="0" y="21"/>
                        <a:pt x="0" y="46"/>
                      </a:cubicBezTo>
                      <a:cubicBezTo>
                        <a:pt x="0" y="46"/>
                        <a:pt x="0" y="46"/>
                        <a:pt x="0" y="46"/>
                      </a:cubicBezTo>
                      <a:cubicBezTo>
                        <a:pt x="0" y="46"/>
                        <a:pt x="0" y="46"/>
                        <a:pt x="0" y="46"/>
                      </a:cubicBezTo>
                      <a:cubicBezTo>
                        <a:pt x="0" y="74"/>
                        <a:pt x="0" y="74"/>
                        <a:pt x="0" y="74"/>
                      </a:cubicBezTo>
                      <a:cubicBezTo>
                        <a:pt x="0" y="87"/>
                        <a:pt x="64" y="99"/>
                        <a:pt x="167" y="107"/>
                      </a:cubicBezTo>
                      <a:cubicBezTo>
                        <a:pt x="169" y="122"/>
                        <a:pt x="166" y="147"/>
                        <a:pt x="166" y="147"/>
                      </a:cubicBezTo>
                      <a:cubicBezTo>
                        <a:pt x="166" y="147"/>
                        <a:pt x="71" y="524"/>
                        <a:pt x="67" y="541"/>
                      </a:cubicBezTo>
                      <a:cubicBezTo>
                        <a:pt x="62" y="558"/>
                        <a:pt x="61" y="561"/>
                        <a:pt x="68" y="561"/>
                      </a:cubicBezTo>
                      <a:cubicBezTo>
                        <a:pt x="76" y="561"/>
                        <a:pt x="81" y="556"/>
                        <a:pt x="81" y="556"/>
                      </a:cubicBezTo>
                      <a:cubicBezTo>
                        <a:pt x="81" y="556"/>
                        <a:pt x="179" y="222"/>
                        <a:pt x="195" y="159"/>
                      </a:cubicBezTo>
                      <a:cubicBezTo>
                        <a:pt x="201" y="134"/>
                        <a:pt x="212" y="120"/>
                        <a:pt x="221" y="111"/>
                      </a:cubicBezTo>
                      <a:cubicBezTo>
                        <a:pt x="313" y="116"/>
                        <a:pt x="427" y="120"/>
                        <a:pt x="550" y="120"/>
                      </a:cubicBezTo>
                      <a:cubicBezTo>
                        <a:pt x="1358" y="120"/>
                        <a:pt x="1358" y="120"/>
                        <a:pt x="1358" y="120"/>
                      </a:cubicBezTo>
                      <a:cubicBezTo>
                        <a:pt x="1480" y="120"/>
                        <a:pt x="1594" y="116"/>
                        <a:pt x="1686" y="111"/>
                      </a:cubicBezTo>
                      <a:cubicBezTo>
                        <a:pt x="1696" y="120"/>
                        <a:pt x="1706" y="134"/>
                        <a:pt x="1712" y="159"/>
                      </a:cubicBezTo>
                      <a:cubicBezTo>
                        <a:pt x="1729" y="222"/>
                        <a:pt x="1826" y="556"/>
                        <a:pt x="1826" y="556"/>
                      </a:cubicBezTo>
                      <a:cubicBezTo>
                        <a:pt x="1826" y="556"/>
                        <a:pt x="1831" y="561"/>
                        <a:pt x="1839" y="561"/>
                      </a:cubicBezTo>
                      <a:cubicBezTo>
                        <a:pt x="1847" y="561"/>
                        <a:pt x="1846" y="558"/>
                        <a:pt x="1841" y="541"/>
                      </a:cubicBezTo>
                      <a:cubicBezTo>
                        <a:pt x="1836" y="524"/>
                        <a:pt x="1741" y="147"/>
                        <a:pt x="1741" y="147"/>
                      </a:cubicBezTo>
                      <a:cubicBezTo>
                        <a:pt x="1741" y="147"/>
                        <a:pt x="1739" y="122"/>
                        <a:pt x="1740" y="107"/>
                      </a:cubicBezTo>
                      <a:cubicBezTo>
                        <a:pt x="1843" y="99"/>
                        <a:pt x="1907" y="87"/>
                        <a:pt x="1907" y="74"/>
                      </a:cubicBezTo>
                      <a:cubicBezTo>
                        <a:pt x="1907" y="74"/>
                        <a:pt x="1907" y="73"/>
                        <a:pt x="1907" y="73"/>
                      </a:cubicBezTo>
                      <a:lnTo>
                        <a:pt x="1907" y="47"/>
                      </a:lnTo>
                      <a:close/>
                    </a:path>
                  </a:pathLst>
                </a:custGeom>
                <a:solidFill>
                  <a:srgbClr val="5C2D9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5" name="Freeform 82"/>
                <p:cNvSpPr>
                  <a:spLocks/>
                </p:cNvSpPr>
                <p:nvPr/>
              </p:nvSpPr>
              <p:spPr bwMode="auto">
                <a:xfrm>
                  <a:off x="4961066" y="706328"/>
                  <a:ext cx="6797675" cy="1827213"/>
                </a:xfrm>
                <a:custGeom>
                  <a:avLst/>
                  <a:gdLst>
                    <a:gd name="T0" fmla="*/ 1907 w 1907"/>
                    <a:gd name="T1" fmla="*/ 1 h 515"/>
                    <a:gd name="T2" fmla="*/ 1358 w 1907"/>
                    <a:gd name="T3" fmla="*/ 45 h 515"/>
                    <a:gd name="T4" fmla="*/ 550 w 1907"/>
                    <a:gd name="T5" fmla="*/ 45 h 515"/>
                    <a:gd name="T6" fmla="*/ 0 w 1907"/>
                    <a:gd name="T7" fmla="*/ 0 h 515"/>
                    <a:gd name="T8" fmla="*/ 0 w 1907"/>
                    <a:gd name="T9" fmla="*/ 0 h 515"/>
                    <a:gd name="T10" fmla="*/ 0 w 1907"/>
                    <a:gd name="T11" fmla="*/ 28 h 515"/>
                    <a:gd name="T12" fmla="*/ 167 w 1907"/>
                    <a:gd name="T13" fmla="*/ 61 h 515"/>
                    <a:gd name="T14" fmla="*/ 166 w 1907"/>
                    <a:gd name="T15" fmla="*/ 101 h 515"/>
                    <a:gd name="T16" fmla="*/ 67 w 1907"/>
                    <a:gd name="T17" fmla="*/ 495 h 515"/>
                    <a:gd name="T18" fmla="*/ 68 w 1907"/>
                    <a:gd name="T19" fmla="*/ 515 h 515"/>
                    <a:gd name="T20" fmla="*/ 81 w 1907"/>
                    <a:gd name="T21" fmla="*/ 510 h 515"/>
                    <a:gd name="T22" fmla="*/ 195 w 1907"/>
                    <a:gd name="T23" fmla="*/ 113 h 515"/>
                    <a:gd name="T24" fmla="*/ 221 w 1907"/>
                    <a:gd name="T25" fmla="*/ 65 h 515"/>
                    <a:gd name="T26" fmla="*/ 550 w 1907"/>
                    <a:gd name="T27" fmla="*/ 74 h 515"/>
                    <a:gd name="T28" fmla="*/ 1358 w 1907"/>
                    <a:gd name="T29" fmla="*/ 74 h 515"/>
                    <a:gd name="T30" fmla="*/ 1686 w 1907"/>
                    <a:gd name="T31" fmla="*/ 65 h 515"/>
                    <a:gd name="T32" fmla="*/ 1712 w 1907"/>
                    <a:gd name="T33" fmla="*/ 113 h 515"/>
                    <a:gd name="T34" fmla="*/ 1826 w 1907"/>
                    <a:gd name="T35" fmla="*/ 510 h 515"/>
                    <a:gd name="T36" fmla="*/ 1839 w 1907"/>
                    <a:gd name="T37" fmla="*/ 515 h 515"/>
                    <a:gd name="T38" fmla="*/ 1841 w 1907"/>
                    <a:gd name="T39" fmla="*/ 495 h 515"/>
                    <a:gd name="T40" fmla="*/ 1741 w 1907"/>
                    <a:gd name="T41" fmla="*/ 101 h 515"/>
                    <a:gd name="T42" fmla="*/ 1740 w 1907"/>
                    <a:gd name="T43" fmla="*/ 61 h 515"/>
                    <a:gd name="T44" fmla="*/ 1907 w 1907"/>
                    <a:gd name="T45" fmla="*/ 28 h 515"/>
                    <a:gd name="T46" fmla="*/ 1907 w 1907"/>
                    <a:gd name="T47" fmla="*/ 27 h 515"/>
                    <a:gd name="T48" fmla="*/ 1907 w 1907"/>
                    <a:gd name="T49" fmla="*/ 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7" h="515">
                      <a:moveTo>
                        <a:pt x="1907" y="1"/>
                      </a:moveTo>
                      <a:cubicBezTo>
                        <a:pt x="1896" y="25"/>
                        <a:pt x="1653" y="45"/>
                        <a:pt x="1358" y="45"/>
                      </a:cubicBezTo>
                      <a:cubicBezTo>
                        <a:pt x="550" y="45"/>
                        <a:pt x="550" y="45"/>
                        <a:pt x="550" y="45"/>
                      </a:cubicBezTo>
                      <a:cubicBezTo>
                        <a:pt x="247" y="45"/>
                        <a:pt x="0" y="25"/>
                        <a:pt x="0" y="0"/>
                      </a:cubicBezTo>
                      <a:cubicBezTo>
                        <a:pt x="0" y="0"/>
                        <a:pt x="0" y="0"/>
                        <a:pt x="0" y="0"/>
                      </a:cubicBezTo>
                      <a:cubicBezTo>
                        <a:pt x="0" y="28"/>
                        <a:pt x="0" y="28"/>
                        <a:pt x="0" y="28"/>
                      </a:cubicBezTo>
                      <a:cubicBezTo>
                        <a:pt x="0" y="41"/>
                        <a:pt x="64" y="53"/>
                        <a:pt x="167" y="61"/>
                      </a:cubicBezTo>
                      <a:cubicBezTo>
                        <a:pt x="169" y="76"/>
                        <a:pt x="166" y="101"/>
                        <a:pt x="166" y="101"/>
                      </a:cubicBezTo>
                      <a:cubicBezTo>
                        <a:pt x="166" y="101"/>
                        <a:pt x="71" y="478"/>
                        <a:pt x="67" y="495"/>
                      </a:cubicBezTo>
                      <a:cubicBezTo>
                        <a:pt x="62" y="512"/>
                        <a:pt x="61" y="515"/>
                        <a:pt x="68" y="515"/>
                      </a:cubicBezTo>
                      <a:cubicBezTo>
                        <a:pt x="76" y="515"/>
                        <a:pt x="81" y="510"/>
                        <a:pt x="81" y="510"/>
                      </a:cubicBezTo>
                      <a:cubicBezTo>
                        <a:pt x="81" y="510"/>
                        <a:pt x="179" y="176"/>
                        <a:pt x="195" y="113"/>
                      </a:cubicBezTo>
                      <a:cubicBezTo>
                        <a:pt x="201" y="88"/>
                        <a:pt x="212" y="74"/>
                        <a:pt x="221" y="65"/>
                      </a:cubicBezTo>
                      <a:cubicBezTo>
                        <a:pt x="313" y="70"/>
                        <a:pt x="427" y="74"/>
                        <a:pt x="550" y="74"/>
                      </a:cubicBezTo>
                      <a:cubicBezTo>
                        <a:pt x="1358" y="74"/>
                        <a:pt x="1358" y="74"/>
                        <a:pt x="1358" y="74"/>
                      </a:cubicBezTo>
                      <a:cubicBezTo>
                        <a:pt x="1480" y="74"/>
                        <a:pt x="1594" y="70"/>
                        <a:pt x="1686" y="65"/>
                      </a:cubicBezTo>
                      <a:cubicBezTo>
                        <a:pt x="1696" y="74"/>
                        <a:pt x="1706" y="88"/>
                        <a:pt x="1712" y="113"/>
                      </a:cubicBezTo>
                      <a:cubicBezTo>
                        <a:pt x="1729" y="176"/>
                        <a:pt x="1826" y="510"/>
                        <a:pt x="1826" y="510"/>
                      </a:cubicBezTo>
                      <a:cubicBezTo>
                        <a:pt x="1826" y="510"/>
                        <a:pt x="1831" y="515"/>
                        <a:pt x="1839" y="515"/>
                      </a:cubicBezTo>
                      <a:cubicBezTo>
                        <a:pt x="1847" y="515"/>
                        <a:pt x="1846" y="512"/>
                        <a:pt x="1841" y="495"/>
                      </a:cubicBezTo>
                      <a:cubicBezTo>
                        <a:pt x="1836" y="478"/>
                        <a:pt x="1741" y="101"/>
                        <a:pt x="1741" y="101"/>
                      </a:cubicBezTo>
                      <a:cubicBezTo>
                        <a:pt x="1741" y="101"/>
                        <a:pt x="1739" y="76"/>
                        <a:pt x="1740" y="61"/>
                      </a:cubicBezTo>
                      <a:cubicBezTo>
                        <a:pt x="1843" y="53"/>
                        <a:pt x="1907" y="41"/>
                        <a:pt x="1907" y="28"/>
                      </a:cubicBezTo>
                      <a:cubicBezTo>
                        <a:pt x="1907" y="28"/>
                        <a:pt x="1907" y="27"/>
                        <a:pt x="1907" y="27"/>
                      </a:cubicBezTo>
                      <a:lnTo>
                        <a:pt x="1907" y="1"/>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191"/>
              <p:cNvGrpSpPr>
                <a:grpSpLocks noChangeAspect="1"/>
              </p:cNvGrpSpPr>
              <p:nvPr/>
            </p:nvGrpSpPr>
            <p:grpSpPr bwMode="auto">
              <a:xfrm>
                <a:off x="7183079" y="3405102"/>
                <a:ext cx="1816100" cy="950913"/>
                <a:chOff x="4918" y="588"/>
                <a:chExt cx="1144" cy="599"/>
              </a:xfrm>
            </p:grpSpPr>
            <p:sp>
              <p:nvSpPr>
                <p:cNvPr id="55" name="AutoShape 190"/>
                <p:cNvSpPr>
                  <a:spLocks noChangeAspect="1" noChangeArrowheads="1" noTextEdit="1"/>
                </p:cNvSpPr>
                <p:nvPr/>
              </p:nvSpPr>
              <p:spPr bwMode="auto">
                <a:xfrm>
                  <a:off x="4918" y="588"/>
                  <a:ext cx="1144"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93"/>
                <p:cNvSpPr>
                  <a:spLocks/>
                </p:cNvSpPr>
                <p:nvPr/>
              </p:nvSpPr>
              <p:spPr bwMode="auto">
                <a:xfrm>
                  <a:off x="5645" y="731"/>
                  <a:ext cx="47" cy="287"/>
                </a:xfrm>
                <a:custGeom>
                  <a:avLst/>
                  <a:gdLst>
                    <a:gd name="T0" fmla="*/ 0 w 47"/>
                    <a:gd name="T1" fmla="*/ 0 h 287"/>
                    <a:gd name="T2" fmla="*/ 46 w 47"/>
                    <a:gd name="T3" fmla="*/ 287 h 287"/>
                    <a:gd name="T4" fmla="*/ 47 w 47"/>
                    <a:gd name="T5" fmla="*/ 287 h 287"/>
                    <a:gd name="T6" fmla="*/ 0 w 47"/>
                    <a:gd name="T7" fmla="*/ 0 h 287"/>
                  </a:gdLst>
                  <a:ahLst/>
                  <a:cxnLst>
                    <a:cxn ang="0">
                      <a:pos x="T0" y="T1"/>
                    </a:cxn>
                    <a:cxn ang="0">
                      <a:pos x="T2" y="T3"/>
                    </a:cxn>
                    <a:cxn ang="0">
                      <a:pos x="T4" y="T5"/>
                    </a:cxn>
                    <a:cxn ang="0">
                      <a:pos x="T6" y="T7"/>
                    </a:cxn>
                  </a:cxnLst>
                  <a:rect l="0" t="0" r="r" b="b"/>
                  <a:pathLst>
                    <a:path w="47" h="287">
                      <a:moveTo>
                        <a:pt x="0" y="0"/>
                      </a:moveTo>
                      <a:lnTo>
                        <a:pt x="46" y="287"/>
                      </a:lnTo>
                      <a:lnTo>
                        <a:pt x="47" y="287"/>
                      </a:lnTo>
                      <a:lnTo>
                        <a:pt x="0"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94"/>
                <p:cNvSpPr>
                  <a:spLocks/>
                </p:cNvSpPr>
                <p:nvPr/>
              </p:nvSpPr>
              <p:spPr bwMode="auto">
                <a:xfrm>
                  <a:off x="4936" y="589"/>
                  <a:ext cx="1121" cy="588"/>
                </a:xfrm>
                <a:custGeom>
                  <a:avLst/>
                  <a:gdLst>
                    <a:gd name="T0" fmla="*/ 808 w 1909"/>
                    <a:gd name="T1" fmla="*/ 971 h 989"/>
                    <a:gd name="T2" fmla="*/ 759 w 1909"/>
                    <a:gd name="T3" fmla="*/ 964 h 989"/>
                    <a:gd name="T4" fmla="*/ 179 w 1909"/>
                    <a:gd name="T5" fmla="*/ 790 h 989"/>
                    <a:gd name="T6" fmla="*/ 141 w 1909"/>
                    <a:gd name="T7" fmla="*/ 744 h 989"/>
                    <a:gd name="T8" fmla="*/ 137 w 1909"/>
                    <a:gd name="T9" fmla="*/ 722 h 989"/>
                    <a:gd name="T10" fmla="*/ 28 w 1909"/>
                    <a:gd name="T11" fmla="*/ 44 h 989"/>
                    <a:gd name="T12" fmla="*/ 32 w 1909"/>
                    <a:gd name="T13" fmla="*/ 42 h 989"/>
                    <a:gd name="T14" fmla="*/ 28 w 1909"/>
                    <a:gd name="T15" fmla="*/ 20 h 989"/>
                    <a:gd name="T16" fmla="*/ 39 w 1909"/>
                    <a:gd name="T17" fmla="*/ 3 h 989"/>
                    <a:gd name="T18" fmla="*/ 36 w 1909"/>
                    <a:gd name="T19" fmla="*/ 0 h 989"/>
                    <a:gd name="T20" fmla="*/ 15 w 1909"/>
                    <a:gd name="T21" fmla="*/ 8 h 989"/>
                    <a:gd name="T22" fmla="*/ 2 w 1909"/>
                    <a:gd name="T23" fmla="*/ 30 h 989"/>
                    <a:gd name="T24" fmla="*/ 2 w 1909"/>
                    <a:gd name="T25" fmla="*/ 30 h 989"/>
                    <a:gd name="T26" fmla="*/ 117 w 1909"/>
                    <a:gd name="T27" fmla="*/ 748 h 989"/>
                    <a:gd name="T28" fmla="*/ 138 w 1909"/>
                    <a:gd name="T29" fmla="*/ 791 h 989"/>
                    <a:gd name="T30" fmla="*/ 172 w 1909"/>
                    <a:gd name="T31" fmla="*/ 813 h 989"/>
                    <a:gd name="T32" fmla="*/ 756 w 1909"/>
                    <a:gd name="T33" fmla="*/ 982 h 989"/>
                    <a:gd name="T34" fmla="*/ 804 w 1909"/>
                    <a:gd name="T35" fmla="*/ 989 h 989"/>
                    <a:gd name="T36" fmla="*/ 1904 w 1909"/>
                    <a:gd name="T37" fmla="*/ 989 h 989"/>
                    <a:gd name="T38" fmla="*/ 1909 w 1909"/>
                    <a:gd name="T39" fmla="*/ 984 h 989"/>
                    <a:gd name="T40" fmla="*/ 1909 w 1909"/>
                    <a:gd name="T41" fmla="*/ 971 h 989"/>
                    <a:gd name="T42" fmla="*/ 808 w 1909"/>
                    <a:gd name="T43" fmla="*/ 971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09" h="989">
                      <a:moveTo>
                        <a:pt x="808" y="971"/>
                      </a:moveTo>
                      <a:cubicBezTo>
                        <a:pt x="791" y="971"/>
                        <a:pt x="775" y="969"/>
                        <a:pt x="759" y="964"/>
                      </a:cubicBezTo>
                      <a:cubicBezTo>
                        <a:pt x="179" y="790"/>
                        <a:pt x="179" y="790"/>
                        <a:pt x="179" y="790"/>
                      </a:cubicBezTo>
                      <a:cubicBezTo>
                        <a:pt x="161" y="784"/>
                        <a:pt x="144" y="763"/>
                        <a:pt x="141" y="744"/>
                      </a:cubicBezTo>
                      <a:cubicBezTo>
                        <a:pt x="137" y="722"/>
                        <a:pt x="137" y="722"/>
                        <a:pt x="137" y="722"/>
                      </a:cubicBezTo>
                      <a:cubicBezTo>
                        <a:pt x="28" y="44"/>
                        <a:pt x="28" y="44"/>
                        <a:pt x="28" y="44"/>
                      </a:cubicBezTo>
                      <a:cubicBezTo>
                        <a:pt x="29" y="44"/>
                        <a:pt x="31" y="43"/>
                        <a:pt x="32" y="42"/>
                      </a:cubicBezTo>
                      <a:cubicBezTo>
                        <a:pt x="28" y="20"/>
                        <a:pt x="28" y="20"/>
                        <a:pt x="28" y="20"/>
                      </a:cubicBezTo>
                      <a:cubicBezTo>
                        <a:pt x="27" y="12"/>
                        <a:pt x="32" y="5"/>
                        <a:pt x="39" y="3"/>
                      </a:cubicBezTo>
                      <a:cubicBezTo>
                        <a:pt x="36" y="0"/>
                        <a:pt x="36" y="0"/>
                        <a:pt x="36" y="0"/>
                      </a:cubicBezTo>
                      <a:cubicBezTo>
                        <a:pt x="15" y="8"/>
                        <a:pt x="15" y="8"/>
                        <a:pt x="15" y="8"/>
                      </a:cubicBezTo>
                      <a:cubicBezTo>
                        <a:pt x="7" y="11"/>
                        <a:pt x="0" y="19"/>
                        <a:pt x="2" y="30"/>
                      </a:cubicBezTo>
                      <a:cubicBezTo>
                        <a:pt x="2" y="30"/>
                        <a:pt x="2" y="30"/>
                        <a:pt x="2" y="30"/>
                      </a:cubicBezTo>
                      <a:cubicBezTo>
                        <a:pt x="117" y="748"/>
                        <a:pt x="117" y="748"/>
                        <a:pt x="117" y="748"/>
                      </a:cubicBezTo>
                      <a:cubicBezTo>
                        <a:pt x="119" y="762"/>
                        <a:pt x="129" y="781"/>
                        <a:pt x="138" y="791"/>
                      </a:cubicBezTo>
                      <a:cubicBezTo>
                        <a:pt x="147" y="801"/>
                        <a:pt x="159" y="809"/>
                        <a:pt x="172" y="813"/>
                      </a:cubicBezTo>
                      <a:cubicBezTo>
                        <a:pt x="756" y="982"/>
                        <a:pt x="756" y="982"/>
                        <a:pt x="756" y="982"/>
                      </a:cubicBezTo>
                      <a:cubicBezTo>
                        <a:pt x="771" y="987"/>
                        <a:pt x="788" y="989"/>
                        <a:pt x="804" y="989"/>
                      </a:cubicBezTo>
                      <a:cubicBezTo>
                        <a:pt x="1904" y="989"/>
                        <a:pt x="1904" y="989"/>
                        <a:pt x="1904" y="989"/>
                      </a:cubicBezTo>
                      <a:cubicBezTo>
                        <a:pt x="1907" y="989"/>
                        <a:pt x="1909" y="987"/>
                        <a:pt x="1909" y="984"/>
                      </a:cubicBezTo>
                      <a:cubicBezTo>
                        <a:pt x="1909" y="971"/>
                        <a:pt x="1909" y="971"/>
                        <a:pt x="1909" y="971"/>
                      </a:cubicBezTo>
                      <a:lnTo>
                        <a:pt x="808" y="971"/>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95"/>
                <p:cNvSpPr>
                  <a:spLocks/>
                </p:cNvSpPr>
                <p:nvPr/>
              </p:nvSpPr>
              <p:spPr bwMode="auto">
                <a:xfrm>
                  <a:off x="5016" y="1018"/>
                  <a:ext cx="1041" cy="148"/>
                </a:xfrm>
                <a:custGeom>
                  <a:avLst/>
                  <a:gdLst>
                    <a:gd name="T0" fmla="*/ 1772 w 1772"/>
                    <a:gd name="T1" fmla="*/ 250 h 250"/>
                    <a:gd name="T2" fmla="*/ 671 w 1772"/>
                    <a:gd name="T3" fmla="*/ 250 h 250"/>
                    <a:gd name="T4" fmla="*/ 622 w 1772"/>
                    <a:gd name="T5" fmla="*/ 243 h 250"/>
                    <a:gd name="T6" fmla="*/ 42 w 1772"/>
                    <a:gd name="T7" fmla="*/ 69 h 250"/>
                    <a:gd name="T8" fmla="*/ 4 w 1772"/>
                    <a:gd name="T9" fmla="*/ 23 h 250"/>
                    <a:gd name="T10" fmla="*/ 0 w 1772"/>
                    <a:gd name="T11" fmla="*/ 1 h 250"/>
                    <a:gd name="T12" fmla="*/ 5 w 1772"/>
                    <a:gd name="T13" fmla="*/ 0 h 250"/>
                    <a:gd name="T14" fmla="*/ 10 w 1772"/>
                    <a:gd name="T15" fmla="*/ 30 h 250"/>
                    <a:gd name="T16" fmla="*/ 29 w 1772"/>
                    <a:gd name="T17" fmla="*/ 47 h 250"/>
                    <a:gd name="T18" fmla="*/ 1139 w 1772"/>
                    <a:gd name="T19" fmla="*/ 47 h 250"/>
                    <a:gd name="T20" fmla="*/ 1153 w 1772"/>
                    <a:gd name="T21" fmla="*/ 30 h 250"/>
                    <a:gd name="T22" fmla="*/ 1148 w 1772"/>
                    <a:gd name="T23" fmla="*/ 0 h 250"/>
                    <a:gd name="T24" fmla="*/ 1150 w 1772"/>
                    <a:gd name="T25" fmla="*/ 0 h 250"/>
                    <a:gd name="T26" fmla="*/ 1150 w 1772"/>
                    <a:gd name="T27" fmla="*/ 2 h 250"/>
                    <a:gd name="T28" fmla="*/ 1216 w 1772"/>
                    <a:gd name="T29" fmla="*/ 77 h 250"/>
                    <a:gd name="T30" fmla="*/ 1766 w 1772"/>
                    <a:gd name="T31" fmla="*/ 242 h 250"/>
                    <a:gd name="T32" fmla="*/ 1772 w 1772"/>
                    <a:gd name="T33"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2" h="250">
                      <a:moveTo>
                        <a:pt x="1772" y="250"/>
                      </a:moveTo>
                      <a:cubicBezTo>
                        <a:pt x="671" y="250"/>
                        <a:pt x="671" y="250"/>
                        <a:pt x="671" y="250"/>
                      </a:cubicBezTo>
                      <a:cubicBezTo>
                        <a:pt x="654" y="250"/>
                        <a:pt x="638" y="248"/>
                        <a:pt x="622" y="243"/>
                      </a:cubicBezTo>
                      <a:cubicBezTo>
                        <a:pt x="42" y="69"/>
                        <a:pt x="42" y="69"/>
                        <a:pt x="42" y="69"/>
                      </a:cubicBezTo>
                      <a:cubicBezTo>
                        <a:pt x="24" y="63"/>
                        <a:pt x="7" y="42"/>
                        <a:pt x="4" y="23"/>
                      </a:cubicBezTo>
                      <a:cubicBezTo>
                        <a:pt x="0" y="1"/>
                        <a:pt x="0" y="1"/>
                        <a:pt x="0" y="1"/>
                      </a:cubicBezTo>
                      <a:cubicBezTo>
                        <a:pt x="5" y="0"/>
                        <a:pt x="5" y="0"/>
                        <a:pt x="5" y="0"/>
                      </a:cubicBezTo>
                      <a:cubicBezTo>
                        <a:pt x="10" y="30"/>
                        <a:pt x="10" y="30"/>
                        <a:pt x="10" y="30"/>
                      </a:cubicBezTo>
                      <a:cubicBezTo>
                        <a:pt x="11" y="39"/>
                        <a:pt x="20" y="47"/>
                        <a:pt x="29" y="47"/>
                      </a:cubicBezTo>
                      <a:cubicBezTo>
                        <a:pt x="1139" y="47"/>
                        <a:pt x="1139" y="47"/>
                        <a:pt x="1139" y="47"/>
                      </a:cubicBezTo>
                      <a:cubicBezTo>
                        <a:pt x="1148" y="47"/>
                        <a:pt x="1154" y="39"/>
                        <a:pt x="1153" y="30"/>
                      </a:cubicBezTo>
                      <a:cubicBezTo>
                        <a:pt x="1148" y="0"/>
                        <a:pt x="1148" y="0"/>
                        <a:pt x="1148" y="0"/>
                      </a:cubicBezTo>
                      <a:cubicBezTo>
                        <a:pt x="1150" y="0"/>
                        <a:pt x="1150" y="0"/>
                        <a:pt x="1150" y="0"/>
                      </a:cubicBezTo>
                      <a:cubicBezTo>
                        <a:pt x="1150" y="2"/>
                        <a:pt x="1150" y="2"/>
                        <a:pt x="1150" y="2"/>
                      </a:cubicBezTo>
                      <a:cubicBezTo>
                        <a:pt x="1156" y="38"/>
                        <a:pt x="1182" y="67"/>
                        <a:pt x="1216" y="77"/>
                      </a:cubicBezTo>
                      <a:cubicBezTo>
                        <a:pt x="1766" y="242"/>
                        <a:pt x="1766" y="242"/>
                        <a:pt x="1766" y="242"/>
                      </a:cubicBezTo>
                      <a:cubicBezTo>
                        <a:pt x="1770" y="243"/>
                        <a:pt x="1772" y="247"/>
                        <a:pt x="1772" y="250"/>
                      </a:cubicBez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96"/>
                <p:cNvSpPr>
                  <a:spLocks/>
                </p:cNvSpPr>
                <p:nvPr/>
              </p:nvSpPr>
              <p:spPr bwMode="auto">
                <a:xfrm>
                  <a:off x="4952" y="591"/>
                  <a:ext cx="742" cy="455"/>
                </a:xfrm>
                <a:custGeom>
                  <a:avLst/>
                  <a:gdLst>
                    <a:gd name="T0" fmla="*/ 1249 w 1264"/>
                    <a:gd name="T1" fmla="*/ 765 h 765"/>
                    <a:gd name="T2" fmla="*/ 139 w 1264"/>
                    <a:gd name="T3" fmla="*/ 765 h 765"/>
                    <a:gd name="T4" fmla="*/ 120 w 1264"/>
                    <a:gd name="T5" fmla="*/ 748 h 765"/>
                    <a:gd name="T6" fmla="*/ 115 w 1264"/>
                    <a:gd name="T7" fmla="*/ 718 h 765"/>
                    <a:gd name="T8" fmla="*/ 5 w 1264"/>
                    <a:gd name="T9" fmla="*/ 39 h 765"/>
                    <a:gd name="T10" fmla="*/ 1 w 1264"/>
                    <a:gd name="T11" fmla="*/ 17 h 765"/>
                    <a:gd name="T12" fmla="*/ 12 w 1264"/>
                    <a:gd name="T13" fmla="*/ 0 h 765"/>
                    <a:gd name="T14" fmla="*/ 15 w 1264"/>
                    <a:gd name="T15" fmla="*/ 0 h 765"/>
                    <a:gd name="T16" fmla="*/ 1125 w 1264"/>
                    <a:gd name="T17" fmla="*/ 0 h 765"/>
                    <a:gd name="T18" fmla="*/ 1144 w 1264"/>
                    <a:gd name="T19" fmla="*/ 17 h 765"/>
                    <a:gd name="T20" fmla="*/ 1180 w 1264"/>
                    <a:gd name="T21" fmla="*/ 236 h 765"/>
                    <a:gd name="T22" fmla="*/ 1258 w 1264"/>
                    <a:gd name="T23" fmla="*/ 718 h 765"/>
                    <a:gd name="T24" fmla="*/ 1263 w 1264"/>
                    <a:gd name="T25" fmla="*/ 748 h 765"/>
                    <a:gd name="T26" fmla="*/ 1249 w 1264"/>
                    <a:gd name="T27"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4" h="765">
                      <a:moveTo>
                        <a:pt x="1249" y="765"/>
                      </a:moveTo>
                      <a:cubicBezTo>
                        <a:pt x="139" y="765"/>
                        <a:pt x="139" y="765"/>
                        <a:pt x="139" y="765"/>
                      </a:cubicBezTo>
                      <a:cubicBezTo>
                        <a:pt x="130" y="765"/>
                        <a:pt x="121" y="757"/>
                        <a:pt x="120" y="748"/>
                      </a:cubicBezTo>
                      <a:cubicBezTo>
                        <a:pt x="115" y="718"/>
                        <a:pt x="115" y="718"/>
                        <a:pt x="115" y="718"/>
                      </a:cubicBezTo>
                      <a:cubicBezTo>
                        <a:pt x="5" y="39"/>
                        <a:pt x="5" y="39"/>
                        <a:pt x="5" y="39"/>
                      </a:cubicBezTo>
                      <a:cubicBezTo>
                        <a:pt x="1" y="17"/>
                        <a:pt x="1" y="17"/>
                        <a:pt x="1" y="17"/>
                      </a:cubicBezTo>
                      <a:cubicBezTo>
                        <a:pt x="0" y="9"/>
                        <a:pt x="5" y="2"/>
                        <a:pt x="12" y="0"/>
                      </a:cubicBezTo>
                      <a:cubicBezTo>
                        <a:pt x="13" y="0"/>
                        <a:pt x="14" y="0"/>
                        <a:pt x="15" y="0"/>
                      </a:cubicBezTo>
                      <a:cubicBezTo>
                        <a:pt x="1125" y="0"/>
                        <a:pt x="1125" y="0"/>
                        <a:pt x="1125" y="0"/>
                      </a:cubicBezTo>
                      <a:cubicBezTo>
                        <a:pt x="1134" y="0"/>
                        <a:pt x="1143" y="8"/>
                        <a:pt x="1144" y="17"/>
                      </a:cubicBezTo>
                      <a:cubicBezTo>
                        <a:pt x="1180" y="236"/>
                        <a:pt x="1180" y="236"/>
                        <a:pt x="1180" y="236"/>
                      </a:cubicBezTo>
                      <a:cubicBezTo>
                        <a:pt x="1258" y="718"/>
                        <a:pt x="1258" y="718"/>
                        <a:pt x="1258" y="718"/>
                      </a:cubicBezTo>
                      <a:cubicBezTo>
                        <a:pt x="1263" y="748"/>
                        <a:pt x="1263" y="748"/>
                        <a:pt x="1263" y="748"/>
                      </a:cubicBezTo>
                      <a:cubicBezTo>
                        <a:pt x="1264" y="757"/>
                        <a:pt x="1258" y="765"/>
                        <a:pt x="1249" y="7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97"/>
                <p:cNvSpPr>
                  <a:spLocks noEditPoints="1"/>
                </p:cNvSpPr>
                <p:nvPr/>
              </p:nvSpPr>
              <p:spPr bwMode="auto">
                <a:xfrm>
                  <a:off x="4949" y="589"/>
                  <a:ext cx="748" cy="459"/>
                </a:xfrm>
                <a:custGeom>
                  <a:avLst/>
                  <a:gdLst>
                    <a:gd name="T0" fmla="*/ 1253 w 1272"/>
                    <a:gd name="T1" fmla="*/ 773 h 773"/>
                    <a:gd name="T2" fmla="*/ 143 w 1272"/>
                    <a:gd name="T3" fmla="*/ 773 h 773"/>
                    <a:gd name="T4" fmla="*/ 120 w 1272"/>
                    <a:gd name="T5" fmla="*/ 753 h 773"/>
                    <a:gd name="T6" fmla="*/ 115 w 1272"/>
                    <a:gd name="T7" fmla="*/ 723 h 773"/>
                    <a:gd name="T8" fmla="*/ 1 w 1272"/>
                    <a:gd name="T9" fmla="*/ 22 h 773"/>
                    <a:gd name="T10" fmla="*/ 6 w 1272"/>
                    <a:gd name="T11" fmla="*/ 6 h 773"/>
                    <a:gd name="T12" fmla="*/ 19 w 1272"/>
                    <a:gd name="T13" fmla="*/ 0 h 773"/>
                    <a:gd name="T14" fmla="*/ 1129 w 1272"/>
                    <a:gd name="T15" fmla="*/ 0 h 773"/>
                    <a:gd name="T16" fmla="*/ 1152 w 1272"/>
                    <a:gd name="T17" fmla="*/ 21 h 773"/>
                    <a:gd name="T18" fmla="*/ 1188 w 1272"/>
                    <a:gd name="T19" fmla="*/ 239 h 773"/>
                    <a:gd name="T20" fmla="*/ 1266 w 1272"/>
                    <a:gd name="T21" fmla="*/ 721 h 773"/>
                    <a:gd name="T22" fmla="*/ 1271 w 1272"/>
                    <a:gd name="T23" fmla="*/ 751 h 773"/>
                    <a:gd name="T24" fmla="*/ 1266 w 1272"/>
                    <a:gd name="T25" fmla="*/ 767 h 773"/>
                    <a:gd name="T26" fmla="*/ 1253 w 1272"/>
                    <a:gd name="T27" fmla="*/ 773 h 773"/>
                    <a:gd name="T28" fmla="*/ 19 w 1272"/>
                    <a:gd name="T29" fmla="*/ 8 h 773"/>
                    <a:gd name="T30" fmla="*/ 12 w 1272"/>
                    <a:gd name="T31" fmla="*/ 11 h 773"/>
                    <a:gd name="T32" fmla="*/ 9 w 1272"/>
                    <a:gd name="T33" fmla="*/ 21 h 773"/>
                    <a:gd name="T34" fmla="*/ 123 w 1272"/>
                    <a:gd name="T35" fmla="*/ 721 h 773"/>
                    <a:gd name="T36" fmla="*/ 128 w 1272"/>
                    <a:gd name="T37" fmla="*/ 751 h 773"/>
                    <a:gd name="T38" fmla="*/ 143 w 1272"/>
                    <a:gd name="T39" fmla="*/ 765 h 773"/>
                    <a:gd name="T40" fmla="*/ 1253 w 1272"/>
                    <a:gd name="T41" fmla="*/ 765 h 773"/>
                    <a:gd name="T42" fmla="*/ 1260 w 1272"/>
                    <a:gd name="T43" fmla="*/ 762 h 773"/>
                    <a:gd name="T44" fmla="*/ 1263 w 1272"/>
                    <a:gd name="T45" fmla="*/ 753 h 773"/>
                    <a:gd name="T46" fmla="*/ 1258 w 1272"/>
                    <a:gd name="T47" fmla="*/ 722 h 773"/>
                    <a:gd name="T48" fmla="*/ 1180 w 1272"/>
                    <a:gd name="T49" fmla="*/ 240 h 773"/>
                    <a:gd name="T50" fmla="*/ 1144 w 1272"/>
                    <a:gd name="T51" fmla="*/ 22 h 773"/>
                    <a:gd name="T52" fmla="*/ 1129 w 1272"/>
                    <a:gd name="T53" fmla="*/ 8 h 773"/>
                    <a:gd name="T54" fmla="*/ 19 w 1272"/>
                    <a:gd name="T55" fmla="*/ 8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2" h="773">
                      <a:moveTo>
                        <a:pt x="1253" y="773"/>
                      </a:moveTo>
                      <a:cubicBezTo>
                        <a:pt x="143" y="773"/>
                        <a:pt x="143" y="773"/>
                        <a:pt x="143" y="773"/>
                      </a:cubicBezTo>
                      <a:cubicBezTo>
                        <a:pt x="132" y="773"/>
                        <a:pt x="122" y="764"/>
                        <a:pt x="120" y="753"/>
                      </a:cubicBezTo>
                      <a:cubicBezTo>
                        <a:pt x="115" y="723"/>
                        <a:pt x="115" y="723"/>
                        <a:pt x="115" y="723"/>
                      </a:cubicBezTo>
                      <a:cubicBezTo>
                        <a:pt x="1" y="22"/>
                        <a:pt x="1" y="22"/>
                        <a:pt x="1" y="22"/>
                      </a:cubicBezTo>
                      <a:cubicBezTo>
                        <a:pt x="0" y="16"/>
                        <a:pt x="2" y="10"/>
                        <a:pt x="6" y="6"/>
                      </a:cubicBezTo>
                      <a:cubicBezTo>
                        <a:pt x="9" y="2"/>
                        <a:pt x="14" y="0"/>
                        <a:pt x="19" y="0"/>
                      </a:cubicBezTo>
                      <a:cubicBezTo>
                        <a:pt x="1129" y="0"/>
                        <a:pt x="1129" y="0"/>
                        <a:pt x="1129" y="0"/>
                      </a:cubicBezTo>
                      <a:cubicBezTo>
                        <a:pt x="1140" y="0"/>
                        <a:pt x="1150" y="9"/>
                        <a:pt x="1152" y="21"/>
                      </a:cubicBezTo>
                      <a:cubicBezTo>
                        <a:pt x="1188" y="239"/>
                        <a:pt x="1188" y="239"/>
                        <a:pt x="1188" y="239"/>
                      </a:cubicBezTo>
                      <a:cubicBezTo>
                        <a:pt x="1266" y="721"/>
                        <a:pt x="1266" y="721"/>
                        <a:pt x="1266" y="721"/>
                      </a:cubicBezTo>
                      <a:cubicBezTo>
                        <a:pt x="1271" y="751"/>
                        <a:pt x="1271" y="751"/>
                        <a:pt x="1271" y="751"/>
                      </a:cubicBezTo>
                      <a:cubicBezTo>
                        <a:pt x="1272" y="757"/>
                        <a:pt x="1270" y="763"/>
                        <a:pt x="1266" y="767"/>
                      </a:cubicBezTo>
                      <a:cubicBezTo>
                        <a:pt x="1263" y="771"/>
                        <a:pt x="1258" y="773"/>
                        <a:pt x="1253" y="773"/>
                      </a:cubicBezTo>
                      <a:close/>
                      <a:moveTo>
                        <a:pt x="19" y="8"/>
                      </a:moveTo>
                      <a:cubicBezTo>
                        <a:pt x="16" y="8"/>
                        <a:pt x="13" y="9"/>
                        <a:pt x="12" y="11"/>
                      </a:cubicBezTo>
                      <a:cubicBezTo>
                        <a:pt x="10" y="14"/>
                        <a:pt x="9" y="17"/>
                        <a:pt x="9" y="21"/>
                      </a:cubicBezTo>
                      <a:cubicBezTo>
                        <a:pt x="123" y="721"/>
                        <a:pt x="123" y="721"/>
                        <a:pt x="123" y="721"/>
                      </a:cubicBezTo>
                      <a:cubicBezTo>
                        <a:pt x="128" y="751"/>
                        <a:pt x="128" y="751"/>
                        <a:pt x="128" y="751"/>
                      </a:cubicBezTo>
                      <a:cubicBezTo>
                        <a:pt x="129" y="759"/>
                        <a:pt x="136" y="765"/>
                        <a:pt x="143" y="765"/>
                      </a:cubicBezTo>
                      <a:cubicBezTo>
                        <a:pt x="1253" y="765"/>
                        <a:pt x="1253" y="765"/>
                        <a:pt x="1253" y="765"/>
                      </a:cubicBezTo>
                      <a:cubicBezTo>
                        <a:pt x="1256" y="765"/>
                        <a:pt x="1259" y="764"/>
                        <a:pt x="1260" y="762"/>
                      </a:cubicBezTo>
                      <a:cubicBezTo>
                        <a:pt x="1262" y="759"/>
                        <a:pt x="1263" y="756"/>
                        <a:pt x="1263" y="753"/>
                      </a:cubicBezTo>
                      <a:cubicBezTo>
                        <a:pt x="1258" y="722"/>
                        <a:pt x="1258" y="722"/>
                        <a:pt x="1258" y="722"/>
                      </a:cubicBezTo>
                      <a:cubicBezTo>
                        <a:pt x="1180" y="240"/>
                        <a:pt x="1180" y="240"/>
                        <a:pt x="1180" y="240"/>
                      </a:cubicBezTo>
                      <a:cubicBezTo>
                        <a:pt x="1144" y="22"/>
                        <a:pt x="1144" y="22"/>
                        <a:pt x="1144" y="22"/>
                      </a:cubicBezTo>
                      <a:cubicBezTo>
                        <a:pt x="1143" y="15"/>
                        <a:pt x="1136" y="8"/>
                        <a:pt x="1129" y="8"/>
                      </a:cubicBezTo>
                      <a:lnTo>
                        <a:pt x="19" y="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98"/>
                <p:cNvSpPr>
                  <a:spLocks/>
                </p:cNvSpPr>
                <p:nvPr/>
              </p:nvSpPr>
              <p:spPr bwMode="auto">
                <a:xfrm>
                  <a:off x="5385" y="1094"/>
                  <a:ext cx="423" cy="54"/>
                </a:xfrm>
                <a:custGeom>
                  <a:avLst/>
                  <a:gdLst>
                    <a:gd name="T0" fmla="*/ 0 w 423"/>
                    <a:gd name="T1" fmla="*/ 0 h 54"/>
                    <a:gd name="T2" fmla="*/ 174 w 423"/>
                    <a:gd name="T3" fmla="*/ 54 h 54"/>
                    <a:gd name="T4" fmla="*/ 423 w 423"/>
                    <a:gd name="T5" fmla="*/ 54 h 54"/>
                    <a:gd name="T6" fmla="*/ 257 w 423"/>
                    <a:gd name="T7" fmla="*/ 0 h 54"/>
                    <a:gd name="T8" fmla="*/ 0 w 423"/>
                    <a:gd name="T9" fmla="*/ 0 h 54"/>
                  </a:gdLst>
                  <a:ahLst/>
                  <a:cxnLst>
                    <a:cxn ang="0">
                      <a:pos x="T0" y="T1"/>
                    </a:cxn>
                    <a:cxn ang="0">
                      <a:pos x="T2" y="T3"/>
                    </a:cxn>
                    <a:cxn ang="0">
                      <a:pos x="T4" y="T5"/>
                    </a:cxn>
                    <a:cxn ang="0">
                      <a:pos x="T6" y="T7"/>
                    </a:cxn>
                    <a:cxn ang="0">
                      <a:pos x="T8" y="T9"/>
                    </a:cxn>
                  </a:cxnLst>
                  <a:rect l="0" t="0" r="r" b="b"/>
                  <a:pathLst>
                    <a:path w="423" h="54">
                      <a:moveTo>
                        <a:pt x="0" y="0"/>
                      </a:moveTo>
                      <a:lnTo>
                        <a:pt x="174" y="54"/>
                      </a:lnTo>
                      <a:lnTo>
                        <a:pt x="423" y="54"/>
                      </a:lnTo>
                      <a:lnTo>
                        <a:pt x="257"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99"/>
                <p:cNvSpPr>
                  <a:spLocks/>
                </p:cNvSpPr>
                <p:nvPr/>
              </p:nvSpPr>
              <p:spPr bwMode="auto">
                <a:xfrm>
                  <a:off x="4952" y="591"/>
                  <a:ext cx="742" cy="455"/>
                </a:xfrm>
                <a:custGeom>
                  <a:avLst/>
                  <a:gdLst>
                    <a:gd name="T0" fmla="*/ 1263 w 1264"/>
                    <a:gd name="T1" fmla="*/ 748 h 765"/>
                    <a:gd name="T2" fmla="*/ 1249 w 1264"/>
                    <a:gd name="T3" fmla="*/ 765 h 765"/>
                    <a:gd name="T4" fmla="*/ 139 w 1264"/>
                    <a:gd name="T5" fmla="*/ 765 h 765"/>
                    <a:gd name="T6" fmla="*/ 120 w 1264"/>
                    <a:gd name="T7" fmla="*/ 748 h 765"/>
                    <a:gd name="T8" fmla="*/ 1 w 1264"/>
                    <a:gd name="T9" fmla="*/ 17 h 765"/>
                    <a:gd name="T10" fmla="*/ 15 w 1264"/>
                    <a:gd name="T11" fmla="*/ 0 h 765"/>
                    <a:gd name="T12" fmla="*/ 1125 w 1264"/>
                    <a:gd name="T13" fmla="*/ 0 h 765"/>
                    <a:gd name="T14" fmla="*/ 1144 w 1264"/>
                    <a:gd name="T15" fmla="*/ 17 h 765"/>
                    <a:gd name="T16" fmla="*/ 1263 w 1264"/>
                    <a:gd name="T17" fmla="*/ 748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4" h="765">
                      <a:moveTo>
                        <a:pt x="1263" y="748"/>
                      </a:moveTo>
                      <a:cubicBezTo>
                        <a:pt x="1264" y="757"/>
                        <a:pt x="1258" y="765"/>
                        <a:pt x="1249" y="765"/>
                      </a:cubicBezTo>
                      <a:cubicBezTo>
                        <a:pt x="139" y="765"/>
                        <a:pt x="139" y="765"/>
                        <a:pt x="139" y="765"/>
                      </a:cubicBezTo>
                      <a:cubicBezTo>
                        <a:pt x="130" y="765"/>
                        <a:pt x="121" y="757"/>
                        <a:pt x="120" y="748"/>
                      </a:cubicBezTo>
                      <a:cubicBezTo>
                        <a:pt x="1" y="17"/>
                        <a:pt x="1" y="17"/>
                        <a:pt x="1" y="17"/>
                      </a:cubicBezTo>
                      <a:cubicBezTo>
                        <a:pt x="0" y="8"/>
                        <a:pt x="6" y="0"/>
                        <a:pt x="15" y="0"/>
                      </a:cubicBezTo>
                      <a:cubicBezTo>
                        <a:pt x="1125" y="0"/>
                        <a:pt x="1125" y="0"/>
                        <a:pt x="1125" y="0"/>
                      </a:cubicBezTo>
                      <a:cubicBezTo>
                        <a:pt x="1134" y="0"/>
                        <a:pt x="1143" y="8"/>
                        <a:pt x="1144" y="17"/>
                      </a:cubicBezTo>
                      <a:lnTo>
                        <a:pt x="1263" y="74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200"/>
                <p:cNvSpPr>
                  <a:spLocks/>
                </p:cNvSpPr>
                <p:nvPr/>
              </p:nvSpPr>
              <p:spPr bwMode="auto">
                <a:xfrm>
                  <a:off x="4950" y="589"/>
                  <a:ext cx="746" cy="459"/>
                </a:xfrm>
                <a:custGeom>
                  <a:avLst/>
                  <a:gdLst>
                    <a:gd name="T0" fmla="*/ 1266 w 1270"/>
                    <a:gd name="T1" fmla="*/ 752 h 773"/>
                    <a:gd name="T2" fmla="*/ 1262 w 1270"/>
                    <a:gd name="T3" fmla="*/ 753 h 773"/>
                    <a:gd name="T4" fmla="*/ 1262 w 1270"/>
                    <a:gd name="T5" fmla="*/ 755 h 773"/>
                    <a:gd name="T6" fmla="*/ 1259 w 1270"/>
                    <a:gd name="T7" fmla="*/ 762 h 773"/>
                    <a:gd name="T8" fmla="*/ 1252 w 1270"/>
                    <a:gd name="T9" fmla="*/ 765 h 773"/>
                    <a:gd name="T10" fmla="*/ 142 w 1270"/>
                    <a:gd name="T11" fmla="*/ 765 h 773"/>
                    <a:gd name="T12" fmla="*/ 132 w 1270"/>
                    <a:gd name="T13" fmla="*/ 761 h 773"/>
                    <a:gd name="T14" fmla="*/ 127 w 1270"/>
                    <a:gd name="T15" fmla="*/ 751 h 773"/>
                    <a:gd name="T16" fmla="*/ 8 w 1270"/>
                    <a:gd name="T17" fmla="*/ 21 h 773"/>
                    <a:gd name="T18" fmla="*/ 8 w 1270"/>
                    <a:gd name="T19" fmla="*/ 19 h 773"/>
                    <a:gd name="T20" fmla="*/ 11 w 1270"/>
                    <a:gd name="T21" fmla="*/ 11 h 773"/>
                    <a:gd name="T22" fmla="*/ 18 w 1270"/>
                    <a:gd name="T23" fmla="*/ 8 h 773"/>
                    <a:gd name="T24" fmla="*/ 1128 w 1270"/>
                    <a:gd name="T25" fmla="*/ 8 h 773"/>
                    <a:gd name="T26" fmla="*/ 1138 w 1270"/>
                    <a:gd name="T27" fmla="*/ 12 h 773"/>
                    <a:gd name="T28" fmla="*/ 1143 w 1270"/>
                    <a:gd name="T29" fmla="*/ 22 h 773"/>
                    <a:gd name="T30" fmla="*/ 1262 w 1270"/>
                    <a:gd name="T31" fmla="*/ 753 h 773"/>
                    <a:gd name="T32" fmla="*/ 1266 w 1270"/>
                    <a:gd name="T33" fmla="*/ 752 h 773"/>
                    <a:gd name="T34" fmla="*/ 1270 w 1270"/>
                    <a:gd name="T35" fmla="*/ 751 h 773"/>
                    <a:gd name="T36" fmla="*/ 1151 w 1270"/>
                    <a:gd name="T37" fmla="*/ 21 h 773"/>
                    <a:gd name="T38" fmla="*/ 1143 w 1270"/>
                    <a:gd name="T39" fmla="*/ 6 h 773"/>
                    <a:gd name="T40" fmla="*/ 1128 w 1270"/>
                    <a:gd name="T41" fmla="*/ 0 h 773"/>
                    <a:gd name="T42" fmla="*/ 18 w 1270"/>
                    <a:gd name="T43" fmla="*/ 0 h 773"/>
                    <a:gd name="T44" fmla="*/ 5 w 1270"/>
                    <a:gd name="T45" fmla="*/ 6 h 773"/>
                    <a:gd name="T46" fmla="*/ 0 w 1270"/>
                    <a:gd name="T47" fmla="*/ 19 h 773"/>
                    <a:gd name="T48" fmla="*/ 0 w 1270"/>
                    <a:gd name="T49" fmla="*/ 22 h 773"/>
                    <a:gd name="T50" fmla="*/ 119 w 1270"/>
                    <a:gd name="T51" fmla="*/ 753 h 773"/>
                    <a:gd name="T52" fmla="*/ 127 w 1270"/>
                    <a:gd name="T53" fmla="*/ 767 h 773"/>
                    <a:gd name="T54" fmla="*/ 142 w 1270"/>
                    <a:gd name="T55" fmla="*/ 773 h 773"/>
                    <a:gd name="T56" fmla="*/ 1252 w 1270"/>
                    <a:gd name="T57" fmla="*/ 773 h 773"/>
                    <a:gd name="T58" fmla="*/ 1265 w 1270"/>
                    <a:gd name="T59" fmla="*/ 768 h 773"/>
                    <a:gd name="T60" fmla="*/ 1270 w 1270"/>
                    <a:gd name="T61" fmla="*/ 755 h 773"/>
                    <a:gd name="T62" fmla="*/ 1270 w 1270"/>
                    <a:gd name="T63" fmla="*/ 751 h 773"/>
                    <a:gd name="T64" fmla="*/ 1266 w 1270"/>
                    <a:gd name="T65" fmla="*/ 75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0" h="773">
                      <a:moveTo>
                        <a:pt x="1266" y="752"/>
                      </a:moveTo>
                      <a:cubicBezTo>
                        <a:pt x="1262" y="753"/>
                        <a:pt x="1262" y="753"/>
                        <a:pt x="1262" y="753"/>
                      </a:cubicBezTo>
                      <a:cubicBezTo>
                        <a:pt x="1262" y="753"/>
                        <a:pt x="1262" y="754"/>
                        <a:pt x="1262" y="755"/>
                      </a:cubicBezTo>
                      <a:cubicBezTo>
                        <a:pt x="1262" y="758"/>
                        <a:pt x="1261" y="760"/>
                        <a:pt x="1259" y="762"/>
                      </a:cubicBezTo>
                      <a:cubicBezTo>
                        <a:pt x="1257" y="764"/>
                        <a:pt x="1255" y="765"/>
                        <a:pt x="1252" y="765"/>
                      </a:cubicBezTo>
                      <a:cubicBezTo>
                        <a:pt x="142" y="765"/>
                        <a:pt x="142" y="765"/>
                        <a:pt x="142" y="765"/>
                      </a:cubicBezTo>
                      <a:cubicBezTo>
                        <a:pt x="138" y="765"/>
                        <a:pt x="135" y="764"/>
                        <a:pt x="132" y="761"/>
                      </a:cubicBezTo>
                      <a:cubicBezTo>
                        <a:pt x="129" y="758"/>
                        <a:pt x="127" y="755"/>
                        <a:pt x="127" y="751"/>
                      </a:cubicBezTo>
                      <a:cubicBezTo>
                        <a:pt x="8" y="21"/>
                        <a:pt x="8" y="21"/>
                        <a:pt x="8" y="21"/>
                      </a:cubicBezTo>
                      <a:cubicBezTo>
                        <a:pt x="8" y="20"/>
                        <a:pt x="8" y="19"/>
                        <a:pt x="8" y="19"/>
                      </a:cubicBezTo>
                      <a:cubicBezTo>
                        <a:pt x="8" y="16"/>
                        <a:pt x="9" y="13"/>
                        <a:pt x="11" y="11"/>
                      </a:cubicBezTo>
                      <a:cubicBezTo>
                        <a:pt x="13" y="9"/>
                        <a:pt x="15" y="8"/>
                        <a:pt x="18" y="8"/>
                      </a:cubicBezTo>
                      <a:cubicBezTo>
                        <a:pt x="1128" y="8"/>
                        <a:pt x="1128" y="8"/>
                        <a:pt x="1128" y="8"/>
                      </a:cubicBezTo>
                      <a:cubicBezTo>
                        <a:pt x="1131" y="8"/>
                        <a:pt x="1135" y="10"/>
                        <a:pt x="1138" y="12"/>
                      </a:cubicBezTo>
                      <a:cubicBezTo>
                        <a:pt x="1141" y="15"/>
                        <a:pt x="1143" y="18"/>
                        <a:pt x="1143" y="22"/>
                      </a:cubicBezTo>
                      <a:cubicBezTo>
                        <a:pt x="1262" y="753"/>
                        <a:pt x="1262" y="753"/>
                        <a:pt x="1262" y="753"/>
                      </a:cubicBezTo>
                      <a:cubicBezTo>
                        <a:pt x="1266" y="752"/>
                        <a:pt x="1266" y="752"/>
                        <a:pt x="1266" y="752"/>
                      </a:cubicBezTo>
                      <a:cubicBezTo>
                        <a:pt x="1270" y="751"/>
                        <a:pt x="1270" y="751"/>
                        <a:pt x="1270" y="751"/>
                      </a:cubicBezTo>
                      <a:cubicBezTo>
                        <a:pt x="1151" y="21"/>
                        <a:pt x="1151" y="21"/>
                        <a:pt x="1151" y="21"/>
                      </a:cubicBezTo>
                      <a:cubicBezTo>
                        <a:pt x="1150" y="15"/>
                        <a:pt x="1147" y="10"/>
                        <a:pt x="1143" y="6"/>
                      </a:cubicBezTo>
                      <a:cubicBezTo>
                        <a:pt x="1139" y="3"/>
                        <a:pt x="1134" y="0"/>
                        <a:pt x="1128" y="0"/>
                      </a:cubicBezTo>
                      <a:cubicBezTo>
                        <a:pt x="18" y="0"/>
                        <a:pt x="18" y="0"/>
                        <a:pt x="18" y="0"/>
                      </a:cubicBezTo>
                      <a:cubicBezTo>
                        <a:pt x="13" y="0"/>
                        <a:pt x="8" y="2"/>
                        <a:pt x="5" y="6"/>
                      </a:cubicBezTo>
                      <a:cubicBezTo>
                        <a:pt x="2" y="9"/>
                        <a:pt x="0" y="14"/>
                        <a:pt x="0" y="19"/>
                      </a:cubicBezTo>
                      <a:cubicBezTo>
                        <a:pt x="0" y="20"/>
                        <a:pt x="0" y="21"/>
                        <a:pt x="0" y="22"/>
                      </a:cubicBezTo>
                      <a:cubicBezTo>
                        <a:pt x="119" y="753"/>
                        <a:pt x="119" y="753"/>
                        <a:pt x="119" y="753"/>
                      </a:cubicBezTo>
                      <a:cubicBezTo>
                        <a:pt x="120" y="758"/>
                        <a:pt x="123" y="763"/>
                        <a:pt x="127" y="767"/>
                      </a:cubicBezTo>
                      <a:cubicBezTo>
                        <a:pt x="131" y="771"/>
                        <a:pt x="136" y="773"/>
                        <a:pt x="142" y="773"/>
                      </a:cubicBezTo>
                      <a:cubicBezTo>
                        <a:pt x="1252" y="773"/>
                        <a:pt x="1252" y="773"/>
                        <a:pt x="1252" y="773"/>
                      </a:cubicBezTo>
                      <a:cubicBezTo>
                        <a:pt x="1257" y="773"/>
                        <a:pt x="1262" y="771"/>
                        <a:pt x="1265" y="768"/>
                      </a:cubicBezTo>
                      <a:cubicBezTo>
                        <a:pt x="1268" y="764"/>
                        <a:pt x="1270" y="760"/>
                        <a:pt x="1270" y="755"/>
                      </a:cubicBezTo>
                      <a:cubicBezTo>
                        <a:pt x="1270" y="754"/>
                        <a:pt x="1270" y="752"/>
                        <a:pt x="1270" y="751"/>
                      </a:cubicBezTo>
                      <a:lnTo>
                        <a:pt x="1266" y="75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201"/>
                <p:cNvSpPr>
                  <a:spLocks/>
                </p:cNvSpPr>
                <p:nvPr/>
              </p:nvSpPr>
              <p:spPr bwMode="auto">
                <a:xfrm>
                  <a:off x="5005" y="639"/>
                  <a:ext cx="634" cy="353"/>
                </a:xfrm>
                <a:custGeom>
                  <a:avLst/>
                  <a:gdLst>
                    <a:gd name="T0" fmla="*/ 633 w 634"/>
                    <a:gd name="T1" fmla="*/ 351 h 353"/>
                    <a:gd name="T2" fmla="*/ 579 w 634"/>
                    <a:gd name="T3" fmla="*/ 0 h 353"/>
                    <a:gd name="T4" fmla="*/ 0 w 634"/>
                    <a:gd name="T5" fmla="*/ 0 h 353"/>
                    <a:gd name="T6" fmla="*/ 55 w 634"/>
                    <a:gd name="T7" fmla="*/ 353 h 353"/>
                    <a:gd name="T8" fmla="*/ 634 w 634"/>
                    <a:gd name="T9" fmla="*/ 353 h 353"/>
                    <a:gd name="T10" fmla="*/ 633 w 634"/>
                    <a:gd name="T11" fmla="*/ 351 h 353"/>
                  </a:gdLst>
                  <a:ahLst/>
                  <a:cxnLst>
                    <a:cxn ang="0">
                      <a:pos x="T0" y="T1"/>
                    </a:cxn>
                    <a:cxn ang="0">
                      <a:pos x="T2" y="T3"/>
                    </a:cxn>
                    <a:cxn ang="0">
                      <a:pos x="T4" y="T5"/>
                    </a:cxn>
                    <a:cxn ang="0">
                      <a:pos x="T6" y="T7"/>
                    </a:cxn>
                    <a:cxn ang="0">
                      <a:pos x="T8" y="T9"/>
                    </a:cxn>
                    <a:cxn ang="0">
                      <a:pos x="T10" y="T11"/>
                    </a:cxn>
                  </a:cxnLst>
                  <a:rect l="0" t="0" r="r" b="b"/>
                  <a:pathLst>
                    <a:path w="634" h="353">
                      <a:moveTo>
                        <a:pt x="633" y="351"/>
                      </a:moveTo>
                      <a:lnTo>
                        <a:pt x="579" y="0"/>
                      </a:lnTo>
                      <a:lnTo>
                        <a:pt x="0" y="0"/>
                      </a:lnTo>
                      <a:lnTo>
                        <a:pt x="55" y="353"/>
                      </a:lnTo>
                      <a:lnTo>
                        <a:pt x="634" y="353"/>
                      </a:lnTo>
                      <a:lnTo>
                        <a:pt x="633" y="351"/>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202"/>
                <p:cNvSpPr>
                  <a:spLocks/>
                </p:cNvSpPr>
                <p:nvPr/>
              </p:nvSpPr>
              <p:spPr bwMode="auto">
                <a:xfrm>
                  <a:off x="5005" y="639"/>
                  <a:ext cx="634" cy="353"/>
                </a:xfrm>
                <a:custGeom>
                  <a:avLst/>
                  <a:gdLst>
                    <a:gd name="T0" fmla="*/ 633 w 634"/>
                    <a:gd name="T1" fmla="*/ 351 h 353"/>
                    <a:gd name="T2" fmla="*/ 579 w 634"/>
                    <a:gd name="T3" fmla="*/ 0 h 353"/>
                    <a:gd name="T4" fmla="*/ 0 w 634"/>
                    <a:gd name="T5" fmla="*/ 0 h 353"/>
                    <a:gd name="T6" fmla="*/ 55 w 634"/>
                    <a:gd name="T7" fmla="*/ 353 h 353"/>
                    <a:gd name="T8" fmla="*/ 634 w 634"/>
                    <a:gd name="T9" fmla="*/ 353 h 353"/>
                    <a:gd name="T10" fmla="*/ 633 w 634"/>
                    <a:gd name="T11" fmla="*/ 351 h 353"/>
                  </a:gdLst>
                  <a:ahLst/>
                  <a:cxnLst>
                    <a:cxn ang="0">
                      <a:pos x="T0" y="T1"/>
                    </a:cxn>
                    <a:cxn ang="0">
                      <a:pos x="T2" y="T3"/>
                    </a:cxn>
                    <a:cxn ang="0">
                      <a:pos x="T4" y="T5"/>
                    </a:cxn>
                    <a:cxn ang="0">
                      <a:pos x="T6" y="T7"/>
                    </a:cxn>
                    <a:cxn ang="0">
                      <a:pos x="T8" y="T9"/>
                    </a:cxn>
                    <a:cxn ang="0">
                      <a:pos x="T10" y="T11"/>
                    </a:cxn>
                  </a:cxnLst>
                  <a:rect l="0" t="0" r="r" b="b"/>
                  <a:pathLst>
                    <a:path w="634" h="353">
                      <a:moveTo>
                        <a:pt x="633" y="351"/>
                      </a:moveTo>
                      <a:lnTo>
                        <a:pt x="579" y="0"/>
                      </a:lnTo>
                      <a:lnTo>
                        <a:pt x="0" y="0"/>
                      </a:lnTo>
                      <a:lnTo>
                        <a:pt x="55" y="353"/>
                      </a:lnTo>
                      <a:lnTo>
                        <a:pt x="634" y="353"/>
                      </a:lnTo>
                      <a:lnTo>
                        <a:pt x="633" y="3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203"/>
                <p:cNvSpPr>
                  <a:spLocks/>
                </p:cNvSpPr>
                <p:nvPr/>
              </p:nvSpPr>
              <p:spPr bwMode="auto">
                <a:xfrm>
                  <a:off x="5056" y="968"/>
                  <a:ext cx="583" cy="24"/>
                </a:xfrm>
                <a:custGeom>
                  <a:avLst/>
                  <a:gdLst>
                    <a:gd name="T0" fmla="*/ 579 w 583"/>
                    <a:gd name="T1" fmla="*/ 0 h 24"/>
                    <a:gd name="T2" fmla="*/ 0 w 583"/>
                    <a:gd name="T3" fmla="*/ 0 h 24"/>
                    <a:gd name="T4" fmla="*/ 4 w 583"/>
                    <a:gd name="T5" fmla="*/ 24 h 24"/>
                    <a:gd name="T6" fmla="*/ 583 w 583"/>
                    <a:gd name="T7" fmla="*/ 24 h 24"/>
                    <a:gd name="T8" fmla="*/ 579 w 583"/>
                    <a:gd name="T9" fmla="*/ 0 h 24"/>
                  </a:gdLst>
                  <a:ahLst/>
                  <a:cxnLst>
                    <a:cxn ang="0">
                      <a:pos x="T0" y="T1"/>
                    </a:cxn>
                    <a:cxn ang="0">
                      <a:pos x="T2" y="T3"/>
                    </a:cxn>
                    <a:cxn ang="0">
                      <a:pos x="T4" y="T5"/>
                    </a:cxn>
                    <a:cxn ang="0">
                      <a:pos x="T6" y="T7"/>
                    </a:cxn>
                    <a:cxn ang="0">
                      <a:pos x="T8" y="T9"/>
                    </a:cxn>
                  </a:cxnLst>
                  <a:rect l="0" t="0" r="r" b="b"/>
                  <a:pathLst>
                    <a:path w="583" h="24">
                      <a:moveTo>
                        <a:pt x="579" y="0"/>
                      </a:moveTo>
                      <a:lnTo>
                        <a:pt x="0" y="0"/>
                      </a:lnTo>
                      <a:lnTo>
                        <a:pt x="4" y="24"/>
                      </a:lnTo>
                      <a:lnTo>
                        <a:pt x="583" y="24"/>
                      </a:lnTo>
                      <a:lnTo>
                        <a:pt x="57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204"/>
                <p:cNvSpPr>
                  <a:spLocks/>
                </p:cNvSpPr>
                <p:nvPr/>
              </p:nvSpPr>
              <p:spPr bwMode="auto">
                <a:xfrm>
                  <a:off x="5080" y="968"/>
                  <a:ext cx="151" cy="24"/>
                </a:xfrm>
                <a:custGeom>
                  <a:avLst/>
                  <a:gdLst>
                    <a:gd name="T0" fmla="*/ 151 w 151"/>
                    <a:gd name="T1" fmla="*/ 24 h 24"/>
                    <a:gd name="T2" fmla="*/ 4 w 151"/>
                    <a:gd name="T3" fmla="*/ 24 h 24"/>
                    <a:gd name="T4" fmla="*/ 0 w 151"/>
                    <a:gd name="T5" fmla="*/ 0 h 24"/>
                    <a:gd name="T6" fmla="*/ 147 w 151"/>
                    <a:gd name="T7" fmla="*/ 0 h 24"/>
                    <a:gd name="T8" fmla="*/ 151 w 151"/>
                    <a:gd name="T9" fmla="*/ 24 h 24"/>
                  </a:gdLst>
                  <a:ahLst/>
                  <a:cxnLst>
                    <a:cxn ang="0">
                      <a:pos x="T0" y="T1"/>
                    </a:cxn>
                    <a:cxn ang="0">
                      <a:pos x="T2" y="T3"/>
                    </a:cxn>
                    <a:cxn ang="0">
                      <a:pos x="T4" y="T5"/>
                    </a:cxn>
                    <a:cxn ang="0">
                      <a:pos x="T6" y="T7"/>
                    </a:cxn>
                    <a:cxn ang="0">
                      <a:pos x="T8" y="T9"/>
                    </a:cxn>
                  </a:cxnLst>
                  <a:rect l="0" t="0" r="r" b="b"/>
                  <a:pathLst>
                    <a:path w="151" h="24">
                      <a:moveTo>
                        <a:pt x="151" y="24"/>
                      </a:moveTo>
                      <a:lnTo>
                        <a:pt x="4" y="24"/>
                      </a:lnTo>
                      <a:lnTo>
                        <a:pt x="0" y="0"/>
                      </a:lnTo>
                      <a:lnTo>
                        <a:pt x="147" y="0"/>
                      </a:lnTo>
                      <a:lnTo>
                        <a:pt x="151" y="2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205"/>
                <p:cNvSpPr>
                  <a:spLocks/>
                </p:cNvSpPr>
                <p:nvPr/>
              </p:nvSpPr>
              <p:spPr bwMode="auto">
                <a:xfrm>
                  <a:off x="5273" y="974"/>
                  <a:ext cx="15" cy="13"/>
                </a:xfrm>
                <a:custGeom>
                  <a:avLst/>
                  <a:gdLst>
                    <a:gd name="T0" fmla="*/ 23 w 24"/>
                    <a:gd name="T1" fmla="*/ 11 h 22"/>
                    <a:gd name="T2" fmla="*/ 13 w 24"/>
                    <a:gd name="T3" fmla="*/ 22 h 22"/>
                    <a:gd name="T4" fmla="*/ 1 w 24"/>
                    <a:gd name="T5" fmla="*/ 11 h 22"/>
                    <a:gd name="T6" fmla="*/ 10 w 24"/>
                    <a:gd name="T7" fmla="*/ 0 h 22"/>
                    <a:gd name="T8" fmla="*/ 23 w 24"/>
                    <a:gd name="T9" fmla="*/ 11 h 22"/>
                  </a:gdLst>
                  <a:ahLst/>
                  <a:cxnLst>
                    <a:cxn ang="0">
                      <a:pos x="T0" y="T1"/>
                    </a:cxn>
                    <a:cxn ang="0">
                      <a:pos x="T2" y="T3"/>
                    </a:cxn>
                    <a:cxn ang="0">
                      <a:pos x="T4" y="T5"/>
                    </a:cxn>
                    <a:cxn ang="0">
                      <a:pos x="T6" y="T7"/>
                    </a:cxn>
                    <a:cxn ang="0">
                      <a:pos x="T8" y="T9"/>
                    </a:cxn>
                  </a:cxnLst>
                  <a:rect l="0" t="0" r="r" b="b"/>
                  <a:pathLst>
                    <a:path w="24" h="22">
                      <a:moveTo>
                        <a:pt x="23" y="11"/>
                      </a:moveTo>
                      <a:cubicBezTo>
                        <a:pt x="24" y="17"/>
                        <a:pt x="20" y="22"/>
                        <a:pt x="13" y="22"/>
                      </a:cubicBezTo>
                      <a:cubicBezTo>
                        <a:pt x="7" y="22"/>
                        <a:pt x="2" y="17"/>
                        <a:pt x="1" y="11"/>
                      </a:cubicBezTo>
                      <a:cubicBezTo>
                        <a:pt x="0" y="5"/>
                        <a:pt x="4" y="0"/>
                        <a:pt x="10" y="0"/>
                      </a:cubicBezTo>
                      <a:cubicBezTo>
                        <a:pt x="16" y="0"/>
                        <a:pt x="22" y="5"/>
                        <a:pt x="23" y="11"/>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206"/>
                <p:cNvSpPr>
                  <a:spLocks/>
                </p:cNvSpPr>
                <p:nvPr/>
              </p:nvSpPr>
              <p:spPr bwMode="auto">
                <a:xfrm>
                  <a:off x="5242" y="974"/>
                  <a:ext cx="14" cy="13"/>
                </a:xfrm>
                <a:custGeom>
                  <a:avLst/>
                  <a:gdLst>
                    <a:gd name="T0" fmla="*/ 23 w 24"/>
                    <a:gd name="T1" fmla="*/ 11 h 22"/>
                    <a:gd name="T2" fmla="*/ 14 w 24"/>
                    <a:gd name="T3" fmla="*/ 22 h 22"/>
                    <a:gd name="T4" fmla="*/ 1 w 24"/>
                    <a:gd name="T5" fmla="*/ 11 h 22"/>
                    <a:gd name="T6" fmla="*/ 10 w 24"/>
                    <a:gd name="T7" fmla="*/ 0 h 22"/>
                    <a:gd name="T8" fmla="*/ 23 w 24"/>
                    <a:gd name="T9" fmla="*/ 11 h 22"/>
                  </a:gdLst>
                  <a:ahLst/>
                  <a:cxnLst>
                    <a:cxn ang="0">
                      <a:pos x="T0" y="T1"/>
                    </a:cxn>
                    <a:cxn ang="0">
                      <a:pos x="T2" y="T3"/>
                    </a:cxn>
                    <a:cxn ang="0">
                      <a:pos x="T4" y="T5"/>
                    </a:cxn>
                    <a:cxn ang="0">
                      <a:pos x="T6" y="T7"/>
                    </a:cxn>
                    <a:cxn ang="0">
                      <a:pos x="T8" y="T9"/>
                    </a:cxn>
                  </a:cxnLst>
                  <a:rect l="0" t="0" r="r" b="b"/>
                  <a:pathLst>
                    <a:path w="24" h="22">
                      <a:moveTo>
                        <a:pt x="23" y="11"/>
                      </a:moveTo>
                      <a:cubicBezTo>
                        <a:pt x="24" y="17"/>
                        <a:pt x="20" y="22"/>
                        <a:pt x="14" y="22"/>
                      </a:cubicBezTo>
                      <a:cubicBezTo>
                        <a:pt x="8" y="22"/>
                        <a:pt x="2" y="17"/>
                        <a:pt x="1" y="11"/>
                      </a:cubicBezTo>
                      <a:cubicBezTo>
                        <a:pt x="0" y="5"/>
                        <a:pt x="4" y="0"/>
                        <a:pt x="10" y="0"/>
                      </a:cubicBezTo>
                      <a:cubicBezTo>
                        <a:pt x="17" y="0"/>
                        <a:pt x="22" y="5"/>
                        <a:pt x="23" y="11"/>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207"/>
                <p:cNvSpPr>
                  <a:spLocks/>
                </p:cNvSpPr>
                <p:nvPr/>
              </p:nvSpPr>
              <p:spPr bwMode="auto">
                <a:xfrm>
                  <a:off x="5303" y="974"/>
                  <a:ext cx="17" cy="13"/>
                </a:xfrm>
                <a:custGeom>
                  <a:avLst/>
                  <a:gdLst>
                    <a:gd name="T0" fmla="*/ 17 w 17"/>
                    <a:gd name="T1" fmla="*/ 13 h 13"/>
                    <a:gd name="T2" fmla="*/ 2 w 17"/>
                    <a:gd name="T3" fmla="*/ 13 h 13"/>
                    <a:gd name="T4" fmla="*/ 0 w 17"/>
                    <a:gd name="T5" fmla="*/ 0 h 13"/>
                    <a:gd name="T6" fmla="*/ 16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2" y="13"/>
                      </a:lnTo>
                      <a:lnTo>
                        <a:pt x="0" y="0"/>
                      </a:lnTo>
                      <a:lnTo>
                        <a:pt x="16" y="0"/>
                      </a:lnTo>
                      <a:lnTo>
                        <a:pt x="17"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08"/>
                <p:cNvSpPr>
                  <a:spLocks/>
                </p:cNvSpPr>
                <p:nvPr/>
              </p:nvSpPr>
              <p:spPr bwMode="auto">
                <a:xfrm>
                  <a:off x="5335" y="974"/>
                  <a:ext cx="17" cy="13"/>
                </a:xfrm>
                <a:custGeom>
                  <a:avLst/>
                  <a:gdLst>
                    <a:gd name="T0" fmla="*/ 17 w 17"/>
                    <a:gd name="T1" fmla="*/ 13 h 13"/>
                    <a:gd name="T2" fmla="*/ 2 w 17"/>
                    <a:gd name="T3" fmla="*/ 13 h 13"/>
                    <a:gd name="T4" fmla="*/ 0 w 17"/>
                    <a:gd name="T5" fmla="*/ 0 h 13"/>
                    <a:gd name="T6" fmla="*/ 14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2" y="13"/>
                      </a:lnTo>
                      <a:lnTo>
                        <a:pt x="0" y="0"/>
                      </a:lnTo>
                      <a:lnTo>
                        <a:pt x="14" y="0"/>
                      </a:lnTo>
                      <a:lnTo>
                        <a:pt x="17"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209"/>
                <p:cNvSpPr>
                  <a:spLocks/>
                </p:cNvSpPr>
                <p:nvPr/>
              </p:nvSpPr>
              <p:spPr bwMode="auto">
                <a:xfrm>
                  <a:off x="5062" y="973"/>
                  <a:ext cx="16" cy="14"/>
                </a:xfrm>
                <a:custGeom>
                  <a:avLst/>
                  <a:gdLst>
                    <a:gd name="T0" fmla="*/ 13 w 16"/>
                    <a:gd name="T1" fmla="*/ 0 h 14"/>
                    <a:gd name="T2" fmla="*/ 0 w 16"/>
                    <a:gd name="T3" fmla="*/ 3 h 14"/>
                    <a:gd name="T4" fmla="*/ 1 w 16"/>
                    <a:gd name="T5" fmla="*/ 12 h 14"/>
                    <a:gd name="T6" fmla="*/ 16 w 16"/>
                    <a:gd name="T7" fmla="*/ 14 h 14"/>
                    <a:gd name="T8" fmla="*/ 13 w 16"/>
                    <a:gd name="T9" fmla="*/ 0 h 14"/>
                  </a:gdLst>
                  <a:ahLst/>
                  <a:cxnLst>
                    <a:cxn ang="0">
                      <a:pos x="T0" y="T1"/>
                    </a:cxn>
                    <a:cxn ang="0">
                      <a:pos x="T2" y="T3"/>
                    </a:cxn>
                    <a:cxn ang="0">
                      <a:pos x="T4" y="T5"/>
                    </a:cxn>
                    <a:cxn ang="0">
                      <a:pos x="T6" y="T7"/>
                    </a:cxn>
                    <a:cxn ang="0">
                      <a:pos x="T8" y="T9"/>
                    </a:cxn>
                  </a:cxnLst>
                  <a:rect l="0" t="0" r="r" b="b"/>
                  <a:pathLst>
                    <a:path w="16" h="14">
                      <a:moveTo>
                        <a:pt x="13" y="0"/>
                      </a:moveTo>
                      <a:lnTo>
                        <a:pt x="0" y="3"/>
                      </a:lnTo>
                      <a:lnTo>
                        <a:pt x="1" y="12"/>
                      </a:lnTo>
                      <a:lnTo>
                        <a:pt x="16" y="14"/>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10"/>
                <p:cNvSpPr>
                  <a:spLocks/>
                </p:cNvSpPr>
                <p:nvPr/>
              </p:nvSpPr>
              <p:spPr bwMode="auto">
                <a:xfrm>
                  <a:off x="5372" y="798"/>
                  <a:ext cx="103" cy="114"/>
                </a:xfrm>
                <a:custGeom>
                  <a:avLst/>
                  <a:gdLst>
                    <a:gd name="T0" fmla="*/ 175 w 175"/>
                    <a:gd name="T1" fmla="*/ 128 h 192"/>
                    <a:gd name="T2" fmla="*/ 147 w 175"/>
                    <a:gd name="T3" fmla="*/ 81 h 192"/>
                    <a:gd name="T4" fmla="*/ 145 w 175"/>
                    <a:gd name="T5" fmla="*/ 68 h 192"/>
                    <a:gd name="T6" fmla="*/ 145 w 175"/>
                    <a:gd name="T7" fmla="*/ 68 h 192"/>
                    <a:gd name="T8" fmla="*/ 144 w 175"/>
                    <a:gd name="T9" fmla="*/ 60 h 192"/>
                    <a:gd name="T10" fmla="*/ 121 w 175"/>
                    <a:gd name="T11" fmla="*/ 0 h 192"/>
                    <a:gd name="T12" fmla="*/ 15 w 175"/>
                    <a:gd name="T13" fmla="*/ 0 h 192"/>
                    <a:gd name="T14" fmla="*/ 25 w 175"/>
                    <a:gd name="T15" fmla="*/ 64 h 192"/>
                    <a:gd name="T16" fmla="*/ 156 w 175"/>
                    <a:gd name="T17" fmla="*/ 167 h 192"/>
                    <a:gd name="T18" fmla="*/ 139 w 175"/>
                    <a:gd name="T19" fmla="*/ 192 h 192"/>
                    <a:gd name="T20" fmla="*/ 165 w 175"/>
                    <a:gd name="T21" fmla="*/ 192 h 192"/>
                    <a:gd name="T22" fmla="*/ 165 w 175"/>
                    <a:gd name="T23" fmla="*/ 192 h 192"/>
                    <a:gd name="T24" fmla="*/ 172 w 175"/>
                    <a:gd name="T25" fmla="*/ 192 h 192"/>
                    <a:gd name="T26" fmla="*/ 175 w 175"/>
                    <a:gd name="T27" fmla="*/ 1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 h="192">
                      <a:moveTo>
                        <a:pt x="175" y="128"/>
                      </a:moveTo>
                      <a:cubicBezTo>
                        <a:pt x="175" y="128"/>
                        <a:pt x="153" y="115"/>
                        <a:pt x="147" y="81"/>
                      </a:cubicBezTo>
                      <a:cubicBezTo>
                        <a:pt x="145" y="68"/>
                        <a:pt x="145" y="68"/>
                        <a:pt x="145" y="68"/>
                      </a:cubicBezTo>
                      <a:cubicBezTo>
                        <a:pt x="145" y="68"/>
                        <a:pt x="145" y="68"/>
                        <a:pt x="145" y="68"/>
                      </a:cubicBezTo>
                      <a:cubicBezTo>
                        <a:pt x="144" y="60"/>
                        <a:pt x="144" y="60"/>
                        <a:pt x="144" y="60"/>
                      </a:cubicBezTo>
                      <a:cubicBezTo>
                        <a:pt x="121" y="0"/>
                        <a:pt x="121" y="0"/>
                        <a:pt x="121" y="0"/>
                      </a:cubicBezTo>
                      <a:cubicBezTo>
                        <a:pt x="15" y="0"/>
                        <a:pt x="15" y="0"/>
                        <a:pt x="15" y="0"/>
                      </a:cubicBezTo>
                      <a:cubicBezTo>
                        <a:pt x="15" y="0"/>
                        <a:pt x="0" y="82"/>
                        <a:pt x="25" y="64"/>
                      </a:cubicBezTo>
                      <a:cubicBezTo>
                        <a:pt x="58" y="40"/>
                        <a:pt x="129" y="54"/>
                        <a:pt x="156" y="167"/>
                      </a:cubicBezTo>
                      <a:cubicBezTo>
                        <a:pt x="145" y="170"/>
                        <a:pt x="138" y="180"/>
                        <a:pt x="139" y="192"/>
                      </a:cubicBezTo>
                      <a:cubicBezTo>
                        <a:pt x="165" y="192"/>
                        <a:pt x="165" y="192"/>
                        <a:pt x="165" y="192"/>
                      </a:cubicBezTo>
                      <a:cubicBezTo>
                        <a:pt x="165" y="192"/>
                        <a:pt x="165" y="192"/>
                        <a:pt x="165" y="192"/>
                      </a:cubicBezTo>
                      <a:cubicBezTo>
                        <a:pt x="172" y="192"/>
                        <a:pt x="172" y="192"/>
                        <a:pt x="172" y="192"/>
                      </a:cubicBezTo>
                      <a:cubicBezTo>
                        <a:pt x="175" y="128"/>
                        <a:pt x="175" y="128"/>
                        <a:pt x="175" y="128"/>
                      </a:cubicBezTo>
                    </a:path>
                  </a:pathLst>
                </a:custGeom>
                <a:solidFill>
                  <a:srgbClr val="BD34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11"/>
                <p:cNvSpPr>
                  <a:spLocks/>
                </p:cNvSpPr>
                <p:nvPr/>
              </p:nvSpPr>
              <p:spPr bwMode="auto">
                <a:xfrm>
                  <a:off x="5288" y="817"/>
                  <a:ext cx="64" cy="50"/>
                </a:xfrm>
                <a:custGeom>
                  <a:avLst/>
                  <a:gdLst>
                    <a:gd name="T0" fmla="*/ 100 w 109"/>
                    <a:gd name="T1" fmla="*/ 44 h 83"/>
                    <a:gd name="T2" fmla="*/ 109 w 109"/>
                    <a:gd name="T3" fmla="*/ 0 h 83"/>
                    <a:gd name="T4" fmla="*/ 29 w 109"/>
                    <a:gd name="T5" fmla="*/ 0 h 83"/>
                    <a:gd name="T6" fmla="*/ 3 w 109"/>
                    <a:gd name="T7" fmla="*/ 31 h 83"/>
                    <a:gd name="T8" fmla="*/ 8 w 109"/>
                    <a:gd name="T9" fmla="*/ 66 h 83"/>
                    <a:gd name="T10" fmla="*/ 28 w 109"/>
                    <a:gd name="T11" fmla="*/ 83 h 83"/>
                    <a:gd name="T12" fmla="*/ 33 w 109"/>
                    <a:gd name="T13" fmla="*/ 83 h 83"/>
                    <a:gd name="T14" fmla="*/ 39 w 109"/>
                    <a:gd name="T15" fmla="*/ 83 h 83"/>
                    <a:gd name="T16" fmla="*/ 57 w 109"/>
                    <a:gd name="T17" fmla="*/ 62 h 83"/>
                    <a:gd name="T18" fmla="*/ 30 w 109"/>
                    <a:gd name="T19" fmla="*/ 62 h 83"/>
                    <a:gd name="T20" fmla="*/ 25 w 109"/>
                    <a:gd name="T21" fmla="*/ 30 h 83"/>
                    <a:gd name="T22" fmla="*/ 100 w 109"/>
                    <a:gd name="T23" fmla="*/ 4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83">
                      <a:moveTo>
                        <a:pt x="100" y="44"/>
                      </a:moveTo>
                      <a:cubicBezTo>
                        <a:pt x="109" y="0"/>
                        <a:pt x="109" y="0"/>
                        <a:pt x="109" y="0"/>
                      </a:cubicBezTo>
                      <a:cubicBezTo>
                        <a:pt x="29" y="0"/>
                        <a:pt x="29" y="0"/>
                        <a:pt x="29" y="0"/>
                      </a:cubicBezTo>
                      <a:cubicBezTo>
                        <a:pt x="12" y="0"/>
                        <a:pt x="0" y="14"/>
                        <a:pt x="3" y="31"/>
                      </a:cubicBezTo>
                      <a:cubicBezTo>
                        <a:pt x="8" y="66"/>
                        <a:pt x="8" y="66"/>
                        <a:pt x="8" y="66"/>
                      </a:cubicBezTo>
                      <a:cubicBezTo>
                        <a:pt x="16" y="69"/>
                        <a:pt x="23" y="75"/>
                        <a:pt x="28" y="83"/>
                      </a:cubicBezTo>
                      <a:cubicBezTo>
                        <a:pt x="33" y="83"/>
                        <a:pt x="33" y="83"/>
                        <a:pt x="33" y="83"/>
                      </a:cubicBezTo>
                      <a:cubicBezTo>
                        <a:pt x="39" y="83"/>
                        <a:pt x="39" y="83"/>
                        <a:pt x="39" y="83"/>
                      </a:cubicBezTo>
                      <a:cubicBezTo>
                        <a:pt x="50" y="83"/>
                        <a:pt x="58" y="73"/>
                        <a:pt x="57" y="62"/>
                      </a:cubicBezTo>
                      <a:cubicBezTo>
                        <a:pt x="30" y="62"/>
                        <a:pt x="30" y="62"/>
                        <a:pt x="30" y="62"/>
                      </a:cubicBezTo>
                      <a:cubicBezTo>
                        <a:pt x="25" y="30"/>
                        <a:pt x="25" y="30"/>
                        <a:pt x="25" y="30"/>
                      </a:cubicBezTo>
                      <a:lnTo>
                        <a:pt x="100" y="44"/>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12"/>
                <p:cNvSpPr>
                  <a:spLocks/>
                </p:cNvSpPr>
                <p:nvPr/>
              </p:nvSpPr>
              <p:spPr bwMode="auto">
                <a:xfrm>
                  <a:off x="5273" y="713"/>
                  <a:ext cx="40" cy="37"/>
                </a:xfrm>
                <a:custGeom>
                  <a:avLst/>
                  <a:gdLst>
                    <a:gd name="T0" fmla="*/ 69 w 69"/>
                    <a:gd name="T1" fmla="*/ 62 h 62"/>
                    <a:gd name="T2" fmla="*/ 0 w 69"/>
                    <a:gd name="T3" fmla="*/ 4 h 62"/>
                    <a:gd name="T4" fmla="*/ 64 w 69"/>
                    <a:gd name="T5" fmla="*/ 35 h 62"/>
                    <a:gd name="T6" fmla="*/ 69 w 69"/>
                    <a:gd name="T7" fmla="*/ 62 h 62"/>
                  </a:gdLst>
                  <a:ahLst/>
                  <a:cxnLst>
                    <a:cxn ang="0">
                      <a:pos x="T0" y="T1"/>
                    </a:cxn>
                    <a:cxn ang="0">
                      <a:pos x="T2" y="T3"/>
                    </a:cxn>
                    <a:cxn ang="0">
                      <a:pos x="T4" y="T5"/>
                    </a:cxn>
                    <a:cxn ang="0">
                      <a:pos x="T6" y="T7"/>
                    </a:cxn>
                  </a:cxnLst>
                  <a:rect l="0" t="0" r="r" b="b"/>
                  <a:pathLst>
                    <a:path w="69" h="62">
                      <a:moveTo>
                        <a:pt x="69" y="62"/>
                      </a:moveTo>
                      <a:cubicBezTo>
                        <a:pt x="36" y="62"/>
                        <a:pt x="5" y="36"/>
                        <a:pt x="0" y="4"/>
                      </a:cubicBezTo>
                      <a:cubicBezTo>
                        <a:pt x="0" y="4"/>
                        <a:pt x="59" y="0"/>
                        <a:pt x="64" y="35"/>
                      </a:cubicBezTo>
                      <a:cubicBezTo>
                        <a:pt x="65" y="42"/>
                        <a:pt x="69" y="62"/>
                        <a:pt x="69" y="62"/>
                      </a:cubicBez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13"/>
                <p:cNvSpPr>
                  <a:spLocks/>
                </p:cNvSpPr>
                <p:nvPr/>
              </p:nvSpPr>
              <p:spPr bwMode="auto">
                <a:xfrm>
                  <a:off x="5449" y="858"/>
                  <a:ext cx="26" cy="54"/>
                </a:xfrm>
                <a:custGeom>
                  <a:avLst/>
                  <a:gdLst>
                    <a:gd name="T0" fmla="*/ 26 w 45"/>
                    <a:gd name="T1" fmla="*/ 65 h 90"/>
                    <a:gd name="T2" fmla="*/ 9 w 45"/>
                    <a:gd name="T3" fmla="*/ 90 h 90"/>
                    <a:gd name="T4" fmla="*/ 35 w 45"/>
                    <a:gd name="T5" fmla="*/ 90 h 90"/>
                    <a:gd name="T6" fmla="*/ 35 w 45"/>
                    <a:gd name="T7" fmla="*/ 90 h 90"/>
                    <a:gd name="T8" fmla="*/ 42 w 45"/>
                    <a:gd name="T9" fmla="*/ 90 h 90"/>
                    <a:gd name="T10" fmla="*/ 45 w 45"/>
                    <a:gd name="T11" fmla="*/ 26 h 90"/>
                    <a:gd name="T12" fmla="*/ 29 w 45"/>
                    <a:gd name="T13" fmla="*/ 9 h 90"/>
                    <a:gd name="T14" fmla="*/ 0 w 45"/>
                    <a:gd name="T15" fmla="*/ 0 h 90"/>
                    <a:gd name="T16" fmla="*/ 26 w 45"/>
                    <a:gd name="T17" fmla="*/ 6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90">
                      <a:moveTo>
                        <a:pt x="26" y="65"/>
                      </a:moveTo>
                      <a:cubicBezTo>
                        <a:pt x="15" y="68"/>
                        <a:pt x="8" y="78"/>
                        <a:pt x="9" y="90"/>
                      </a:cubicBezTo>
                      <a:cubicBezTo>
                        <a:pt x="35" y="90"/>
                        <a:pt x="35" y="90"/>
                        <a:pt x="35" y="90"/>
                      </a:cubicBezTo>
                      <a:cubicBezTo>
                        <a:pt x="35" y="90"/>
                        <a:pt x="35" y="90"/>
                        <a:pt x="35" y="90"/>
                      </a:cubicBezTo>
                      <a:cubicBezTo>
                        <a:pt x="42" y="90"/>
                        <a:pt x="42" y="90"/>
                        <a:pt x="42" y="90"/>
                      </a:cubicBezTo>
                      <a:cubicBezTo>
                        <a:pt x="45" y="26"/>
                        <a:pt x="45" y="26"/>
                        <a:pt x="45" y="26"/>
                      </a:cubicBezTo>
                      <a:cubicBezTo>
                        <a:pt x="45" y="26"/>
                        <a:pt x="36" y="21"/>
                        <a:pt x="29" y="9"/>
                      </a:cubicBezTo>
                      <a:cubicBezTo>
                        <a:pt x="19" y="5"/>
                        <a:pt x="10" y="2"/>
                        <a:pt x="0" y="0"/>
                      </a:cubicBezTo>
                      <a:cubicBezTo>
                        <a:pt x="10" y="17"/>
                        <a:pt x="19" y="38"/>
                        <a:pt x="26" y="65"/>
                      </a:cubicBez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14"/>
                <p:cNvSpPr>
                  <a:spLocks/>
                </p:cNvSpPr>
                <p:nvPr/>
              </p:nvSpPr>
              <p:spPr bwMode="auto">
                <a:xfrm>
                  <a:off x="5271" y="719"/>
                  <a:ext cx="229" cy="193"/>
                </a:xfrm>
                <a:custGeom>
                  <a:avLst/>
                  <a:gdLst>
                    <a:gd name="T0" fmla="*/ 344 w 391"/>
                    <a:gd name="T1" fmla="*/ 130 h 325"/>
                    <a:gd name="T2" fmla="*/ 353 w 391"/>
                    <a:gd name="T3" fmla="*/ 153 h 325"/>
                    <a:gd name="T4" fmla="*/ 359 w 391"/>
                    <a:gd name="T5" fmla="*/ 193 h 325"/>
                    <a:gd name="T6" fmla="*/ 362 w 391"/>
                    <a:gd name="T7" fmla="*/ 214 h 325"/>
                    <a:gd name="T8" fmla="*/ 390 w 391"/>
                    <a:gd name="T9" fmla="*/ 261 h 325"/>
                    <a:gd name="T10" fmla="*/ 387 w 391"/>
                    <a:gd name="T11" fmla="*/ 325 h 325"/>
                    <a:gd name="T12" fmla="*/ 354 w 391"/>
                    <a:gd name="T13" fmla="*/ 325 h 325"/>
                    <a:gd name="T14" fmla="*/ 370 w 391"/>
                    <a:gd name="T15" fmla="*/ 300 h 325"/>
                    <a:gd name="T16" fmla="*/ 240 w 391"/>
                    <a:gd name="T17" fmla="*/ 197 h 325"/>
                    <a:gd name="T18" fmla="*/ 239 w 391"/>
                    <a:gd name="T19" fmla="*/ 197 h 325"/>
                    <a:gd name="T20" fmla="*/ 176 w 391"/>
                    <a:gd name="T21" fmla="*/ 219 h 325"/>
                    <a:gd name="T22" fmla="*/ 132 w 391"/>
                    <a:gd name="T23" fmla="*/ 211 h 325"/>
                    <a:gd name="T24" fmla="*/ 100 w 391"/>
                    <a:gd name="T25" fmla="*/ 325 h 325"/>
                    <a:gd name="T26" fmla="*/ 56 w 391"/>
                    <a:gd name="T27" fmla="*/ 325 h 325"/>
                    <a:gd name="T28" fmla="*/ 74 w 391"/>
                    <a:gd name="T29" fmla="*/ 304 h 325"/>
                    <a:gd name="T30" fmla="*/ 83 w 391"/>
                    <a:gd name="T31" fmla="*/ 304 h 325"/>
                    <a:gd name="T32" fmla="*/ 100 w 391"/>
                    <a:gd name="T33" fmla="*/ 194 h 325"/>
                    <a:gd name="T34" fmla="*/ 47 w 391"/>
                    <a:gd name="T35" fmla="*/ 109 h 325"/>
                    <a:gd name="T36" fmla="*/ 40 w 391"/>
                    <a:gd name="T37" fmla="*/ 67 h 325"/>
                    <a:gd name="T38" fmla="*/ 13 w 391"/>
                    <a:gd name="T39" fmla="*/ 75 h 325"/>
                    <a:gd name="T40" fmla="*/ 35 w 391"/>
                    <a:gd name="T41" fmla="*/ 16 h 325"/>
                    <a:gd name="T42" fmla="*/ 58 w 391"/>
                    <a:gd name="T43" fmla="*/ 16 h 325"/>
                    <a:gd name="T44" fmla="*/ 63 w 391"/>
                    <a:gd name="T45" fmla="*/ 16 h 325"/>
                    <a:gd name="T46" fmla="*/ 81 w 391"/>
                    <a:gd name="T47" fmla="*/ 16 h 325"/>
                    <a:gd name="T48" fmla="*/ 109 w 391"/>
                    <a:gd name="T49" fmla="*/ 40 h 325"/>
                    <a:gd name="T50" fmla="*/ 111 w 391"/>
                    <a:gd name="T51" fmla="*/ 40 h 325"/>
                    <a:gd name="T52" fmla="*/ 130 w 391"/>
                    <a:gd name="T53" fmla="*/ 40 h 325"/>
                    <a:gd name="T54" fmla="*/ 144 w 391"/>
                    <a:gd name="T55" fmla="*/ 45 h 325"/>
                    <a:gd name="T56" fmla="*/ 148 w 391"/>
                    <a:gd name="T57" fmla="*/ 45 h 325"/>
                    <a:gd name="T58" fmla="*/ 152 w 391"/>
                    <a:gd name="T59" fmla="*/ 71 h 325"/>
                    <a:gd name="T60" fmla="*/ 137 w 391"/>
                    <a:gd name="T61" fmla="*/ 88 h 325"/>
                    <a:gd name="T62" fmla="*/ 114 w 391"/>
                    <a:gd name="T63" fmla="*/ 88 h 325"/>
                    <a:gd name="T64" fmla="*/ 116 w 391"/>
                    <a:gd name="T65" fmla="*/ 98 h 325"/>
                    <a:gd name="T66" fmla="*/ 289 w 391"/>
                    <a:gd name="T67" fmla="*/ 98 h 325"/>
                    <a:gd name="T68" fmla="*/ 331 w 391"/>
                    <a:gd name="T69" fmla="*/ 115 h 325"/>
                    <a:gd name="T70" fmla="*/ 369 w 391"/>
                    <a:gd name="T71" fmla="*/ 66 h 325"/>
                    <a:gd name="T72" fmla="*/ 312 w 391"/>
                    <a:gd name="T73" fmla="*/ 17 h 325"/>
                    <a:gd name="T74" fmla="*/ 302 w 391"/>
                    <a:gd name="T75" fmla="*/ 9 h 325"/>
                    <a:gd name="T76" fmla="*/ 309 w 391"/>
                    <a:gd name="T77" fmla="*/ 0 h 325"/>
                    <a:gd name="T78" fmla="*/ 386 w 391"/>
                    <a:gd name="T79" fmla="*/ 66 h 325"/>
                    <a:gd name="T80" fmla="*/ 344 w 391"/>
                    <a:gd name="T81" fmla="*/ 13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1" h="325">
                      <a:moveTo>
                        <a:pt x="344" y="130"/>
                      </a:moveTo>
                      <a:cubicBezTo>
                        <a:pt x="348" y="137"/>
                        <a:pt x="351" y="145"/>
                        <a:pt x="353" y="153"/>
                      </a:cubicBezTo>
                      <a:cubicBezTo>
                        <a:pt x="353" y="153"/>
                        <a:pt x="356" y="173"/>
                        <a:pt x="359" y="193"/>
                      </a:cubicBezTo>
                      <a:cubicBezTo>
                        <a:pt x="362" y="214"/>
                        <a:pt x="362" y="214"/>
                        <a:pt x="362" y="214"/>
                      </a:cubicBezTo>
                      <a:cubicBezTo>
                        <a:pt x="368" y="248"/>
                        <a:pt x="390" y="261"/>
                        <a:pt x="390" y="261"/>
                      </a:cubicBezTo>
                      <a:cubicBezTo>
                        <a:pt x="387" y="325"/>
                        <a:pt x="387" y="325"/>
                        <a:pt x="387" y="325"/>
                      </a:cubicBezTo>
                      <a:cubicBezTo>
                        <a:pt x="354" y="325"/>
                        <a:pt x="354" y="325"/>
                        <a:pt x="354" y="325"/>
                      </a:cubicBezTo>
                      <a:cubicBezTo>
                        <a:pt x="352" y="313"/>
                        <a:pt x="359" y="303"/>
                        <a:pt x="370" y="300"/>
                      </a:cubicBezTo>
                      <a:cubicBezTo>
                        <a:pt x="344" y="187"/>
                        <a:pt x="273" y="173"/>
                        <a:pt x="240" y="197"/>
                      </a:cubicBezTo>
                      <a:cubicBezTo>
                        <a:pt x="239" y="197"/>
                        <a:pt x="239" y="197"/>
                        <a:pt x="239" y="197"/>
                      </a:cubicBezTo>
                      <a:cubicBezTo>
                        <a:pt x="223" y="211"/>
                        <a:pt x="201" y="219"/>
                        <a:pt x="176" y="219"/>
                      </a:cubicBezTo>
                      <a:cubicBezTo>
                        <a:pt x="161" y="219"/>
                        <a:pt x="146" y="216"/>
                        <a:pt x="132" y="211"/>
                      </a:cubicBezTo>
                      <a:cubicBezTo>
                        <a:pt x="100" y="325"/>
                        <a:pt x="100" y="325"/>
                        <a:pt x="100" y="325"/>
                      </a:cubicBezTo>
                      <a:cubicBezTo>
                        <a:pt x="56" y="325"/>
                        <a:pt x="56" y="325"/>
                        <a:pt x="56" y="325"/>
                      </a:cubicBezTo>
                      <a:cubicBezTo>
                        <a:pt x="54" y="313"/>
                        <a:pt x="62" y="304"/>
                        <a:pt x="74" y="304"/>
                      </a:cubicBezTo>
                      <a:cubicBezTo>
                        <a:pt x="83" y="304"/>
                        <a:pt x="83" y="304"/>
                        <a:pt x="83" y="304"/>
                      </a:cubicBezTo>
                      <a:cubicBezTo>
                        <a:pt x="100" y="194"/>
                        <a:pt x="100" y="194"/>
                        <a:pt x="100" y="194"/>
                      </a:cubicBezTo>
                      <a:cubicBezTo>
                        <a:pt x="73" y="174"/>
                        <a:pt x="52" y="143"/>
                        <a:pt x="47" y="109"/>
                      </a:cubicBezTo>
                      <a:cubicBezTo>
                        <a:pt x="40" y="67"/>
                        <a:pt x="40" y="67"/>
                        <a:pt x="40" y="67"/>
                      </a:cubicBezTo>
                      <a:cubicBezTo>
                        <a:pt x="33" y="72"/>
                        <a:pt x="23" y="75"/>
                        <a:pt x="13" y="75"/>
                      </a:cubicBezTo>
                      <a:cubicBezTo>
                        <a:pt x="13" y="75"/>
                        <a:pt x="0" y="16"/>
                        <a:pt x="35" y="16"/>
                      </a:cubicBezTo>
                      <a:cubicBezTo>
                        <a:pt x="58" y="16"/>
                        <a:pt x="58" y="16"/>
                        <a:pt x="58" y="16"/>
                      </a:cubicBezTo>
                      <a:cubicBezTo>
                        <a:pt x="61" y="16"/>
                        <a:pt x="63" y="16"/>
                        <a:pt x="63" y="16"/>
                      </a:cubicBezTo>
                      <a:cubicBezTo>
                        <a:pt x="81" y="16"/>
                        <a:pt x="81" y="16"/>
                        <a:pt x="81" y="16"/>
                      </a:cubicBezTo>
                      <a:cubicBezTo>
                        <a:pt x="94" y="16"/>
                        <a:pt x="106" y="27"/>
                        <a:pt x="109" y="40"/>
                      </a:cubicBezTo>
                      <a:cubicBezTo>
                        <a:pt x="111" y="40"/>
                        <a:pt x="111" y="40"/>
                        <a:pt x="111" y="40"/>
                      </a:cubicBezTo>
                      <a:cubicBezTo>
                        <a:pt x="130" y="40"/>
                        <a:pt x="130" y="40"/>
                        <a:pt x="130" y="40"/>
                      </a:cubicBezTo>
                      <a:cubicBezTo>
                        <a:pt x="135" y="40"/>
                        <a:pt x="140" y="42"/>
                        <a:pt x="144" y="45"/>
                      </a:cubicBezTo>
                      <a:cubicBezTo>
                        <a:pt x="148" y="45"/>
                        <a:pt x="148" y="45"/>
                        <a:pt x="148" y="45"/>
                      </a:cubicBezTo>
                      <a:cubicBezTo>
                        <a:pt x="152" y="71"/>
                        <a:pt x="152" y="71"/>
                        <a:pt x="152" y="71"/>
                      </a:cubicBezTo>
                      <a:cubicBezTo>
                        <a:pt x="154" y="80"/>
                        <a:pt x="147" y="88"/>
                        <a:pt x="137" y="88"/>
                      </a:cubicBezTo>
                      <a:cubicBezTo>
                        <a:pt x="114" y="88"/>
                        <a:pt x="114" y="88"/>
                        <a:pt x="114" y="88"/>
                      </a:cubicBezTo>
                      <a:cubicBezTo>
                        <a:pt x="116" y="98"/>
                        <a:pt x="116" y="98"/>
                        <a:pt x="116" y="98"/>
                      </a:cubicBezTo>
                      <a:cubicBezTo>
                        <a:pt x="289" y="98"/>
                        <a:pt x="289" y="98"/>
                        <a:pt x="289" y="98"/>
                      </a:cubicBezTo>
                      <a:cubicBezTo>
                        <a:pt x="304" y="98"/>
                        <a:pt x="319" y="105"/>
                        <a:pt x="331" y="115"/>
                      </a:cubicBezTo>
                      <a:cubicBezTo>
                        <a:pt x="356" y="113"/>
                        <a:pt x="374" y="92"/>
                        <a:pt x="369" y="66"/>
                      </a:cubicBezTo>
                      <a:cubicBezTo>
                        <a:pt x="365" y="39"/>
                        <a:pt x="339" y="17"/>
                        <a:pt x="312" y="17"/>
                      </a:cubicBezTo>
                      <a:cubicBezTo>
                        <a:pt x="307" y="17"/>
                        <a:pt x="303" y="13"/>
                        <a:pt x="302" y="9"/>
                      </a:cubicBezTo>
                      <a:cubicBezTo>
                        <a:pt x="302" y="4"/>
                        <a:pt x="305" y="0"/>
                        <a:pt x="309" y="0"/>
                      </a:cubicBezTo>
                      <a:cubicBezTo>
                        <a:pt x="346" y="0"/>
                        <a:pt x="380" y="30"/>
                        <a:pt x="386" y="66"/>
                      </a:cubicBezTo>
                      <a:cubicBezTo>
                        <a:pt x="391" y="97"/>
                        <a:pt x="373" y="124"/>
                        <a:pt x="344" y="130"/>
                      </a:cubicBezTo>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15"/>
                <p:cNvSpPr>
                  <a:spLocks/>
                </p:cNvSpPr>
                <p:nvPr/>
              </p:nvSpPr>
              <p:spPr bwMode="auto">
                <a:xfrm>
                  <a:off x="5346" y="743"/>
                  <a:ext cx="13" cy="10"/>
                </a:xfrm>
                <a:custGeom>
                  <a:avLst/>
                  <a:gdLst>
                    <a:gd name="T0" fmla="*/ 22 w 22"/>
                    <a:gd name="T1" fmla="*/ 18 h 18"/>
                    <a:gd name="T2" fmla="*/ 20 w 22"/>
                    <a:gd name="T3" fmla="*/ 6 h 18"/>
                    <a:gd name="T4" fmla="*/ 13 w 22"/>
                    <a:gd name="T5" fmla="*/ 0 h 18"/>
                    <a:gd name="T6" fmla="*/ 0 w 22"/>
                    <a:gd name="T7" fmla="*/ 0 h 18"/>
                    <a:gd name="T8" fmla="*/ 10 w 22"/>
                    <a:gd name="T9" fmla="*/ 18 h 18"/>
                    <a:gd name="T10" fmla="*/ 22 w 22"/>
                    <a:gd name="T11" fmla="*/ 18 h 18"/>
                  </a:gdLst>
                  <a:ahLst/>
                  <a:cxnLst>
                    <a:cxn ang="0">
                      <a:pos x="T0" y="T1"/>
                    </a:cxn>
                    <a:cxn ang="0">
                      <a:pos x="T2" y="T3"/>
                    </a:cxn>
                    <a:cxn ang="0">
                      <a:pos x="T4" y="T5"/>
                    </a:cxn>
                    <a:cxn ang="0">
                      <a:pos x="T6" y="T7"/>
                    </a:cxn>
                    <a:cxn ang="0">
                      <a:pos x="T8" y="T9"/>
                    </a:cxn>
                    <a:cxn ang="0">
                      <a:pos x="T10" y="T11"/>
                    </a:cxn>
                  </a:cxnLst>
                  <a:rect l="0" t="0" r="r" b="b"/>
                  <a:pathLst>
                    <a:path w="22" h="18">
                      <a:moveTo>
                        <a:pt x="22" y="18"/>
                      </a:moveTo>
                      <a:cubicBezTo>
                        <a:pt x="20" y="6"/>
                        <a:pt x="20" y="6"/>
                        <a:pt x="20" y="6"/>
                      </a:cubicBezTo>
                      <a:cubicBezTo>
                        <a:pt x="20" y="2"/>
                        <a:pt x="17" y="0"/>
                        <a:pt x="13" y="0"/>
                      </a:cubicBezTo>
                      <a:cubicBezTo>
                        <a:pt x="0" y="0"/>
                        <a:pt x="0" y="0"/>
                        <a:pt x="0" y="0"/>
                      </a:cubicBezTo>
                      <a:cubicBezTo>
                        <a:pt x="0" y="0"/>
                        <a:pt x="3" y="9"/>
                        <a:pt x="10" y="18"/>
                      </a:cubicBezTo>
                      <a:lnTo>
                        <a:pt x="22" y="18"/>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16"/>
                <p:cNvSpPr>
                  <a:spLocks/>
                </p:cNvSpPr>
                <p:nvPr/>
              </p:nvSpPr>
              <p:spPr bwMode="auto">
                <a:xfrm>
                  <a:off x="5324" y="740"/>
                  <a:ext cx="5" cy="5"/>
                </a:xfrm>
                <a:custGeom>
                  <a:avLst/>
                  <a:gdLst>
                    <a:gd name="T0" fmla="*/ 9 w 9"/>
                    <a:gd name="T1" fmla="*/ 5 h 9"/>
                    <a:gd name="T2" fmla="*/ 5 w 9"/>
                    <a:gd name="T3" fmla="*/ 9 h 9"/>
                    <a:gd name="T4" fmla="*/ 1 w 9"/>
                    <a:gd name="T5" fmla="*/ 5 h 9"/>
                    <a:gd name="T6" fmla="*/ 4 w 9"/>
                    <a:gd name="T7" fmla="*/ 0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9" y="7"/>
                        <a:pt x="8" y="9"/>
                        <a:pt x="5" y="9"/>
                      </a:cubicBezTo>
                      <a:cubicBezTo>
                        <a:pt x="3" y="9"/>
                        <a:pt x="1" y="7"/>
                        <a:pt x="1" y="5"/>
                      </a:cubicBezTo>
                      <a:cubicBezTo>
                        <a:pt x="0" y="2"/>
                        <a:pt x="2" y="0"/>
                        <a:pt x="4" y="0"/>
                      </a:cubicBezTo>
                      <a:cubicBezTo>
                        <a:pt x="6" y="0"/>
                        <a:pt x="9" y="2"/>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17"/>
                <p:cNvSpPr>
                  <a:spLocks/>
                </p:cNvSpPr>
                <p:nvPr/>
              </p:nvSpPr>
              <p:spPr bwMode="auto">
                <a:xfrm>
                  <a:off x="5419" y="719"/>
                  <a:ext cx="81" cy="112"/>
                </a:xfrm>
                <a:custGeom>
                  <a:avLst/>
                  <a:gdLst>
                    <a:gd name="T0" fmla="*/ 56 w 138"/>
                    <a:gd name="T1" fmla="*/ 0 h 188"/>
                    <a:gd name="T2" fmla="*/ 49 w 138"/>
                    <a:gd name="T3" fmla="*/ 9 h 188"/>
                    <a:gd name="T4" fmla="*/ 59 w 138"/>
                    <a:gd name="T5" fmla="*/ 17 h 188"/>
                    <a:gd name="T6" fmla="*/ 116 w 138"/>
                    <a:gd name="T7" fmla="*/ 66 h 188"/>
                    <a:gd name="T8" fmla="*/ 78 w 138"/>
                    <a:gd name="T9" fmla="*/ 115 h 188"/>
                    <a:gd name="T10" fmla="*/ 36 w 138"/>
                    <a:gd name="T11" fmla="*/ 98 h 188"/>
                    <a:gd name="T12" fmla="*/ 0 w 138"/>
                    <a:gd name="T13" fmla="*/ 98 h 188"/>
                    <a:gd name="T14" fmla="*/ 105 w 138"/>
                    <a:gd name="T15" fmla="*/ 188 h 188"/>
                    <a:gd name="T16" fmla="*/ 100 w 138"/>
                    <a:gd name="T17" fmla="*/ 153 h 188"/>
                    <a:gd name="T18" fmla="*/ 91 w 138"/>
                    <a:gd name="T19" fmla="*/ 130 h 188"/>
                    <a:gd name="T20" fmla="*/ 133 w 138"/>
                    <a:gd name="T21" fmla="*/ 66 h 188"/>
                    <a:gd name="T22" fmla="*/ 56 w 138"/>
                    <a:gd name="T2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88">
                      <a:moveTo>
                        <a:pt x="56" y="0"/>
                      </a:moveTo>
                      <a:cubicBezTo>
                        <a:pt x="52" y="0"/>
                        <a:pt x="49" y="4"/>
                        <a:pt x="49" y="9"/>
                      </a:cubicBezTo>
                      <a:cubicBezTo>
                        <a:pt x="50" y="13"/>
                        <a:pt x="54" y="17"/>
                        <a:pt x="59" y="17"/>
                      </a:cubicBezTo>
                      <a:cubicBezTo>
                        <a:pt x="86" y="17"/>
                        <a:pt x="112" y="39"/>
                        <a:pt x="116" y="66"/>
                      </a:cubicBezTo>
                      <a:cubicBezTo>
                        <a:pt x="121" y="92"/>
                        <a:pt x="103" y="113"/>
                        <a:pt x="78" y="115"/>
                      </a:cubicBezTo>
                      <a:cubicBezTo>
                        <a:pt x="66" y="105"/>
                        <a:pt x="51" y="98"/>
                        <a:pt x="36" y="98"/>
                      </a:cubicBezTo>
                      <a:cubicBezTo>
                        <a:pt x="0" y="98"/>
                        <a:pt x="0" y="98"/>
                        <a:pt x="0" y="98"/>
                      </a:cubicBezTo>
                      <a:cubicBezTo>
                        <a:pt x="105" y="188"/>
                        <a:pt x="105" y="188"/>
                        <a:pt x="105" y="188"/>
                      </a:cubicBezTo>
                      <a:cubicBezTo>
                        <a:pt x="102" y="170"/>
                        <a:pt x="100" y="153"/>
                        <a:pt x="100" y="153"/>
                      </a:cubicBezTo>
                      <a:cubicBezTo>
                        <a:pt x="98" y="145"/>
                        <a:pt x="95" y="137"/>
                        <a:pt x="91" y="130"/>
                      </a:cubicBezTo>
                      <a:cubicBezTo>
                        <a:pt x="120" y="124"/>
                        <a:pt x="138" y="97"/>
                        <a:pt x="133" y="66"/>
                      </a:cubicBezTo>
                      <a:cubicBezTo>
                        <a:pt x="127" y="30"/>
                        <a:pt x="93" y="0"/>
                        <a:pt x="56" y="0"/>
                      </a:cubicBezTo>
                    </a:path>
                  </a:pathLst>
                </a:custGeom>
                <a:solidFill>
                  <a:srgbClr val="FFC7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18"/>
                <p:cNvSpPr>
                  <a:spLocks/>
                </p:cNvSpPr>
                <p:nvPr/>
              </p:nvSpPr>
              <p:spPr bwMode="auto">
                <a:xfrm>
                  <a:off x="5259" y="639"/>
                  <a:ext cx="375" cy="323"/>
                </a:xfrm>
                <a:custGeom>
                  <a:avLst/>
                  <a:gdLst>
                    <a:gd name="T0" fmla="*/ 554 w 639"/>
                    <a:gd name="T1" fmla="*/ 0 h 544"/>
                    <a:gd name="T2" fmla="*/ 0 w 639"/>
                    <a:gd name="T3" fmla="*/ 0 h 544"/>
                    <a:gd name="T4" fmla="*/ 273 w 639"/>
                    <a:gd name="T5" fmla="*/ 232 h 544"/>
                    <a:gd name="T6" fmla="*/ 309 w 639"/>
                    <a:gd name="T7" fmla="*/ 232 h 544"/>
                    <a:gd name="T8" fmla="*/ 351 w 639"/>
                    <a:gd name="T9" fmla="*/ 249 h 544"/>
                    <a:gd name="T10" fmla="*/ 389 w 639"/>
                    <a:gd name="T11" fmla="*/ 200 h 544"/>
                    <a:gd name="T12" fmla="*/ 332 w 639"/>
                    <a:gd name="T13" fmla="*/ 151 h 544"/>
                    <a:gd name="T14" fmla="*/ 322 w 639"/>
                    <a:gd name="T15" fmla="*/ 143 h 544"/>
                    <a:gd name="T16" fmla="*/ 329 w 639"/>
                    <a:gd name="T17" fmla="*/ 134 h 544"/>
                    <a:gd name="T18" fmla="*/ 406 w 639"/>
                    <a:gd name="T19" fmla="*/ 200 h 544"/>
                    <a:gd name="T20" fmla="*/ 364 w 639"/>
                    <a:gd name="T21" fmla="*/ 264 h 544"/>
                    <a:gd name="T22" fmla="*/ 373 w 639"/>
                    <a:gd name="T23" fmla="*/ 287 h 544"/>
                    <a:gd name="T24" fmla="*/ 378 w 639"/>
                    <a:gd name="T25" fmla="*/ 322 h 544"/>
                    <a:gd name="T26" fmla="*/ 639 w 639"/>
                    <a:gd name="T27" fmla="*/ 544 h 544"/>
                    <a:gd name="T28" fmla="*/ 554 w 639"/>
                    <a:gd name="T29"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544">
                      <a:moveTo>
                        <a:pt x="554" y="0"/>
                      </a:moveTo>
                      <a:cubicBezTo>
                        <a:pt x="0" y="0"/>
                        <a:pt x="0" y="0"/>
                        <a:pt x="0" y="0"/>
                      </a:cubicBezTo>
                      <a:cubicBezTo>
                        <a:pt x="273" y="232"/>
                        <a:pt x="273" y="232"/>
                        <a:pt x="273" y="232"/>
                      </a:cubicBezTo>
                      <a:cubicBezTo>
                        <a:pt x="309" y="232"/>
                        <a:pt x="309" y="232"/>
                        <a:pt x="309" y="232"/>
                      </a:cubicBezTo>
                      <a:cubicBezTo>
                        <a:pt x="324" y="232"/>
                        <a:pt x="339" y="239"/>
                        <a:pt x="351" y="249"/>
                      </a:cubicBezTo>
                      <a:cubicBezTo>
                        <a:pt x="376" y="247"/>
                        <a:pt x="394" y="226"/>
                        <a:pt x="389" y="200"/>
                      </a:cubicBezTo>
                      <a:cubicBezTo>
                        <a:pt x="385" y="173"/>
                        <a:pt x="359" y="151"/>
                        <a:pt x="332" y="151"/>
                      </a:cubicBezTo>
                      <a:cubicBezTo>
                        <a:pt x="327" y="151"/>
                        <a:pt x="323" y="147"/>
                        <a:pt x="322" y="143"/>
                      </a:cubicBezTo>
                      <a:cubicBezTo>
                        <a:pt x="322" y="138"/>
                        <a:pt x="325" y="134"/>
                        <a:pt x="329" y="134"/>
                      </a:cubicBezTo>
                      <a:cubicBezTo>
                        <a:pt x="366" y="134"/>
                        <a:pt x="400" y="164"/>
                        <a:pt x="406" y="200"/>
                      </a:cubicBezTo>
                      <a:cubicBezTo>
                        <a:pt x="411" y="231"/>
                        <a:pt x="393" y="258"/>
                        <a:pt x="364" y="264"/>
                      </a:cubicBezTo>
                      <a:cubicBezTo>
                        <a:pt x="368" y="271"/>
                        <a:pt x="371" y="279"/>
                        <a:pt x="373" y="287"/>
                      </a:cubicBezTo>
                      <a:cubicBezTo>
                        <a:pt x="373" y="287"/>
                        <a:pt x="375" y="304"/>
                        <a:pt x="378" y="322"/>
                      </a:cubicBezTo>
                      <a:cubicBezTo>
                        <a:pt x="639" y="544"/>
                        <a:pt x="639" y="544"/>
                        <a:pt x="639" y="544"/>
                      </a:cubicBezTo>
                      <a:cubicBezTo>
                        <a:pt x="554" y="0"/>
                        <a:pt x="554" y="0"/>
                        <a:pt x="554" y="0"/>
                      </a:cubicBezTo>
                    </a:path>
                  </a:pathLst>
                </a:custGeom>
                <a:solidFill>
                  <a:srgbClr val="854C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19"/>
                <p:cNvSpPr>
                  <a:spLocks noEditPoints="1"/>
                </p:cNvSpPr>
                <p:nvPr/>
              </p:nvSpPr>
              <p:spPr bwMode="auto">
                <a:xfrm>
                  <a:off x="5055" y="807"/>
                  <a:ext cx="159" cy="72"/>
                </a:xfrm>
                <a:custGeom>
                  <a:avLst/>
                  <a:gdLst>
                    <a:gd name="T0" fmla="*/ 0 w 159"/>
                    <a:gd name="T1" fmla="*/ 0 h 72"/>
                    <a:gd name="T2" fmla="*/ 0 w 159"/>
                    <a:gd name="T3" fmla="*/ 0 h 72"/>
                    <a:gd name="T4" fmla="*/ 11 w 159"/>
                    <a:gd name="T5" fmla="*/ 72 h 72"/>
                    <a:gd name="T6" fmla="*/ 159 w 159"/>
                    <a:gd name="T7" fmla="*/ 72 h 72"/>
                    <a:gd name="T8" fmla="*/ 153 w 159"/>
                    <a:gd name="T9" fmla="*/ 37 h 72"/>
                    <a:gd name="T10" fmla="*/ 6 w 159"/>
                    <a:gd name="T11" fmla="*/ 37 h 72"/>
                    <a:gd name="T12" fmla="*/ 5 w 159"/>
                    <a:gd name="T13" fmla="*/ 35 h 72"/>
                    <a:gd name="T14" fmla="*/ 153 w 159"/>
                    <a:gd name="T15" fmla="*/ 35 h 72"/>
                    <a:gd name="T16" fmla="*/ 147 w 159"/>
                    <a:gd name="T17" fmla="*/ 0 h 72"/>
                    <a:gd name="T18" fmla="*/ 0 w 159"/>
                    <a:gd name="T19" fmla="*/ 0 h 72"/>
                    <a:gd name="T20" fmla="*/ 148 w 159"/>
                    <a:gd name="T21" fmla="*/ 62 h 72"/>
                    <a:gd name="T22" fmla="*/ 78 w 159"/>
                    <a:gd name="T23" fmla="*/ 62 h 72"/>
                    <a:gd name="T24" fmla="*/ 77 w 159"/>
                    <a:gd name="T25" fmla="*/ 56 h 72"/>
                    <a:gd name="T26" fmla="*/ 147 w 159"/>
                    <a:gd name="T27" fmla="*/ 56 h 72"/>
                    <a:gd name="T28" fmla="*/ 148 w 159"/>
                    <a:gd name="T29" fmla="*/ 62 h 72"/>
                    <a:gd name="T30" fmla="*/ 122 w 159"/>
                    <a:gd name="T31" fmla="*/ 46 h 72"/>
                    <a:gd name="T32" fmla="*/ 123 w 159"/>
                    <a:gd name="T33" fmla="*/ 51 h 72"/>
                    <a:gd name="T34" fmla="*/ 76 w 159"/>
                    <a:gd name="T35" fmla="*/ 51 h 72"/>
                    <a:gd name="T36" fmla="*/ 76 w 159"/>
                    <a:gd name="T37" fmla="*/ 46 h 72"/>
                    <a:gd name="T38" fmla="*/ 122 w 159"/>
                    <a:gd name="T39" fmla="*/ 46 h 72"/>
                    <a:gd name="T40" fmla="*/ 26 w 159"/>
                    <a:gd name="T41" fmla="*/ 49 h 72"/>
                    <a:gd name="T42" fmla="*/ 28 w 159"/>
                    <a:gd name="T43" fmla="*/ 59 h 72"/>
                    <a:gd name="T44" fmla="*/ 15 w 159"/>
                    <a:gd name="T45" fmla="*/ 59 h 72"/>
                    <a:gd name="T46" fmla="*/ 13 w 159"/>
                    <a:gd name="T47" fmla="*/ 49 h 72"/>
                    <a:gd name="T48" fmla="*/ 26 w 159"/>
                    <a:gd name="T49" fmla="*/ 49 h 72"/>
                    <a:gd name="T50" fmla="*/ 9 w 159"/>
                    <a:gd name="T51" fmla="*/ 22 h 72"/>
                    <a:gd name="T52" fmla="*/ 8 w 159"/>
                    <a:gd name="T53" fmla="*/ 13 h 72"/>
                    <a:gd name="T54" fmla="*/ 20 w 159"/>
                    <a:gd name="T55" fmla="*/ 13 h 72"/>
                    <a:gd name="T56" fmla="*/ 22 w 159"/>
                    <a:gd name="T57" fmla="*/ 22 h 72"/>
                    <a:gd name="T58" fmla="*/ 9 w 159"/>
                    <a:gd name="T59" fmla="*/ 22 h 72"/>
                    <a:gd name="T60" fmla="*/ 70 w 159"/>
                    <a:gd name="T61" fmla="*/ 9 h 72"/>
                    <a:gd name="T62" fmla="*/ 99 w 159"/>
                    <a:gd name="T63" fmla="*/ 9 h 72"/>
                    <a:gd name="T64" fmla="*/ 100 w 159"/>
                    <a:gd name="T65" fmla="*/ 15 h 72"/>
                    <a:gd name="T66" fmla="*/ 71 w 159"/>
                    <a:gd name="T67" fmla="*/ 15 h 72"/>
                    <a:gd name="T68" fmla="*/ 70 w 159"/>
                    <a:gd name="T69" fmla="*/ 9 h 72"/>
                    <a:gd name="T70" fmla="*/ 72 w 159"/>
                    <a:gd name="T71" fmla="*/ 25 h 72"/>
                    <a:gd name="T72" fmla="*/ 72 w 159"/>
                    <a:gd name="T73" fmla="*/ 19 h 72"/>
                    <a:gd name="T74" fmla="*/ 142 w 159"/>
                    <a:gd name="T75" fmla="*/ 19 h 72"/>
                    <a:gd name="T76" fmla="*/ 142 w 159"/>
                    <a:gd name="T77" fmla="*/ 25 h 72"/>
                    <a:gd name="T78" fmla="*/ 72 w 159"/>
                    <a:gd name="T79"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72">
                      <a:moveTo>
                        <a:pt x="0" y="0"/>
                      </a:moveTo>
                      <a:lnTo>
                        <a:pt x="0" y="0"/>
                      </a:lnTo>
                      <a:lnTo>
                        <a:pt x="11" y="72"/>
                      </a:lnTo>
                      <a:lnTo>
                        <a:pt x="159" y="72"/>
                      </a:lnTo>
                      <a:lnTo>
                        <a:pt x="153" y="37"/>
                      </a:lnTo>
                      <a:lnTo>
                        <a:pt x="6" y="37"/>
                      </a:lnTo>
                      <a:lnTo>
                        <a:pt x="5" y="35"/>
                      </a:lnTo>
                      <a:lnTo>
                        <a:pt x="153" y="35"/>
                      </a:lnTo>
                      <a:lnTo>
                        <a:pt x="147" y="0"/>
                      </a:lnTo>
                      <a:lnTo>
                        <a:pt x="0" y="0"/>
                      </a:lnTo>
                      <a:close/>
                      <a:moveTo>
                        <a:pt x="148" y="62"/>
                      </a:moveTo>
                      <a:lnTo>
                        <a:pt x="78" y="62"/>
                      </a:lnTo>
                      <a:lnTo>
                        <a:pt x="77" y="56"/>
                      </a:lnTo>
                      <a:lnTo>
                        <a:pt x="147" y="56"/>
                      </a:lnTo>
                      <a:lnTo>
                        <a:pt x="148" y="62"/>
                      </a:lnTo>
                      <a:close/>
                      <a:moveTo>
                        <a:pt x="122" y="46"/>
                      </a:moveTo>
                      <a:lnTo>
                        <a:pt x="123" y="51"/>
                      </a:lnTo>
                      <a:lnTo>
                        <a:pt x="76" y="51"/>
                      </a:lnTo>
                      <a:lnTo>
                        <a:pt x="76" y="46"/>
                      </a:lnTo>
                      <a:lnTo>
                        <a:pt x="122" y="46"/>
                      </a:lnTo>
                      <a:close/>
                      <a:moveTo>
                        <a:pt x="26" y="49"/>
                      </a:moveTo>
                      <a:lnTo>
                        <a:pt x="28" y="59"/>
                      </a:lnTo>
                      <a:lnTo>
                        <a:pt x="15" y="59"/>
                      </a:lnTo>
                      <a:lnTo>
                        <a:pt x="13" y="49"/>
                      </a:lnTo>
                      <a:lnTo>
                        <a:pt x="26" y="49"/>
                      </a:lnTo>
                      <a:close/>
                      <a:moveTo>
                        <a:pt x="9" y="22"/>
                      </a:moveTo>
                      <a:lnTo>
                        <a:pt x="8" y="13"/>
                      </a:lnTo>
                      <a:lnTo>
                        <a:pt x="20" y="13"/>
                      </a:lnTo>
                      <a:lnTo>
                        <a:pt x="22" y="22"/>
                      </a:lnTo>
                      <a:lnTo>
                        <a:pt x="9" y="22"/>
                      </a:lnTo>
                      <a:close/>
                      <a:moveTo>
                        <a:pt x="70" y="9"/>
                      </a:moveTo>
                      <a:lnTo>
                        <a:pt x="99" y="9"/>
                      </a:lnTo>
                      <a:lnTo>
                        <a:pt x="100" y="15"/>
                      </a:lnTo>
                      <a:lnTo>
                        <a:pt x="71" y="15"/>
                      </a:lnTo>
                      <a:lnTo>
                        <a:pt x="70" y="9"/>
                      </a:lnTo>
                      <a:close/>
                      <a:moveTo>
                        <a:pt x="72" y="25"/>
                      </a:moveTo>
                      <a:lnTo>
                        <a:pt x="72" y="19"/>
                      </a:lnTo>
                      <a:lnTo>
                        <a:pt x="142" y="19"/>
                      </a:lnTo>
                      <a:lnTo>
                        <a:pt x="142" y="25"/>
                      </a:lnTo>
                      <a:lnTo>
                        <a:pt x="72"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20"/>
                <p:cNvSpPr>
                  <a:spLocks noEditPoints="1"/>
                </p:cNvSpPr>
                <p:nvPr/>
              </p:nvSpPr>
              <p:spPr bwMode="auto">
                <a:xfrm>
                  <a:off x="5075" y="937"/>
                  <a:ext cx="153" cy="35"/>
                </a:xfrm>
                <a:custGeom>
                  <a:avLst/>
                  <a:gdLst>
                    <a:gd name="T0" fmla="*/ 147 w 153"/>
                    <a:gd name="T1" fmla="*/ 0 h 35"/>
                    <a:gd name="T2" fmla="*/ 0 w 153"/>
                    <a:gd name="T3" fmla="*/ 0 h 35"/>
                    <a:gd name="T4" fmla="*/ 6 w 153"/>
                    <a:gd name="T5" fmla="*/ 35 h 35"/>
                    <a:gd name="T6" fmla="*/ 153 w 153"/>
                    <a:gd name="T7" fmla="*/ 35 h 35"/>
                    <a:gd name="T8" fmla="*/ 147 w 153"/>
                    <a:gd name="T9" fmla="*/ 0 h 35"/>
                    <a:gd name="T10" fmla="*/ 10 w 153"/>
                    <a:gd name="T11" fmla="*/ 24 h 35"/>
                    <a:gd name="T12" fmla="*/ 7 w 153"/>
                    <a:gd name="T13" fmla="*/ 5 h 35"/>
                    <a:gd name="T14" fmla="*/ 25 w 153"/>
                    <a:gd name="T15" fmla="*/ 5 h 35"/>
                    <a:gd name="T16" fmla="*/ 28 w 153"/>
                    <a:gd name="T17" fmla="*/ 24 h 35"/>
                    <a:gd name="T18" fmla="*/ 10 w 153"/>
                    <a:gd name="T19" fmla="*/ 24 h 35"/>
                    <a:gd name="T20" fmla="*/ 32 w 153"/>
                    <a:gd name="T21" fmla="*/ 5 h 35"/>
                    <a:gd name="T22" fmla="*/ 61 w 153"/>
                    <a:gd name="T23" fmla="*/ 5 h 35"/>
                    <a:gd name="T24" fmla="*/ 62 w 153"/>
                    <a:gd name="T25" fmla="*/ 11 h 35"/>
                    <a:gd name="T26" fmla="*/ 33 w 153"/>
                    <a:gd name="T27" fmla="*/ 11 h 35"/>
                    <a:gd name="T28" fmla="*/ 32 w 153"/>
                    <a:gd name="T29" fmla="*/ 5 h 35"/>
                    <a:gd name="T30" fmla="*/ 34 w 153"/>
                    <a:gd name="T31" fmla="*/ 15 h 35"/>
                    <a:gd name="T32" fmla="*/ 141 w 153"/>
                    <a:gd name="T33" fmla="*/ 15 h 35"/>
                    <a:gd name="T34" fmla="*/ 142 w 153"/>
                    <a:gd name="T35" fmla="*/ 21 h 35"/>
                    <a:gd name="T36" fmla="*/ 35 w 153"/>
                    <a:gd name="T37" fmla="*/ 21 h 35"/>
                    <a:gd name="T38" fmla="*/ 34 w 153"/>
                    <a:gd name="T39"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35">
                      <a:moveTo>
                        <a:pt x="147" y="0"/>
                      </a:moveTo>
                      <a:lnTo>
                        <a:pt x="0" y="0"/>
                      </a:lnTo>
                      <a:lnTo>
                        <a:pt x="6" y="35"/>
                      </a:lnTo>
                      <a:lnTo>
                        <a:pt x="153" y="35"/>
                      </a:lnTo>
                      <a:lnTo>
                        <a:pt x="147" y="0"/>
                      </a:lnTo>
                      <a:close/>
                      <a:moveTo>
                        <a:pt x="10" y="24"/>
                      </a:moveTo>
                      <a:lnTo>
                        <a:pt x="7" y="5"/>
                      </a:lnTo>
                      <a:lnTo>
                        <a:pt x="25" y="5"/>
                      </a:lnTo>
                      <a:lnTo>
                        <a:pt x="28" y="24"/>
                      </a:lnTo>
                      <a:lnTo>
                        <a:pt x="10" y="24"/>
                      </a:lnTo>
                      <a:close/>
                      <a:moveTo>
                        <a:pt x="32" y="5"/>
                      </a:moveTo>
                      <a:lnTo>
                        <a:pt x="61" y="5"/>
                      </a:lnTo>
                      <a:lnTo>
                        <a:pt x="62" y="11"/>
                      </a:lnTo>
                      <a:lnTo>
                        <a:pt x="33" y="11"/>
                      </a:lnTo>
                      <a:lnTo>
                        <a:pt x="32" y="5"/>
                      </a:lnTo>
                      <a:close/>
                      <a:moveTo>
                        <a:pt x="34" y="15"/>
                      </a:moveTo>
                      <a:lnTo>
                        <a:pt x="141" y="15"/>
                      </a:lnTo>
                      <a:lnTo>
                        <a:pt x="142" y="21"/>
                      </a:lnTo>
                      <a:lnTo>
                        <a:pt x="35" y="21"/>
                      </a:lnTo>
                      <a:lnTo>
                        <a:pt x="3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221"/>
                <p:cNvSpPr>
                  <a:spLocks noEditPoints="1"/>
                </p:cNvSpPr>
                <p:nvPr/>
              </p:nvSpPr>
              <p:spPr bwMode="auto">
                <a:xfrm>
                  <a:off x="5046" y="749"/>
                  <a:ext cx="156" cy="58"/>
                </a:xfrm>
                <a:custGeom>
                  <a:avLst/>
                  <a:gdLst>
                    <a:gd name="T0" fmla="*/ 9 w 266"/>
                    <a:gd name="T1" fmla="*/ 59 h 98"/>
                    <a:gd name="T2" fmla="*/ 15 w 266"/>
                    <a:gd name="T3" fmla="*/ 98 h 98"/>
                    <a:gd name="T4" fmla="*/ 266 w 266"/>
                    <a:gd name="T5" fmla="*/ 98 h 98"/>
                    <a:gd name="T6" fmla="*/ 250 w 266"/>
                    <a:gd name="T7" fmla="*/ 0 h 98"/>
                    <a:gd name="T8" fmla="*/ 0 w 266"/>
                    <a:gd name="T9" fmla="*/ 0 h 98"/>
                    <a:gd name="T10" fmla="*/ 9 w 266"/>
                    <a:gd name="T11" fmla="*/ 59 h 98"/>
                    <a:gd name="T12" fmla="*/ 128 w 266"/>
                    <a:gd name="T13" fmla="*/ 19 h 98"/>
                    <a:gd name="T14" fmla="*/ 155 w 266"/>
                    <a:gd name="T15" fmla="*/ 42 h 98"/>
                    <a:gd name="T16" fmla="*/ 135 w 266"/>
                    <a:gd name="T17" fmla="*/ 66 h 98"/>
                    <a:gd name="T18" fmla="*/ 108 w 266"/>
                    <a:gd name="T19" fmla="*/ 42 h 98"/>
                    <a:gd name="T20" fmla="*/ 128 w 266"/>
                    <a:gd name="T21" fmla="*/ 19 h 98"/>
                    <a:gd name="T22" fmla="*/ 228 w 266"/>
                    <a:gd name="T23" fmla="*/ 77 h 98"/>
                    <a:gd name="T24" fmla="*/ 230 w 266"/>
                    <a:gd name="T25" fmla="*/ 86 h 98"/>
                    <a:gd name="T26" fmla="*/ 47 w 266"/>
                    <a:gd name="T27" fmla="*/ 86 h 98"/>
                    <a:gd name="T28" fmla="*/ 46 w 266"/>
                    <a:gd name="T29" fmla="*/ 77 h 98"/>
                    <a:gd name="T30" fmla="*/ 228 w 266"/>
                    <a:gd name="T3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98">
                      <a:moveTo>
                        <a:pt x="9" y="59"/>
                      </a:moveTo>
                      <a:cubicBezTo>
                        <a:pt x="15" y="98"/>
                        <a:pt x="15" y="98"/>
                        <a:pt x="15" y="98"/>
                      </a:cubicBezTo>
                      <a:cubicBezTo>
                        <a:pt x="266" y="98"/>
                        <a:pt x="266" y="98"/>
                        <a:pt x="266" y="98"/>
                      </a:cubicBezTo>
                      <a:cubicBezTo>
                        <a:pt x="250" y="0"/>
                        <a:pt x="250" y="0"/>
                        <a:pt x="250" y="0"/>
                      </a:cubicBezTo>
                      <a:cubicBezTo>
                        <a:pt x="0" y="0"/>
                        <a:pt x="0" y="0"/>
                        <a:pt x="0" y="0"/>
                      </a:cubicBezTo>
                      <a:lnTo>
                        <a:pt x="9" y="59"/>
                      </a:lnTo>
                      <a:close/>
                      <a:moveTo>
                        <a:pt x="128" y="19"/>
                      </a:moveTo>
                      <a:cubicBezTo>
                        <a:pt x="141" y="19"/>
                        <a:pt x="153" y="29"/>
                        <a:pt x="155" y="42"/>
                      </a:cubicBezTo>
                      <a:cubicBezTo>
                        <a:pt x="157" y="55"/>
                        <a:pt x="148" y="66"/>
                        <a:pt x="135" y="66"/>
                      </a:cubicBezTo>
                      <a:cubicBezTo>
                        <a:pt x="122" y="66"/>
                        <a:pt x="110" y="55"/>
                        <a:pt x="108" y="42"/>
                      </a:cubicBezTo>
                      <a:cubicBezTo>
                        <a:pt x="106" y="29"/>
                        <a:pt x="115" y="19"/>
                        <a:pt x="128" y="19"/>
                      </a:cubicBezTo>
                      <a:close/>
                      <a:moveTo>
                        <a:pt x="228" y="77"/>
                      </a:moveTo>
                      <a:cubicBezTo>
                        <a:pt x="230" y="86"/>
                        <a:pt x="230" y="86"/>
                        <a:pt x="230" y="86"/>
                      </a:cubicBezTo>
                      <a:cubicBezTo>
                        <a:pt x="47" y="86"/>
                        <a:pt x="47" y="86"/>
                        <a:pt x="47" y="86"/>
                      </a:cubicBezTo>
                      <a:cubicBezTo>
                        <a:pt x="46" y="77"/>
                        <a:pt x="46" y="77"/>
                        <a:pt x="46" y="77"/>
                      </a:cubicBezTo>
                      <a:lnTo>
                        <a:pt x="228" y="77"/>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222"/>
                <p:cNvSpPr>
                  <a:spLocks/>
                </p:cNvSpPr>
                <p:nvPr/>
              </p:nvSpPr>
              <p:spPr bwMode="auto">
                <a:xfrm>
                  <a:off x="5108" y="760"/>
                  <a:ext cx="30" cy="28"/>
                </a:xfrm>
                <a:custGeom>
                  <a:avLst/>
                  <a:gdLst>
                    <a:gd name="T0" fmla="*/ 29 w 51"/>
                    <a:gd name="T1" fmla="*/ 47 h 47"/>
                    <a:gd name="T2" fmla="*/ 49 w 51"/>
                    <a:gd name="T3" fmla="*/ 23 h 47"/>
                    <a:gd name="T4" fmla="*/ 22 w 51"/>
                    <a:gd name="T5" fmla="*/ 0 h 47"/>
                    <a:gd name="T6" fmla="*/ 2 w 51"/>
                    <a:gd name="T7" fmla="*/ 23 h 47"/>
                    <a:gd name="T8" fmla="*/ 29 w 51"/>
                    <a:gd name="T9" fmla="*/ 47 h 47"/>
                  </a:gdLst>
                  <a:ahLst/>
                  <a:cxnLst>
                    <a:cxn ang="0">
                      <a:pos x="T0" y="T1"/>
                    </a:cxn>
                    <a:cxn ang="0">
                      <a:pos x="T2" y="T3"/>
                    </a:cxn>
                    <a:cxn ang="0">
                      <a:pos x="T4" y="T5"/>
                    </a:cxn>
                    <a:cxn ang="0">
                      <a:pos x="T6" y="T7"/>
                    </a:cxn>
                    <a:cxn ang="0">
                      <a:pos x="T8" y="T9"/>
                    </a:cxn>
                  </a:cxnLst>
                  <a:rect l="0" t="0" r="r" b="b"/>
                  <a:pathLst>
                    <a:path w="51" h="47">
                      <a:moveTo>
                        <a:pt x="29" y="47"/>
                      </a:moveTo>
                      <a:cubicBezTo>
                        <a:pt x="42" y="47"/>
                        <a:pt x="51" y="36"/>
                        <a:pt x="49" y="23"/>
                      </a:cubicBezTo>
                      <a:cubicBezTo>
                        <a:pt x="47" y="10"/>
                        <a:pt x="35" y="0"/>
                        <a:pt x="22" y="0"/>
                      </a:cubicBezTo>
                      <a:cubicBezTo>
                        <a:pt x="9" y="0"/>
                        <a:pt x="0" y="10"/>
                        <a:pt x="2" y="23"/>
                      </a:cubicBezTo>
                      <a:cubicBezTo>
                        <a:pt x="4" y="36"/>
                        <a:pt x="16" y="47"/>
                        <a:pt x="29" y="47"/>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223"/>
                <p:cNvSpPr>
                  <a:spLocks/>
                </p:cNvSpPr>
                <p:nvPr/>
              </p:nvSpPr>
              <p:spPr bwMode="auto">
                <a:xfrm>
                  <a:off x="5066" y="879"/>
                  <a:ext cx="156" cy="58"/>
                </a:xfrm>
                <a:custGeom>
                  <a:avLst/>
                  <a:gdLst>
                    <a:gd name="T0" fmla="*/ 0 w 156"/>
                    <a:gd name="T1" fmla="*/ 0 h 58"/>
                    <a:gd name="T2" fmla="*/ 9 w 156"/>
                    <a:gd name="T3" fmla="*/ 58 h 58"/>
                    <a:gd name="T4" fmla="*/ 156 w 156"/>
                    <a:gd name="T5" fmla="*/ 58 h 58"/>
                    <a:gd name="T6" fmla="*/ 148 w 156"/>
                    <a:gd name="T7" fmla="*/ 0 h 58"/>
                    <a:gd name="T8" fmla="*/ 0 w 156"/>
                    <a:gd name="T9" fmla="*/ 0 h 58"/>
                  </a:gdLst>
                  <a:ahLst/>
                  <a:cxnLst>
                    <a:cxn ang="0">
                      <a:pos x="T0" y="T1"/>
                    </a:cxn>
                    <a:cxn ang="0">
                      <a:pos x="T2" y="T3"/>
                    </a:cxn>
                    <a:cxn ang="0">
                      <a:pos x="T4" y="T5"/>
                    </a:cxn>
                    <a:cxn ang="0">
                      <a:pos x="T6" y="T7"/>
                    </a:cxn>
                    <a:cxn ang="0">
                      <a:pos x="T8" y="T9"/>
                    </a:cxn>
                  </a:cxnLst>
                  <a:rect l="0" t="0" r="r" b="b"/>
                  <a:pathLst>
                    <a:path w="156" h="58">
                      <a:moveTo>
                        <a:pt x="0" y="0"/>
                      </a:moveTo>
                      <a:lnTo>
                        <a:pt x="9" y="58"/>
                      </a:lnTo>
                      <a:lnTo>
                        <a:pt x="156" y="58"/>
                      </a:lnTo>
                      <a:lnTo>
                        <a:pt x="148"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24"/>
                <p:cNvSpPr>
                  <a:spLocks/>
                </p:cNvSpPr>
                <p:nvPr/>
              </p:nvSpPr>
              <p:spPr bwMode="auto">
                <a:xfrm>
                  <a:off x="5060" y="842"/>
                  <a:ext cx="148" cy="2"/>
                </a:xfrm>
                <a:custGeom>
                  <a:avLst/>
                  <a:gdLst>
                    <a:gd name="T0" fmla="*/ 1 w 148"/>
                    <a:gd name="T1" fmla="*/ 2 h 2"/>
                    <a:gd name="T2" fmla="*/ 148 w 148"/>
                    <a:gd name="T3" fmla="*/ 2 h 2"/>
                    <a:gd name="T4" fmla="*/ 148 w 148"/>
                    <a:gd name="T5" fmla="*/ 0 h 2"/>
                    <a:gd name="T6" fmla="*/ 0 w 148"/>
                    <a:gd name="T7" fmla="*/ 0 h 2"/>
                    <a:gd name="T8" fmla="*/ 1 w 148"/>
                    <a:gd name="T9" fmla="*/ 2 h 2"/>
                  </a:gdLst>
                  <a:ahLst/>
                  <a:cxnLst>
                    <a:cxn ang="0">
                      <a:pos x="T0" y="T1"/>
                    </a:cxn>
                    <a:cxn ang="0">
                      <a:pos x="T2" y="T3"/>
                    </a:cxn>
                    <a:cxn ang="0">
                      <a:pos x="T4" y="T5"/>
                    </a:cxn>
                    <a:cxn ang="0">
                      <a:pos x="T6" y="T7"/>
                    </a:cxn>
                    <a:cxn ang="0">
                      <a:pos x="T8" y="T9"/>
                    </a:cxn>
                  </a:cxnLst>
                  <a:rect l="0" t="0" r="r" b="b"/>
                  <a:pathLst>
                    <a:path w="148" h="2">
                      <a:moveTo>
                        <a:pt x="1" y="2"/>
                      </a:moveTo>
                      <a:lnTo>
                        <a:pt x="148" y="2"/>
                      </a:lnTo>
                      <a:lnTo>
                        <a:pt x="148" y="0"/>
                      </a:lnTo>
                      <a:lnTo>
                        <a:pt x="0" y="0"/>
                      </a:lnTo>
                      <a:lnTo>
                        <a:pt x="1" y="2"/>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225"/>
                <p:cNvSpPr>
                  <a:spLocks/>
                </p:cNvSpPr>
                <p:nvPr/>
              </p:nvSpPr>
              <p:spPr bwMode="auto">
                <a:xfrm>
                  <a:off x="5082" y="942"/>
                  <a:ext cx="21" cy="19"/>
                </a:xfrm>
                <a:custGeom>
                  <a:avLst/>
                  <a:gdLst>
                    <a:gd name="T0" fmla="*/ 0 w 21"/>
                    <a:gd name="T1" fmla="*/ 0 h 19"/>
                    <a:gd name="T2" fmla="*/ 3 w 21"/>
                    <a:gd name="T3" fmla="*/ 19 h 19"/>
                    <a:gd name="T4" fmla="*/ 21 w 21"/>
                    <a:gd name="T5" fmla="*/ 19 h 19"/>
                    <a:gd name="T6" fmla="*/ 18 w 21"/>
                    <a:gd name="T7" fmla="*/ 0 h 19"/>
                    <a:gd name="T8" fmla="*/ 0 w 21"/>
                    <a:gd name="T9" fmla="*/ 0 h 19"/>
                  </a:gdLst>
                  <a:ahLst/>
                  <a:cxnLst>
                    <a:cxn ang="0">
                      <a:pos x="T0" y="T1"/>
                    </a:cxn>
                    <a:cxn ang="0">
                      <a:pos x="T2" y="T3"/>
                    </a:cxn>
                    <a:cxn ang="0">
                      <a:pos x="T4" y="T5"/>
                    </a:cxn>
                    <a:cxn ang="0">
                      <a:pos x="T6" y="T7"/>
                    </a:cxn>
                    <a:cxn ang="0">
                      <a:pos x="T8" y="T9"/>
                    </a:cxn>
                  </a:cxnLst>
                  <a:rect l="0" t="0" r="r" b="b"/>
                  <a:pathLst>
                    <a:path w="21" h="19">
                      <a:moveTo>
                        <a:pt x="0" y="0"/>
                      </a:moveTo>
                      <a:lnTo>
                        <a:pt x="3" y="19"/>
                      </a:lnTo>
                      <a:lnTo>
                        <a:pt x="21" y="19"/>
                      </a:lnTo>
                      <a:lnTo>
                        <a:pt x="18" y="0"/>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226"/>
                <p:cNvSpPr>
                  <a:spLocks/>
                </p:cNvSpPr>
                <p:nvPr/>
              </p:nvSpPr>
              <p:spPr bwMode="auto">
                <a:xfrm>
                  <a:off x="5068" y="856"/>
                  <a:ext cx="15" cy="10"/>
                </a:xfrm>
                <a:custGeom>
                  <a:avLst/>
                  <a:gdLst>
                    <a:gd name="T0" fmla="*/ 15 w 15"/>
                    <a:gd name="T1" fmla="*/ 10 h 10"/>
                    <a:gd name="T2" fmla="*/ 13 w 15"/>
                    <a:gd name="T3" fmla="*/ 0 h 10"/>
                    <a:gd name="T4" fmla="*/ 0 w 15"/>
                    <a:gd name="T5" fmla="*/ 0 h 10"/>
                    <a:gd name="T6" fmla="*/ 2 w 15"/>
                    <a:gd name="T7" fmla="*/ 10 h 10"/>
                    <a:gd name="T8" fmla="*/ 15 w 15"/>
                    <a:gd name="T9" fmla="*/ 10 h 10"/>
                  </a:gdLst>
                  <a:ahLst/>
                  <a:cxnLst>
                    <a:cxn ang="0">
                      <a:pos x="T0" y="T1"/>
                    </a:cxn>
                    <a:cxn ang="0">
                      <a:pos x="T2" y="T3"/>
                    </a:cxn>
                    <a:cxn ang="0">
                      <a:pos x="T4" y="T5"/>
                    </a:cxn>
                    <a:cxn ang="0">
                      <a:pos x="T6" y="T7"/>
                    </a:cxn>
                    <a:cxn ang="0">
                      <a:pos x="T8" y="T9"/>
                    </a:cxn>
                  </a:cxnLst>
                  <a:rect l="0" t="0" r="r" b="b"/>
                  <a:pathLst>
                    <a:path w="15" h="10">
                      <a:moveTo>
                        <a:pt x="15" y="10"/>
                      </a:moveTo>
                      <a:lnTo>
                        <a:pt x="13" y="0"/>
                      </a:lnTo>
                      <a:lnTo>
                        <a:pt x="0" y="0"/>
                      </a:lnTo>
                      <a:lnTo>
                        <a:pt x="2" y="10"/>
                      </a:lnTo>
                      <a:lnTo>
                        <a:pt x="15" y="1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227"/>
                <p:cNvSpPr>
                  <a:spLocks/>
                </p:cNvSpPr>
                <p:nvPr/>
              </p:nvSpPr>
              <p:spPr bwMode="auto">
                <a:xfrm>
                  <a:off x="5063" y="820"/>
                  <a:ext cx="14" cy="9"/>
                </a:xfrm>
                <a:custGeom>
                  <a:avLst/>
                  <a:gdLst>
                    <a:gd name="T0" fmla="*/ 0 w 14"/>
                    <a:gd name="T1" fmla="*/ 0 h 9"/>
                    <a:gd name="T2" fmla="*/ 1 w 14"/>
                    <a:gd name="T3" fmla="*/ 9 h 9"/>
                    <a:gd name="T4" fmla="*/ 14 w 14"/>
                    <a:gd name="T5" fmla="*/ 9 h 9"/>
                    <a:gd name="T6" fmla="*/ 12 w 14"/>
                    <a:gd name="T7" fmla="*/ 0 h 9"/>
                    <a:gd name="T8" fmla="*/ 0 w 14"/>
                    <a:gd name="T9" fmla="*/ 0 h 9"/>
                  </a:gdLst>
                  <a:ahLst/>
                  <a:cxnLst>
                    <a:cxn ang="0">
                      <a:pos x="T0" y="T1"/>
                    </a:cxn>
                    <a:cxn ang="0">
                      <a:pos x="T2" y="T3"/>
                    </a:cxn>
                    <a:cxn ang="0">
                      <a:pos x="T4" y="T5"/>
                    </a:cxn>
                    <a:cxn ang="0">
                      <a:pos x="T6" y="T7"/>
                    </a:cxn>
                    <a:cxn ang="0">
                      <a:pos x="T8" y="T9"/>
                    </a:cxn>
                  </a:cxnLst>
                  <a:rect l="0" t="0" r="r" b="b"/>
                  <a:pathLst>
                    <a:path w="14" h="9">
                      <a:moveTo>
                        <a:pt x="0" y="0"/>
                      </a:moveTo>
                      <a:lnTo>
                        <a:pt x="1" y="9"/>
                      </a:lnTo>
                      <a:lnTo>
                        <a:pt x="14" y="9"/>
                      </a:lnTo>
                      <a:lnTo>
                        <a:pt x="12" y="0"/>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228"/>
                <p:cNvSpPr>
                  <a:spLocks/>
                </p:cNvSpPr>
                <p:nvPr/>
              </p:nvSpPr>
              <p:spPr bwMode="auto">
                <a:xfrm>
                  <a:off x="5125" y="816"/>
                  <a:ext cx="30" cy="6"/>
                </a:xfrm>
                <a:custGeom>
                  <a:avLst/>
                  <a:gdLst>
                    <a:gd name="T0" fmla="*/ 29 w 30"/>
                    <a:gd name="T1" fmla="*/ 0 h 6"/>
                    <a:gd name="T2" fmla="*/ 0 w 30"/>
                    <a:gd name="T3" fmla="*/ 0 h 6"/>
                    <a:gd name="T4" fmla="*/ 1 w 30"/>
                    <a:gd name="T5" fmla="*/ 6 h 6"/>
                    <a:gd name="T6" fmla="*/ 30 w 30"/>
                    <a:gd name="T7" fmla="*/ 6 h 6"/>
                    <a:gd name="T8" fmla="*/ 29 w 30"/>
                    <a:gd name="T9" fmla="*/ 0 h 6"/>
                  </a:gdLst>
                  <a:ahLst/>
                  <a:cxnLst>
                    <a:cxn ang="0">
                      <a:pos x="T0" y="T1"/>
                    </a:cxn>
                    <a:cxn ang="0">
                      <a:pos x="T2" y="T3"/>
                    </a:cxn>
                    <a:cxn ang="0">
                      <a:pos x="T4" y="T5"/>
                    </a:cxn>
                    <a:cxn ang="0">
                      <a:pos x="T6" y="T7"/>
                    </a:cxn>
                    <a:cxn ang="0">
                      <a:pos x="T8" y="T9"/>
                    </a:cxn>
                  </a:cxnLst>
                  <a:rect l="0" t="0" r="r" b="b"/>
                  <a:pathLst>
                    <a:path w="30" h="6">
                      <a:moveTo>
                        <a:pt x="29" y="0"/>
                      </a:moveTo>
                      <a:lnTo>
                        <a:pt x="0" y="0"/>
                      </a:lnTo>
                      <a:lnTo>
                        <a:pt x="1" y="6"/>
                      </a:lnTo>
                      <a:lnTo>
                        <a:pt x="30" y="6"/>
                      </a:lnTo>
                      <a:lnTo>
                        <a:pt x="29"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Rectangle 229"/>
                <p:cNvSpPr>
                  <a:spLocks noChangeArrowheads="1"/>
                </p:cNvSpPr>
                <p:nvPr/>
              </p:nvSpPr>
              <p:spPr bwMode="auto">
                <a:xfrm>
                  <a:off x="5127" y="826"/>
                  <a:ext cx="70" cy="6"/>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230"/>
                <p:cNvSpPr>
                  <a:spLocks/>
                </p:cNvSpPr>
                <p:nvPr/>
              </p:nvSpPr>
              <p:spPr bwMode="auto">
                <a:xfrm>
                  <a:off x="5131" y="853"/>
                  <a:ext cx="47" cy="5"/>
                </a:xfrm>
                <a:custGeom>
                  <a:avLst/>
                  <a:gdLst>
                    <a:gd name="T0" fmla="*/ 47 w 47"/>
                    <a:gd name="T1" fmla="*/ 5 h 5"/>
                    <a:gd name="T2" fmla="*/ 46 w 47"/>
                    <a:gd name="T3" fmla="*/ 0 h 5"/>
                    <a:gd name="T4" fmla="*/ 0 w 47"/>
                    <a:gd name="T5" fmla="*/ 0 h 5"/>
                    <a:gd name="T6" fmla="*/ 0 w 47"/>
                    <a:gd name="T7" fmla="*/ 5 h 5"/>
                    <a:gd name="T8" fmla="*/ 47 w 47"/>
                    <a:gd name="T9" fmla="*/ 5 h 5"/>
                  </a:gdLst>
                  <a:ahLst/>
                  <a:cxnLst>
                    <a:cxn ang="0">
                      <a:pos x="T0" y="T1"/>
                    </a:cxn>
                    <a:cxn ang="0">
                      <a:pos x="T2" y="T3"/>
                    </a:cxn>
                    <a:cxn ang="0">
                      <a:pos x="T4" y="T5"/>
                    </a:cxn>
                    <a:cxn ang="0">
                      <a:pos x="T6" y="T7"/>
                    </a:cxn>
                    <a:cxn ang="0">
                      <a:pos x="T8" y="T9"/>
                    </a:cxn>
                  </a:cxnLst>
                  <a:rect l="0" t="0" r="r" b="b"/>
                  <a:pathLst>
                    <a:path w="47" h="5">
                      <a:moveTo>
                        <a:pt x="47" y="5"/>
                      </a:moveTo>
                      <a:lnTo>
                        <a:pt x="46" y="0"/>
                      </a:lnTo>
                      <a:lnTo>
                        <a:pt x="0" y="0"/>
                      </a:lnTo>
                      <a:lnTo>
                        <a:pt x="0" y="5"/>
                      </a:lnTo>
                      <a:lnTo>
                        <a:pt x="47" y="5"/>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231"/>
                <p:cNvSpPr>
                  <a:spLocks/>
                </p:cNvSpPr>
                <p:nvPr/>
              </p:nvSpPr>
              <p:spPr bwMode="auto">
                <a:xfrm>
                  <a:off x="5132" y="863"/>
                  <a:ext cx="71" cy="6"/>
                </a:xfrm>
                <a:custGeom>
                  <a:avLst/>
                  <a:gdLst>
                    <a:gd name="T0" fmla="*/ 1 w 71"/>
                    <a:gd name="T1" fmla="*/ 6 h 6"/>
                    <a:gd name="T2" fmla="*/ 71 w 71"/>
                    <a:gd name="T3" fmla="*/ 6 h 6"/>
                    <a:gd name="T4" fmla="*/ 70 w 71"/>
                    <a:gd name="T5" fmla="*/ 0 h 6"/>
                    <a:gd name="T6" fmla="*/ 0 w 71"/>
                    <a:gd name="T7" fmla="*/ 0 h 6"/>
                    <a:gd name="T8" fmla="*/ 1 w 71"/>
                    <a:gd name="T9" fmla="*/ 6 h 6"/>
                  </a:gdLst>
                  <a:ahLst/>
                  <a:cxnLst>
                    <a:cxn ang="0">
                      <a:pos x="T0" y="T1"/>
                    </a:cxn>
                    <a:cxn ang="0">
                      <a:pos x="T2" y="T3"/>
                    </a:cxn>
                    <a:cxn ang="0">
                      <a:pos x="T4" y="T5"/>
                    </a:cxn>
                    <a:cxn ang="0">
                      <a:pos x="T6" y="T7"/>
                    </a:cxn>
                    <a:cxn ang="0">
                      <a:pos x="T8" y="T9"/>
                    </a:cxn>
                  </a:cxnLst>
                  <a:rect l="0" t="0" r="r" b="b"/>
                  <a:pathLst>
                    <a:path w="71" h="6">
                      <a:moveTo>
                        <a:pt x="1" y="6"/>
                      </a:moveTo>
                      <a:lnTo>
                        <a:pt x="71" y="6"/>
                      </a:lnTo>
                      <a:lnTo>
                        <a:pt x="70" y="0"/>
                      </a:lnTo>
                      <a:lnTo>
                        <a:pt x="0" y="0"/>
                      </a:lnTo>
                      <a:lnTo>
                        <a:pt x="1" y="6"/>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232"/>
                <p:cNvSpPr>
                  <a:spLocks/>
                </p:cNvSpPr>
                <p:nvPr/>
              </p:nvSpPr>
              <p:spPr bwMode="auto">
                <a:xfrm>
                  <a:off x="5107" y="942"/>
                  <a:ext cx="30" cy="6"/>
                </a:xfrm>
                <a:custGeom>
                  <a:avLst/>
                  <a:gdLst>
                    <a:gd name="T0" fmla="*/ 29 w 30"/>
                    <a:gd name="T1" fmla="*/ 0 h 6"/>
                    <a:gd name="T2" fmla="*/ 0 w 30"/>
                    <a:gd name="T3" fmla="*/ 0 h 6"/>
                    <a:gd name="T4" fmla="*/ 1 w 30"/>
                    <a:gd name="T5" fmla="*/ 6 h 6"/>
                    <a:gd name="T6" fmla="*/ 30 w 30"/>
                    <a:gd name="T7" fmla="*/ 6 h 6"/>
                    <a:gd name="T8" fmla="*/ 29 w 30"/>
                    <a:gd name="T9" fmla="*/ 0 h 6"/>
                  </a:gdLst>
                  <a:ahLst/>
                  <a:cxnLst>
                    <a:cxn ang="0">
                      <a:pos x="T0" y="T1"/>
                    </a:cxn>
                    <a:cxn ang="0">
                      <a:pos x="T2" y="T3"/>
                    </a:cxn>
                    <a:cxn ang="0">
                      <a:pos x="T4" y="T5"/>
                    </a:cxn>
                    <a:cxn ang="0">
                      <a:pos x="T6" y="T7"/>
                    </a:cxn>
                    <a:cxn ang="0">
                      <a:pos x="T8" y="T9"/>
                    </a:cxn>
                  </a:cxnLst>
                  <a:rect l="0" t="0" r="r" b="b"/>
                  <a:pathLst>
                    <a:path w="30" h="6">
                      <a:moveTo>
                        <a:pt x="29" y="0"/>
                      </a:moveTo>
                      <a:lnTo>
                        <a:pt x="0" y="0"/>
                      </a:lnTo>
                      <a:lnTo>
                        <a:pt x="1" y="6"/>
                      </a:lnTo>
                      <a:lnTo>
                        <a:pt x="30" y="6"/>
                      </a:lnTo>
                      <a:lnTo>
                        <a:pt x="29"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233"/>
                <p:cNvSpPr>
                  <a:spLocks/>
                </p:cNvSpPr>
                <p:nvPr/>
              </p:nvSpPr>
              <p:spPr bwMode="auto">
                <a:xfrm>
                  <a:off x="5109" y="952"/>
                  <a:ext cx="108" cy="6"/>
                </a:xfrm>
                <a:custGeom>
                  <a:avLst/>
                  <a:gdLst>
                    <a:gd name="T0" fmla="*/ 107 w 108"/>
                    <a:gd name="T1" fmla="*/ 0 h 6"/>
                    <a:gd name="T2" fmla="*/ 0 w 108"/>
                    <a:gd name="T3" fmla="*/ 0 h 6"/>
                    <a:gd name="T4" fmla="*/ 1 w 108"/>
                    <a:gd name="T5" fmla="*/ 6 h 6"/>
                    <a:gd name="T6" fmla="*/ 108 w 108"/>
                    <a:gd name="T7" fmla="*/ 6 h 6"/>
                    <a:gd name="T8" fmla="*/ 107 w 108"/>
                    <a:gd name="T9" fmla="*/ 0 h 6"/>
                  </a:gdLst>
                  <a:ahLst/>
                  <a:cxnLst>
                    <a:cxn ang="0">
                      <a:pos x="T0" y="T1"/>
                    </a:cxn>
                    <a:cxn ang="0">
                      <a:pos x="T2" y="T3"/>
                    </a:cxn>
                    <a:cxn ang="0">
                      <a:pos x="T4" y="T5"/>
                    </a:cxn>
                    <a:cxn ang="0">
                      <a:pos x="T6" y="T7"/>
                    </a:cxn>
                    <a:cxn ang="0">
                      <a:pos x="T8" y="T9"/>
                    </a:cxn>
                  </a:cxnLst>
                  <a:rect l="0" t="0" r="r" b="b"/>
                  <a:pathLst>
                    <a:path w="108" h="6">
                      <a:moveTo>
                        <a:pt x="107" y="0"/>
                      </a:moveTo>
                      <a:lnTo>
                        <a:pt x="0" y="0"/>
                      </a:lnTo>
                      <a:lnTo>
                        <a:pt x="1" y="6"/>
                      </a:lnTo>
                      <a:lnTo>
                        <a:pt x="108" y="6"/>
                      </a:lnTo>
                      <a:lnTo>
                        <a:pt x="107"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234"/>
                <p:cNvSpPr>
                  <a:spLocks/>
                </p:cNvSpPr>
                <p:nvPr/>
              </p:nvSpPr>
              <p:spPr bwMode="auto">
                <a:xfrm>
                  <a:off x="5073" y="795"/>
                  <a:ext cx="108" cy="5"/>
                </a:xfrm>
                <a:custGeom>
                  <a:avLst/>
                  <a:gdLst>
                    <a:gd name="T0" fmla="*/ 108 w 108"/>
                    <a:gd name="T1" fmla="*/ 5 h 5"/>
                    <a:gd name="T2" fmla="*/ 107 w 108"/>
                    <a:gd name="T3" fmla="*/ 0 h 5"/>
                    <a:gd name="T4" fmla="*/ 0 w 108"/>
                    <a:gd name="T5" fmla="*/ 0 h 5"/>
                    <a:gd name="T6" fmla="*/ 1 w 108"/>
                    <a:gd name="T7" fmla="*/ 5 h 5"/>
                    <a:gd name="T8" fmla="*/ 108 w 108"/>
                    <a:gd name="T9" fmla="*/ 5 h 5"/>
                  </a:gdLst>
                  <a:ahLst/>
                  <a:cxnLst>
                    <a:cxn ang="0">
                      <a:pos x="T0" y="T1"/>
                    </a:cxn>
                    <a:cxn ang="0">
                      <a:pos x="T2" y="T3"/>
                    </a:cxn>
                    <a:cxn ang="0">
                      <a:pos x="T4" y="T5"/>
                    </a:cxn>
                    <a:cxn ang="0">
                      <a:pos x="T6" y="T7"/>
                    </a:cxn>
                    <a:cxn ang="0">
                      <a:pos x="T8" y="T9"/>
                    </a:cxn>
                  </a:cxnLst>
                  <a:rect l="0" t="0" r="r" b="b"/>
                  <a:pathLst>
                    <a:path w="108" h="5">
                      <a:moveTo>
                        <a:pt x="108" y="5"/>
                      </a:moveTo>
                      <a:lnTo>
                        <a:pt x="107" y="0"/>
                      </a:lnTo>
                      <a:lnTo>
                        <a:pt x="0" y="0"/>
                      </a:lnTo>
                      <a:lnTo>
                        <a:pt x="1" y="5"/>
                      </a:lnTo>
                      <a:lnTo>
                        <a:pt x="108" y="5"/>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235"/>
                <p:cNvSpPr>
                  <a:spLocks/>
                </p:cNvSpPr>
                <p:nvPr/>
              </p:nvSpPr>
              <p:spPr bwMode="auto">
                <a:xfrm>
                  <a:off x="5022" y="749"/>
                  <a:ext cx="59" cy="223"/>
                </a:xfrm>
                <a:custGeom>
                  <a:avLst/>
                  <a:gdLst>
                    <a:gd name="T0" fmla="*/ 44 w 59"/>
                    <a:gd name="T1" fmla="*/ 130 h 223"/>
                    <a:gd name="T2" fmla="*/ 33 w 59"/>
                    <a:gd name="T3" fmla="*/ 58 h 223"/>
                    <a:gd name="T4" fmla="*/ 9 w 59"/>
                    <a:gd name="T5" fmla="*/ 58 h 223"/>
                    <a:gd name="T6" fmla="*/ 6 w 59"/>
                    <a:gd name="T7" fmla="*/ 35 h 223"/>
                    <a:gd name="T8" fmla="*/ 29 w 59"/>
                    <a:gd name="T9" fmla="*/ 35 h 223"/>
                    <a:gd name="T10" fmla="*/ 24 w 59"/>
                    <a:gd name="T11" fmla="*/ 0 h 223"/>
                    <a:gd name="T12" fmla="*/ 0 w 59"/>
                    <a:gd name="T13" fmla="*/ 0 h 223"/>
                    <a:gd name="T14" fmla="*/ 21 w 59"/>
                    <a:gd name="T15" fmla="*/ 136 h 223"/>
                    <a:gd name="T16" fmla="*/ 29 w 59"/>
                    <a:gd name="T17" fmla="*/ 188 h 223"/>
                    <a:gd name="T18" fmla="*/ 35 w 59"/>
                    <a:gd name="T19" fmla="*/ 223 h 223"/>
                    <a:gd name="T20" fmla="*/ 59 w 59"/>
                    <a:gd name="T21" fmla="*/ 223 h 223"/>
                    <a:gd name="T22" fmla="*/ 53 w 59"/>
                    <a:gd name="T23" fmla="*/ 188 h 223"/>
                    <a:gd name="T24" fmla="*/ 44 w 59"/>
                    <a:gd name="T25" fmla="*/ 13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223">
                      <a:moveTo>
                        <a:pt x="44" y="130"/>
                      </a:moveTo>
                      <a:lnTo>
                        <a:pt x="33" y="58"/>
                      </a:lnTo>
                      <a:lnTo>
                        <a:pt x="9" y="58"/>
                      </a:lnTo>
                      <a:lnTo>
                        <a:pt x="6" y="35"/>
                      </a:lnTo>
                      <a:lnTo>
                        <a:pt x="29" y="35"/>
                      </a:lnTo>
                      <a:lnTo>
                        <a:pt x="24" y="0"/>
                      </a:lnTo>
                      <a:lnTo>
                        <a:pt x="0" y="0"/>
                      </a:lnTo>
                      <a:lnTo>
                        <a:pt x="21" y="136"/>
                      </a:lnTo>
                      <a:lnTo>
                        <a:pt x="29" y="188"/>
                      </a:lnTo>
                      <a:lnTo>
                        <a:pt x="35" y="223"/>
                      </a:lnTo>
                      <a:lnTo>
                        <a:pt x="59" y="223"/>
                      </a:lnTo>
                      <a:lnTo>
                        <a:pt x="53" y="188"/>
                      </a:lnTo>
                      <a:lnTo>
                        <a:pt x="44" y="13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236"/>
                <p:cNvSpPr>
                  <a:spLocks/>
                </p:cNvSpPr>
                <p:nvPr/>
              </p:nvSpPr>
              <p:spPr bwMode="auto">
                <a:xfrm>
                  <a:off x="5028" y="784"/>
                  <a:ext cx="27" cy="23"/>
                </a:xfrm>
                <a:custGeom>
                  <a:avLst/>
                  <a:gdLst>
                    <a:gd name="T0" fmla="*/ 23 w 27"/>
                    <a:gd name="T1" fmla="*/ 0 h 23"/>
                    <a:gd name="T2" fmla="*/ 23 w 27"/>
                    <a:gd name="T3" fmla="*/ 0 h 23"/>
                    <a:gd name="T4" fmla="*/ 0 w 27"/>
                    <a:gd name="T5" fmla="*/ 0 h 23"/>
                    <a:gd name="T6" fmla="*/ 3 w 27"/>
                    <a:gd name="T7" fmla="*/ 23 h 23"/>
                    <a:gd name="T8" fmla="*/ 27 w 27"/>
                    <a:gd name="T9" fmla="*/ 23 h 23"/>
                    <a:gd name="T10" fmla="*/ 23 w 27"/>
                    <a:gd name="T11" fmla="*/ 0 h 23"/>
                  </a:gdLst>
                  <a:ahLst/>
                  <a:cxnLst>
                    <a:cxn ang="0">
                      <a:pos x="T0" y="T1"/>
                    </a:cxn>
                    <a:cxn ang="0">
                      <a:pos x="T2" y="T3"/>
                    </a:cxn>
                    <a:cxn ang="0">
                      <a:pos x="T4" y="T5"/>
                    </a:cxn>
                    <a:cxn ang="0">
                      <a:pos x="T6" y="T7"/>
                    </a:cxn>
                    <a:cxn ang="0">
                      <a:pos x="T8" y="T9"/>
                    </a:cxn>
                    <a:cxn ang="0">
                      <a:pos x="T10" y="T11"/>
                    </a:cxn>
                  </a:cxnLst>
                  <a:rect l="0" t="0" r="r" b="b"/>
                  <a:pathLst>
                    <a:path w="27" h="23">
                      <a:moveTo>
                        <a:pt x="23" y="0"/>
                      </a:moveTo>
                      <a:lnTo>
                        <a:pt x="23" y="0"/>
                      </a:lnTo>
                      <a:lnTo>
                        <a:pt x="0" y="0"/>
                      </a:lnTo>
                      <a:lnTo>
                        <a:pt x="3" y="23"/>
                      </a:lnTo>
                      <a:lnTo>
                        <a:pt x="27" y="23"/>
                      </a:lnTo>
                      <a:lnTo>
                        <a:pt x="23"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237"/>
                <p:cNvSpPr>
                  <a:spLocks/>
                </p:cNvSpPr>
                <p:nvPr/>
              </p:nvSpPr>
              <p:spPr bwMode="auto">
                <a:xfrm>
                  <a:off x="5028" y="762"/>
                  <a:ext cx="16" cy="10"/>
                </a:xfrm>
                <a:custGeom>
                  <a:avLst/>
                  <a:gdLst>
                    <a:gd name="T0" fmla="*/ 16 w 16"/>
                    <a:gd name="T1" fmla="*/ 10 h 10"/>
                    <a:gd name="T2" fmla="*/ 15 w 16"/>
                    <a:gd name="T3" fmla="*/ 0 h 10"/>
                    <a:gd name="T4" fmla="*/ 0 w 16"/>
                    <a:gd name="T5" fmla="*/ 0 h 10"/>
                    <a:gd name="T6" fmla="*/ 1 w 16"/>
                    <a:gd name="T7" fmla="*/ 10 h 10"/>
                    <a:gd name="T8" fmla="*/ 16 w 16"/>
                    <a:gd name="T9" fmla="*/ 10 h 10"/>
                  </a:gdLst>
                  <a:ahLst/>
                  <a:cxnLst>
                    <a:cxn ang="0">
                      <a:pos x="T0" y="T1"/>
                    </a:cxn>
                    <a:cxn ang="0">
                      <a:pos x="T2" y="T3"/>
                    </a:cxn>
                    <a:cxn ang="0">
                      <a:pos x="T4" y="T5"/>
                    </a:cxn>
                    <a:cxn ang="0">
                      <a:pos x="T6" y="T7"/>
                    </a:cxn>
                    <a:cxn ang="0">
                      <a:pos x="T8" y="T9"/>
                    </a:cxn>
                  </a:cxnLst>
                  <a:rect l="0" t="0" r="r" b="b"/>
                  <a:pathLst>
                    <a:path w="16" h="10">
                      <a:moveTo>
                        <a:pt x="16" y="10"/>
                      </a:moveTo>
                      <a:lnTo>
                        <a:pt x="15" y="0"/>
                      </a:lnTo>
                      <a:lnTo>
                        <a:pt x="0" y="0"/>
                      </a:lnTo>
                      <a:lnTo>
                        <a:pt x="1" y="10"/>
                      </a:lnTo>
                      <a:lnTo>
                        <a:pt x="16" y="1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238"/>
                <p:cNvSpPr>
                  <a:spLocks/>
                </p:cNvSpPr>
                <p:nvPr/>
              </p:nvSpPr>
              <p:spPr bwMode="auto">
                <a:xfrm>
                  <a:off x="5037" y="819"/>
                  <a:ext cx="16" cy="9"/>
                </a:xfrm>
                <a:custGeom>
                  <a:avLst/>
                  <a:gdLst>
                    <a:gd name="T0" fmla="*/ 14 w 16"/>
                    <a:gd name="T1" fmla="*/ 0 h 9"/>
                    <a:gd name="T2" fmla="*/ 0 w 16"/>
                    <a:gd name="T3" fmla="*/ 0 h 9"/>
                    <a:gd name="T4" fmla="*/ 1 w 16"/>
                    <a:gd name="T5" fmla="*/ 9 h 9"/>
                    <a:gd name="T6" fmla="*/ 16 w 16"/>
                    <a:gd name="T7" fmla="*/ 9 h 9"/>
                    <a:gd name="T8" fmla="*/ 14 w 16"/>
                    <a:gd name="T9" fmla="*/ 0 h 9"/>
                  </a:gdLst>
                  <a:ahLst/>
                  <a:cxnLst>
                    <a:cxn ang="0">
                      <a:pos x="T0" y="T1"/>
                    </a:cxn>
                    <a:cxn ang="0">
                      <a:pos x="T2" y="T3"/>
                    </a:cxn>
                    <a:cxn ang="0">
                      <a:pos x="T4" y="T5"/>
                    </a:cxn>
                    <a:cxn ang="0">
                      <a:pos x="T6" y="T7"/>
                    </a:cxn>
                    <a:cxn ang="0">
                      <a:pos x="T8" y="T9"/>
                    </a:cxn>
                  </a:cxnLst>
                  <a:rect l="0" t="0" r="r" b="b"/>
                  <a:pathLst>
                    <a:path w="16" h="9">
                      <a:moveTo>
                        <a:pt x="14" y="0"/>
                      </a:moveTo>
                      <a:lnTo>
                        <a:pt x="0" y="0"/>
                      </a:lnTo>
                      <a:lnTo>
                        <a:pt x="1" y="9"/>
                      </a:lnTo>
                      <a:lnTo>
                        <a:pt x="16" y="9"/>
                      </a:lnTo>
                      <a:lnTo>
                        <a:pt x="14"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239"/>
                <p:cNvSpPr>
                  <a:spLocks/>
                </p:cNvSpPr>
                <p:nvPr/>
              </p:nvSpPr>
              <p:spPr bwMode="auto">
                <a:xfrm>
                  <a:off x="5041" y="844"/>
                  <a:ext cx="16" cy="9"/>
                </a:xfrm>
                <a:custGeom>
                  <a:avLst/>
                  <a:gdLst>
                    <a:gd name="T0" fmla="*/ 15 w 16"/>
                    <a:gd name="T1" fmla="*/ 0 h 9"/>
                    <a:gd name="T2" fmla="*/ 0 w 16"/>
                    <a:gd name="T3" fmla="*/ 0 h 9"/>
                    <a:gd name="T4" fmla="*/ 1 w 16"/>
                    <a:gd name="T5" fmla="*/ 9 h 9"/>
                    <a:gd name="T6" fmla="*/ 16 w 16"/>
                    <a:gd name="T7" fmla="*/ 9 h 9"/>
                    <a:gd name="T8" fmla="*/ 15 w 16"/>
                    <a:gd name="T9" fmla="*/ 0 h 9"/>
                  </a:gdLst>
                  <a:ahLst/>
                  <a:cxnLst>
                    <a:cxn ang="0">
                      <a:pos x="T0" y="T1"/>
                    </a:cxn>
                    <a:cxn ang="0">
                      <a:pos x="T2" y="T3"/>
                    </a:cxn>
                    <a:cxn ang="0">
                      <a:pos x="T4" y="T5"/>
                    </a:cxn>
                    <a:cxn ang="0">
                      <a:pos x="T6" y="T7"/>
                    </a:cxn>
                    <a:cxn ang="0">
                      <a:pos x="T8" y="T9"/>
                    </a:cxn>
                  </a:cxnLst>
                  <a:rect l="0" t="0" r="r" b="b"/>
                  <a:pathLst>
                    <a:path w="16" h="9">
                      <a:moveTo>
                        <a:pt x="15" y="0"/>
                      </a:moveTo>
                      <a:lnTo>
                        <a:pt x="0" y="0"/>
                      </a:lnTo>
                      <a:lnTo>
                        <a:pt x="1" y="9"/>
                      </a:lnTo>
                      <a:lnTo>
                        <a:pt x="16" y="9"/>
                      </a:lnTo>
                      <a:lnTo>
                        <a:pt x="1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240"/>
                <p:cNvSpPr>
                  <a:spLocks/>
                </p:cNvSpPr>
                <p:nvPr/>
              </p:nvSpPr>
              <p:spPr bwMode="auto">
                <a:xfrm>
                  <a:off x="5111" y="763"/>
                  <a:ext cx="25" cy="23"/>
                </a:xfrm>
                <a:custGeom>
                  <a:avLst/>
                  <a:gdLst>
                    <a:gd name="T0" fmla="*/ 25 w 43"/>
                    <a:gd name="T1" fmla="*/ 39 h 39"/>
                    <a:gd name="T2" fmla="*/ 42 w 43"/>
                    <a:gd name="T3" fmla="*/ 19 h 39"/>
                    <a:gd name="T4" fmla="*/ 19 w 43"/>
                    <a:gd name="T5" fmla="*/ 0 h 39"/>
                    <a:gd name="T6" fmla="*/ 2 w 43"/>
                    <a:gd name="T7" fmla="*/ 19 h 39"/>
                    <a:gd name="T8" fmla="*/ 25 w 43"/>
                    <a:gd name="T9" fmla="*/ 39 h 39"/>
                  </a:gdLst>
                  <a:ahLst/>
                  <a:cxnLst>
                    <a:cxn ang="0">
                      <a:pos x="T0" y="T1"/>
                    </a:cxn>
                    <a:cxn ang="0">
                      <a:pos x="T2" y="T3"/>
                    </a:cxn>
                    <a:cxn ang="0">
                      <a:pos x="T4" y="T5"/>
                    </a:cxn>
                    <a:cxn ang="0">
                      <a:pos x="T6" y="T7"/>
                    </a:cxn>
                    <a:cxn ang="0">
                      <a:pos x="T8" y="T9"/>
                    </a:cxn>
                  </a:cxnLst>
                  <a:rect l="0" t="0" r="r" b="b"/>
                  <a:pathLst>
                    <a:path w="43" h="39">
                      <a:moveTo>
                        <a:pt x="25" y="39"/>
                      </a:moveTo>
                      <a:cubicBezTo>
                        <a:pt x="36" y="39"/>
                        <a:pt x="43" y="30"/>
                        <a:pt x="42" y="19"/>
                      </a:cubicBezTo>
                      <a:cubicBezTo>
                        <a:pt x="40" y="9"/>
                        <a:pt x="30" y="0"/>
                        <a:pt x="19" y="0"/>
                      </a:cubicBezTo>
                      <a:cubicBezTo>
                        <a:pt x="8" y="0"/>
                        <a:pt x="0" y="9"/>
                        <a:pt x="2" y="19"/>
                      </a:cubicBezTo>
                      <a:cubicBezTo>
                        <a:pt x="4" y="30"/>
                        <a:pt x="14" y="39"/>
                        <a:pt x="25" y="39"/>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p:cNvGrpSpPr/>
              <p:nvPr/>
            </p:nvGrpSpPr>
            <p:grpSpPr>
              <a:xfrm flipH="1">
                <a:off x="7894638" y="2884352"/>
                <a:ext cx="2308172" cy="3229146"/>
                <a:chOff x="2424478" y="3076828"/>
                <a:chExt cx="2614248" cy="3657348"/>
              </a:xfrm>
            </p:grpSpPr>
            <p:sp>
              <p:nvSpPr>
                <p:cNvPr id="9" name="Freeform 6"/>
                <p:cNvSpPr>
                  <a:spLocks/>
                </p:cNvSpPr>
                <p:nvPr/>
              </p:nvSpPr>
              <p:spPr bwMode="auto">
                <a:xfrm>
                  <a:off x="2886076" y="3681413"/>
                  <a:ext cx="312738" cy="688975"/>
                </a:xfrm>
                <a:custGeom>
                  <a:avLst/>
                  <a:gdLst>
                    <a:gd name="T0" fmla="*/ 88 w 88"/>
                    <a:gd name="T1" fmla="*/ 0 h 194"/>
                    <a:gd name="T2" fmla="*/ 0 w 88"/>
                    <a:gd name="T3" fmla="*/ 6 h 194"/>
                    <a:gd name="T4" fmla="*/ 0 w 88"/>
                    <a:gd name="T5" fmla="*/ 90 h 194"/>
                    <a:gd name="T6" fmla="*/ 41 w 88"/>
                    <a:gd name="T7" fmla="*/ 194 h 194"/>
                    <a:gd name="T8" fmla="*/ 81 w 88"/>
                    <a:gd name="T9" fmla="*/ 90 h 194"/>
                    <a:gd name="T10" fmla="*/ 88 w 88"/>
                    <a:gd name="T11" fmla="*/ 0 h 194"/>
                  </a:gdLst>
                  <a:ahLst/>
                  <a:cxnLst>
                    <a:cxn ang="0">
                      <a:pos x="T0" y="T1"/>
                    </a:cxn>
                    <a:cxn ang="0">
                      <a:pos x="T2" y="T3"/>
                    </a:cxn>
                    <a:cxn ang="0">
                      <a:pos x="T4" y="T5"/>
                    </a:cxn>
                    <a:cxn ang="0">
                      <a:pos x="T6" y="T7"/>
                    </a:cxn>
                    <a:cxn ang="0">
                      <a:pos x="T8" y="T9"/>
                    </a:cxn>
                    <a:cxn ang="0">
                      <a:pos x="T10" y="T11"/>
                    </a:cxn>
                  </a:cxnLst>
                  <a:rect l="0" t="0" r="r" b="b"/>
                  <a:pathLst>
                    <a:path w="88" h="194">
                      <a:moveTo>
                        <a:pt x="88" y="0"/>
                      </a:moveTo>
                      <a:cubicBezTo>
                        <a:pt x="0" y="6"/>
                        <a:pt x="0" y="6"/>
                        <a:pt x="0" y="6"/>
                      </a:cubicBezTo>
                      <a:cubicBezTo>
                        <a:pt x="0" y="90"/>
                        <a:pt x="0" y="90"/>
                        <a:pt x="0" y="90"/>
                      </a:cubicBezTo>
                      <a:cubicBezTo>
                        <a:pt x="0" y="90"/>
                        <a:pt x="5" y="194"/>
                        <a:pt x="41" y="194"/>
                      </a:cubicBezTo>
                      <a:cubicBezTo>
                        <a:pt x="77" y="194"/>
                        <a:pt x="81" y="90"/>
                        <a:pt x="81" y="90"/>
                      </a:cubicBezTo>
                      <a:lnTo>
                        <a:pt x="88" y="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7"/>
                <p:cNvSpPr>
                  <a:spLocks/>
                </p:cNvSpPr>
                <p:nvPr/>
              </p:nvSpPr>
              <p:spPr bwMode="auto">
                <a:xfrm>
                  <a:off x="2938463" y="3652838"/>
                  <a:ext cx="263525" cy="234950"/>
                </a:xfrm>
                <a:custGeom>
                  <a:avLst/>
                  <a:gdLst>
                    <a:gd name="T0" fmla="*/ 3 w 74"/>
                    <a:gd name="T1" fmla="*/ 0 h 66"/>
                    <a:gd name="T2" fmla="*/ 69 w 74"/>
                    <a:gd name="T3" fmla="*/ 63 h 66"/>
                    <a:gd name="T4" fmla="*/ 74 w 74"/>
                    <a:gd name="T5" fmla="*/ 8 h 66"/>
                    <a:gd name="T6" fmla="*/ 3 w 74"/>
                    <a:gd name="T7" fmla="*/ 0 h 66"/>
                  </a:gdLst>
                  <a:ahLst/>
                  <a:cxnLst>
                    <a:cxn ang="0">
                      <a:pos x="T0" y="T1"/>
                    </a:cxn>
                    <a:cxn ang="0">
                      <a:pos x="T2" y="T3"/>
                    </a:cxn>
                    <a:cxn ang="0">
                      <a:pos x="T4" y="T5"/>
                    </a:cxn>
                    <a:cxn ang="0">
                      <a:pos x="T6" y="T7"/>
                    </a:cxn>
                  </a:cxnLst>
                  <a:rect l="0" t="0" r="r" b="b"/>
                  <a:pathLst>
                    <a:path w="74" h="66">
                      <a:moveTo>
                        <a:pt x="3" y="0"/>
                      </a:moveTo>
                      <a:cubicBezTo>
                        <a:pt x="0" y="44"/>
                        <a:pt x="17" y="66"/>
                        <a:pt x="69" y="63"/>
                      </a:cubicBezTo>
                      <a:cubicBezTo>
                        <a:pt x="74" y="8"/>
                        <a:pt x="74" y="8"/>
                        <a:pt x="74" y="8"/>
                      </a:cubicBezTo>
                      <a:lnTo>
                        <a:pt x="3" y="0"/>
                      </a:ln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8"/>
                <p:cNvSpPr>
                  <a:spLocks/>
                </p:cNvSpPr>
                <p:nvPr/>
              </p:nvSpPr>
              <p:spPr bwMode="auto">
                <a:xfrm>
                  <a:off x="2949131" y="3344863"/>
                  <a:ext cx="457200" cy="493713"/>
                </a:xfrm>
                <a:custGeom>
                  <a:avLst/>
                  <a:gdLst>
                    <a:gd name="T0" fmla="*/ 106 w 128"/>
                    <a:gd name="T1" fmla="*/ 57 h 139"/>
                    <a:gd name="T2" fmla="*/ 117 w 128"/>
                    <a:gd name="T3" fmla="*/ 40 h 139"/>
                    <a:gd name="T4" fmla="*/ 88 w 128"/>
                    <a:gd name="T5" fmla="*/ 7 h 139"/>
                    <a:gd name="T6" fmla="*/ 86 w 128"/>
                    <a:gd name="T7" fmla="*/ 1 h 139"/>
                    <a:gd name="T8" fmla="*/ 86 w 128"/>
                    <a:gd name="T9" fmla="*/ 0 h 139"/>
                    <a:gd name="T10" fmla="*/ 47 w 128"/>
                    <a:gd name="T11" fmla="*/ 4 h 139"/>
                    <a:gd name="T12" fmla="*/ 36 w 128"/>
                    <a:gd name="T13" fmla="*/ 32 h 139"/>
                    <a:gd name="T14" fmla="*/ 40 w 128"/>
                    <a:gd name="T15" fmla="*/ 46 h 139"/>
                    <a:gd name="T16" fmla="*/ 30 w 128"/>
                    <a:gd name="T17" fmla="*/ 48 h 139"/>
                    <a:gd name="T18" fmla="*/ 9 w 128"/>
                    <a:gd name="T19" fmla="*/ 39 h 139"/>
                    <a:gd name="T20" fmla="*/ 10 w 128"/>
                    <a:gd name="T21" fmla="*/ 77 h 139"/>
                    <a:gd name="T22" fmla="*/ 13 w 128"/>
                    <a:gd name="T23" fmla="*/ 84 h 139"/>
                    <a:gd name="T24" fmla="*/ 0 w 128"/>
                    <a:gd name="T25" fmla="*/ 124 h 139"/>
                    <a:gd name="T26" fmla="*/ 0 w 128"/>
                    <a:gd name="T27" fmla="*/ 124 h 139"/>
                    <a:gd name="T28" fmla="*/ 0 w 128"/>
                    <a:gd name="T29" fmla="*/ 124 h 139"/>
                    <a:gd name="T30" fmla="*/ 0 w 128"/>
                    <a:gd name="T31" fmla="*/ 124 h 139"/>
                    <a:gd name="T32" fmla="*/ 0 w 128"/>
                    <a:gd name="T33" fmla="*/ 124 h 139"/>
                    <a:gd name="T34" fmla="*/ 91 w 128"/>
                    <a:gd name="T35" fmla="*/ 127 h 139"/>
                    <a:gd name="T36" fmla="*/ 110 w 128"/>
                    <a:gd name="T37" fmla="*/ 115 h 139"/>
                    <a:gd name="T38" fmla="*/ 106 w 128"/>
                    <a:gd name="T39" fmla="*/ 5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9">
                      <a:moveTo>
                        <a:pt x="106" y="57"/>
                      </a:moveTo>
                      <a:cubicBezTo>
                        <a:pt x="128" y="49"/>
                        <a:pt x="119" y="43"/>
                        <a:pt x="117" y="40"/>
                      </a:cubicBezTo>
                      <a:cubicBezTo>
                        <a:pt x="115" y="38"/>
                        <a:pt x="90" y="14"/>
                        <a:pt x="88" y="7"/>
                      </a:cubicBezTo>
                      <a:cubicBezTo>
                        <a:pt x="88" y="5"/>
                        <a:pt x="87" y="3"/>
                        <a:pt x="86" y="1"/>
                      </a:cubicBezTo>
                      <a:cubicBezTo>
                        <a:pt x="86" y="1"/>
                        <a:pt x="86" y="1"/>
                        <a:pt x="86" y="0"/>
                      </a:cubicBezTo>
                      <a:cubicBezTo>
                        <a:pt x="71" y="8"/>
                        <a:pt x="58" y="7"/>
                        <a:pt x="47" y="4"/>
                      </a:cubicBezTo>
                      <a:cubicBezTo>
                        <a:pt x="41" y="14"/>
                        <a:pt x="38" y="25"/>
                        <a:pt x="36" y="32"/>
                      </a:cubicBezTo>
                      <a:cubicBezTo>
                        <a:pt x="38" y="38"/>
                        <a:pt x="39" y="44"/>
                        <a:pt x="40" y="46"/>
                      </a:cubicBezTo>
                      <a:cubicBezTo>
                        <a:pt x="41" y="54"/>
                        <a:pt x="30" y="48"/>
                        <a:pt x="30" y="48"/>
                      </a:cubicBezTo>
                      <a:cubicBezTo>
                        <a:pt x="30" y="48"/>
                        <a:pt x="19" y="41"/>
                        <a:pt x="9" y="39"/>
                      </a:cubicBezTo>
                      <a:cubicBezTo>
                        <a:pt x="2" y="46"/>
                        <a:pt x="7" y="69"/>
                        <a:pt x="10" y="77"/>
                      </a:cubicBezTo>
                      <a:cubicBezTo>
                        <a:pt x="12" y="80"/>
                        <a:pt x="13" y="84"/>
                        <a:pt x="13" y="84"/>
                      </a:cubicBezTo>
                      <a:cubicBezTo>
                        <a:pt x="13" y="84"/>
                        <a:pt x="20" y="116"/>
                        <a:pt x="0" y="124"/>
                      </a:cubicBezTo>
                      <a:cubicBezTo>
                        <a:pt x="0" y="124"/>
                        <a:pt x="0" y="124"/>
                        <a:pt x="0" y="124"/>
                      </a:cubicBezTo>
                      <a:cubicBezTo>
                        <a:pt x="0" y="124"/>
                        <a:pt x="0" y="124"/>
                        <a:pt x="0" y="124"/>
                      </a:cubicBezTo>
                      <a:cubicBezTo>
                        <a:pt x="0" y="124"/>
                        <a:pt x="0" y="124"/>
                        <a:pt x="0" y="124"/>
                      </a:cubicBezTo>
                      <a:cubicBezTo>
                        <a:pt x="0" y="124"/>
                        <a:pt x="0" y="124"/>
                        <a:pt x="0" y="124"/>
                      </a:cubicBezTo>
                      <a:cubicBezTo>
                        <a:pt x="33" y="139"/>
                        <a:pt x="73" y="129"/>
                        <a:pt x="91" y="127"/>
                      </a:cubicBezTo>
                      <a:cubicBezTo>
                        <a:pt x="111" y="124"/>
                        <a:pt x="110" y="115"/>
                        <a:pt x="110" y="115"/>
                      </a:cubicBezTo>
                      <a:cubicBezTo>
                        <a:pt x="108" y="103"/>
                        <a:pt x="101" y="63"/>
                        <a:pt x="106" y="57"/>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9"/>
                <p:cNvSpPr>
                  <a:spLocks/>
                </p:cNvSpPr>
                <p:nvPr/>
              </p:nvSpPr>
              <p:spPr bwMode="auto">
                <a:xfrm>
                  <a:off x="3046413" y="3313113"/>
                  <a:ext cx="74613" cy="146050"/>
                </a:xfrm>
                <a:custGeom>
                  <a:avLst/>
                  <a:gdLst>
                    <a:gd name="T0" fmla="*/ 0 w 21"/>
                    <a:gd name="T1" fmla="*/ 0 h 41"/>
                    <a:gd name="T2" fmla="*/ 5 w 21"/>
                    <a:gd name="T3" fmla="*/ 20 h 41"/>
                    <a:gd name="T4" fmla="*/ 5 w 21"/>
                    <a:gd name="T5" fmla="*/ 22 h 41"/>
                    <a:gd name="T6" fmla="*/ 10 w 21"/>
                    <a:gd name="T7" fmla="*/ 41 h 41"/>
                    <a:gd name="T8" fmla="*/ 21 w 21"/>
                    <a:gd name="T9" fmla="*/ 13 h 41"/>
                    <a:gd name="T10" fmla="*/ 0 w 21"/>
                    <a:gd name="T11" fmla="*/ 0 h 41"/>
                    <a:gd name="T12" fmla="*/ 0 w 2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1" h="41">
                      <a:moveTo>
                        <a:pt x="0" y="0"/>
                      </a:moveTo>
                      <a:cubicBezTo>
                        <a:pt x="5" y="20"/>
                        <a:pt x="5" y="20"/>
                        <a:pt x="5" y="20"/>
                      </a:cubicBezTo>
                      <a:cubicBezTo>
                        <a:pt x="5" y="22"/>
                        <a:pt x="5" y="22"/>
                        <a:pt x="5" y="22"/>
                      </a:cubicBezTo>
                      <a:cubicBezTo>
                        <a:pt x="6" y="26"/>
                        <a:pt x="8" y="34"/>
                        <a:pt x="10" y="41"/>
                      </a:cubicBezTo>
                      <a:cubicBezTo>
                        <a:pt x="12" y="34"/>
                        <a:pt x="15" y="23"/>
                        <a:pt x="21" y="13"/>
                      </a:cubicBezTo>
                      <a:cubicBezTo>
                        <a:pt x="9" y="9"/>
                        <a:pt x="1" y="1"/>
                        <a:pt x="0" y="0"/>
                      </a:cubicBezTo>
                      <a:cubicBezTo>
                        <a:pt x="0" y="0"/>
                        <a:pt x="0" y="0"/>
                        <a:pt x="0" y="0"/>
                      </a:cubicBez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0"/>
                <p:cNvSpPr>
                  <a:spLocks/>
                </p:cNvSpPr>
                <p:nvPr/>
              </p:nvSpPr>
              <p:spPr bwMode="auto">
                <a:xfrm>
                  <a:off x="2941815" y="3479800"/>
                  <a:ext cx="50800" cy="138113"/>
                </a:xfrm>
                <a:custGeom>
                  <a:avLst/>
                  <a:gdLst>
                    <a:gd name="T0" fmla="*/ 13 w 14"/>
                    <a:gd name="T1" fmla="*/ 1 h 39"/>
                    <a:gd name="T2" fmla="*/ 2 w 14"/>
                    <a:gd name="T3" fmla="*/ 5 h 39"/>
                    <a:gd name="T4" fmla="*/ 7 w 14"/>
                    <a:gd name="T5" fmla="*/ 27 h 39"/>
                    <a:gd name="T6" fmla="*/ 14 w 14"/>
                    <a:gd name="T7" fmla="*/ 39 h 39"/>
                    <a:gd name="T8" fmla="*/ 13 w 14"/>
                    <a:gd name="T9" fmla="*/ 1 h 39"/>
                  </a:gdLst>
                  <a:ahLst/>
                  <a:cxnLst>
                    <a:cxn ang="0">
                      <a:pos x="T0" y="T1"/>
                    </a:cxn>
                    <a:cxn ang="0">
                      <a:pos x="T2" y="T3"/>
                    </a:cxn>
                    <a:cxn ang="0">
                      <a:pos x="T4" y="T5"/>
                    </a:cxn>
                    <a:cxn ang="0">
                      <a:pos x="T6" y="T7"/>
                    </a:cxn>
                    <a:cxn ang="0">
                      <a:pos x="T8" y="T9"/>
                    </a:cxn>
                  </a:cxnLst>
                  <a:rect l="0" t="0" r="r" b="b"/>
                  <a:pathLst>
                    <a:path w="14" h="39">
                      <a:moveTo>
                        <a:pt x="13" y="1"/>
                      </a:moveTo>
                      <a:cubicBezTo>
                        <a:pt x="8" y="0"/>
                        <a:pt x="4" y="1"/>
                        <a:pt x="2" y="5"/>
                      </a:cubicBezTo>
                      <a:cubicBezTo>
                        <a:pt x="0" y="11"/>
                        <a:pt x="3" y="19"/>
                        <a:pt x="7" y="27"/>
                      </a:cubicBezTo>
                      <a:cubicBezTo>
                        <a:pt x="9" y="31"/>
                        <a:pt x="12" y="35"/>
                        <a:pt x="14" y="39"/>
                      </a:cubicBezTo>
                      <a:cubicBezTo>
                        <a:pt x="11" y="31"/>
                        <a:pt x="6" y="8"/>
                        <a:pt x="13" y="1"/>
                      </a:cubicBez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p:cNvSpPr>
                  <a:spLocks/>
                </p:cNvSpPr>
                <p:nvPr/>
              </p:nvSpPr>
              <p:spPr bwMode="auto">
                <a:xfrm>
                  <a:off x="2424478" y="3076828"/>
                  <a:ext cx="906543" cy="749881"/>
                </a:xfrm>
                <a:custGeom>
                  <a:avLst/>
                  <a:gdLst>
                    <a:gd name="T0" fmla="*/ 166 w 250"/>
                    <a:gd name="T1" fmla="*/ 164 h 204"/>
                    <a:gd name="T2" fmla="*/ 153 w 250"/>
                    <a:gd name="T3" fmla="*/ 204 h 204"/>
                    <a:gd name="T4" fmla="*/ 153 w 250"/>
                    <a:gd name="T5" fmla="*/ 204 h 204"/>
                    <a:gd name="T6" fmla="*/ 152 w 250"/>
                    <a:gd name="T7" fmla="*/ 204 h 204"/>
                    <a:gd name="T8" fmla="*/ 82 w 250"/>
                    <a:gd name="T9" fmla="*/ 173 h 204"/>
                    <a:gd name="T10" fmla="*/ 72 w 250"/>
                    <a:gd name="T11" fmla="*/ 176 h 204"/>
                    <a:gd name="T12" fmla="*/ 5 w 250"/>
                    <a:gd name="T13" fmla="*/ 128 h 204"/>
                    <a:gd name="T14" fmla="*/ 53 w 250"/>
                    <a:gd name="T15" fmla="*/ 61 h 204"/>
                    <a:gd name="T16" fmla="*/ 64 w 250"/>
                    <a:gd name="T17" fmla="*/ 60 h 204"/>
                    <a:gd name="T18" fmla="*/ 87 w 250"/>
                    <a:gd name="T19" fmla="*/ 30 h 204"/>
                    <a:gd name="T20" fmla="*/ 125 w 250"/>
                    <a:gd name="T21" fmla="*/ 8 h 204"/>
                    <a:gd name="T22" fmla="*/ 197 w 250"/>
                    <a:gd name="T23" fmla="*/ 13 h 204"/>
                    <a:gd name="T24" fmla="*/ 246 w 250"/>
                    <a:gd name="T25" fmla="*/ 42 h 204"/>
                    <a:gd name="T26" fmla="*/ 239 w 250"/>
                    <a:gd name="T27" fmla="*/ 81 h 204"/>
                    <a:gd name="T28" fmla="*/ 239 w 250"/>
                    <a:gd name="T29" fmla="*/ 80 h 204"/>
                    <a:gd name="T30" fmla="*/ 200 w 250"/>
                    <a:gd name="T31" fmla="*/ 84 h 204"/>
                    <a:gd name="T32" fmla="*/ 179 w 250"/>
                    <a:gd name="T33" fmla="*/ 71 h 204"/>
                    <a:gd name="T34" fmla="*/ 179 w 250"/>
                    <a:gd name="T35" fmla="*/ 71 h 204"/>
                    <a:gd name="T36" fmla="*/ 193 w 250"/>
                    <a:gd name="T37" fmla="*/ 126 h 204"/>
                    <a:gd name="T38" fmla="*/ 183 w 250"/>
                    <a:gd name="T39" fmla="*/ 128 h 204"/>
                    <a:gd name="T40" fmla="*/ 162 w 250"/>
                    <a:gd name="T41" fmla="*/ 119 h 204"/>
                    <a:gd name="T42" fmla="*/ 151 w 250"/>
                    <a:gd name="T43" fmla="*/ 123 h 204"/>
                    <a:gd name="T44" fmla="*/ 156 w 250"/>
                    <a:gd name="T45" fmla="*/ 145 h 204"/>
                    <a:gd name="T46" fmla="*/ 163 w 250"/>
                    <a:gd name="T47" fmla="*/ 157 h 204"/>
                    <a:gd name="T48" fmla="*/ 166 w 250"/>
                    <a:gd name="T49"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204">
                      <a:moveTo>
                        <a:pt x="166" y="164"/>
                      </a:moveTo>
                      <a:cubicBezTo>
                        <a:pt x="166" y="164"/>
                        <a:pt x="172" y="195"/>
                        <a:pt x="153" y="204"/>
                      </a:cubicBezTo>
                      <a:cubicBezTo>
                        <a:pt x="153" y="204"/>
                        <a:pt x="153" y="204"/>
                        <a:pt x="153" y="204"/>
                      </a:cubicBezTo>
                      <a:cubicBezTo>
                        <a:pt x="153" y="204"/>
                        <a:pt x="153" y="204"/>
                        <a:pt x="152" y="204"/>
                      </a:cubicBezTo>
                      <a:cubicBezTo>
                        <a:pt x="126" y="204"/>
                        <a:pt x="100" y="192"/>
                        <a:pt x="82" y="173"/>
                      </a:cubicBezTo>
                      <a:cubicBezTo>
                        <a:pt x="79" y="174"/>
                        <a:pt x="76" y="175"/>
                        <a:pt x="72" y="176"/>
                      </a:cubicBezTo>
                      <a:cubicBezTo>
                        <a:pt x="40" y="181"/>
                        <a:pt x="10" y="160"/>
                        <a:pt x="5" y="128"/>
                      </a:cubicBezTo>
                      <a:cubicBezTo>
                        <a:pt x="0" y="96"/>
                        <a:pt x="21" y="66"/>
                        <a:pt x="53" y="61"/>
                      </a:cubicBezTo>
                      <a:cubicBezTo>
                        <a:pt x="57" y="60"/>
                        <a:pt x="60" y="60"/>
                        <a:pt x="64" y="60"/>
                      </a:cubicBezTo>
                      <a:cubicBezTo>
                        <a:pt x="69" y="50"/>
                        <a:pt x="76" y="40"/>
                        <a:pt x="87" y="30"/>
                      </a:cubicBezTo>
                      <a:cubicBezTo>
                        <a:pt x="97" y="20"/>
                        <a:pt x="110" y="13"/>
                        <a:pt x="125" y="8"/>
                      </a:cubicBezTo>
                      <a:cubicBezTo>
                        <a:pt x="150" y="0"/>
                        <a:pt x="175" y="3"/>
                        <a:pt x="197" y="13"/>
                      </a:cubicBezTo>
                      <a:cubicBezTo>
                        <a:pt x="218" y="9"/>
                        <a:pt x="239" y="21"/>
                        <a:pt x="246" y="42"/>
                      </a:cubicBezTo>
                      <a:cubicBezTo>
                        <a:pt x="250" y="56"/>
                        <a:pt x="247" y="70"/>
                        <a:pt x="239" y="81"/>
                      </a:cubicBezTo>
                      <a:cubicBezTo>
                        <a:pt x="239" y="81"/>
                        <a:pt x="239" y="81"/>
                        <a:pt x="239" y="80"/>
                      </a:cubicBezTo>
                      <a:cubicBezTo>
                        <a:pt x="224" y="88"/>
                        <a:pt x="211" y="87"/>
                        <a:pt x="200" y="84"/>
                      </a:cubicBezTo>
                      <a:cubicBezTo>
                        <a:pt x="188" y="80"/>
                        <a:pt x="180" y="72"/>
                        <a:pt x="179" y="71"/>
                      </a:cubicBezTo>
                      <a:cubicBezTo>
                        <a:pt x="179" y="71"/>
                        <a:pt x="179" y="71"/>
                        <a:pt x="179" y="71"/>
                      </a:cubicBezTo>
                      <a:cubicBezTo>
                        <a:pt x="193" y="126"/>
                        <a:pt x="193" y="126"/>
                        <a:pt x="193" y="126"/>
                      </a:cubicBezTo>
                      <a:cubicBezTo>
                        <a:pt x="194" y="134"/>
                        <a:pt x="183" y="128"/>
                        <a:pt x="183" y="128"/>
                      </a:cubicBezTo>
                      <a:cubicBezTo>
                        <a:pt x="183" y="128"/>
                        <a:pt x="172" y="121"/>
                        <a:pt x="162" y="119"/>
                      </a:cubicBezTo>
                      <a:cubicBezTo>
                        <a:pt x="157" y="118"/>
                        <a:pt x="153" y="119"/>
                        <a:pt x="151" y="123"/>
                      </a:cubicBezTo>
                      <a:cubicBezTo>
                        <a:pt x="149" y="129"/>
                        <a:pt x="152" y="137"/>
                        <a:pt x="156" y="145"/>
                      </a:cubicBezTo>
                      <a:cubicBezTo>
                        <a:pt x="158" y="149"/>
                        <a:pt x="161" y="153"/>
                        <a:pt x="163" y="157"/>
                      </a:cubicBezTo>
                      <a:cubicBezTo>
                        <a:pt x="165" y="160"/>
                        <a:pt x="166" y="164"/>
                        <a:pt x="166" y="164"/>
                      </a:cubicBez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p:cNvSpPr>
                  <a:spLocks/>
                </p:cNvSpPr>
                <p:nvPr/>
              </p:nvSpPr>
              <p:spPr bwMode="auto">
                <a:xfrm>
                  <a:off x="3170238" y="3425825"/>
                  <a:ext cx="46038" cy="39688"/>
                </a:xfrm>
                <a:custGeom>
                  <a:avLst/>
                  <a:gdLst>
                    <a:gd name="T0" fmla="*/ 7 w 13"/>
                    <a:gd name="T1" fmla="*/ 8 h 11"/>
                    <a:gd name="T2" fmla="*/ 12 w 13"/>
                    <a:gd name="T3" fmla="*/ 10 h 11"/>
                    <a:gd name="T4" fmla="*/ 13 w 13"/>
                    <a:gd name="T5" fmla="*/ 6 h 11"/>
                    <a:gd name="T6" fmla="*/ 6 w 13"/>
                    <a:gd name="T7" fmla="*/ 0 h 11"/>
                    <a:gd name="T8" fmla="*/ 0 w 13"/>
                    <a:gd name="T9" fmla="*/ 7 h 11"/>
                    <a:gd name="T10" fmla="*/ 2 w 13"/>
                    <a:gd name="T11" fmla="*/ 11 h 11"/>
                    <a:gd name="T12" fmla="*/ 7 w 13"/>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7" y="8"/>
                      </a:moveTo>
                      <a:cubicBezTo>
                        <a:pt x="9" y="8"/>
                        <a:pt x="11" y="9"/>
                        <a:pt x="12" y="10"/>
                      </a:cubicBezTo>
                      <a:cubicBezTo>
                        <a:pt x="13" y="9"/>
                        <a:pt x="13" y="8"/>
                        <a:pt x="13" y="6"/>
                      </a:cubicBezTo>
                      <a:cubicBezTo>
                        <a:pt x="13" y="3"/>
                        <a:pt x="10" y="0"/>
                        <a:pt x="6" y="0"/>
                      </a:cubicBezTo>
                      <a:cubicBezTo>
                        <a:pt x="3" y="1"/>
                        <a:pt x="0" y="4"/>
                        <a:pt x="0" y="7"/>
                      </a:cubicBezTo>
                      <a:cubicBezTo>
                        <a:pt x="0" y="9"/>
                        <a:pt x="1" y="10"/>
                        <a:pt x="2" y="11"/>
                      </a:cubicBezTo>
                      <a:cubicBezTo>
                        <a:pt x="3" y="10"/>
                        <a:pt x="5" y="8"/>
                        <a:pt x="7"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3"/>
                <p:cNvSpPr>
                  <a:spLocks/>
                </p:cNvSpPr>
                <p:nvPr/>
              </p:nvSpPr>
              <p:spPr bwMode="auto">
                <a:xfrm>
                  <a:off x="3238501" y="3643313"/>
                  <a:ext cx="100013" cy="14288"/>
                </a:xfrm>
                <a:custGeom>
                  <a:avLst/>
                  <a:gdLst>
                    <a:gd name="T0" fmla="*/ 0 w 28"/>
                    <a:gd name="T1" fmla="*/ 2 h 4"/>
                    <a:gd name="T2" fmla="*/ 13 w 28"/>
                    <a:gd name="T3" fmla="*/ 2 h 4"/>
                    <a:gd name="T4" fmla="*/ 22 w 28"/>
                    <a:gd name="T5" fmla="*/ 1 h 4"/>
                    <a:gd name="T6" fmla="*/ 26 w 28"/>
                    <a:gd name="T7" fmla="*/ 1 h 4"/>
                    <a:gd name="T8" fmla="*/ 28 w 28"/>
                    <a:gd name="T9" fmla="*/ 2 h 4"/>
                    <a:gd name="T10" fmla="*/ 27 w 28"/>
                    <a:gd name="T11" fmla="*/ 3 h 4"/>
                    <a:gd name="T12" fmla="*/ 27 w 28"/>
                    <a:gd name="T13" fmla="*/ 3 h 4"/>
                    <a:gd name="T14" fmla="*/ 27 w 28"/>
                    <a:gd name="T15" fmla="*/ 4 h 4"/>
                    <a:gd name="T16" fmla="*/ 22 w 28"/>
                    <a:gd name="T17" fmla="*/ 4 h 4"/>
                    <a:gd name="T18" fmla="*/ 13 w 28"/>
                    <a:gd name="T19" fmla="*/ 4 h 4"/>
                    <a:gd name="T20" fmla="*/ 0 w 2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
                      <a:moveTo>
                        <a:pt x="0" y="2"/>
                      </a:moveTo>
                      <a:cubicBezTo>
                        <a:pt x="0" y="2"/>
                        <a:pt x="7" y="2"/>
                        <a:pt x="13" y="2"/>
                      </a:cubicBezTo>
                      <a:cubicBezTo>
                        <a:pt x="16" y="2"/>
                        <a:pt x="20" y="2"/>
                        <a:pt x="22" y="1"/>
                      </a:cubicBezTo>
                      <a:cubicBezTo>
                        <a:pt x="24" y="1"/>
                        <a:pt x="26" y="1"/>
                        <a:pt x="26" y="1"/>
                      </a:cubicBezTo>
                      <a:cubicBezTo>
                        <a:pt x="27" y="0"/>
                        <a:pt x="28" y="1"/>
                        <a:pt x="28" y="2"/>
                      </a:cubicBezTo>
                      <a:cubicBezTo>
                        <a:pt x="28" y="2"/>
                        <a:pt x="28" y="3"/>
                        <a:pt x="27" y="3"/>
                      </a:cubicBezTo>
                      <a:cubicBezTo>
                        <a:pt x="27" y="3"/>
                        <a:pt x="27" y="3"/>
                        <a:pt x="27" y="3"/>
                      </a:cubicBezTo>
                      <a:cubicBezTo>
                        <a:pt x="27" y="4"/>
                        <a:pt x="27" y="4"/>
                        <a:pt x="27" y="4"/>
                      </a:cubicBezTo>
                      <a:cubicBezTo>
                        <a:pt x="27" y="4"/>
                        <a:pt x="25" y="4"/>
                        <a:pt x="22" y="4"/>
                      </a:cubicBezTo>
                      <a:cubicBezTo>
                        <a:pt x="20" y="4"/>
                        <a:pt x="16" y="4"/>
                        <a:pt x="13" y="4"/>
                      </a:cubicBezTo>
                      <a:cubicBezTo>
                        <a:pt x="7" y="3"/>
                        <a:pt x="0" y="2"/>
                        <a:pt x="0" y="2"/>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4"/>
                <p:cNvSpPr>
                  <a:spLocks/>
                </p:cNvSpPr>
                <p:nvPr/>
              </p:nvSpPr>
              <p:spPr bwMode="auto">
                <a:xfrm>
                  <a:off x="3238501" y="3649663"/>
                  <a:ext cx="100013" cy="14288"/>
                </a:xfrm>
                <a:custGeom>
                  <a:avLst/>
                  <a:gdLst>
                    <a:gd name="T0" fmla="*/ 0 w 28"/>
                    <a:gd name="T1" fmla="*/ 0 h 4"/>
                    <a:gd name="T2" fmla="*/ 13 w 28"/>
                    <a:gd name="T3" fmla="*/ 1 h 4"/>
                    <a:gd name="T4" fmla="*/ 22 w 28"/>
                    <a:gd name="T5" fmla="*/ 2 h 4"/>
                    <a:gd name="T6" fmla="*/ 26 w 28"/>
                    <a:gd name="T7" fmla="*/ 1 h 4"/>
                    <a:gd name="T8" fmla="*/ 28 w 28"/>
                    <a:gd name="T9" fmla="*/ 3 h 4"/>
                    <a:gd name="T10" fmla="*/ 26 w 28"/>
                    <a:gd name="T11" fmla="*/ 4 h 4"/>
                    <a:gd name="T12" fmla="*/ 26 w 28"/>
                    <a:gd name="T13" fmla="*/ 4 h 4"/>
                    <a:gd name="T14" fmla="*/ 26 w 28"/>
                    <a:gd name="T15" fmla="*/ 4 h 4"/>
                    <a:gd name="T16" fmla="*/ 22 w 28"/>
                    <a:gd name="T17" fmla="*/ 4 h 4"/>
                    <a:gd name="T18" fmla="*/ 13 w 28"/>
                    <a:gd name="T19" fmla="*/ 3 h 4"/>
                    <a:gd name="T20" fmla="*/ 0 w 28"/>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
                      <a:moveTo>
                        <a:pt x="0" y="0"/>
                      </a:moveTo>
                      <a:cubicBezTo>
                        <a:pt x="0" y="0"/>
                        <a:pt x="7" y="1"/>
                        <a:pt x="13" y="1"/>
                      </a:cubicBezTo>
                      <a:cubicBezTo>
                        <a:pt x="16" y="2"/>
                        <a:pt x="20" y="2"/>
                        <a:pt x="22" y="2"/>
                      </a:cubicBezTo>
                      <a:cubicBezTo>
                        <a:pt x="24" y="1"/>
                        <a:pt x="26" y="1"/>
                        <a:pt x="26" y="1"/>
                      </a:cubicBezTo>
                      <a:cubicBezTo>
                        <a:pt x="27" y="1"/>
                        <a:pt x="27" y="2"/>
                        <a:pt x="28" y="3"/>
                      </a:cubicBezTo>
                      <a:cubicBezTo>
                        <a:pt x="28" y="3"/>
                        <a:pt x="27" y="4"/>
                        <a:pt x="26" y="4"/>
                      </a:cubicBezTo>
                      <a:cubicBezTo>
                        <a:pt x="26" y="4"/>
                        <a:pt x="26" y="4"/>
                        <a:pt x="26" y="4"/>
                      </a:cubicBezTo>
                      <a:cubicBezTo>
                        <a:pt x="26" y="4"/>
                        <a:pt x="26" y="4"/>
                        <a:pt x="26" y="4"/>
                      </a:cubicBezTo>
                      <a:cubicBezTo>
                        <a:pt x="26" y="4"/>
                        <a:pt x="24" y="4"/>
                        <a:pt x="22" y="4"/>
                      </a:cubicBezTo>
                      <a:cubicBezTo>
                        <a:pt x="19" y="4"/>
                        <a:pt x="16" y="3"/>
                        <a:pt x="13" y="3"/>
                      </a:cubicBezTo>
                      <a:cubicBezTo>
                        <a:pt x="6" y="2"/>
                        <a:pt x="0" y="0"/>
                        <a:pt x="0" y="0"/>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5"/>
                <p:cNvSpPr>
                  <a:spLocks/>
                </p:cNvSpPr>
                <p:nvPr/>
              </p:nvSpPr>
              <p:spPr bwMode="auto">
                <a:xfrm>
                  <a:off x="3911601" y="4330700"/>
                  <a:ext cx="438150" cy="333375"/>
                </a:xfrm>
                <a:custGeom>
                  <a:avLst/>
                  <a:gdLst>
                    <a:gd name="T0" fmla="*/ 121 w 123"/>
                    <a:gd name="T1" fmla="*/ 56 h 94"/>
                    <a:gd name="T2" fmla="*/ 119 w 123"/>
                    <a:gd name="T3" fmla="*/ 48 h 94"/>
                    <a:gd name="T4" fmla="*/ 122 w 123"/>
                    <a:gd name="T5" fmla="*/ 43 h 94"/>
                    <a:gd name="T6" fmla="*/ 116 w 123"/>
                    <a:gd name="T7" fmla="*/ 33 h 94"/>
                    <a:gd name="T8" fmla="*/ 104 w 123"/>
                    <a:gd name="T9" fmla="*/ 30 h 94"/>
                    <a:gd name="T10" fmla="*/ 86 w 123"/>
                    <a:gd name="T11" fmla="*/ 23 h 94"/>
                    <a:gd name="T12" fmla="*/ 106 w 123"/>
                    <a:gd name="T13" fmla="*/ 17 h 94"/>
                    <a:gd name="T14" fmla="*/ 109 w 123"/>
                    <a:gd name="T15" fmla="*/ 0 h 94"/>
                    <a:gd name="T16" fmla="*/ 64 w 123"/>
                    <a:gd name="T17" fmla="*/ 11 h 94"/>
                    <a:gd name="T18" fmla="*/ 49 w 123"/>
                    <a:gd name="T19" fmla="*/ 25 h 94"/>
                    <a:gd name="T20" fmla="*/ 0 w 123"/>
                    <a:gd name="T21" fmla="*/ 49 h 94"/>
                    <a:gd name="T22" fmla="*/ 10 w 123"/>
                    <a:gd name="T23" fmla="*/ 94 h 94"/>
                    <a:gd name="T24" fmla="*/ 66 w 123"/>
                    <a:gd name="T25" fmla="*/ 80 h 94"/>
                    <a:gd name="T26" fmla="*/ 93 w 123"/>
                    <a:gd name="T27" fmla="*/ 82 h 94"/>
                    <a:gd name="T28" fmla="*/ 103 w 123"/>
                    <a:gd name="T29" fmla="*/ 76 h 94"/>
                    <a:gd name="T30" fmla="*/ 103 w 123"/>
                    <a:gd name="T31" fmla="*/ 72 h 94"/>
                    <a:gd name="T32" fmla="*/ 112 w 123"/>
                    <a:gd name="T33" fmla="*/ 66 h 94"/>
                    <a:gd name="T34" fmla="*/ 111 w 123"/>
                    <a:gd name="T35" fmla="*/ 61 h 94"/>
                    <a:gd name="T36" fmla="*/ 111 w 123"/>
                    <a:gd name="T37" fmla="*/ 61 h 94"/>
                    <a:gd name="T38" fmla="*/ 121 w 123"/>
                    <a:gd name="T39" fmla="*/ 5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 h="94">
                      <a:moveTo>
                        <a:pt x="121" y="56"/>
                      </a:moveTo>
                      <a:cubicBezTo>
                        <a:pt x="122" y="53"/>
                        <a:pt x="121" y="50"/>
                        <a:pt x="119" y="48"/>
                      </a:cubicBezTo>
                      <a:cubicBezTo>
                        <a:pt x="120" y="46"/>
                        <a:pt x="121" y="45"/>
                        <a:pt x="122" y="43"/>
                      </a:cubicBezTo>
                      <a:cubicBezTo>
                        <a:pt x="123" y="39"/>
                        <a:pt x="120" y="35"/>
                        <a:pt x="116" y="33"/>
                      </a:cubicBezTo>
                      <a:cubicBezTo>
                        <a:pt x="104" y="30"/>
                        <a:pt x="104" y="30"/>
                        <a:pt x="104" y="30"/>
                      </a:cubicBezTo>
                      <a:cubicBezTo>
                        <a:pt x="86" y="23"/>
                        <a:pt x="86" y="23"/>
                        <a:pt x="86" y="23"/>
                      </a:cubicBezTo>
                      <a:cubicBezTo>
                        <a:pt x="106" y="17"/>
                        <a:pt x="106" y="17"/>
                        <a:pt x="106" y="17"/>
                      </a:cubicBezTo>
                      <a:cubicBezTo>
                        <a:pt x="106" y="17"/>
                        <a:pt x="117" y="8"/>
                        <a:pt x="109" y="0"/>
                      </a:cubicBezTo>
                      <a:cubicBezTo>
                        <a:pt x="75" y="11"/>
                        <a:pt x="75" y="5"/>
                        <a:pt x="64" y="11"/>
                      </a:cubicBezTo>
                      <a:cubicBezTo>
                        <a:pt x="57" y="14"/>
                        <a:pt x="52" y="19"/>
                        <a:pt x="49" y="25"/>
                      </a:cubicBezTo>
                      <a:cubicBezTo>
                        <a:pt x="47" y="28"/>
                        <a:pt x="0" y="49"/>
                        <a:pt x="0" y="49"/>
                      </a:cubicBezTo>
                      <a:cubicBezTo>
                        <a:pt x="10" y="94"/>
                        <a:pt x="10" y="94"/>
                        <a:pt x="10" y="94"/>
                      </a:cubicBezTo>
                      <a:cubicBezTo>
                        <a:pt x="66" y="80"/>
                        <a:pt x="66" y="80"/>
                        <a:pt x="66" y="80"/>
                      </a:cubicBezTo>
                      <a:cubicBezTo>
                        <a:pt x="93" y="82"/>
                        <a:pt x="93" y="82"/>
                        <a:pt x="93" y="82"/>
                      </a:cubicBezTo>
                      <a:cubicBezTo>
                        <a:pt x="97" y="83"/>
                        <a:pt x="101" y="81"/>
                        <a:pt x="103" y="76"/>
                      </a:cubicBezTo>
                      <a:cubicBezTo>
                        <a:pt x="103" y="75"/>
                        <a:pt x="103" y="73"/>
                        <a:pt x="103" y="72"/>
                      </a:cubicBezTo>
                      <a:cubicBezTo>
                        <a:pt x="107" y="73"/>
                        <a:pt x="110" y="70"/>
                        <a:pt x="112" y="66"/>
                      </a:cubicBezTo>
                      <a:cubicBezTo>
                        <a:pt x="112" y="65"/>
                        <a:pt x="112" y="63"/>
                        <a:pt x="111" y="61"/>
                      </a:cubicBezTo>
                      <a:cubicBezTo>
                        <a:pt x="111" y="61"/>
                        <a:pt x="111" y="61"/>
                        <a:pt x="111" y="61"/>
                      </a:cubicBezTo>
                      <a:cubicBezTo>
                        <a:pt x="116" y="63"/>
                        <a:pt x="120" y="60"/>
                        <a:pt x="121" y="56"/>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0"/>
                <p:cNvSpPr>
                  <a:spLocks/>
                </p:cNvSpPr>
                <p:nvPr/>
              </p:nvSpPr>
              <p:spPr bwMode="auto">
                <a:xfrm>
                  <a:off x="2728913" y="3925888"/>
                  <a:ext cx="815975" cy="1017588"/>
                </a:xfrm>
                <a:custGeom>
                  <a:avLst/>
                  <a:gdLst>
                    <a:gd name="T0" fmla="*/ 211 w 229"/>
                    <a:gd name="T1" fmla="*/ 274 h 287"/>
                    <a:gd name="T2" fmla="*/ 159 w 229"/>
                    <a:gd name="T3" fmla="*/ 269 h 287"/>
                    <a:gd name="T4" fmla="*/ 23 w 229"/>
                    <a:gd name="T5" fmla="*/ 94 h 287"/>
                    <a:gd name="T6" fmla="*/ 23 w 229"/>
                    <a:gd name="T7" fmla="*/ 94 h 287"/>
                    <a:gd name="T8" fmla="*/ 17 w 229"/>
                    <a:gd name="T9" fmla="*/ 88 h 287"/>
                    <a:gd name="T10" fmla="*/ 25 w 229"/>
                    <a:gd name="T11" fmla="*/ 17 h 287"/>
                    <a:gd name="T12" fmla="*/ 96 w 229"/>
                    <a:gd name="T13" fmla="*/ 25 h 287"/>
                    <a:gd name="T14" fmla="*/ 96 w 229"/>
                    <a:gd name="T15" fmla="*/ 25 h 287"/>
                    <a:gd name="T16" fmla="*/ 216 w 229"/>
                    <a:gd name="T17" fmla="*/ 223 h 287"/>
                    <a:gd name="T18" fmla="*/ 211 w 229"/>
                    <a:gd name="T19" fmla="*/ 27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87">
                      <a:moveTo>
                        <a:pt x="211" y="274"/>
                      </a:moveTo>
                      <a:cubicBezTo>
                        <a:pt x="195" y="287"/>
                        <a:pt x="172" y="285"/>
                        <a:pt x="159" y="269"/>
                      </a:cubicBezTo>
                      <a:cubicBezTo>
                        <a:pt x="23" y="94"/>
                        <a:pt x="23" y="94"/>
                        <a:pt x="23" y="94"/>
                      </a:cubicBezTo>
                      <a:cubicBezTo>
                        <a:pt x="23" y="94"/>
                        <a:pt x="23" y="94"/>
                        <a:pt x="23" y="94"/>
                      </a:cubicBezTo>
                      <a:cubicBezTo>
                        <a:pt x="17" y="88"/>
                        <a:pt x="17" y="88"/>
                        <a:pt x="17" y="88"/>
                      </a:cubicBezTo>
                      <a:cubicBezTo>
                        <a:pt x="0" y="66"/>
                        <a:pt x="3" y="34"/>
                        <a:pt x="25" y="17"/>
                      </a:cubicBezTo>
                      <a:cubicBezTo>
                        <a:pt x="47" y="0"/>
                        <a:pt x="79" y="4"/>
                        <a:pt x="96" y="25"/>
                      </a:cubicBezTo>
                      <a:cubicBezTo>
                        <a:pt x="96" y="25"/>
                        <a:pt x="96" y="25"/>
                        <a:pt x="96" y="25"/>
                      </a:cubicBezTo>
                      <a:cubicBezTo>
                        <a:pt x="216" y="223"/>
                        <a:pt x="216" y="223"/>
                        <a:pt x="216" y="223"/>
                      </a:cubicBezTo>
                      <a:cubicBezTo>
                        <a:pt x="229" y="238"/>
                        <a:pt x="226" y="262"/>
                        <a:pt x="211" y="274"/>
                      </a:cubicBezTo>
                      <a:close/>
                    </a:path>
                  </a:pathLst>
                </a:custGeom>
                <a:solidFill>
                  <a:srgbClr val="0052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83"/>
                <p:cNvSpPr>
                  <a:spLocks/>
                </p:cNvSpPr>
                <p:nvPr/>
              </p:nvSpPr>
              <p:spPr bwMode="auto">
                <a:xfrm>
                  <a:off x="3690938" y="6507163"/>
                  <a:ext cx="844550" cy="223838"/>
                </a:xfrm>
                <a:custGeom>
                  <a:avLst/>
                  <a:gdLst>
                    <a:gd name="T0" fmla="*/ 0 w 237"/>
                    <a:gd name="T1" fmla="*/ 17 h 63"/>
                    <a:gd name="T2" fmla="*/ 6 w 237"/>
                    <a:gd name="T3" fmla="*/ 53 h 63"/>
                    <a:gd name="T4" fmla="*/ 29 w 237"/>
                    <a:gd name="T5" fmla="*/ 62 h 63"/>
                    <a:gd name="T6" fmla="*/ 140 w 237"/>
                    <a:gd name="T7" fmla="*/ 51 h 63"/>
                    <a:gd name="T8" fmla="*/ 214 w 237"/>
                    <a:gd name="T9" fmla="*/ 35 h 63"/>
                    <a:gd name="T10" fmla="*/ 218 w 237"/>
                    <a:gd name="T11" fmla="*/ 18 h 63"/>
                    <a:gd name="T12" fmla="*/ 112 w 237"/>
                    <a:gd name="T13" fmla="*/ 5 h 63"/>
                    <a:gd name="T14" fmla="*/ 0 w 237"/>
                    <a:gd name="T15" fmla="*/ 17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63">
                      <a:moveTo>
                        <a:pt x="0" y="17"/>
                      </a:moveTo>
                      <a:cubicBezTo>
                        <a:pt x="6" y="53"/>
                        <a:pt x="6" y="53"/>
                        <a:pt x="6" y="53"/>
                      </a:cubicBezTo>
                      <a:cubicBezTo>
                        <a:pt x="9" y="61"/>
                        <a:pt x="17" y="63"/>
                        <a:pt x="29" y="62"/>
                      </a:cubicBezTo>
                      <a:cubicBezTo>
                        <a:pt x="140" y="51"/>
                        <a:pt x="140" y="51"/>
                        <a:pt x="140" y="51"/>
                      </a:cubicBezTo>
                      <a:cubicBezTo>
                        <a:pt x="158" y="49"/>
                        <a:pt x="214" y="35"/>
                        <a:pt x="214" y="35"/>
                      </a:cubicBezTo>
                      <a:cubicBezTo>
                        <a:pt x="237" y="27"/>
                        <a:pt x="224" y="17"/>
                        <a:pt x="218" y="18"/>
                      </a:cubicBezTo>
                      <a:cubicBezTo>
                        <a:pt x="199" y="19"/>
                        <a:pt x="150" y="10"/>
                        <a:pt x="112" y="5"/>
                      </a:cubicBezTo>
                      <a:cubicBezTo>
                        <a:pt x="80" y="0"/>
                        <a:pt x="0" y="17"/>
                        <a:pt x="0" y="17"/>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84"/>
                <p:cNvSpPr>
                  <a:spLocks/>
                </p:cNvSpPr>
                <p:nvPr/>
              </p:nvSpPr>
              <p:spPr bwMode="auto">
                <a:xfrm>
                  <a:off x="3684588" y="6426200"/>
                  <a:ext cx="558800" cy="173038"/>
                </a:xfrm>
                <a:custGeom>
                  <a:avLst/>
                  <a:gdLst>
                    <a:gd name="T0" fmla="*/ 1 w 157"/>
                    <a:gd name="T1" fmla="*/ 10 h 49"/>
                    <a:gd name="T2" fmla="*/ 2 w 157"/>
                    <a:gd name="T3" fmla="*/ 40 h 49"/>
                    <a:gd name="T4" fmla="*/ 136 w 157"/>
                    <a:gd name="T5" fmla="*/ 40 h 49"/>
                    <a:gd name="T6" fmla="*/ 150 w 157"/>
                    <a:gd name="T7" fmla="*/ 33 h 49"/>
                    <a:gd name="T8" fmla="*/ 51 w 157"/>
                    <a:gd name="T9" fmla="*/ 0 h 49"/>
                    <a:gd name="T10" fmla="*/ 1 w 157"/>
                    <a:gd name="T11" fmla="*/ 10 h 49"/>
                  </a:gdLst>
                  <a:ahLst/>
                  <a:cxnLst>
                    <a:cxn ang="0">
                      <a:pos x="T0" y="T1"/>
                    </a:cxn>
                    <a:cxn ang="0">
                      <a:pos x="T2" y="T3"/>
                    </a:cxn>
                    <a:cxn ang="0">
                      <a:pos x="T4" y="T5"/>
                    </a:cxn>
                    <a:cxn ang="0">
                      <a:pos x="T6" y="T7"/>
                    </a:cxn>
                    <a:cxn ang="0">
                      <a:pos x="T8" y="T9"/>
                    </a:cxn>
                    <a:cxn ang="0">
                      <a:pos x="T10" y="T11"/>
                    </a:cxn>
                  </a:cxnLst>
                  <a:rect l="0" t="0" r="r" b="b"/>
                  <a:pathLst>
                    <a:path w="157" h="49">
                      <a:moveTo>
                        <a:pt x="1" y="10"/>
                      </a:moveTo>
                      <a:cubicBezTo>
                        <a:pt x="3" y="21"/>
                        <a:pt x="0" y="33"/>
                        <a:pt x="2" y="40"/>
                      </a:cubicBezTo>
                      <a:cubicBezTo>
                        <a:pt x="5" y="49"/>
                        <a:pt x="136" y="40"/>
                        <a:pt x="136" y="40"/>
                      </a:cubicBezTo>
                      <a:cubicBezTo>
                        <a:pt x="139" y="40"/>
                        <a:pt x="157" y="34"/>
                        <a:pt x="150" y="33"/>
                      </a:cubicBezTo>
                      <a:cubicBezTo>
                        <a:pt x="118" y="29"/>
                        <a:pt x="51" y="13"/>
                        <a:pt x="51" y="0"/>
                      </a:cubicBezTo>
                      <a:lnTo>
                        <a:pt x="1" y="1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85"/>
                <p:cNvSpPr>
                  <a:spLocks/>
                </p:cNvSpPr>
                <p:nvPr/>
              </p:nvSpPr>
              <p:spPr bwMode="auto">
                <a:xfrm>
                  <a:off x="3894138" y="5465763"/>
                  <a:ext cx="549275" cy="1109663"/>
                </a:xfrm>
                <a:custGeom>
                  <a:avLst/>
                  <a:gdLst>
                    <a:gd name="T0" fmla="*/ 207 w 346"/>
                    <a:gd name="T1" fmla="*/ 696 h 699"/>
                    <a:gd name="T2" fmla="*/ 346 w 346"/>
                    <a:gd name="T3" fmla="*/ 699 h 699"/>
                    <a:gd name="T4" fmla="*/ 117 w 346"/>
                    <a:gd name="T5" fmla="*/ 0 h 699"/>
                    <a:gd name="T6" fmla="*/ 0 w 346"/>
                    <a:gd name="T7" fmla="*/ 33 h 699"/>
                    <a:gd name="T8" fmla="*/ 207 w 346"/>
                    <a:gd name="T9" fmla="*/ 696 h 699"/>
                  </a:gdLst>
                  <a:ahLst/>
                  <a:cxnLst>
                    <a:cxn ang="0">
                      <a:pos x="T0" y="T1"/>
                    </a:cxn>
                    <a:cxn ang="0">
                      <a:pos x="T2" y="T3"/>
                    </a:cxn>
                    <a:cxn ang="0">
                      <a:pos x="T4" y="T5"/>
                    </a:cxn>
                    <a:cxn ang="0">
                      <a:pos x="T6" y="T7"/>
                    </a:cxn>
                    <a:cxn ang="0">
                      <a:pos x="T8" y="T9"/>
                    </a:cxn>
                  </a:cxnLst>
                  <a:rect l="0" t="0" r="r" b="b"/>
                  <a:pathLst>
                    <a:path w="346" h="699">
                      <a:moveTo>
                        <a:pt x="207" y="696"/>
                      </a:moveTo>
                      <a:lnTo>
                        <a:pt x="346" y="699"/>
                      </a:lnTo>
                      <a:lnTo>
                        <a:pt x="117" y="0"/>
                      </a:lnTo>
                      <a:lnTo>
                        <a:pt x="0" y="33"/>
                      </a:lnTo>
                      <a:lnTo>
                        <a:pt x="207" y="696"/>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86"/>
                <p:cNvSpPr>
                  <a:spLocks/>
                </p:cNvSpPr>
                <p:nvPr/>
              </p:nvSpPr>
              <p:spPr bwMode="auto">
                <a:xfrm>
                  <a:off x="3519488" y="5546725"/>
                  <a:ext cx="392113" cy="1017588"/>
                </a:xfrm>
                <a:custGeom>
                  <a:avLst/>
                  <a:gdLst>
                    <a:gd name="T0" fmla="*/ 113 w 247"/>
                    <a:gd name="T1" fmla="*/ 641 h 641"/>
                    <a:gd name="T2" fmla="*/ 247 w 247"/>
                    <a:gd name="T3" fmla="*/ 637 h 641"/>
                    <a:gd name="T4" fmla="*/ 139 w 247"/>
                    <a:gd name="T5" fmla="*/ 0 h 641"/>
                    <a:gd name="T6" fmla="*/ 0 w 247"/>
                    <a:gd name="T7" fmla="*/ 0 h 641"/>
                    <a:gd name="T8" fmla="*/ 113 w 247"/>
                    <a:gd name="T9" fmla="*/ 641 h 641"/>
                  </a:gdLst>
                  <a:ahLst/>
                  <a:cxnLst>
                    <a:cxn ang="0">
                      <a:pos x="T0" y="T1"/>
                    </a:cxn>
                    <a:cxn ang="0">
                      <a:pos x="T2" y="T3"/>
                    </a:cxn>
                    <a:cxn ang="0">
                      <a:pos x="T4" y="T5"/>
                    </a:cxn>
                    <a:cxn ang="0">
                      <a:pos x="T6" y="T7"/>
                    </a:cxn>
                    <a:cxn ang="0">
                      <a:pos x="T8" y="T9"/>
                    </a:cxn>
                  </a:cxnLst>
                  <a:rect l="0" t="0" r="r" b="b"/>
                  <a:pathLst>
                    <a:path w="247" h="641">
                      <a:moveTo>
                        <a:pt x="113" y="641"/>
                      </a:moveTo>
                      <a:lnTo>
                        <a:pt x="247" y="637"/>
                      </a:lnTo>
                      <a:lnTo>
                        <a:pt x="139" y="0"/>
                      </a:lnTo>
                      <a:lnTo>
                        <a:pt x="0" y="0"/>
                      </a:lnTo>
                      <a:lnTo>
                        <a:pt x="113" y="641"/>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87"/>
                <p:cNvSpPr>
                  <a:spLocks noChangeArrowheads="1"/>
                </p:cNvSpPr>
                <p:nvPr/>
              </p:nvSpPr>
              <p:spPr bwMode="auto">
                <a:xfrm>
                  <a:off x="3038476" y="5359400"/>
                  <a:ext cx="246063" cy="87313"/>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88"/>
                <p:cNvSpPr>
                  <a:spLocks/>
                </p:cNvSpPr>
                <p:nvPr/>
              </p:nvSpPr>
              <p:spPr bwMode="auto">
                <a:xfrm>
                  <a:off x="2928938" y="5054600"/>
                  <a:ext cx="976313" cy="1409700"/>
                </a:xfrm>
                <a:custGeom>
                  <a:avLst/>
                  <a:gdLst>
                    <a:gd name="T0" fmla="*/ 190 w 274"/>
                    <a:gd name="T1" fmla="*/ 398 h 398"/>
                    <a:gd name="T2" fmla="*/ 147 w 274"/>
                    <a:gd name="T3" fmla="*/ 111 h 398"/>
                    <a:gd name="T4" fmla="*/ 0 w 274"/>
                    <a:gd name="T5" fmla="*/ 89 h 398"/>
                    <a:gd name="T6" fmla="*/ 13 w 274"/>
                    <a:gd name="T7" fmla="*/ 0 h 398"/>
                    <a:gd name="T8" fmla="*/ 194 w 274"/>
                    <a:gd name="T9" fmla="*/ 28 h 398"/>
                    <a:gd name="T10" fmla="*/ 232 w 274"/>
                    <a:gd name="T11" fmla="*/ 67 h 398"/>
                    <a:gd name="T12" fmla="*/ 274 w 274"/>
                    <a:gd name="T13" fmla="*/ 372 h 398"/>
                    <a:gd name="T14" fmla="*/ 190 w 274"/>
                    <a:gd name="T15" fmla="*/ 398 h 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398">
                      <a:moveTo>
                        <a:pt x="190" y="398"/>
                      </a:moveTo>
                      <a:cubicBezTo>
                        <a:pt x="147" y="111"/>
                        <a:pt x="147" y="111"/>
                        <a:pt x="147" y="111"/>
                      </a:cubicBezTo>
                      <a:cubicBezTo>
                        <a:pt x="0" y="89"/>
                        <a:pt x="0" y="89"/>
                        <a:pt x="0" y="89"/>
                      </a:cubicBezTo>
                      <a:cubicBezTo>
                        <a:pt x="13" y="0"/>
                        <a:pt x="13" y="0"/>
                        <a:pt x="13" y="0"/>
                      </a:cubicBezTo>
                      <a:cubicBezTo>
                        <a:pt x="194" y="28"/>
                        <a:pt x="194" y="28"/>
                        <a:pt x="194" y="28"/>
                      </a:cubicBezTo>
                      <a:cubicBezTo>
                        <a:pt x="214" y="31"/>
                        <a:pt x="229" y="47"/>
                        <a:pt x="232" y="67"/>
                      </a:cubicBezTo>
                      <a:cubicBezTo>
                        <a:pt x="274" y="372"/>
                        <a:pt x="274" y="372"/>
                        <a:pt x="274" y="372"/>
                      </a:cubicBezTo>
                      <a:lnTo>
                        <a:pt x="190" y="398"/>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89"/>
                <p:cNvSpPr>
                  <a:spLocks/>
                </p:cNvSpPr>
                <p:nvPr/>
              </p:nvSpPr>
              <p:spPr bwMode="auto">
                <a:xfrm>
                  <a:off x="2928938" y="5054600"/>
                  <a:ext cx="773113" cy="1409700"/>
                </a:xfrm>
                <a:custGeom>
                  <a:avLst/>
                  <a:gdLst>
                    <a:gd name="T0" fmla="*/ 395 w 487"/>
                    <a:gd name="T1" fmla="*/ 227 h 888"/>
                    <a:gd name="T2" fmla="*/ 58 w 487"/>
                    <a:gd name="T3" fmla="*/ 183 h 888"/>
                    <a:gd name="T4" fmla="*/ 85 w 487"/>
                    <a:gd name="T5" fmla="*/ 9 h 888"/>
                    <a:gd name="T6" fmla="*/ 29 w 487"/>
                    <a:gd name="T7" fmla="*/ 0 h 888"/>
                    <a:gd name="T8" fmla="*/ 0 w 487"/>
                    <a:gd name="T9" fmla="*/ 198 h 888"/>
                    <a:gd name="T10" fmla="*/ 330 w 487"/>
                    <a:gd name="T11" fmla="*/ 247 h 888"/>
                    <a:gd name="T12" fmla="*/ 426 w 487"/>
                    <a:gd name="T13" fmla="*/ 888 h 888"/>
                    <a:gd name="T14" fmla="*/ 487 w 487"/>
                    <a:gd name="T15" fmla="*/ 873 h 888"/>
                    <a:gd name="T16" fmla="*/ 395 w 487"/>
                    <a:gd name="T17" fmla="*/ 227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888">
                      <a:moveTo>
                        <a:pt x="395" y="227"/>
                      </a:moveTo>
                      <a:lnTo>
                        <a:pt x="58" y="183"/>
                      </a:lnTo>
                      <a:lnTo>
                        <a:pt x="85" y="9"/>
                      </a:lnTo>
                      <a:lnTo>
                        <a:pt x="29" y="0"/>
                      </a:lnTo>
                      <a:lnTo>
                        <a:pt x="0" y="198"/>
                      </a:lnTo>
                      <a:lnTo>
                        <a:pt x="330" y="247"/>
                      </a:lnTo>
                      <a:lnTo>
                        <a:pt x="426" y="888"/>
                      </a:lnTo>
                      <a:lnTo>
                        <a:pt x="487" y="873"/>
                      </a:lnTo>
                      <a:lnTo>
                        <a:pt x="395" y="227"/>
                      </a:ln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90"/>
                <p:cNvSpPr>
                  <a:spLocks/>
                </p:cNvSpPr>
                <p:nvPr/>
              </p:nvSpPr>
              <p:spPr bwMode="auto">
                <a:xfrm>
                  <a:off x="2928938" y="5054600"/>
                  <a:ext cx="773113" cy="1409700"/>
                </a:xfrm>
                <a:custGeom>
                  <a:avLst/>
                  <a:gdLst>
                    <a:gd name="T0" fmla="*/ 395 w 487"/>
                    <a:gd name="T1" fmla="*/ 227 h 888"/>
                    <a:gd name="T2" fmla="*/ 58 w 487"/>
                    <a:gd name="T3" fmla="*/ 183 h 888"/>
                    <a:gd name="T4" fmla="*/ 85 w 487"/>
                    <a:gd name="T5" fmla="*/ 9 h 888"/>
                    <a:gd name="T6" fmla="*/ 29 w 487"/>
                    <a:gd name="T7" fmla="*/ 0 h 888"/>
                    <a:gd name="T8" fmla="*/ 0 w 487"/>
                    <a:gd name="T9" fmla="*/ 198 h 888"/>
                    <a:gd name="T10" fmla="*/ 330 w 487"/>
                    <a:gd name="T11" fmla="*/ 247 h 888"/>
                    <a:gd name="T12" fmla="*/ 426 w 487"/>
                    <a:gd name="T13" fmla="*/ 888 h 888"/>
                    <a:gd name="T14" fmla="*/ 487 w 487"/>
                    <a:gd name="T15" fmla="*/ 873 h 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7" h="888">
                      <a:moveTo>
                        <a:pt x="395" y="227"/>
                      </a:moveTo>
                      <a:lnTo>
                        <a:pt x="58" y="183"/>
                      </a:lnTo>
                      <a:lnTo>
                        <a:pt x="85" y="9"/>
                      </a:lnTo>
                      <a:lnTo>
                        <a:pt x="29" y="0"/>
                      </a:lnTo>
                      <a:lnTo>
                        <a:pt x="0" y="198"/>
                      </a:lnTo>
                      <a:lnTo>
                        <a:pt x="330" y="247"/>
                      </a:lnTo>
                      <a:lnTo>
                        <a:pt x="426" y="888"/>
                      </a:lnTo>
                      <a:lnTo>
                        <a:pt x="487" y="8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91"/>
                <p:cNvSpPr>
                  <a:spLocks/>
                </p:cNvSpPr>
                <p:nvPr/>
              </p:nvSpPr>
              <p:spPr bwMode="auto">
                <a:xfrm>
                  <a:off x="3937001" y="4462463"/>
                  <a:ext cx="131763" cy="198438"/>
                </a:xfrm>
                <a:custGeom>
                  <a:avLst/>
                  <a:gdLst>
                    <a:gd name="T0" fmla="*/ 38 w 83"/>
                    <a:gd name="T1" fmla="*/ 0 h 125"/>
                    <a:gd name="T2" fmla="*/ 83 w 83"/>
                    <a:gd name="T3" fmla="*/ 109 h 125"/>
                    <a:gd name="T4" fmla="*/ 40 w 83"/>
                    <a:gd name="T5" fmla="*/ 125 h 125"/>
                    <a:gd name="T6" fmla="*/ 2 w 83"/>
                    <a:gd name="T7" fmla="*/ 20 h 125"/>
                    <a:gd name="T8" fmla="*/ 0 w 83"/>
                    <a:gd name="T9" fmla="*/ 13 h 125"/>
                    <a:gd name="T10" fmla="*/ 38 w 83"/>
                    <a:gd name="T11" fmla="*/ 0 h 125"/>
                  </a:gdLst>
                  <a:ahLst/>
                  <a:cxnLst>
                    <a:cxn ang="0">
                      <a:pos x="T0" y="T1"/>
                    </a:cxn>
                    <a:cxn ang="0">
                      <a:pos x="T2" y="T3"/>
                    </a:cxn>
                    <a:cxn ang="0">
                      <a:pos x="T4" y="T5"/>
                    </a:cxn>
                    <a:cxn ang="0">
                      <a:pos x="T6" y="T7"/>
                    </a:cxn>
                    <a:cxn ang="0">
                      <a:pos x="T8" y="T9"/>
                    </a:cxn>
                    <a:cxn ang="0">
                      <a:pos x="T10" y="T11"/>
                    </a:cxn>
                  </a:cxnLst>
                  <a:rect l="0" t="0" r="r" b="b"/>
                  <a:pathLst>
                    <a:path w="83" h="125">
                      <a:moveTo>
                        <a:pt x="38" y="0"/>
                      </a:moveTo>
                      <a:lnTo>
                        <a:pt x="83" y="109"/>
                      </a:lnTo>
                      <a:lnTo>
                        <a:pt x="40" y="125"/>
                      </a:lnTo>
                      <a:lnTo>
                        <a:pt x="2" y="20"/>
                      </a:lnTo>
                      <a:lnTo>
                        <a:pt x="0" y="13"/>
                      </a:lnTo>
                      <a:lnTo>
                        <a:pt x="38" y="0"/>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92"/>
                <p:cNvSpPr>
                  <a:spLocks/>
                </p:cNvSpPr>
                <p:nvPr/>
              </p:nvSpPr>
              <p:spPr bwMode="auto">
                <a:xfrm>
                  <a:off x="3249613" y="4479925"/>
                  <a:ext cx="755650" cy="463550"/>
                </a:xfrm>
                <a:custGeom>
                  <a:avLst/>
                  <a:gdLst>
                    <a:gd name="T0" fmla="*/ 193 w 212"/>
                    <a:gd name="T1" fmla="*/ 0 h 131"/>
                    <a:gd name="T2" fmla="*/ 212 w 212"/>
                    <a:gd name="T3" fmla="*/ 53 h 131"/>
                    <a:gd name="T4" fmla="*/ 55 w 212"/>
                    <a:gd name="T5" fmla="*/ 123 h 131"/>
                    <a:gd name="T6" fmla="*/ 7 w 212"/>
                    <a:gd name="T7" fmla="*/ 103 h 131"/>
                    <a:gd name="T8" fmla="*/ 27 w 212"/>
                    <a:gd name="T9" fmla="*/ 56 h 131"/>
                    <a:gd name="T10" fmla="*/ 28 w 212"/>
                    <a:gd name="T11" fmla="*/ 55 h 131"/>
                    <a:gd name="T12" fmla="*/ 32 w 212"/>
                    <a:gd name="T13" fmla="*/ 54 h 131"/>
                    <a:gd name="T14" fmla="*/ 193 w 212"/>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131">
                      <a:moveTo>
                        <a:pt x="193" y="0"/>
                      </a:moveTo>
                      <a:cubicBezTo>
                        <a:pt x="212" y="53"/>
                        <a:pt x="212" y="53"/>
                        <a:pt x="212" y="53"/>
                      </a:cubicBezTo>
                      <a:cubicBezTo>
                        <a:pt x="55" y="123"/>
                        <a:pt x="55" y="123"/>
                        <a:pt x="55" y="123"/>
                      </a:cubicBezTo>
                      <a:cubicBezTo>
                        <a:pt x="37" y="131"/>
                        <a:pt x="15" y="122"/>
                        <a:pt x="7" y="103"/>
                      </a:cubicBezTo>
                      <a:cubicBezTo>
                        <a:pt x="0" y="85"/>
                        <a:pt x="8" y="63"/>
                        <a:pt x="27" y="56"/>
                      </a:cubicBezTo>
                      <a:cubicBezTo>
                        <a:pt x="28" y="55"/>
                        <a:pt x="28" y="55"/>
                        <a:pt x="28" y="55"/>
                      </a:cubicBezTo>
                      <a:cubicBezTo>
                        <a:pt x="32" y="54"/>
                        <a:pt x="32" y="54"/>
                        <a:pt x="32" y="54"/>
                      </a:cubicBezTo>
                      <a:lnTo>
                        <a:pt x="193" y="0"/>
                      </a:ln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3"/>
                <p:cNvSpPr>
                  <a:spLocks/>
                </p:cNvSpPr>
                <p:nvPr/>
              </p:nvSpPr>
              <p:spPr bwMode="auto">
                <a:xfrm>
                  <a:off x="2906713" y="5100638"/>
                  <a:ext cx="1493838" cy="1354138"/>
                </a:xfrm>
                <a:custGeom>
                  <a:avLst/>
                  <a:gdLst>
                    <a:gd name="T0" fmla="*/ 334 w 419"/>
                    <a:gd name="T1" fmla="*/ 382 h 382"/>
                    <a:gd name="T2" fmla="*/ 256 w 419"/>
                    <a:gd name="T3" fmla="*/ 117 h 382"/>
                    <a:gd name="T4" fmla="*/ 0 w 419"/>
                    <a:gd name="T5" fmla="*/ 89 h 382"/>
                    <a:gd name="T6" fmla="*/ 10 w 419"/>
                    <a:gd name="T7" fmla="*/ 0 h 382"/>
                    <a:gd name="T8" fmla="*/ 296 w 419"/>
                    <a:gd name="T9" fmla="*/ 31 h 382"/>
                    <a:gd name="T10" fmla="*/ 335 w 419"/>
                    <a:gd name="T11" fmla="*/ 65 h 382"/>
                    <a:gd name="T12" fmla="*/ 419 w 419"/>
                    <a:gd name="T13" fmla="*/ 355 h 382"/>
                    <a:gd name="T14" fmla="*/ 334 w 419"/>
                    <a:gd name="T15" fmla="*/ 382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382">
                      <a:moveTo>
                        <a:pt x="334" y="382"/>
                      </a:moveTo>
                      <a:cubicBezTo>
                        <a:pt x="256" y="117"/>
                        <a:pt x="256" y="117"/>
                        <a:pt x="256" y="117"/>
                      </a:cubicBezTo>
                      <a:cubicBezTo>
                        <a:pt x="0" y="89"/>
                        <a:pt x="0" y="89"/>
                        <a:pt x="0" y="89"/>
                      </a:cubicBezTo>
                      <a:cubicBezTo>
                        <a:pt x="10" y="0"/>
                        <a:pt x="10" y="0"/>
                        <a:pt x="10" y="0"/>
                      </a:cubicBezTo>
                      <a:cubicBezTo>
                        <a:pt x="296" y="31"/>
                        <a:pt x="296" y="31"/>
                        <a:pt x="296" y="31"/>
                      </a:cubicBezTo>
                      <a:cubicBezTo>
                        <a:pt x="315" y="33"/>
                        <a:pt x="330" y="47"/>
                        <a:pt x="335" y="65"/>
                      </a:cubicBezTo>
                      <a:cubicBezTo>
                        <a:pt x="419" y="355"/>
                        <a:pt x="419" y="355"/>
                        <a:pt x="419" y="355"/>
                      </a:cubicBezTo>
                      <a:lnTo>
                        <a:pt x="334" y="382"/>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94"/>
                <p:cNvSpPr>
                  <a:spLocks/>
                </p:cNvSpPr>
                <p:nvPr/>
              </p:nvSpPr>
              <p:spPr bwMode="auto">
                <a:xfrm>
                  <a:off x="2906713" y="5337175"/>
                  <a:ext cx="1279525" cy="1117600"/>
                </a:xfrm>
                <a:custGeom>
                  <a:avLst/>
                  <a:gdLst>
                    <a:gd name="T0" fmla="*/ 334 w 359"/>
                    <a:gd name="T1" fmla="*/ 315 h 315"/>
                    <a:gd name="T2" fmla="*/ 359 w 359"/>
                    <a:gd name="T3" fmla="*/ 307 h 315"/>
                    <a:gd name="T4" fmla="*/ 285 w 359"/>
                    <a:gd name="T5" fmla="*/ 61 h 315"/>
                    <a:gd name="T6" fmla="*/ 246 w 359"/>
                    <a:gd name="T7" fmla="*/ 27 h 315"/>
                    <a:gd name="T8" fmla="*/ 2 w 359"/>
                    <a:gd name="T9" fmla="*/ 0 h 315"/>
                    <a:gd name="T10" fmla="*/ 0 w 359"/>
                    <a:gd name="T11" fmla="*/ 22 h 315"/>
                    <a:gd name="T12" fmla="*/ 256 w 359"/>
                    <a:gd name="T13" fmla="*/ 50 h 315"/>
                    <a:gd name="T14" fmla="*/ 334 w 359"/>
                    <a:gd name="T15" fmla="*/ 315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9" h="315">
                      <a:moveTo>
                        <a:pt x="334" y="315"/>
                      </a:moveTo>
                      <a:cubicBezTo>
                        <a:pt x="359" y="307"/>
                        <a:pt x="359" y="307"/>
                        <a:pt x="359" y="307"/>
                      </a:cubicBezTo>
                      <a:cubicBezTo>
                        <a:pt x="285" y="61"/>
                        <a:pt x="285" y="61"/>
                        <a:pt x="285" y="61"/>
                      </a:cubicBezTo>
                      <a:cubicBezTo>
                        <a:pt x="280" y="43"/>
                        <a:pt x="265" y="29"/>
                        <a:pt x="246" y="27"/>
                      </a:cubicBezTo>
                      <a:cubicBezTo>
                        <a:pt x="2" y="0"/>
                        <a:pt x="2" y="0"/>
                        <a:pt x="2" y="0"/>
                      </a:cubicBezTo>
                      <a:cubicBezTo>
                        <a:pt x="0" y="22"/>
                        <a:pt x="0" y="22"/>
                        <a:pt x="0" y="22"/>
                      </a:cubicBezTo>
                      <a:cubicBezTo>
                        <a:pt x="256" y="50"/>
                        <a:pt x="256" y="50"/>
                        <a:pt x="256" y="50"/>
                      </a:cubicBezTo>
                      <a:lnTo>
                        <a:pt x="334" y="315"/>
                      </a:ln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95"/>
                <p:cNvSpPr>
                  <a:spLocks/>
                </p:cNvSpPr>
                <p:nvPr/>
              </p:nvSpPr>
              <p:spPr bwMode="auto">
                <a:xfrm>
                  <a:off x="2689226" y="3948113"/>
                  <a:ext cx="990600" cy="1509713"/>
                </a:xfrm>
                <a:custGeom>
                  <a:avLst/>
                  <a:gdLst>
                    <a:gd name="T0" fmla="*/ 211 w 278"/>
                    <a:gd name="T1" fmla="*/ 99 h 426"/>
                    <a:gd name="T2" fmla="*/ 134 w 278"/>
                    <a:gd name="T3" fmla="*/ 1 h 426"/>
                    <a:gd name="T4" fmla="*/ 70 w 278"/>
                    <a:gd name="T5" fmla="*/ 0 h 426"/>
                    <a:gd name="T6" fmla="*/ 19 w 278"/>
                    <a:gd name="T7" fmla="*/ 34 h 426"/>
                    <a:gd name="T8" fmla="*/ 0 w 278"/>
                    <a:gd name="T9" fmla="*/ 321 h 426"/>
                    <a:gd name="T10" fmla="*/ 34 w 278"/>
                    <a:gd name="T11" fmla="*/ 420 h 426"/>
                    <a:gd name="T12" fmla="*/ 109 w 278"/>
                    <a:gd name="T13" fmla="*/ 420 h 426"/>
                    <a:gd name="T14" fmla="*/ 238 w 278"/>
                    <a:gd name="T15" fmla="*/ 380 h 426"/>
                    <a:gd name="T16" fmla="*/ 211 w 278"/>
                    <a:gd name="T17" fmla="*/ 9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426">
                      <a:moveTo>
                        <a:pt x="211" y="99"/>
                      </a:moveTo>
                      <a:cubicBezTo>
                        <a:pt x="200" y="51"/>
                        <a:pt x="171" y="1"/>
                        <a:pt x="134" y="1"/>
                      </a:cubicBezTo>
                      <a:cubicBezTo>
                        <a:pt x="124" y="1"/>
                        <a:pt x="80" y="0"/>
                        <a:pt x="70" y="0"/>
                      </a:cubicBezTo>
                      <a:cubicBezTo>
                        <a:pt x="29" y="0"/>
                        <a:pt x="23" y="24"/>
                        <a:pt x="19" y="34"/>
                      </a:cubicBezTo>
                      <a:cubicBezTo>
                        <a:pt x="6" y="68"/>
                        <a:pt x="0" y="261"/>
                        <a:pt x="0" y="321"/>
                      </a:cubicBezTo>
                      <a:cubicBezTo>
                        <a:pt x="0" y="382"/>
                        <a:pt x="0" y="420"/>
                        <a:pt x="34" y="420"/>
                      </a:cubicBezTo>
                      <a:cubicBezTo>
                        <a:pt x="109" y="420"/>
                        <a:pt x="109" y="420"/>
                        <a:pt x="109" y="420"/>
                      </a:cubicBezTo>
                      <a:cubicBezTo>
                        <a:pt x="143" y="420"/>
                        <a:pt x="278" y="426"/>
                        <a:pt x="238" y="380"/>
                      </a:cubicBezTo>
                      <a:cubicBezTo>
                        <a:pt x="180" y="315"/>
                        <a:pt x="224" y="156"/>
                        <a:pt x="211" y="99"/>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96"/>
                <p:cNvSpPr>
                  <a:spLocks/>
                </p:cNvSpPr>
                <p:nvPr/>
              </p:nvSpPr>
              <p:spPr bwMode="auto">
                <a:xfrm>
                  <a:off x="3074988" y="5549900"/>
                  <a:ext cx="123825" cy="957263"/>
                </a:xfrm>
                <a:custGeom>
                  <a:avLst/>
                  <a:gdLst>
                    <a:gd name="T0" fmla="*/ 18 w 35"/>
                    <a:gd name="T1" fmla="*/ 270 h 270"/>
                    <a:gd name="T2" fmla="*/ 0 w 35"/>
                    <a:gd name="T3" fmla="*/ 252 h 270"/>
                    <a:gd name="T4" fmla="*/ 0 w 35"/>
                    <a:gd name="T5" fmla="*/ 18 h 270"/>
                    <a:gd name="T6" fmla="*/ 18 w 35"/>
                    <a:gd name="T7" fmla="*/ 0 h 270"/>
                    <a:gd name="T8" fmla="*/ 35 w 35"/>
                    <a:gd name="T9" fmla="*/ 18 h 270"/>
                    <a:gd name="T10" fmla="*/ 35 w 35"/>
                    <a:gd name="T11" fmla="*/ 252 h 270"/>
                    <a:gd name="T12" fmla="*/ 18 w 35"/>
                    <a:gd name="T13" fmla="*/ 270 h 270"/>
                  </a:gdLst>
                  <a:ahLst/>
                  <a:cxnLst>
                    <a:cxn ang="0">
                      <a:pos x="T0" y="T1"/>
                    </a:cxn>
                    <a:cxn ang="0">
                      <a:pos x="T2" y="T3"/>
                    </a:cxn>
                    <a:cxn ang="0">
                      <a:pos x="T4" y="T5"/>
                    </a:cxn>
                    <a:cxn ang="0">
                      <a:pos x="T6" y="T7"/>
                    </a:cxn>
                    <a:cxn ang="0">
                      <a:pos x="T8" y="T9"/>
                    </a:cxn>
                    <a:cxn ang="0">
                      <a:pos x="T10" y="T11"/>
                    </a:cxn>
                    <a:cxn ang="0">
                      <a:pos x="T12" y="T13"/>
                    </a:cxn>
                  </a:cxnLst>
                  <a:rect l="0" t="0" r="r" b="b"/>
                  <a:pathLst>
                    <a:path w="35" h="270">
                      <a:moveTo>
                        <a:pt x="18" y="270"/>
                      </a:moveTo>
                      <a:cubicBezTo>
                        <a:pt x="8" y="270"/>
                        <a:pt x="0" y="262"/>
                        <a:pt x="0" y="252"/>
                      </a:cubicBezTo>
                      <a:cubicBezTo>
                        <a:pt x="0" y="18"/>
                        <a:pt x="0" y="18"/>
                        <a:pt x="0" y="18"/>
                      </a:cubicBezTo>
                      <a:cubicBezTo>
                        <a:pt x="0" y="8"/>
                        <a:pt x="8" y="0"/>
                        <a:pt x="18" y="0"/>
                      </a:cubicBezTo>
                      <a:cubicBezTo>
                        <a:pt x="27" y="0"/>
                        <a:pt x="35" y="8"/>
                        <a:pt x="35" y="18"/>
                      </a:cubicBezTo>
                      <a:cubicBezTo>
                        <a:pt x="35" y="252"/>
                        <a:pt x="35" y="252"/>
                        <a:pt x="35" y="252"/>
                      </a:cubicBezTo>
                      <a:cubicBezTo>
                        <a:pt x="35" y="262"/>
                        <a:pt x="27" y="270"/>
                        <a:pt x="18" y="270"/>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97"/>
                <p:cNvSpPr>
                  <a:spLocks/>
                </p:cNvSpPr>
                <p:nvPr/>
              </p:nvSpPr>
              <p:spPr bwMode="auto">
                <a:xfrm>
                  <a:off x="2565401" y="5434013"/>
                  <a:ext cx="1143000" cy="179388"/>
                </a:xfrm>
                <a:custGeom>
                  <a:avLst/>
                  <a:gdLst>
                    <a:gd name="T0" fmla="*/ 271 w 321"/>
                    <a:gd name="T1" fmla="*/ 0 h 51"/>
                    <a:gd name="T2" fmla="*/ 173 w 321"/>
                    <a:gd name="T3" fmla="*/ 0 h 51"/>
                    <a:gd name="T4" fmla="*/ 51 w 321"/>
                    <a:gd name="T5" fmla="*/ 0 h 51"/>
                    <a:gd name="T6" fmla="*/ 0 w 321"/>
                    <a:gd name="T7" fmla="*/ 51 h 51"/>
                    <a:gd name="T8" fmla="*/ 321 w 321"/>
                    <a:gd name="T9" fmla="*/ 51 h 51"/>
                    <a:gd name="T10" fmla="*/ 271 w 321"/>
                    <a:gd name="T11" fmla="*/ 0 h 51"/>
                  </a:gdLst>
                  <a:ahLst/>
                  <a:cxnLst>
                    <a:cxn ang="0">
                      <a:pos x="T0" y="T1"/>
                    </a:cxn>
                    <a:cxn ang="0">
                      <a:pos x="T2" y="T3"/>
                    </a:cxn>
                    <a:cxn ang="0">
                      <a:pos x="T4" y="T5"/>
                    </a:cxn>
                    <a:cxn ang="0">
                      <a:pos x="T6" y="T7"/>
                    </a:cxn>
                    <a:cxn ang="0">
                      <a:pos x="T8" y="T9"/>
                    </a:cxn>
                    <a:cxn ang="0">
                      <a:pos x="T10" y="T11"/>
                    </a:cxn>
                  </a:cxnLst>
                  <a:rect l="0" t="0" r="r" b="b"/>
                  <a:pathLst>
                    <a:path w="321" h="51">
                      <a:moveTo>
                        <a:pt x="271" y="0"/>
                      </a:moveTo>
                      <a:cubicBezTo>
                        <a:pt x="173" y="0"/>
                        <a:pt x="173" y="0"/>
                        <a:pt x="173" y="0"/>
                      </a:cubicBezTo>
                      <a:cubicBezTo>
                        <a:pt x="51" y="0"/>
                        <a:pt x="51" y="0"/>
                        <a:pt x="51" y="0"/>
                      </a:cubicBezTo>
                      <a:cubicBezTo>
                        <a:pt x="23" y="0"/>
                        <a:pt x="0" y="23"/>
                        <a:pt x="0" y="51"/>
                      </a:cubicBezTo>
                      <a:cubicBezTo>
                        <a:pt x="321" y="51"/>
                        <a:pt x="321" y="51"/>
                        <a:pt x="321" y="51"/>
                      </a:cubicBezTo>
                      <a:cubicBezTo>
                        <a:pt x="321" y="23"/>
                        <a:pt x="298" y="0"/>
                        <a:pt x="271"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98"/>
                <p:cNvSpPr>
                  <a:spLocks/>
                </p:cNvSpPr>
                <p:nvPr/>
              </p:nvSpPr>
              <p:spPr bwMode="auto">
                <a:xfrm>
                  <a:off x="2678113" y="5434013"/>
                  <a:ext cx="1030288" cy="179388"/>
                </a:xfrm>
                <a:custGeom>
                  <a:avLst/>
                  <a:gdLst>
                    <a:gd name="T0" fmla="*/ 108 w 289"/>
                    <a:gd name="T1" fmla="*/ 4 h 51"/>
                    <a:gd name="T2" fmla="*/ 206 w 289"/>
                    <a:gd name="T3" fmla="*/ 4 h 51"/>
                    <a:gd name="T4" fmla="*/ 256 w 289"/>
                    <a:gd name="T5" fmla="*/ 51 h 51"/>
                    <a:gd name="T6" fmla="*/ 289 w 289"/>
                    <a:gd name="T7" fmla="*/ 51 h 51"/>
                    <a:gd name="T8" fmla="*/ 239 w 289"/>
                    <a:gd name="T9" fmla="*/ 0 h 51"/>
                    <a:gd name="T10" fmla="*/ 178 w 289"/>
                    <a:gd name="T11" fmla="*/ 0 h 51"/>
                    <a:gd name="T12" fmla="*/ 19 w 289"/>
                    <a:gd name="T13" fmla="*/ 0 h 51"/>
                    <a:gd name="T14" fmla="*/ 0 w 289"/>
                    <a:gd name="T15" fmla="*/ 4 h 51"/>
                    <a:gd name="T16" fmla="*/ 108 w 289"/>
                    <a:gd name="T1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51">
                      <a:moveTo>
                        <a:pt x="108" y="4"/>
                      </a:moveTo>
                      <a:cubicBezTo>
                        <a:pt x="206" y="4"/>
                        <a:pt x="206" y="4"/>
                        <a:pt x="206" y="4"/>
                      </a:cubicBezTo>
                      <a:cubicBezTo>
                        <a:pt x="232" y="4"/>
                        <a:pt x="254" y="25"/>
                        <a:pt x="256" y="51"/>
                      </a:cubicBezTo>
                      <a:cubicBezTo>
                        <a:pt x="289" y="51"/>
                        <a:pt x="289" y="51"/>
                        <a:pt x="289" y="51"/>
                      </a:cubicBezTo>
                      <a:cubicBezTo>
                        <a:pt x="289" y="23"/>
                        <a:pt x="266" y="0"/>
                        <a:pt x="239" y="0"/>
                      </a:cubicBezTo>
                      <a:cubicBezTo>
                        <a:pt x="178" y="0"/>
                        <a:pt x="178" y="0"/>
                        <a:pt x="178" y="0"/>
                      </a:cubicBezTo>
                      <a:cubicBezTo>
                        <a:pt x="19" y="0"/>
                        <a:pt x="19" y="0"/>
                        <a:pt x="19" y="0"/>
                      </a:cubicBezTo>
                      <a:cubicBezTo>
                        <a:pt x="12" y="0"/>
                        <a:pt x="6" y="2"/>
                        <a:pt x="0" y="4"/>
                      </a:cubicBezTo>
                      <a:lnTo>
                        <a:pt x="108" y="4"/>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99"/>
                <p:cNvSpPr>
                  <a:spLocks/>
                </p:cNvSpPr>
                <p:nvPr/>
              </p:nvSpPr>
              <p:spPr bwMode="auto">
                <a:xfrm>
                  <a:off x="2714626" y="6311900"/>
                  <a:ext cx="844550" cy="287338"/>
                </a:xfrm>
                <a:custGeom>
                  <a:avLst/>
                  <a:gdLst>
                    <a:gd name="T0" fmla="*/ 218 w 237"/>
                    <a:gd name="T1" fmla="*/ 79 h 81"/>
                    <a:gd name="T2" fmla="*/ 205 w 237"/>
                    <a:gd name="T3" fmla="*/ 74 h 81"/>
                    <a:gd name="T4" fmla="*/ 119 w 237"/>
                    <a:gd name="T5" fmla="*/ 35 h 81"/>
                    <a:gd name="T6" fmla="*/ 33 w 237"/>
                    <a:gd name="T7" fmla="*/ 74 h 81"/>
                    <a:gd name="T8" fmla="*/ 8 w 237"/>
                    <a:gd name="T9" fmla="*/ 75 h 81"/>
                    <a:gd name="T10" fmla="*/ 6 w 237"/>
                    <a:gd name="T11" fmla="*/ 50 h 81"/>
                    <a:gd name="T12" fmla="*/ 119 w 237"/>
                    <a:gd name="T13" fmla="*/ 0 h 81"/>
                    <a:gd name="T14" fmla="*/ 231 w 237"/>
                    <a:gd name="T15" fmla="*/ 50 h 81"/>
                    <a:gd name="T16" fmla="*/ 230 w 237"/>
                    <a:gd name="T17" fmla="*/ 75 h 81"/>
                    <a:gd name="T18" fmla="*/ 218 w 237"/>
                    <a:gd name="T19" fmla="*/ 7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81">
                      <a:moveTo>
                        <a:pt x="218" y="79"/>
                      </a:moveTo>
                      <a:cubicBezTo>
                        <a:pt x="213" y="79"/>
                        <a:pt x="208" y="78"/>
                        <a:pt x="205" y="74"/>
                      </a:cubicBezTo>
                      <a:cubicBezTo>
                        <a:pt x="183" y="49"/>
                        <a:pt x="151" y="35"/>
                        <a:pt x="119" y="35"/>
                      </a:cubicBezTo>
                      <a:cubicBezTo>
                        <a:pt x="86" y="35"/>
                        <a:pt x="54" y="49"/>
                        <a:pt x="33" y="74"/>
                      </a:cubicBezTo>
                      <a:cubicBezTo>
                        <a:pt x="26" y="81"/>
                        <a:pt x="15" y="81"/>
                        <a:pt x="8" y="75"/>
                      </a:cubicBezTo>
                      <a:cubicBezTo>
                        <a:pt x="0" y="68"/>
                        <a:pt x="0" y="57"/>
                        <a:pt x="6" y="50"/>
                      </a:cubicBezTo>
                      <a:cubicBezTo>
                        <a:pt x="35" y="18"/>
                        <a:pt x="76" y="0"/>
                        <a:pt x="119" y="0"/>
                      </a:cubicBezTo>
                      <a:cubicBezTo>
                        <a:pt x="161" y="0"/>
                        <a:pt x="202" y="18"/>
                        <a:pt x="231" y="50"/>
                      </a:cubicBezTo>
                      <a:cubicBezTo>
                        <a:pt x="237" y="57"/>
                        <a:pt x="237" y="68"/>
                        <a:pt x="230" y="75"/>
                      </a:cubicBezTo>
                      <a:cubicBezTo>
                        <a:pt x="226" y="78"/>
                        <a:pt x="222" y="79"/>
                        <a:pt x="218" y="79"/>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Oval 100"/>
                <p:cNvSpPr>
                  <a:spLocks noChangeArrowheads="1"/>
                </p:cNvSpPr>
                <p:nvPr/>
              </p:nvSpPr>
              <p:spPr bwMode="auto">
                <a:xfrm>
                  <a:off x="2714626" y="6564313"/>
                  <a:ext cx="138113" cy="134938"/>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Oval 101"/>
                <p:cNvSpPr>
                  <a:spLocks noChangeArrowheads="1"/>
                </p:cNvSpPr>
                <p:nvPr/>
              </p:nvSpPr>
              <p:spPr bwMode="auto">
                <a:xfrm>
                  <a:off x="3419476" y="6564313"/>
                  <a:ext cx="139700" cy="134938"/>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02"/>
                <p:cNvSpPr>
                  <a:spLocks/>
                </p:cNvSpPr>
                <p:nvPr/>
              </p:nvSpPr>
              <p:spPr bwMode="auto">
                <a:xfrm>
                  <a:off x="2928938" y="4508500"/>
                  <a:ext cx="206375" cy="641350"/>
                </a:xfrm>
                <a:custGeom>
                  <a:avLst/>
                  <a:gdLst>
                    <a:gd name="T0" fmla="*/ 20 w 58"/>
                    <a:gd name="T1" fmla="*/ 0 h 181"/>
                    <a:gd name="T2" fmla="*/ 0 w 58"/>
                    <a:gd name="T3" fmla="*/ 0 h 181"/>
                    <a:gd name="T4" fmla="*/ 29 w 58"/>
                    <a:gd name="T5" fmla="*/ 42 h 181"/>
                    <a:gd name="T6" fmla="*/ 29 w 58"/>
                    <a:gd name="T7" fmla="*/ 139 h 181"/>
                    <a:gd name="T8" fmla="*/ 0 w 58"/>
                    <a:gd name="T9" fmla="*/ 181 h 181"/>
                    <a:gd name="T10" fmla="*/ 20 w 58"/>
                    <a:gd name="T11" fmla="*/ 181 h 181"/>
                    <a:gd name="T12" fmla="*/ 58 w 58"/>
                    <a:gd name="T13" fmla="*/ 139 h 181"/>
                    <a:gd name="T14" fmla="*/ 58 w 58"/>
                    <a:gd name="T15" fmla="*/ 42 h 181"/>
                    <a:gd name="T16" fmla="*/ 20 w 58"/>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81">
                      <a:moveTo>
                        <a:pt x="20" y="0"/>
                      </a:moveTo>
                      <a:cubicBezTo>
                        <a:pt x="20" y="0"/>
                        <a:pt x="10" y="0"/>
                        <a:pt x="0" y="0"/>
                      </a:cubicBezTo>
                      <a:cubicBezTo>
                        <a:pt x="16" y="5"/>
                        <a:pt x="29" y="23"/>
                        <a:pt x="29" y="42"/>
                      </a:cubicBezTo>
                      <a:cubicBezTo>
                        <a:pt x="29" y="139"/>
                        <a:pt x="29" y="139"/>
                        <a:pt x="29" y="139"/>
                      </a:cubicBezTo>
                      <a:cubicBezTo>
                        <a:pt x="29" y="159"/>
                        <a:pt x="17" y="177"/>
                        <a:pt x="0" y="181"/>
                      </a:cubicBezTo>
                      <a:cubicBezTo>
                        <a:pt x="10" y="181"/>
                        <a:pt x="20" y="181"/>
                        <a:pt x="20" y="181"/>
                      </a:cubicBezTo>
                      <a:cubicBezTo>
                        <a:pt x="41" y="181"/>
                        <a:pt x="58" y="162"/>
                        <a:pt x="58" y="139"/>
                      </a:cubicBezTo>
                      <a:cubicBezTo>
                        <a:pt x="58" y="42"/>
                        <a:pt x="58" y="42"/>
                        <a:pt x="58" y="42"/>
                      </a:cubicBezTo>
                      <a:cubicBezTo>
                        <a:pt x="58" y="19"/>
                        <a:pt x="41" y="0"/>
                        <a:pt x="20" y="0"/>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03"/>
                <p:cNvSpPr>
                  <a:spLocks/>
                </p:cNvSpPr>
                <p:nvPr/>
              </p:nvSpPr>
              <p:spPr bwMode="auto">
                <a:xfrm>
                  <a:off x="2560638" y="4508500"/>
                  <a:ext cx="500063" cy="641350"/>
                </a:xfrm>
                <a:custGeom>
                  <a:avLst/>
                  <a:gdLst>
                    <a:gd name="T0" fmla="*/ 140 w 140"/>
                    <a:gd name="T1" fmla="*/ 139 h 181"/>
                    <a:gd name="T2" fmla="*/ 102 w 140"/>
                    <a:gd name="T3" fmla="*/ 181 h 181"/>
                    <a:gd name="T4" fmla="*/ 70 w 140"/>
                    <a:gd name="T5" fmla="*/ 180 h 181"/>
                    <a:gd name="T6" fmla="*/ 38 w 140"/>
                    <a:gd name="T7" fmla="*/ 181 h 181"/>
                    <a:gd name="T8" fmla="*/ 0 w 140"/>
                    <a:gd name="T9" fmla="*/ 139 h 181"/>
                    <a:gd name="T10" fmla="*/ 0 w 140"/>
                    <a:gd name="T11" fmla="*/ 42 h 181"/>
                    <a:gd name="T12" fmla="*/ 38 w 140"/>
                    <a:gd name="T13" fmla="*/ 0 h 181"/>
                    <a:gd name="T14" fmla="*/ 70 w 140"/>
                    <a:gd name="T15" fmla="*/ 2 h 181"/>
                    <a:gd name="T16" fmla="*/ 102 w 140"/>
                    <a:gd name="T17" fmla="*/ 0 h 181"/>
                    <a:gd name="T18" fmla="*/ 140 w 140"/>
                    <a:gd name="T19" fmla="*/ 42 h 181"/>
                    <a:gd name="T20" fmla="*/ 140 w 140"/>
                    <a:gd name="T21" fmla="*/ 13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81">
                      <a:moveTo>
                        <a:pt x="140" y="139"/>
                      </a:moveTo>
                      <a:cubicBezTo>
                        <a:pt x="140" y="162"/>
                        <a:pt x="123" y="181"/>
                        <a:pt x="102" y="181"/>
                      </a:cubicBezTo>
                      <a:cubicBezTo>
                        <a:pt x="102" y="181"/>
                        <a:pt x="81" y="180"/>
                        <a:pt x="70" y="180"/>
                      </a:cubicBezTo>
                      <a:cubicBezTo>
                        <a:pt x="58" y="180"/>
                        <a:pt x="38" y="181"/>
                        <a:pt x="38" y="181"/>
                      </a:cubicBezTo>
                      <a:cubicBezTo>
                        <a:pt x="17" y="181"/>
                        <a:pt x="0" y="162"/>
                        <a:pt x="0" y="139"/>
                      </a:cubicBezTo>
                      <a:cubicBezTo>
                        <a:pt x="0" y="42"/>
                        <a:pt x="0" y="42"/>
                        <a:pt x="0" y="42"/>
                      </a:cubicBezTo>
                      <a:cubicBezTo>
                        <a:pt x="0" y="19"/>
                        <a:pt x="17" y="0"/>
                        <a:pt x="38" y="0"/>
                      </a:cubicBezTo>
                      <a:cubicBezTo>
                        <a:pt x="38" y="0"/>
                        <a:pt x="55" y="2"/>
                        <a:pt x="70" y="2"/>
                      </a:cubicBezTo>
                      <a:cubicBezTo>
                        <a:pt x="85" y="2"/>
                        <a:pt x="102" y="0"/>
                        <a:pt x="102" y="0"/>
                      </a:cubicBezTo>
                      <a:cubicBezTo>
                        <a:pt x="123" y="0"/>
                        <a:pt x="140" y="19"/>
                        <a:pt x="140" y="42"/>
                      </a:cubicBezTo>
                      <a:lnTo>
                        <a:pt x="140" y="139"/>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04"/>
                <p:cNvSpPr>
                  <a:spLocks/>
                </p:cNvSpPr>
                <p:nvPr/>
              </p:nvSpPr>
              <p:spPr bwMode="auto">
                <a:xfrm>
                  <a:off x="2886076" y="4508500"/>
                  <a:ext cx="174625" cy="641350"/>
                </a:xfrm>
                <a:custGeom>
                  <a:avLst/>
                  <a:gdLst>
                    <a:gd name="T0" fmla="*/ 11 w 49"/>
                    <a:gd name="T1" fmla="*/ 0 h 181"/>
                    <a:gd name="T2" fmla="*/ 2 w 49"/>
                    <a:gd name="T3" fmla="*/ 1 h 181"/>
                    <a:gd name="T4" fmla="*/ 32 w 49"/>
                    <a:gd name="T5" fmla="*/ 42 h 181"/>
                    <a:gd name="T6" fmla="*/ 32 w 49"/>
                    <a:gd name="T7" fmla="*/ 139 h 181"/>
                    <a:gd name="T8" fmla="*/ 0 w 49"/>
                    <a:gd name="T9" fmla="*/ 180 h 181"/>
                    <a:gd name="T10" fmla="*/ 11 w 49"/>
                    <a:gd name="T11" fmla="*/ 181 h 181"/>
                    <a:gd name="T12" fmla="*/ 49 w 49"/>
                    <a:gd name="T13" fmla="*/ 139 h 181"/>
                    <a:gd name="T14" fmla="*/ 49 w 49"/>
                    <a:gd name="T15" fmla="*/ 42 h 181"/>
                    <a:gd name="T16" fmla="*/ 11 w 49"/>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81">
                      <a:moveTo>
                        <a:pt x="11" y="0"/>
                      </a:moveTo>
                      <a:cubicBezTo>
                        <a:pt x="11" y="0"/>
                        <a:pt x="7" y="1"/>
                        <a:pt x="2" y="1"/>
                      </a:cubicBezTo>
                      <a:cubicBezTo>
                        <a:pt x="19" y="5"/>
                        <a:pt x="32" y="22"/>
                        <a:pt x="32" y="42"/>
                      </a:cubicBezTo>
                      <a:cubicBezTo>
                        <a:pt x="32" y="139"/>
                        <a:pt x="32" y="139"/>
                        <a:pt x="32" y="139"/>
                      </a:cubicBezTo>
                      <a:cubicBezTo>
                        <a:pt x="32" y="160"/>
                        <a:pt x="18" y="177"/>
                        <a:pt x="0" y="180"/>
                      </a:cubicBezTo>
                      <a:cubicBezTo>
                        <a:pt x="6" y="181"/>
                        <a:pt x="11" y="181"/>
                        <a:pt x="11" y="181"/>
                      </a:cubicBezTo>
                      <a:cubicBezTo>
                        <a:pt x="32" y="181"/>
                        <a:pt x="49" y="162"/>
                        <a:pt x="49" y="139"/>
                      </a:cubicBezTo>
                      <a:cubicBezTo>
                        <a:pt x="49" y="42"/>
                        <a:pt x="49" y="42"/>
                        <a:pt x="49" y="42"/>
                      </a:cubicBezTo>
                      <a:cubicBezTo>
                        <a:pt x="49" y="19"/>
                        <a:pt x="32" y="0"/>
                        <a:pt x="11"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05"/>
                <p:cNvSpPr>
                  <a:spLocks/>
                </p:cNvSpPr>
                <p:nvPr/>
              </p:nvSpPr>
              <p:spPr bwMode="auto">
                <a:xfrm>
                  <a:off x="2700338" y="4787900"/>
                  <a:ext cx="96838" cy="762000"/>
                </a:xfrm>
                <a:custGeom>
                  <a:avLst/>
                  <a:gdLst>
                    <a:gd name="T0" fmla="*/ 14 w 27"/>
                    <a:gd name="T1" fmla="*/ 215 h 215"/>
                    <a:gd name="T2" fmla="*/ 0 w 27"/>
                    <a:gd name="T3" fmla="*/ 202 h 215"/>
                    <a:gd name="T4" fmla="*/ 0 w 27"/>
                    <a:gd name="T5" fmla="*/ 13 h 215"/>
                    <a:gd name="T6" fmla="*/ 14 w 27"/>
                    <a:gd name="T7" fmla="*/ 0 h 215"/>
                    <a:gd name="T8" fmla="*/ 27 w 27"/>
                    <a:gd name="T9" fmla="*/ 13 h 215"/>
                    <a:gd name="T10" fmla="*/ 27 w 27"/>
                    <a:gd name="T11" fmla="*/ 202 h 215"/>
                    <a:gd name="T12" fmla="*/ 14 w 27"/>
                    <a:gd name="T13" fmla="*/ 215 h 215"/>
                  </a:gdLst>
                  <a:ahLst/>
                  <a:cxnLst>
                    <a:cxn ang="0">
                      <a:pos x="T0" y="T1"/>
                    </a:cxn>
                    <a:cxn ang="0">
                      <a:pos x="T2" y="T3"/>
                    </a:cxn>
                    <a:cxn ang="0">
                      <a:pos x="T4" y="T5"/>
                    </a:cxn>
                    <a:cxn ang="0">
                      <a:pos x="T6" y="T7"/>
                    </a:cxn>
                    <a:cxn ang="0">
                      <a:pos x="T8" y="T9"/>
                    </a:cxn>
                    <a:cxn ang="0">
                      <a:pos x="T10" y="T11"/>
                    </a:cxn>
                    <a:cxn ang="0">
                      <a:pos x="T12" y="T13"/>
                    </a:cxn>
                  </a:cxnLst>
                  <a:rect l="0" t="0" r="r" b="b"/>
                  <a:pathLst>
                    <a:path w="27" h="215">
                      <a:moveTo>
                        <a:pt x="14" y="215"/>
                      </a:moveTo>
                      <a:cubicBezTo>
                        <a:pt x="6" y="215"/>
                        <a:pt x="0" y="209"/>
                        <a:pt x="0" y="202"/>
                      </a:cubicBezTo>
                      <a:cubicBezTo>
                        <a:pt x="0" y="13"/>
                        <a:pt x="0" y="13"/>
                        <a:pt x="0" y="13"/>
                      </a:cubicBezTo>
                      <a:cubicBezTo>
                        <a:pt x="0" y="6"/>
                        <a:pt x="6" y="0"/>
                        <a:pt x="14" y="0"/>
                      </a:cubicBezTo>
                      <a:cubicBezTo>
                        <a:pt x="21" y="0"/>
                        <a:pt x="27" y="6"/>
                        <a:pt x="27" y="13"/>
                      </a:cubicBezTo>
                      <a:cubicBezTo>
                        <a:pt x="27" y="202"/>
                        <a:pt x="27" y="202"/>
                        <a:pt x="27" y="202"/>
                      </a:cubicBezTo>
                      <a:cubicBezTo>
                        <a:pt x="27" y="209"/>
                        <a:pt x="21" y="215"/>
                        <a:pt x="14" y="215"/>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06"/>
                <p:cNvSpPr>
                  <a:spLocks/>
                </p:cNvSpPr>
                <p:nvPr/>
              </p:nvSpPr>
              <p:spPr bwMode="auto">
                <a:xfrm>
                  <a:off x="4197351" y="6510338"/>
                  <a:ext cx="841375" cy="223838"/>
                </a:xfrm>
                <a:custGeom>
                  <a:avLst/>
                  <a:gdLst>
                    <a:gd name="T0" fmla="*/ 0 w 236"/>
                    <a:gd name="T1" fmla="*/ 17 h 63"/>
                    <a:gd name="T2" fmla="*/ 5 w 236"/>
                    <a:gd name="T3" fmla="*/ 53 h 63"/>
                    <a:gd name="T4" fmla="*/ 28 w 236"/>
                    <a:gd name="T5" fmla="*/ 62 h 63"/>
                    <a:gd name="T6" fmla="*/ 139 w 236"/>
                    <a:gd name="T7" fmla="*/ 51 h 63"/>
                    <a:gd name="T8" fmla="*/ 213 w 236"/>
                    <a:gd name="T9" fmla="*/ 35 h 63"/>
                    <a:gd name="T10" fmla="*/ 218 w 236"/>
                    <a:gd name="T11" fmla="*/ 18 h 63"/>
                    <a:gd name="T12" fmla="*/ 112 w 236"/>
                    <a:gd name="T13" fmla="*/ 5 h 63"/>
                    <a:gd name="T14" fmla="*/ 0 w 236"/>
                    <a:gd name="T15" fmla="*/ 17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3">
                      <a:moveTo>
                        <a:pt x="0" y="17"/>
                      </a:moveTo>
                      <a:cubicBezTo>
                        <a:pt x="5" y="53"/>
                        <a:pt x="5" y="53"/>
                        <a:pt x="5" y="53"/>
                      </a:cubicBezTo>
                      <a:cubicBezTo>
                        <a:pt x="9" y="61"/>
                        <a:pt x="16" y="63"/>
                        <a:pt x="28" y="62"/>
                      </a:cubicBezTo>
                      <a:cubicBezTo>
                        <a:pt x="139" y="51"/>
                        <a:pt x="139" y="51"/>
                        <a:pt x="139" y="51"/>
                      </a:cubicBezTo>
                      <a:cubicBezTo>
                        <a:pt x="158" y="49"/>
                        <a:pt x="213" y="35"/>
                        <a:pt x="213" y="35"/>
                      </a:cubicBezTo>
                      <a:cubicBezTo>
                        <a:pt x="236" y="27"/>
                        <a:pt x="223" y="17"/>
                        <a:pt x="218" y="18"/>
                      </a:cubicBezTo>
                      <a:cubicBezTo>
                        <a:pt x="198" y="19"/>
                        <a:pt x="150" y="10"/>
                        <a:pt x="112" y="5"/>
                      </a:cubicBezTo>
                      <a:cubicBezTo>
                        <a:pt x="79" y="0"/>
                        <a:pt x="0" y="17"/>
                        <a:pt x="0" y="17"/>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07"/>
                <p:cNvSpPr>
                  <a:spLocks/>
                </p:cNvSpPr>
                <p:nvPr/>
              </p:nvSpPr>
              <p:spPr bwMode="auto">
                <a:xfrm>
                  <a:off x="4189413" y="6429375"/>
                  <a:ext cx="560388" cy="174625"/>
                </a:xfrm>
                <a:custGeom>
                  <a:avLst/>
                  <a:gdLst>
                    <a:gd name="T0" fmla="*/ 1 w 157"/>
                    <a:gd name="T1" fmla="*/ 10 h 49"/>
                    <a:gd name="T2" fmla="*/ 2 w 157"/>
                    <a:gd name="T3" fmla="*/ 40 h 49"/>
                    <a:gd name="T4" fmla="*/ 136 w 157"/>
                    <a:gd name="T5" fmla="*/ 40 h 49"/>
                    <a:gd name="T6" fmla="*/ 150 w 157"/>
                    <a:gd name="T7" fmla="*/ 33 h 49"/>
                    <a:gd name="T8" fmla="*/ 50 w 157"/>
                    <a:gd name="T9" fmla="*/ 0 h 49"/>
                    <a:gd name="T10" fmla="*/ 1 w 157"/>
                    <a:gd name="T11" fmla="*/ 10 h 49"/>
                  </a:gdLst>
                  <a:ahLst/>
                  <a:cxnLst>
                    <a:cxn ang="0">
                      <a:pos x="T0" y="T1"/>
                    </a:cxn>
                    <a:cxn ang="0">
                      <a:pos x="T2" y="T3"/>
                    </a:cxn>
                    <a:cxn ang="0">
                      <a:pos x="T4" y="T5"/>
                    </a:cxn>
                    <a:cxn ang="0">
                      <a:pos x="T6" y="T7"/>
                    </a:cxn>
                    <a:cxn ang="0">
                      <a:pos x="T8" y="T9"/>
                    </a:cxn>
                    <a:cxn ang="0">
                      <a:pos x="T10" y="T11"/>
                    </a:cxn>
                  </a:cxnLst>
                  <a:rect l="0" t="0" r="r" b="b"/>
                  <a:pathLst>
                    <a:path w="157" h="49">
                      <a:moveTo>
                        <a:pt x="1" y="10"/>
                      </a:moveTo>
                      <a:cubicBezTo>
                        <a:pt x="2" y="21"/>
                        <a:pt x="0" y="33"/>
                        <a:pt x="2" y="40"/>
                      </a:cubicBezTo>
                      <a:cubicBezTo>
                        <a:pt x="4" y="49"/>
                        <a:pt x="136" y="40"/>
                        <a:pt x="136" y="40"/>
                      </a:cubicBezTo>
                      <a:cubicBezTo>
                        <a:pt x="139" y="40"/>
                        <a:pt x="157" y="34"/>
                        <a:pt x="150" y="33"/>
                      </a:cubicBezTo>
                      <a:cubicBezTo>
                        <a:pt x="117" y="29"/>
                        <a:pt x="50" y="13"/>
                        <a:pt x="50" y="0"/>
                      </a:cubicBezTo>
                      <a:lnTo>
                        <a:pt x="1" y="1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08"/>
                <p:cNvSpPr>
                  <a:spLocks/>
                </p:cNvSpPr>
                <p:nvPr/>
              </p:nvSpPr>
              <p:spPr bwMode="auto">
                <a:xfrm>
                  <a:off x="2971801" y="3925888"/>
                  <a:ext cx="815975" cy="1017588"/>
                </a:xfrm>
                <a:custGeom>
                  <a:avLst/>
                  <a:gdLst>
                    <a:gd name="T0" fmla="*/ 211 w 229"/>
                    <a:gd name="T1" fmla="*/ 275 h 287"/>
                    <a:gd name="T2" fmla="*/ 159 w 229"/>
                    <a:gd name="T3" fmla="*/ 269 h 287"/>
                    <a:gd name="T4" fmla="*/ 23 w 229"/>
                    <a:gd name="T5" fmla="*/ 94 h 287"/>
                    <a:gd name="T6" fmla="*/ 23 w 229"/>
                    <a:gd name="T7" fmla="*/ 94 h 287"/>
                    <a:gd name="T8" fmla="*/ 17 w 229"/>
                    <a:gd name="T9" fmla="*/ 88 h 287"/>
                    <a:gd name="T10" fmla="*/ 25 w 229"/>
                    <a:gd name="T11" fmla="*/ 18 h 287"/>
                    <a:gd name="T12" fmla="*/ 95 w 229"/>
                    <a:gd name="T13" fmla="*/ 26 h 287"/>
                    <a:gd name="T14" fmla="*/ 216 w 229"/>
                    <a:gd name="T15" fmla="*/ 223 h 287"/>
                    <a:gd name="T16" fmla="*/ 211 w 229"/>
                    <a:gd name="T17" fmla="*/ 27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87">
                      <a:moveTo>
                        <a:pt x="211" y="275"/>
                      </a:moveTo>
                      <a:cubicBezTo>
                        <a:pt x="195" y="287"/>
                        <a:pt x="172" y="285"/>
                        <a:pt x="159" y="269"/>
                      </a:cubicBezTo>
                      <a:cubicBezTo>
                        <a:pt x="23" y="94"/>
                        <a:pt x="23" y="94"/>
                        <a:pt x="23" y="94"/>
                      </a:cubicBezTo>
                      <a:cubicBezTo>
                        <a:pt x="23" y="94"/>
                        <a:pt x="23" y="94"/>
                        <a:pt x="23" y="94"/>
                      </a:cubicBezTo>
                      <a:cubicBezTo>
                        <a:pt x="17" y="88"/>
                        <a:pt x="17" y="88"/>
                        <a:pt x="17" y="88"/>
                      </a:cubicBezTo>
                      <a:cubicBezTo>
                        <a:pt x="0" y="66"/>
                        <a:pt x="3" y="35"/>
                        <a:pt x="25" y="18"/>
                      </a:cubicBezTo>
                      <a:cubicBezTo>
                        <a:pt x="47" y="0"/>
                        <a:pt x="78" y="4"/>
                        <a:pt x="95" y="26"/>
                      </a:cubicBezTo>
                      <a:cubicBezTo>
                        <a:pt x="216" y="223"/>
                        <a:pt x="216" y="223"/>
                        <a:pt x="216" y="223"/>
                      </a:cubicBezTo>
                      <a:cubicBezTo>
                        <a:pt x="229" y="239"/>
                        <a:pt x="227" y="262"/>
                        <a:pt x="211" y="275"/>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09"/>
                <p:cNvSpPr>
                  <a:spLocks/>
                </p:cNvSpPr>
                <p:nvPr/>
              </p:nvSpPr>
              <p:spPr bwMode="auto">
                <a:xfrm>
                  <a:off x="4071938" y="4143375"/>
                  <a:ext cx="420688" cy="552450"/>
                </a:xfrm>
                <a:custGeom>
                  <a:avLst/>
                  <a:gdLst>
                    <a:gd name="T0" fmla="*/ 265 w 265"/>
                    <a:gd name="T1" fmla="*/ 22 h 348"/>
                    <a:gd name="T2" fmla="*/ 25 w 265"/>
                    <a:gd name="T3" fmla="*/ 348 h 348"/>
                    <a:gd name="T4" fmla="*/ 0 w 265"/>
                    <a:gd name="T5" fmla="*/ 344 h 348"/>
                    <a:gd name="T6" fmla="*/ 254 w 265"/>
                    <a:gd name="T7" fmla="*/ 0 h 348"/>
                    <a:gd name="T8" fmla="*/ 265 w 265"/>
                    <a:gd name="T9" fmla="*/ 22 h 348"/>
                  </a:gdLst>
                  <a:ahLst/>
                  <a:cxnLst>
                    <a:cxn ang="0">
                      <a:pos x="T0" y="T1"/>
                    </a:cxn>
                    <a:cxn ang="0">
                      <a:pos x="T2" y="T3"/>
                    </a:cxn>
                    <a:cxn ang="0">
                      <a:pos x="T4" y="T5"/>
                    </a:cxn>
                    <a:cxn ang="0">
                      <a:pos x="T6" y="T7"/>
                    </a:cxn>
                    <a:cxn ang="0">
                      <a:pos x="T8" y="T9"/>
                    </a:cxn>
                  </a:cxnLst>
                  <a:rect l="0" t="0" r="r" b="b"/>
                  <a:pathLst>
                    <a:path w="265" h="348">
                      <a:moveTo>
                        <a:pt x="265" y="22"/>
                      </a:moveTo>
                      <a:lnTo>
                        <a:pt x="25" y="348"/>
                      </a:lnTo>
                      <a:lnTo>
                        <a:pt x="0" y="344"/>
                      </a:lnTo>
                      <a:lnTo>
                        <a:pt x="254" y="0"/>
                      </a:lnTo>
                      <a:lnTo>
                        <a:pt x="265" y="2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110"/>
                <p:cNvSpPr>
                  <a:spLocks/>
                </p:cNvSpPr>
                <p:nvPr/>
              </p:nvSpPr>
              <p:spPr bwMode="auto">
                <a:xfrm>
                  <a:off x="3184526" y="3951288"/>
                  <a:ext cx="528638" cy="727075"/>
                </a:xfrm>
                <a:custGeom>
                  <a:avLst/>
                  <a:gdLst>
                    <a:gd name="T0" fmla="*/ 148 w 148"/>
                    <a:gd name="T1" fmla="*/ 204 h 205"/>
                    <a:gd name="T2" fmla="*/ 143 w 148"/>
                    <a:gd name="T3" fmla="*/ 205 h 205"/>
                    <a:gd name="T4" fmla="*/ 142 w 148"/>
                    <a:gd name="T5" fmla="*/ 202 h 205"/>
                    <a:gd name="T6" fmla="*/ 36 w 148"/>
                    <a:gd name="T7" fmla="*/ 25 h 205"/>
                    <a:gd name="T8" fmla="*/ 0 w 148"/>
                    <a:gd name="T9" fmla="*/ 0 h 205"/>
                    <a:gd name="T10" fmla="*/ 36 w 148"/>
                    <a:gd name="T11" fmla="*/ 19 h 205"/>
                    <a:gd name="T12" fmla="*/ 146 w 148"/>
                    <a:gd name="T13" fmla="*/ 202 h 205"/>
                    <a:gd name="T14" fmla="*/ 148 w 148"/>
                    <a:gd name="T15" fmla="*/ 204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205">
                      <a:moveTo>
                        <a:pt x="148" y="204"/>
                      </a:moveTo>
                      <a:cubicBezTo>
                        <a:pt x="143" y="205"/>
                        <a:pt x="143" y="205"/>
                        <a:pt x="143" y="205"/>
                      </a:cubicBezTo>
                      <a:cubicBezTo>
                        <a:pt x="142" y="202"/>
                        <a:pt x="142" y="202"/>
                        <a:pt x="142" y="202"/>
                      </a:cubicBezTo>
                      <a:cubicBezTo>
                        <a:pt x="142" y="202"/>
                        <a:pt x="66" y="66"/>
                        <a:pt x="36" y="25"/>
                      </a:cubicBezTo>
                      <a:cubicBezTo>
                        <a:pt x="23" y="8"/>
                        <a:pt x="15" y="2"/>
                        <a:pt x="0" y="0"/>
                      </a:cubicBezTo>
                      <a:cubicBezTo>
                        <a:pt x="14" y="0"/>
                        <a:pt x="27" y="7"/>
                        <a:pt x="36" y="19"/>
                      </a:cubicBezTo>
                      <a:cubicBezTo>
                        <a:pt x="65" y="57"/>
                        <a:pt x="146" y="202"/>
                        <a:pt x="146" y="202"/>
                      </a:cubicBezTo>
                      <a:lnTo>
                        <a:pt x="148" y="204"/>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12"/>
                <p:cNvSpPr>
                  <a:spLocks/>
                </p:cNvSpPr>
                <p:nvPr/>
              </p:nvSpPr>
              <p:spPr bwMode="auto">
                <a:xfrm>
                  <a:off x="4165601" y="4692650"/>
                  <a:ext cx="217488" cy="155575"/>
                </a:xfrm>
                <a:custGeom>
                  <a:avLst/>
                  <a:gdLst>
                    <a:gd name="T0" fmla="*/ 112 w 137"/>
                    <a:gd name="T1" fmla="*/ 0 h 98"/>
                    <a:gd name="T2" fmla="*/ 0 w 137"/>
                    <a:gd name="T3" fmla="*/ 9 h 98"/>
                    <a:gd name="T4" fmla="*/ 6 w 137"/>
                    <a:gd name="T5" fmla="*/ 98 h 98"/>
                    <a:gd name="T6" fmla="*/ 137 w 137"/>
                    <a:gd name="T7" fmla="*/ 89 h 98"/>
                    <a:gd name="T8" fmla="*/ 112 w 137"/>
                    <a:gd name="T9" fmla="*/ 0 h 98"/>
                  </a:gdLst>
                  <a:ahLst/>
                  <a:cxnLst>
                    <a:cxn ang="0">
                      <a:pos x="T0" y="T1"/>
                    </a:cxn>
                    <a:cxn ang="0">
                      <a:pos x="T2" y="T3"/>
                    </a:cxn>
                    <a:cxn ang="0">
                      <a:pos x="T4" y="T5"/>
                    </a:cxn>
                    <a:cxn ang="0">
                      <a:pos x="T6" y="T7"/>
                    </a:cxn>
                    <a:cxn ang="0">
                      <a:pos x="T8" y="T9"/>
                    </a:cxn>
                  </a:cxnLst>
                  <a:rect l="0" t="0" r="r" b="b"/>
                  <a:pathLst>
                    <a:path w="137" h="98">
                      <a:moveTo>
                        <a:pt x="112" y="0"/>
                      </a:moveTo>
                      <a:lnTo>
                        <a:pt x="0" y="9"/>
                      </a:lnTo>
                      <a:lnTo>
                        <a:pt x="6" y="98"/>
                      </a:lnTo>
                      <a:lnTo>
                        <a:pt x="137" y="89"/>
                      </a:lnTo>
                      <a:lnTo>
                        <a:pt x="112" y="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13"/>
                <p:cNvSpPr>
                  <a:spLocks/>
                </p:cNvSpPr>
                <p:nvPr/>
              </p:nvSpPr>
              <p:spPr bwMode="auto">
                <a:xfrm>
                  <a:off x="4165601" y="4692650"/>
                  <a:ext cx="217488" cy="155575"/>
                </a:xfrm>
                <a:custGeom>
                  <a:avLst/>
                  <a:gdLst>
                    <a:gd name="T0" fmla="*/ 112 w 137"/>
                    <a:gd name="T1" fmla="*/ 0 h 98"/>
                    <a:gd name="T2" fmla="*/ 0 w 137"/>
                    <a:gd name="T3" fmla="*/ 9 h 98"/>
                    <a:gd name="T4" fmla="*/ 6 w 137"/>
                    <a:gd name="T5" fmla="*/ 98 h 98"/>
                    <a:gd name="T6" fmla="*/ 137 w 137"/>
                    <a:gd name="T7" fmla="*/ 89 h 98"/>
                  </a:gdLst>
                  <a:ahLst/>
                  <a:cxnLst>
                    <a:cxn ang="0">
                      <a:pos x="T0" y="T1"/>
                    </a:cxn>
                    <a:cxn ang="0">
                      <a:pos x="T2" y="T3"/>
                    </a:cxn>
                    <a:cxn ang="0">
                      <a:pos x="T4" y="T5"/>
                    </a:cxn>
                    <a:cxn ang="0">
                      <a:pos x="T6" y="T7"/>
                    </a:cxn>
                  </a:cxnLst>
                  <a:rect l="0" t="0" r="r" b="b"/>
                  <a:pathLst>
                    <a:path w="137" h="98">
                      <a:moveTo>
                        <a:pt x="112" y="0"/>
                      </a:moveTo>
                      <a:lnTo>
                        <a:pt x="0" y="9"/>
                      </a:lnTo>
                      <a:lnTo>
                        <a:pt x="6" y="98"/>
                      </a:lnTo>
                      <a:lnTo>
                        <a:pt x="137"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14"/>
                <p:cNvSpPr>
                  <a:spLocks/>
                </p:cNvSpPr>
                <p:nvPr/>
              </p:nvSpPr>
              <p:spPr bwMode="auto">
                <a:xfrm>
                  <a:off x="4246563" y="4670425"/>
                  <a:ext cx="74613" cy="185738"/>
                </a:xfrm>
                <a:custGeom>
                  <a:avLst/>
                  <a:gdLst>
                    <a:gd name="T0" fmla="*/ 38 w 47"/>
                    <a:gd name="T1" fmla="*/ 0 h 117"/>
                    <a:gd name="T2" fmla="*/ 47 w 47"/>
                    <a:gd name="T3" fmla="*/ 114 h 117"/>
                    <a:gd name="T4" fmla="*/ 9 w 47"/>
                    <a:gd name="T5" fmla="*/ 117 h 117"/>
                    <a:gd name="T6" fmla="*/ 7 w 47"/>
                    <a:gd name="T7" fmla="*/ 117 h 117"/>
                    <a:gd name="T8" fmla="*/ 0 w 47"/>
                    <a:gd name="T9" fmla="*/ 9 h 117"/>
                    <a:gd name="T10" fmla="*/ 0 w 47"/>
                    <a:gd name="T11" fmla="*/ 3 h 117"/>
                    <a:gd name="T12" fmla="*/ 38 w 47"/>
                    <a:gd name="T13" fmla="*/ 0 h 117"/>
                  </a:gdLst>
                  <a:ahLst/>
                  <a:cxnLst>
                    <a:cxn ang="0">
                      <a:pos x="T0" y="T1"/>
                    </a:cxn>
                    <a:cxn ang="0">
                      <a:pos x="T2" y="T3"/>
                    </a:cxn>
                    <a:cxn ang="0">
                      <a:pos x="T4" y="T5"/>
                    </a:cxn>
                    <a:cxn ang="0">
                      <a:pos x="T6" y="T7"/>
                    </a:cxn>
                    <a:cxn ang="0">
                      <a:pos x="T8" y="T9"/>
                    </a:cxn>
                    <a:cxn ang="0">
                      <a:pos x="T10" y="T11"/>
                    </a:cxn>
                    <a:cxn ang="0">
                      <a:pos x="T12" y="T13"/>
                    </a:cxn>
                  </a:cxnLst>
                  <a:rect l="0" t="0" r="r" b="b"/>
                  <a:pathLst>
                    <a:path w="47" h="117">
                      <a:moveTo>
                        <a:pt x="38" y="0"/>
                      </a:moveTo>
                      <a:lnTo>
                        <a:pt x="47" y="114"/>
                      </a:lnTo>
                      <a:lnTo>
                        <a:pt x="9" y="117"/>
                      </a:lnTo>
                      <a:lnTo>
                        <a:pt x="7" y="117"/>
                      </a:lnTo>
                      <a:lnTo>
                        <a:pt x="0" y="9"/>
                      </a:lnTo>
                      <a:lnTo>
                        <a:pt x="0" y="3"/>
                      </a:lnTo>
                      <a:lnTo>
                        <a:pt x="38" y="0"/>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5"/>
                <p:cNvSpPr>
                  <a:spLocks/>
                </p:cNvSpPr>
                <p:nvPr/>
              </p:nvSpPr>
              <p:spPr bwMode="auto">
                <a:xfrm>
                  <a:off x="3502026" y="4667250"/>
                  <a:ext cx="758825" cy="269875"/>
                </a:xfrm>
                <a:custGeom>
                  <a:avLst/>
                  <a:gdLst>
                    <a:gd name="T0" fmla="*/ 209 w 213"/>
                    <a:gd name="T1" fmla="*/ 1 h 76"/>
                    <a:gd name="T2" fmla="*/ 209 w 213"/>
                    <a:gd name="T3" fmla="*/ 2 h 76"/>
                    <a:gd name="T4" fmla="*/ 209 w 213"/>
                    <a:gd name="T5" fmla="*/ 5 h 76"/>
                    <a:gd name="T6" fmla="*/ 213 w 213"/>
                    <a:gd name="T7" fmla="*/ 58 h 76"/>
                    <a:gd name="T8" fmla="*/ 43 w 213"/>
                    <a:gd name="T9" fmla="*/ 73 h 76"/>
                    <a:gd name="T10" fmla="*/ 2 w 213"/>
                    <a:gd name="T11" fmla="*/ 41 h 76"/>
                    <a:gd name="T12" fmla="*/ 34 w 213"/>
                    <a:gd name="T13" fmla="*/ 1 h 76"/>
                    <a:gd name="T14" fmla="*/ 35 w 213"/>
                    <a:gd name="T15" fmla="*/ 1 h 76"/>
                    <a:gd name="T16" fmla="*/ 40 w 213"/>
                    <a:gd name="T17" fmla="*/ 0 h 76"/>
                    <a:gd name="T18" fmla="*/ 209 w 213"/>
                    <a:gd name="T19"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76">
                      <a:moveTo>
                        <a:pt x="209" y="1"/>
                      </a:moveTo>
                      <a:cubicBezTo>
                        <a:pt x="209" y="2"/>
                        <a:pt x="209" y="2"/>
                        <a:pt x="209" y="2"/>
                      </a:cubicBezTo>
                      <a:cubicBezTo>
                        <a:pt x="209" y="5"/>
                        <a:pt x="209" y="5"/>
                        <a:pt x="209" y="5"/>
                      </a:cubicBezTo>
                      <a:cubicBezTo>
                        <a:pt x="213" y="58"/>
                        <a:pt x="213" y="58"/>
                        <a:pt x="213" y="58"/>
                      </a:cubicBezTo>
                      <a:cubicBezTo>
                        <a:pt x="43" y="73"/>
                        <a:pt x="43" y="73"/>
                        <a:pt x="43" y="73"/>
                      </a:cubicBezTo>
                      <a:cubicBezTo>
                        <a:pt x="23" y="76"/>
                        <a:pt x="4" y="61"/>
                        <a:pt x="2" y="41"/>
                      </a:cubicBezTo>
                      <a:cubicBezTo>
                        <a:pt x="0" y="21"/>
                        <a:pt x="14" y="3"/>
                        <a:pt x="34" y="1"/>
                      </a:cubicBezTo>
                      <a:cubicBezTo>
                        <a:pt x="35" y="1"/>
                        <a:pt x="35" y="1"/>
                        <a:pt x="35" y="1"/>
                      </a:cubicBezTo>
                      <a:cubicBezTo>
                        <a:pt x="40" y="0"/>
                        <a:pt x="40" y="0"/>
                        <a:pt x="40" y="0"/>
                      </a:cubicBezTo>
                      <a:lnTo>
                        <a:pt x="209" y="1"/>
                      </a:ln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6"/>
                <p:cNvSpPr>
                  <a:spLocks/>
                </p:cNvSpPr>
                <p:nvPr/>
              </p:nvSpPr>
              <p:spPr bwMode="auto">
                <a:xfrm>
                  <a:off x="3690938" y="4667250"/>
                  <a:ext cx="555625" cy="11113"/>
                </a:xfrm>
                <a:custGeom>
                  <a:avLst/>
                  <a:gdLst>
                    <a:gd name="T0" fmla="*/ 350 w 350"/>
                    <a:gd name="T1" fmla="*/ 7 h 7"/>
                    <a:gd name="T2" fmla="*/ 344 w 350"/>
                    <a:gd name="T3" fmla="*/ 7 h 7"/>
                    <a:gd name="T4" fmla="*/ 14 w 350"/>
                    <a:gd name="T5" fmla="*/ 5 h 7"/>
                    <a:gd name="T6" fmla="*/ 2 w 350"/>
                    <a:gd name="T7" fmla="*/ 7 h 7"/>
                    <a:gd name="T8" fmla="*/ 0 w 350"/>
                    <a:gd name="T9" fmla="*/ 0 h 7"/>
                    <a:gd name="T10" fmla="*/ 9 w 350"/>
                    <a:gd name="T11" fmla="*/ 0 h 7"/>
                    <a:gd name="T12" fmla="*/ 350 w 350"/>
                    <a:gd name="T13" fmla="*/ 2 h 7"/>
                    <a:gd name="T14" fmla="*/ 350 w 350"/>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0" h="7">
                      <a:moveTo>
                        <a:pt x="350" y="7"/>
                      </a:moveTo>
                      <a:lnTo>
                        <a:pt x="344" y="7"/>
                      </a:lnTo>
                      <a:lnTo>
                        <a:pt x="14" y="5"/>
                      </a:lnTo>
                      <a:lnTo>
                        <a:pt x="2" y="7"/>
                      </a:lnTo>
                      <a:lnTo>
                        <a:pt x="0" y="0"/>
                      </a:lnTo>
                      <a:lnTo>
                        <a:pt x="9" y="0"/>
                      </a:lnTo>
                      <a:lnTo>
                        <a:pt x="350" y="2"/>
                      </a:lnTo>
                      <a:lnTo>
                        <a:pt x="350" y="7"/>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17"/>
                <p:cNvSpPr>
                  <a:spLocks/>
                </p:cNvSpPr>
                <p:nvPr/>
              </p:nvSpPr>
              <p:spPr bwMode="auto">
                <a:xfrm>
                  <a:off x="3052763" y="4264025"/>
                  <a:ext cx="1208088" cy="669925"/>
                </a:xfrm>
                <a:custGeom>
                  <a:avLst/>
                  <a:gdLst>
                    <a:gd name="T0" fmla="*/ 0 w 339"/>
                    <a:gd name="T1" fmla="*/ 0 h 189"/>
                    <a:gd name="T2" fmla="*/ 145 w 339"/>
                    <a:gd name="T3" fmla="*/ 169 h 189"/>
                    <a:gd name="T4" fmla="*/ 151 w 339"/>
                    <a:gd name="T5" fmla="*/ 174 h 189"/>
                    <a:gd name="T6" fmla="*/ 174 w 339"/>
                    <a:gd name="T7" fmla="*/ 178 h 189"/>
                    <a:gd name="T8" fmla="*/ 338 w 339"/>
                    <a:gd name="T9" fmla="*/ 164 h 189"/>
                    <a:gd name="T10" fmla="*/ 338 w 339"/>
                    <a:gd name="T11" fmla="*/ 168 h 189"/>
                    <a:gd name="T12" fmla="*/ 338 w 339"/>
                    <a:gd name="T13" fmla="*/ 168 h 189"/>
                    <a:gd name="T14" fmla="*/ 339 w 339"/>
                    <a:gd name="T15" fmla="*/ 173 h 189"/>
                    <a:gd name="T16" fmla="*/ 169 w 339"/>
                    <a:gd name="T17" fmla="*/ 188 h 189"/>
                    <a:gd name="T18" fmla="*/ 147 w 339"/>
                    <a:gd name="T19" fmla="*/ 184 h 189"/>
                    <a:gd name="T20" fmla="*/ 143 w 339"/>
                    <a:gd name="T21" fmla="*/ 181 h 189"/>
                    <a:gd name="T22" fmla="*/ 70 w 339"/>
                    <a:gd name="T23" fmla="*/ 103 h 189"/>
                    <a:gd name="T24" fmla="*/ 0 w 339"/>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189">
                      <a:moveTo>
                        <a:pt x="0" y="0"/>
                      </a:moveTo>
                      <a:cubicBezTo>
                        <a:pt x="46" y="51"/>
                        <a:pt x="96" y="121"/>
                        <a:pt x="145" y="169"/>
                      </a:cubicBezTo>
                      <a:cubicBezTo>
                        <a:pt x="147" y="171"/>
                        <a:pt x="149" y="173"/>
                        <a:pt x="151" y="174"/>
                      </a:cubicBezTo>
                      <a:cubicBezTo>
                        <a:pt x="158" y="178"/>
                        <a:pt x="166" y="179"/>
                        <a:pt x="174" y="178"/>
                      </a:cubicBezTo>
                      <a:cubicBezTo>
                        <a:pt x="228" y="174"/>
                        <a:pt x="283" y="169"/>
                        <a:pt x="338" y="164"/>
                      </a:cubicBezTo>
                      <a:cubicBezTo>
                        <a:pt x="338" y="168"/>
                        <a:pt x="338" y="168"/>
                        <a:pt x="338" y="168"/>
                      </a:cubicBezTo>
                      <a:cubicBezTo>
                        <a:pt x="338" y="168"/>
                        <a:pt x="338" y="168"/>
                        <a:pt x="338" y="168"/>
                      </a:cubicBezTo>
                      <a:cubicBezTo>
                        <a:pt x="339" y="173"/>
                        <a:pt x="339" y="173"/>
                        <a:pt x="339" y="173"/>
                      </a:cubicBezTo>
                      <a:cubicBezTo>
                        <a:pt x="282" y="178"/>
                        <a:pt x="225" y="183"/>
                        <a:pt x="169" y="188"/>
                      </a:cubicBezTo>
                      <a:cubicBezTo>
                        <a:pt x="161" y="189"/>
                        <a:pt x="154" y="187"/>
                        <a:pt x="147" y="184"/>
                      </a:cubicBezTo>
                      <a:cubicBezTo>
                        <a:pt x="146" y="183"/>
                        <a:pt x="144" y="182"/>
                        <a:pt x="143" y="181"/>
                      </a:cubicBezTo>
                      <a:cubicBezTo>
                        <a:pt x="116" y="159"/>
                        <a:pt x="93" y="128"/>
                        <a:pt x="70" y="103"/>
                      </a:cubicBezTo>
                      <a:cubicBezTo>
                        <a:pt x="47" y="77"/>
                        <a:pt x="23" y="26"/>
                        <a:pt x="0" y="0"/>
                      </a:cubicBez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11"/>
                <p:cNvSpPr>
                  <a:spLocks/>
                </p:cNvSpPr>
                <p:nvPr/>
              </p:nvSpPr>
              <p:spPr bwMode="auto">
                <a:xfrm>
                  <a:off x="4340226" y="4589463"/>
                  <a:ext cx="315913" cy="244475"/>
                </a:xfrm>
                <a:custGeom>
                  <a:avLst/>
                  <a:gdLst>
                    <a:gd name="T0" fmla="*/ 76 w 89"/>
                    <a:gd name="T1" fmla="*/ 68 h 69"/>
                    <a:gd name="T2" fmla="*/ 76 w 89"/>
                    <a:gd name="T3" fmla="*/ 68 h 69"/>
                    <a:gd name="T4" fmla="*/ 76 w 89"/>
                    <a:gd name="T5" fmla="*/ 68 h 69"/>
                    <a:gd name="T6" fmla="*/ 12 w 89"/>
                    <a:gd name="T7" fmla="*/ 69 h 69"/>
                    <a:gd name="T8" fmla="*/ 1 w 89"/>
                    <a:gd name="T9" fmla="*/ 29 h 69"/>
                    <a:gd name="T10" fmla="*/ 3 w 89"/>
                    <a:gd name="T11" fmla="*/ 23 h 69"/>
                    <a:gd name="T12" fmla="*/ 12 w 89"/>
                    <a:gd name="T13" fmla="*/ 11 h 69"/>
                    <a:gd name="T14" fmla="*/ 17 w 89"/>
                    <a:gd name="T15" fmla="*/ 7 h 69"/>
                    <a:gd name="T16" fmla="*/ 57 w 89"/>
                    <a:gd name="T17" fmla="*/ 0 h 69"/>
                    <a:gd name="T18" fmla="*/ 56 w 89"/>
                    <a:gd name="T19" fmla="*/ 11 h 69"/>
                    <a:gd name="T20" fmla="*/ 35 w 89"/>
                    <a:gd name="T21" fmla="*/ 13 h 69"/>
                    <a:gd name="T22" fmla="*/ 39 w 89"/>
                    <a:gd name="T23" fmla="*/ 13 h 69"/>
                    <a:gd name="T24" fmla="*/ 74 w 89"/>
                    <a:gd name="T25" fmla="*/ 9 h 69"/>
                    <a:gd name="T26" fmla="*/ 75 w 89"/>
                    <a:gd name="T27" fmla="*/ 10 h 69"/>
                    <a:gd name="T28" fmla="*/ 83 w 89"/>
                    <a:gd name="T29" fmla="*/ 18 h 69"/>
                    <a:gd name="T30" fmla="*/ 82 w 89"/>
                    <a:gd name="T31" fmla="*/ 23 h 69"/>
                    <a:gd name="T32" fmla="*/ 89 w 89"/>
                    <a:gd name="T33" fmla="*/ 31 h 69"/>
                    <a:gd name="T34" fmla="*/ 84 w 89"/>
                    <a:gd name="T35" fmla="*/ 39 h 69"/>
                    <a:gd name="T36" fmla="*/ 88 w 89"/>
                    <a:gd name="T37" fmla="*/ 46 h 69"/>
                    <a:gd name="T38" fmla="*/ 82 w 89"/>
                    <a:gd name="T39" fmla="*/ 54 h 69"/>
                    <a:gd name="T40" fmla="*/ 84 w 89"/>
                    <a:gd name="T41" fmla="*/ 59 h 69"/>
                    <a:gd name="T42" fmla="*/ 76 w 89"/>
                    <a:gd name="T43" fmla="*/ 6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69">
                      <a:moveTo>
                        <a:pt x="76" y="68"/>
                      </a:moveTo>
                      <a:cubicBezTo>
                        <a:pt x="76" y="68"/>
                        <a:pt x="76" y="68"/>
                        <a:pt x="76" y="68"/>
                      </a:cubicBezTo>
                      <a:cubicBezTo>
                        <a:pt x="76" y="68"/>
                        <a:pt x="76" y="68"/>
                        <a:pt x="76" y="68"/>
                      </a:cubicBezTo>
                      <a:cubicBezTo>
                        <a:pt x="12" y="69"/>
                        <a:pt x="12" y="69"/>
                        <a:pt x="12" y="69"/>
                      </a:cubicBezTo>
                      <a:cubicBezTo>
                        <a:pt x="12" y="69"/>
                        <a:pt x="0" y="35"/>
                        <a:pt x="1" y="29"/>
                      </a:cubicBezTo>
                      <a:cubicBezTo>
                        <a:pt x="1" y="27"/>
                        <a:pt x="2" y="25"/>
                        <a:pt x="3" y="23"/>
                      </a:cubicBezTo>
                      <a:cubicBezTo>
                        <a:pt x="6" y="19"/>
                        <a:pt x="10" y="14"/>
                        <a:pt x="12" y="11"/>
                      </a:cubicBezTo>
                      <a:cubicBezTo>
                        <a:pt x="14" y="9"/>
                        <a:pt x="15" y="8"/>
                        <a:pt x="17" y="7"/>
                      </a:cubicBezTo>
                      <a:cubicBezTo>
                        <a:pt x="23" y="5"/>
                        <a:pt x="36" y="2"/>
                        <a:pt x="57" y="0"/>
                      </a:cubicBezTo>
                      <a:cubicBezTo>
                        <a:pt x="61" y="3"/>
                        <a:pt x="59" y="9"/>
                        <a:pt x="56" y="11"/>
                      </a:cubicBezTo>
                      <a:cubicBezTo>
                        <a:pt x="53" y="14"/>
                        <a:pt x="35" y="13"/>
                        <a:pt x="35" y="13"/>
                      </a:cubicBezTo>
                      <a:cubicBezTo>
                        <a:pt x="39" y="13"/>
                        <a:pt x="39" y="13"/>
                        <a:pt x="39" y="13"/>
                      </a:cubicBezTo>
                      <a:cubicBezTo>
                        <a:pt x="74" y="9"/>
                        <a:pt x="74" y="9"/>
                        <a:pt x="74" y="9"/>
                      </a:cubicBezTo>
                      <a:cubicBezTo>
                        <a:pt x="75" y="10"/>
                        <a:pt x="75" y="10"/>
                        <a:pt x="75" y="10"/>
                      </a:cubicBezTo>
                      <a:cubicBezTo>
                        <a:pt x="79" y="9"/>
                        <a:pt x="83" y="13"/>
                        <a:pt x="83" y="18"/>
                      </a:cubicBezTo>
                      <a:cubicBezTo>
                        <a:pt x="83" y="20"/>
                        <a:pt x="83" y="21"/>
                        <a:pt x="82" y="23"/>
                      </a:cubicBezTo>
                      <a:cubicBezTo>
                        <a:pt x="86" y="23"/>
                        <a:pt x="89" y="27"/>
                        <a:pt x="89" y="31"/>
                      </a:cubicBezTo>
                      <a:cubicBezTo>
                        <a:pt x="89" y="35"/>
                        <a:pt x="87" y="38"/>
                        <a:pt x="84" y="39"/>
                      </a:cubicBezTo>
                      <a:cubicBezTo>
                        <a:pt x="86" y="41"/>
                        <a:pt x="88" y="43"/>
                        <a:pt x="88" y="46"/>
                      </a:cubicBezTo>
                      <a:cubicBezTo>
                        <a:pt x="88" y="50"/>
                        <a:pt x="86" y="53"/>
                        <a:pt x="82" y="54"/>
                      </a:cubicBezTo>
                      <a:cubicBezTo>
                        <a:pt x="83" y="56"/>
                        <a:pt x="84" y="57"/>
                        <a:pt x="84" y="59"/>
                      </a:cubicBezTo>
                      <a:cubicBezTo>
                        <a:pt x="85" y="64"/>
                        <a:pt x="81" y="68"/>
                        <a:pt x="76" y="68"/>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06" name="Title 1"/>
            <p:cNvSpPr txBox="1">
              <a:spLocks/>
            </p:cNvSpPr>
            <p:nvPr/>
          </p:nvSpPr>
          <p:spPr>
            <a:xfrm>
              <a:off x="473794" y="25828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CUSTOMER PURCHASE</a:t>
              </a:r>
            </a:p>
          </p:txBody>
        </p:sp>
      </p:grpSp>
      <p:sp>
        <p:nvSpPr>
          <p:cNvPr id="247" name="Rectangle 246"/>
          <p:cNvSpPr/>
          <p:nvPr/>
        </p:nvSpPr>
        <p:spPr bwMode="auto">
          <a:xfrm>
            <a:off x="541337" y="3538542"/>
            <a:ext cx="2011680" cy="1684566"/>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a:solidFill>
                  <a:schemeClr val="tx2"/>
                </a:solidFill>
                <a:ea typeface="Segoe UI" pitchFamily="34" charset="0"/>
                <a:cs typeface="Segoe UI" pitchFamily="34" charset="0"/>
              </a:rPr>
              <a:t>Customer </a:t>
            </a:r>
            <a:r>
              <a:rPr lang="en-US" sz="1600" dirty="0" smtClean="0">
                <a:solidFill>
                  <a:schemeClr val="tx2"/>
                </a:solidFill>
                <a:ea typeface="Segoe UI" pitchFamily="34" charset="0"/>
                <a:cs typeface="Segoe UI" pitchFamily="34" charset="0"/>
              </a:rPr>
              <a:t>makes </a:t>
            </a:r>
            <a:r>
              <a:rPr lang="en-US" sz="1600" dirty="0">
                <a:solidFill>
                  <a:schemeClr val="tx2"/>
                </a:solidFill>
                <a:ea typeface="Segoe UI" pitchFamily="34" charset="0"/>
                <a:cs typeface="Segoe UI" pitchFamily="34" charset="0"/>
              </a:rPr>
              <a:t>a </a:t>
            </a:r>
            <a:r>
              <a:rPr lang="en-US" sz="1600" dirty="0" smtClean="0">
                <a:solidFill>
                  <a:schemeClr val="tx2"/>
                </a:solidFill>
                <a:ea typeface="Segoe UI" pitchFamily="34" charset="0"/>
                <a:cs typeface="Segoe UI" pitchFamily="34" charset="0"/>
              </a:rPr>
              <a:t>purchase of </a:t>
            </a:r>
            <a:r>
              <a:rPr lang="en-US" sz="1600" b="1" dirty="0" smtClean="0">
                <a:solidFill>
                  <a:srgbClr val="00B050"/>
                </a:solidFill>
                <a:ea typeface="Segoe UI" pitchFamily="34" charset="0"/>
                <a:cs typeface="Segoe UI" pitchFamily="34" charset="0"/>
              </a:rPr>
              <a:t>$100</a:t>
            </a:r>
            <a:endParaRPr lang="en-US" sz="1600" b="1" dirty="0">
              <a:solidFill>
                <a:srgbClr val="00B050"/>
              </a:solidFill>
              <a:ea typeface="Segoe UI" pitchFamily="34" charset="0"/>
              <a:cs typeface="Segoe UI" pitchFamily="34" charset="0"/>
            </a:endParaRPr>
          </a:p>
        </p:txBody>
      </p:sp>
      <p:grpSp>
        <p:nvGrpSpPr>
          <p:cNvPr id="239" name="Group 238"/>
          <p:cNvGrpSpPr/>
          <p:nvPr/>
        </p:nvGrpSpPr>
        <p:grpSpPr>
          <a:xfrm>
            <a:off x="5075237" y="1480582"/>
            <a:ext cx="1981200" cy="1828800"/>
            <a:chOff x="4770437" y="2354262"/>
            <a:chExt cx="1981200" cy="1828800"/>
          </a:xfrm>
        </p:grpSpPr>
        <p:sp>
          <p:nvSpPr>
            <p:cNvPr id="108" name="Title 1"/>
            <p:cNvSpPr txBox="1">
              <a:spLocks/>
            </p:cNvSpPr>
            <p:nvPr/>
          </p:nvSpPr>
          <p:spPr>
            <a:xfrm>
              <a:off x="4770437" y="23542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ACQUIRING </a:t>
              </a:r>
              <a:br>
                <a:rPr lang="en-US" sz="1400" dirty="0"/>
              </a:br>
              <a:r>
                <a:rPr lang="en-US" sz="1400" dirty="0"/>
                <a:t>PROCESSOR</a:t>
              </a:r>
            </a:p>
          </p:txBody>
        </p:sp>
        <p:pic>
          <p:nvPicPr>
            <p:cNvPr id="183" name="Picture 182"/>
            <p:cNvPicPr>
              <a:picLocks noChangeAspect="1"/>
            </p:cNvPicPr>
            <p:nvPr/>
          </p:nvPicPr>
          <p:blipFill rotWithShape="1">
            <a:blip r:embed="rId2">
              <a:extLst>
                <a:ext uri="{28A0092B-C50C-407E-A947-70E740481C1C}">
                  <a14:useLocalDpi xmlns:a14="http://schemas.microsoft.com/office/drawing/2010/main" val="0"/>
                </a:ext>
              </a:extLst>
            </a:blip>
            <a:srcRect l="55010" t="34835" r="19556" b="8352"/>
            <a:stretch/>
          </p:blipFill>
          <p:spPr>
            <a:xfrm>
              <a:off x="5394325" y="2963862"/>
              <a:ext cx="733425" cy="1219200"/>
            </a:xfrm>
            <a:prstGeom prst="rect">
              <a:avLst/>
            </a:prstGeom>
          </p:spPr>
        </p:pic>
      </p:grpSp>
      <p:sp>
        <p:nvSpPr>
          <p:cNvPr id="249" name="Rectangle 248"/>
          <p:cNvSpPr/>
          <p:nvPr/>
        </p:nvSpPr>
        <p:spPr bwMode="auto">
          <a:xfrm>
            <a:off x="5165724" y="3548067"/>
            <a:ext cx="2011680" cy="1676380"/>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a:solidFill>
                  <a:schemeClr val="tx2"/>
                </a:solidFill>
                <a:ea typeface="Segoe UI" pitchFamily="34" charset="0"/>
                <a:cs typeface="Segoe UI" pitchFamily="34" charset="0"/>
              </a:rPr>
              <a:t>Acquiring Processor sends </a:t>
            </a:r>
            <a:r>
              <a:rPr lang="en-US" sz="1600" b="1" dirty="0">
                <a:solidFill>
                  <a:srgbClr val="00B050"/>
                </a:solidFill>
                <a:ea typeface="Segoe UI" pitchFamily="34" charset="0"/>
                <a:cs typeface="Segoe UI" pitchFamily="34" charset="0"/>
              </a:rPr>
              <a:t>$100 </a:t>
            </a:r>
            <a:r>
              <a:rPr lang="en-US" sz="1600" dirty="0">
                <a:solidFill>
                  <a:schemeClr val="tx2"/>
                </a:solidFill>
                <a:ea typeface="Segoe UI" pitchFamily="34" charset="0"/>
                <a:cs typeface="Segoe UI" pitchFamily="34" charset="0"/>
              </a:rPr>
              <a:t>charge to </a:t>
            </a:r>
            <a:r>
              <a:rPr lang="en-US" sz="1600" dirty="0" smtClean="0">
                <a:solidFill>
                  <a:schemeClr val="tx2"/>
                </a:solidFill>
                <a:ea typeface="Segoe UI" pitchFamily="34" charset="0"/>
                <a:cs typeface="Segoe UI" pitchFamily="34" charset="0"/>
              </a:rPr>
              <a:t>card networks </a:t>
            </a:r>
            <a:endParaRPr lang="en-US" sz="1600" dirty="0">
              <a:solidFill>
                <a:schemeClr val="tx2"/>
              </a:solidFill>
              <a:ea typeface="Segoe UI" pitchFamily="34" charset="0"/>
              <a:cs typeface="Segoe UI" pitchFamily="34" charset="0"/>
            </a:endParaRPr>
          </a:p>
        </p:txBody>
      </p:sp>
      <p:grpSp>
        <p:nvGrpSpPr>
          <p:cNvPr id="240" name="Group 239"/>
          <p:cNvGrpSpPr/>
          <p:nvPr/>
        </p:nvGrpSpPr>
        <p:grpSpPr>
          <a:xfrm>
            <a:off x="7437437" y="1672310"/>
            <a:ext cx="1981200" cy="1676400"/>
            <a:chOff x="6751637" y="2506662"/>
            <a:chExt cx="1981200" cy="1676400"/>
          </a:xfrm>
        </p:grpSpPr>
        <p:sp>
          <p:nvSpPr>
            <p:cNvPr id="109" name="Title 1"/>
            <p:cNvSpPr txBox="1">
              <a:spLocks/>
            </p:cNvSpPr>
            <p:nvPr/>
          </p:nvSpPr>
          <p:spPr>
            <a:xfrm>
              <a:off x="6751637" y="25066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NETWORK</a:t>
              </a:r>
            </a:p>
          </p:txBody>
        </p:sp>
        <p:grpSp>
          <p:nvGrpSpPr>
            <p:cNvPr id="236" name="Group 235"/>
            <p:cNvGrpSpPr/>
            <p:nvPr/>
          </p:nvGrpSpPr>
          <p:grpSpPr>
            <a:xfrm>
              <a:off x="7285037" y="2963862"/>
              <a:ext cx="914400" cy="1219200"/>
              <a:chOff x="7208837" y="3116262"/>
              <a:chExt cx="914400" cy="1219200"/>
            </a:xfrm>
          </p:grpSpPr>
          <p:sp>
            <p:nvSpPr>
              <p:cNvPr id="184" name="Rectangle 183"/>
              <p:cNvSpPr/>
              <p:nvPr/>
            </p:nvSpPr>
            <p:spPr bwMode="auto">
              <a:xfrm>
                <a:off x="7208837" y="3116262"/>
                <a:ext cx="914400" cy="121920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85" name="Picture 184"/>
              <p:cNvPicPr>
                <a:picLocks noChangeAspect="1"/>
              </p:cNvPicPr>
              <p:nvPr/>
            </p:nvPicPr>
            <p:blipFill rotWithShape="1">
              <a:blip r:embed="rId3">
                <a:extLst>
                  <a:ext uri="{28A0092B-C50C-407E-A947-70E740481C1C}">
                    <a14:useLocalDpi xmlns:a14="http://schemas.microsoft.com/office/drawing/2010/main" val="0"/>
                  </a:ext>
                </a:extLst>
              </a:blip>
              <a:srcRect r="-1748"/>
              <a:stretch/>
            </p:blipFill>
            <p:spPr>
              <a:xfrm>
                <a:off x="7361237" y="3344862"/>
                <a:ext cx="614822" cy="365051"/>
              </a:xfrm>
              <a:prstGeom prst="rect">
                <a:avLst/>
              </a:prstGeom>
            </p:spPr>
          </p:pic>
          <p:pic>
            <p:nvPicPr>
              <p:cNvPr id="186" name="Picture 1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915" y="3836586"/>
                <a:ext cx="614822" cy="262734"/>
              </a:xfrm>
              <a:prstGeom prst="rect">
                <a:avLst/>
              </a:prstGeom>
            </p:spPr>
          </p:pic>
        </p:grpSp>
      </p:grpSp>
      <p:sp>
        <p:nvSpPr>
          <p:cNvPr id="250" name="Rectangle 249"/>
          <p:cNvSpPr/>
          <p:nvPr/>
        </p:nvSpPr>
        <p:spPr bwMode="auto">
          <a:xfrm>
            <a:off x="7482680" y="3548068"/>
            <a:ext cx="2011680" cy="1676380"/>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Card networks sends </a:t>
            </a:r>
            <a:r>
              <a:rPr lang="en-US" sz="1600" b="1" dirty="0">
                <a:solidFill>
                  <a:srgbClr val="00B050"/>
                </a:solidFill>
                <a:ea typeface="Segoe UI" pitchFamily="34" charset="0"/>
                <a:cs typeface="Segoe UI" pitchFamily="34" charset="0"/>
              </a:rPr>
              <a:t>$100 </a:t>
            </a:r>
            <a:r>
              <a:rPr lang="en-US" sz="1600" dirty="0">
                <a:solidFill>
                  <a:schemeClr val="tx2"/>
                </a:solidFill>
                <a:ea typeface="Segoe UI" pitchFamily="34" charset="0"/>
                <a:cs typeface="Segoe UI" pitchFamily="34" charset="0"/>
              </a:rPr>
              <a:t>charge to </a:t>
            </a:r>
            <a:r>
              <a:rPr lang="en-US" sz="1600" dirty="0" smtClean="0">
                <a:solidFill>
                  <a:schemeClr val="tx2"/>
                </a:solidFill>
                <a:ea typeface="Segoe UI" pitchFamily="34" charset="0"/>
                <a:cs typeface="Segoe UI" pitchFamily="34" charset="0"/>
              </a:rPr>
              <a:t>card issuing bank</a:t>
            </a:r>
            <a:endParaRPr lang="en-US" sz="1600" dirty="0">
              <a:solidFill>
                <a:schemeClr val="tx2"/>
              </a:solidFill>
              <a:ea typeface="Segoe UI" pitchFamily="34" charset="0"/>
              <a:cs typeface="Segoe UI" pitchFamily="34" charset="0"/>
            </a:endParaRPr>
          </a:p>
        </p:txBody>
      </p:sp>
      <p:sp>
        <p:nvSpPr>
          <p:cNvPr id="248" name="Rectangle 247"/>
          <p:cNvSpPr/>
          <p:nvPr/>
        </p:nvSpPr>
        <p:spPr bwMode="auto">
          <a:xfrm>
            <a:off x="2848768" y="3548068"/>
            <a:ext cx="2011680" cy="1676380"/>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Merchant sends </a:t>
            </a:r>
            <a:r>
              <a:rPr lang="en-US" sz="1600" b="1" dirty="0">
                <a:solidFill>
                  <a:srgbClr val="00B050"/>
                </a:solidFill>
                <a:ea typeface="Segoe UI" pitchFamily="34" charset="0"/>
                <a:cs typeface="Segoe UI" pitchFamily="34" charset="0"/>
              </a:rPr>
              <a:t>$100 </a:t>
            </a:r>
            <a:r>
              <a:rPr lang="en-US" sz="1600" dirty="0" smtClean="0">
                <a:solidFill>
                  <a:schemeClr val="tx2"/>
                </a:solidFill>
                <a:ea typeface="Segoe UI" pitchFamily="34" charset="0"/>
                <a:cs typeface="Segoe UI" pitchFamily="34" charset="0"/>
              </a:rPr>
              <a:t>charge to acquiring processor </a:t>
            </a:r>
            <a:endParaRPr lang="en-US" sz="1600" dirty="0">
              <a:solidFill>
                <a:schemeClr val="tx2"/>
              </a:solidFill>
              <a:ea typeface="Segoe UI" pitchFamily="34" charset="0"/>
              <a:cs typeface="Segoe UI" pitchFamily="34" charset="0"/>
            </a:endParaRPr>
          </a:p>
        </p:txBody>
      </p:sp>
      <p:grpSp>
        <p:nvGrpSpPr>
          <p:cNvPr id="138" name="Group 137"/>
          <p:cNvGrpSpPr/>
          <p:nvPr/>
        </p:nvGrpSpPr>
        <p:grpSpPr>
          <a:xfrm>
            <a:off x="2866164" y="1682142"/>
            <a:ext cx="1981200" cy="1162745"/>
            <a:chOff x="2866164" y="1744662"/>
            <a:chExt cx="1981200" cy="1162745"/>
          </a:xfrm>
        </p:grpSpPr>
        <p:sp>
          <p:nvSpPr>
            <p:cNvPr id="107" name="Title 1"/>
            <p:cNvSpPr txBox="1">
              <a:spLocks/>
            </p:cNvSpPr>
            <p:nvPr/>
          </p:nvSpPr>
          <p:spPr>
            <a:xfrm>
              <a:off x="2866164" y="17446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smtClean="0"/>
                <a:t>MERCHANT</a:t>
              </a:r>
              <a:endParaRPr lang="en-US" sz="1400" dirty="0"/>
            </a:p>
          </p:txBody>
        </p:sp>
        <p:pic>
          <p:nvPicPr>
            <p:cNvPr id="112" name="Picture 11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026409" y="2481261"/>
              <a:ext cx="1660711" cy="426146"/>
            </a:xfrm>
            <a:prstGeom prst="rect">
              <a:avLst/>
            </a:prstGeom>
          </p:spPr>
        </p:pic>
      </p:grpSp>
      <p:grpSp>
        <p:nvGrpSpPr>
          <p:cNvPr id="242" name="Group 241"/>
          <p:cNvGrpSpPr/>
          <p:nvPr/>
        </p:nvGrpSpPr>
        <p:grpSpPr>
          <a:xfrm>
            <a:off x="9723437" y="1674995"/>
            <a:ext cx="1981200" cy="1683547"/>
            <a:chOff x="9723437" y="1737515"/>
            <a:chExt cx="1981200" cy="1683547"/>
          </a:xfrm>
        </p:grpSpPr>
        <p:sp>
          <p:nvSpPr>
            <p:cNvPr id="110" name="Title 1"/>
            <p:cNvSpPr txBox="1">
              <a:spLocks/>
            </p:cNvSpPr>
            <p:nvPr/>
          </p:nvSpPr>
          <p:spPr>
            <a:xfrm>
              <a:off x="9723437" y="1737515"/>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smtClean="0"/>
                <a:t>CARD ISSUER</a:t>
              </a:r>
              <a:endParaRPr lang="en-US" sz="1400" dirty="0"/>
            </a:p>
          </p:txBody>
        </p:sp>
        <p:grpSp>
          <p:nvGrpSpPr>
            <p:cNvPr id="187" name="Group 186"/>
            <p:cNvGrpSpPr/>
            <p:nvPr/>
          </p:nvGrpSpPr>
          <p:grpSpPr>
            <a:xfrm>
              <a:off x="10104437" y="2136699"/>
              <a:ext cx="1295400" cy="1284363"/>
              <a:chOff x="9571041" y="5173664"/>
              <a:chExt cx="487551" cy="405990"/>
            </a:xfrm>
          </p:grpSpPr>
          <p:grpSp>
            <p:nvGrpSpPr>
              <p:cNvPr id="188" name="Group 187"/>
              <p:cNvGrpSpPr/>
              <p:nvPr/>
            </p:nvGrpSpPr>
            <p:grpSpPr>
              <a:xfrm>
                <a:off x="9571041" y="5173664"/>
                <a:ext cx="487551" cy="405990"/>
                <a:chOff x="4638675" y="5622925"/>
                <a:chExt cx="427038" cy="355600"/>
              </a:xfrm>
            </p:grpSpPr>
            <p:sp>
              <p:nvSpPr>
                <p:cNvPr id="225" name="Rectangle 125"/>
                <p:cNvSpPr>
                  <a:spLocks noChangeArrowheads="1"/>
                </p:cNvSpPr>
                <p:nvPr/>
              </p:nvSpPr>
              <p:spPr bwMode="auto">
                <a:xfrm>
                  <a:off x="4660900" y="5692775"/>
                  <a:ext cx="381000" cy="247650"/>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6" name="Freeform 126"/>
                <p:cNvSpPr>
                  <a:spLocks/>
                </p:cNvSpPr>
                <p:nvPr/>
              </p:nvSpPr>
              <p:spPr bwMode="auto">
                <a:xfrm>
                  <a:off x="4816475" y="5810250"/>
                  <a:ext cx="73025" cy="130175"/>
                </a:xfrm>
                <a:custGeom>
                  <a:avLst/>
                  <a:gdLst>
                    <a:gd name="T0" fmla="*/ 10 w 21"/>
                    <a:gd name="T1" fmla="*/ 0 h 38"/>
                    <a:gd name="T2" fmla="*/ 0 w 21"/>
                    <a:gd name="T3" fmla="*/ 11 h 38"/>
                    <a:gd name="T4" fmla="*/ 0 w 21"/>
                    <a:gd name="T5" fmla="*/ 38 h 38"/>
                    <a:gd name="T6" fmla="*/ 21 w 21"/>
                    <a:gd name="T7" fmla="*/ 38 h 38"/>
                    <a:gd name="T8" fmla="*/ 21 w 21"/>
                    <a:gd name="T9" fmla="*/ 11 h 38"/>
                    <a:gd name="T10" fmla="*/ 10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0"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7" name="Freeform 127"/>
                <p:cNvSpPr>
                  <a:spLocks/>
                </p:cNvSpPr>
                <p:nvPr/>
              </p:nvSpPr>
              <p:spPr bwMode="auto">
                <a:xfrm>
                  <a:off x="4927600" y="5810250"/>
                  <a:ext cx="71438" cy="130175"/>
                </a:xfrm>
                <a:custGeom>
                  <a:avLst/>
                  <a:gdLst>
                    <a:gd name="T0" fmla="*/ 11 w 21"/>
                    <a:gd name="T1" fmla="*/ 0 h 38"/>
                    <a:gd name="T2" fmla="*/ 0 w 21"/>
                    <a:gd name="T3" fmla="*/ 11 h 38"/>
                    <a:gd name="T4" fmla="*/ 0 w 21"/>
                    <a:gd name="T5" fmla="*/ 38 h 38"/>
                    <a:gd name="T6" fmla="*/ 21 w 21"/>
                    <a:gd name="T7" fmla="*/ 38 h 38"/>
                    <a:gd name="T8" fmla="*/ 21 w 21"/>
                    <a:gd name="T9" fmla="*/ 11 h 38"/>
                    <a:gd name="T10" fmla="*/ 11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1"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1"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 name="Freeform 128"/>
                <p:cNvSpPr>
                  <a:spLocks/>
                </p:cNvSpPr>
                <p:nvPr/>
              </p:nvSpPr>
              <p:spPr bwMode="auto">
                <a:xfrm>
                  <a:off x="4705350" y="5810250"/>
                  <a:ext cx="69850" cy="130175"/>
                </a:xfrm>
                <a:custGeom>
                  <a:avLst/>
                  <a:gdLst>
                    <a:gd name="T0" fmla="*/ 10 w 20"/>
                    <a:gd name="T1" fmla="*/ 0 h 38"/>
                    <a:gd name="T2" fmla="*/ 0 w 20"/>
                    <a:gd name="T3" fmla="*/ 11 h 38"/>
                    <a:gd name="T4" fmla="*/ 0 w 20"/>
                    <a:gd name="T5" fmla="*/ 38 h 38"/>
                    <a:gd name="T6" fmla="*/ 20 w 20"/>
                    <a:gd name="T7" fmla="*/ 38 h 38"/>
                    <a:gd name="T8" fmla="*/ 20 w 20"/>
                    <a:gd name="T9" fmla="*/ 11 h 38"/>
                    <a:gd name="T10" fmla="*/ 10 w 20"/>
                    <a:gd name="T11" fmla="*/ 0 h 38"/>
                  </a:gdLst>
                  <a:ahLst/>
                  <a:cxnLst>
                    <a:cxn ang="0">
                      <a:pos x="T0" y="T1"/>
                    </a:cxn>
                    <a:cxn ang="0">
                      <a:pos x="T2" y="T3"/>
                    </a:cxn>
                    <a:cxn ang="0">
                      <a:pos x="T4" y="T5"/>
                    </a:cxn>
                    <a:cxn ang="0">
                      <a:pos x="T6" y="T7"/>
                    </a:cxn>
                    <a:cxn ang="0">
                      <a:pos x="T8" y="T9"/>
                    </a:cxn>
                    <a:cxn ang="0">
                      <a:pos x="T10" y="T11"/>
                    </a:cxn>
                  </a:cxnLst>
                  <a:rect l="0" t="0" r="r" b="b"/>
                  <a:pathLst>
                    <a:path w="20" h="38">
                      <a:moveTo>
                        <a:pt x="10" y="0"/>
                      </a:moveTo>
                      <a:cubicBezTo>
                        <a:pt x="4" y="0"/>
                        <a:pt x="0" y="5"/>
                        <a:pt x="0" y="11"/>
                      </a:cubicBezTo>
                      <a:cubicBezTo>
                        <a:pt x="0" y="38"/>
                        <a:pt x="0" y="38"/>
                        <a:pt x="0" y="38"/>
                      </a:cubicBezTo>
                      <a:cubicBezTo>
                        <a:pt x="20" y="38"/>
                        <a:pt x="20" y="38"/>
                        <a:pt x="20" y="38"/>
                      </a:cubicBezTo>
                      <a:cubicBezTo>
                        <a:pt x="20" y="11"/>
                        <a:pt x="20" y="11"/>
                        <a:pt x="20" y="11"/>
                      </a:cubicBezTo>
                      <a:cubicBezTo>
                        <a:pt x="20"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9" name="Rectangle 133"/>
                <p:cNvSpPr>
                  <a:spLocks noChangeArrowheads="1"/>
                </p:cNvSpPr>
                <p:nvPr/>
              </p:nvSpPr>
              <p:spPr bwMode="auto">
                <a:xfrm>
                  <a:off x="4660900" y="5940425"/>
                  <a:ext cx="381000" cy="11113"/>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0" name="Rectangle 134"/>
                <p:cNvSpPr>
                  <a:spLocks noChangeArrowheads="1"/>
                </p:cNvSpPr>
                <p:nvPr/>
              </p:nvSpPr>
              <p:spPr bwMode="auto">
                <a:xfrm>
                  <a:off x="4652963" y="5951538"/>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Rectangle 135"/>
                <p:cNvSpPr>
                  <a:spLocks noChangeArrowheads="1"/>
                </p:cNvSpPr>
                <p:nvPr/>
              </p:nvSpPr>
              <p:spPr bwMode="auto">
                <a:xfrm>
                  <a:off x="4646613" y="5961063"/>
                  <a:ext cx="412750" cy="7938"/>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2" name="Rectangle 136"/>
                <p:cNvSpPr>
                  <a:spLocks noChangeArrowheads="1"/>
                </p:cNvSpPr>
                <p:nvPr/>
              </p:nvSpPr>
              <p:spPr bwMode="auto">
                <a:xfrm>
                  <a:off x="4638675" y="5969000"/>
                  <a:ext cx="427038"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3" name="Freeform 138"/>
                <p:cNvSpPr>
                  <a:spLocks/>
                </p:cNvSpPr>
                <p:nvPr/>
              </p:nvSpPr>
              <p:spPr bwMode="auto">
                <a:xfrm>
                  <a:off x="4729163" y="5622925"/>
                  <a:ext cx="246063" cy="61913"/>
                </a:xfrm>
                <a:custGeom>
                  <a:avLst/>
                  <a:gdLst>
                    <a:gd name="T0" fmla="*/ 79 w 155"/>
                    <a:gd name="T1" fmla="*/ 0 h 39"/>
                    <a:gd name="T2" fmla="*/ 0 w 155"/>
                    <a:gd name="T3" fmla="*/ 39 h 39"/>
                    <a:gd name="T4" fmla="*/ 155 w 155"/>
                    <a:gd name="T5" fmla="*/ 39 h 39"/>
                    <a:gd name="T6" fmla="*/ 79 w 155"/>
                    <a:gd name="T7" fmla="*/ 0 h 39"/>
                  </a:gdLst>
                  <a:ahLst/>
                  <a:cxnLst>
                    <a:cxn ang="0">
                      <a:pos x="T0" y="T1"/>
                    </a:cxn>
                    <a:cxn ang="0">
                      <a:pos x="T2" y="T3"/>
                    </a:cxn>
                    <a:cxn ang="0">
                      <a:pos x="T4" y="T5"/>
                    </a:cxn>
                    <a:cxn ang="0">
                      <a:pos x="T6" y="T7"/>
                    </a:cxn>
                  </a:cxnLst>
                  <a:rect l="0" t="0" r="r" b="b"/>
                  <a:pathLst>
                    <a:path w="155" h="39">
                      <a:moveTo>
                        <a:pt x="79" y="0"/>
                      </a:moveTo>
                      <a:lnTo>
                        <a:pt x="0" y="39"/>
                      </a:lnTo>
                      <a:lnTo>
                        <a:pt x="155" y="39"/>
                      </a:lnTo>
                      <a:lnTo>
                        <a:pt x="79"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4" name="Rectangle 139"/>
                <p:cNvSpPr>
                  <a:spLocks noChangeArrowheads="1"/>
                </p:cNvSpPr>
                <p:nvPr/>
              </p:nvSpPr>
              <p:spPr bwMode="auto">
                <a:xfrm>
                  <a:off x="4652963" y="5764213"/>
                  <a:ext cx="398463" cy="7938"/>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Rectangle 140"/>
                <p:cNvSpPr>
                  <a:spLocks noChangeArrowheads="1"/>
                </p:cNvSpPr>
                <p:nvPr/>
              </p:nvSpPr>
              <p:spPr bwMode="auto">
                <a:xfrm>
                  <a:off x="4652963" y="5692775"/>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0" name="Rectangle 236"/>
              <p:cNvSpPr>
                <a:spLocks noChangeArrowheads="1"/>
              </p:cNvSpPr>
              <p:nvPr/>
            </p:nvSpPr>
            <p:spPr bwMode="auto">
              <a:xfrm>
                <a:off x="10032573" y="5509904"/>
                <a:ext cx="2356" cy="23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51" name="Rectangle 250"/>
          <p:cNvSpPr/>
          <p:nvPr/>
        </p:nvSpPr>
        <p:spPr bwMode="auto">
          <a:xfrm>
            <a:off x="9799637" y="3548068"/>
            <a:ext cx="2011680" cy="1676380"/>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Bank bills the customer for </a:t>
            </a:r>
            <a:r>
              <a:rPr lang="en-US" sz="1600" b="1" dirty="0">
                <a:solidFill>
                  <a:srgbClr val="00B050"/>
                </a:solidFill>
                <a:ea typeface="Segoe UI" pitchFamily="34" charset="0"/>
                <a:cs typeface="Segoe UI" pitchFamily="34" charset="0"/>
              </a:rPr>
              <a:t>$100 </a:t>
            </a:r>
          </a:p>
        </p:txBody>
      </p:sp>
      <p:cxnSp>
        <p:nvCxnSpPr>
          <p:cNvPr id="130" name="Elbow Connector 129"/>
          <p:cNvCxnSpPr>
            <a:stCxn id="251" idx="2"/>
            <a:endCxn id="247" idx="2"/>
          </p:cNvCxnSpPr>
          <p:nvPr/>
        </p:nvCxnSpPr>
        <p:spPr>
          <a:xfrm rot="5400000" flipH="1">
            <a:off x="6175657" y="594628"/>
            <a:ext cx="1340" cy="9258300"/>
          </a:xfrm>
          <a:prstGeom prst="bentConnector3">
            <a:avLst>
              <a:gd name="adj1" fmla="val -17059701"/>
            </a:avLst>
          </a:prstGeom>
          <a:noFill/>
          <a:ln w="28575">
            <a:solidFill>
              <a:schemeClr val="tx2"/>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sp>
        <p:nvSpPr>
          <p:cNvPr id="243" name="Right Arrow 242"/>
          <p:cNvSpPr/>
          <p:nvPr/>
        </p:nvSpPr>
        <p:spPr bwMode="auto">
          <a:xfrm>
            <a:off x="2286359" y="2444142"/>
            <a:ext cx="788627"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p:cNvSpPr/>
          <p:nvPr/>
        </p:nvSpPr>
        <p:spPr bwMode="auto">
          <a:xfrm>
            <a:off x="541275" y="3541076"/>
            <a:ext cx="2011680" cy="2572794"/>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a:solidFill>
                  <a:schemeClr val="tx2"/>
                </a:solidFill>
                <a:ea typeface="Segoe UI" pitchFamily="34" charset="0"/>
                <a:cs typeface="Segoe UI" pitchFamily="34" charset="0"/>
              </a:rPr>
              <a:t>Customer </a:t>
            </a:r>
            <a:r>
              <a:rPr lang="en-US" sz="1600" dirty="0" smtClean="0">
                <a:solidFill>
                  <a:schemeClr val="tx2"/>
                </a:solidFill>
                <a:ea typeface="Segoe UI" pitchFamily="34" charset="0"/>
                <a:cs typeface="Segoe UI" pitchFamily="34" charset="0"/>
              </a:rPr>
              <a:t>pays their bill of </a:t>
            </a:r>
            <a:r>
              <a:rPr lang="en-US" sz="1600" b="1" dirty="0">
                <a:solidFill>
                  <a:srgbClr val="00B050"/>
                </a:solidFill>
                <a:ea typeface="Segoe UI" pitchFamily="34" charset="0"/>
                <a:cs typeface="Segoe UI" pitchFamily="34" charset="0"/>
              </a:rPr>
              <a:t>$</a:t>
            </a:r>
            <a:r>
              <a:rPr lang="en-US" sz="1600" b="1" dirty="0" smtClean="0">
                <a:solidFill>
                  <a:srgbClr val="00B050"/>
                </a:solidFill>
                <a:ea typeface="Segoe UI" pitchFamily="34" charset="0"/>
                <a:cs typeface="Segoe UI" pitchFamily="34" charset="0"/>
              </a:rPr>
              <a:t>100 </a:t>
            </a:r>
            <a:r>
              <a:rPr lang="en-US" sz="1600" dirty="0">
                <a:solidFill>
                  <a:schemeClr val="tx2"/>
                </a:solidFill>
                <a:ea typeface="Segoe UI" pitchFamily="34" charset="0"/>
                <a:cs typeface="Segoe UI" pitchFamily="34" charset="0"/>
              </a:rPr>
              <a:t>to their credit card bank.</a:t>
            </a:r>
          </a:p>
        </p:txBody>
      </p:sp>
      <p:grpSp>
        <p:nvGrpSpPr>
          <p:cNvPr id="117" name="Group 116"/>
          <p:cNvGrpSpPr/>
          <p:nvPr/>
        </p:nvGrpSpPr>
        <p:grpSpPr>
          <a:xfrm>
            <a:off x="9799575" y="3550602"/>
            <a:ext cx="2011680" cy="2560292"/>
            <a:chOff x="9815340" y="5783237"/>
            <a:chExt cx="2011680" cy="2560292"/>
          </a:xfrm>
        </p:grpSpPr>
        <p:sp>
          <p:nvSpPr>
            <p:cNvPr id="163" name="Rectangle 162"/>
            <p:cNvSpPr/>
            <p:nvPr/>
          </p:nvSpPr>
          <p:spPr bwMode="auto">
            <a:xfrm>
              <a:off x="9815340" y="5783237"/>
              <a:ext cx="2011680" cy="2560292"/>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tx2"/>
                  </a:solidFill>
                  <a:ea typeface="Segoe UI" pitchFamily="34" charset="0"/>
                  <a:cs typeface="Segoe UI" pitchFamily="34" charset="0"/>
                </a:rPr>
                <a:t>Bank receives </a:t>
              </a:r>
              <a:r>
                <a:rPr lang="en-US" sz="1600" b="1" dirty="0">
                  <a:solidFill>
                    <a:srgbClr val="00B050"/>
                  </a:solidFill>
                  <a:ea typeface="Segoe UI" pitchFamily="34" charset="0"/>
                  <a:cs typeface="Segoe UI" pitchFamily="34" charset="0"/>
                </a:rPr>
                <a:t>$</a:t>
              </a:r>
              <a:r>
                <a:rPr lang="en-US" sz="1600" b="1" dirty="0" smtClean="0">
                  <a:solidFill>
                    <a:srgbClr val="00B050"/>
                  </a:solidFill>
                  <a:ea typeface="Segoe UI" pitchFamily="34" charset="0"/>
                  <a:cs typeface="Segoe UI" pitchFamily="34" charset="0"/>
                </a:rPr>
                <a:t>100 </a:t>
              </a:r>
              <a:r>
                <a:rPr lang="en-US" sz="1600" dirty="0" smtClean="0">
                  <a:solidFill>
                    <a:schemeClr val="tx2"/>
                  </a:solidFill>
                  <a:ea typeface="Segoe UI" pitchFamily="34" charset="0"/>
                  <a:cs typeface="Segoe UI" pitchFamily="34" charset="0"/>
                </a:rPr>
                <a:t>payment</a:t>
              </a:r>
              <a:br>
                <a:rPr lang="en-US" sz="1600" dirty="0" smtClean="0">
                  <a:solidFill>
                    <a:schemeClr val="tx2"/>
                  </a:solidFill>
                  <a:ea typeface="Segoe UI" pitchFamily="34" charset="0"/>
                  <a:cs typeface="Segoe UI" pitchFamily="34" charset="0"/>
                </a:rPr>
              </a:br>
              <a:endParaRPr lang="en-US" sz="1600" dirty="0" smtClean="0">
                <a:solidFill>
                  <a:schemeClr val="tx2"/>
                </a:solidFill>
                <a:ea typeface="Segoe UI" pitchFamily="34" charset="0"/>
                <a:cs typeface="Segoe UI" pitchFamily="34" charset="0"/>
              </a:endParaRPr>
            </a:p>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tx2"/>
                  </a:solidFill>
                  <a:ea typeface="Segoe UI" pitchFamily="34" charset="0"/>
                  <a:cs typeface="Segoe UI" pitchFamily="34" charset="0"/>
                </a:rPr>
                <a:t>Bank pays Card networks</a:t>
              </a:r>
              <a:br>
                <a:rPr lang="en-US" sz="1600" dirty="0" smtClean="0">
                  <a:solidFill>
                    <a:schemeClr val="tx2"/>
                  </a:solidFill>
                  <a:ea typeface="Segoe UI" pitchFamily="34" charset="0"/>
                  <a:cs typeface="Segoe UI" pitchFamily="34" charset="0"/>
                </a:rPr>
              </a:br>
              <a:r>
                <a:rPr lang="en-US" sz="1600" b="1" dirty="0" smtClean="0">
                  <a:solidFill>
                    <a:srgbClr val="FF0000"/>
                  </a:solidFill>
                  <a:ea typeface="Segoe UI" pitchFamily="34" charset="0"/>
                  <a:cs typeface="Segoe UI" pitchFamily="34" charset="0"/>
                </a:rPr>
                <a:t>$97.95 </a:t>
              </a:r>
            </a:p>
            <a:p>
              <a:pPr defTabSz="932472" fontAlgn="base">
                <a:lnSpc>
                  <a:spcPct val="90000"/>
                </a:lnSpc>
                <a:spcBef>
                  <a:spcPct val="0"/>
                </a:spcBef>
                <a:spcAft>
                  <a:spcPct val="0"/>
                </a:spcAft>
              </a:pPr>
              <a:endParaRPr lang="en-US" sz="1600" dirty="0">
                <a:solidFill>
                  <a:schemeClr val="tx2"/>
                </a:solidFill>
                <a:ea typeface="Segoe UI" pitchFamily="34" charset="0"/>
                <a:cs typeface="Segoe UI" pitchFamily="34" charset="0"/>
              </a:endParaRPr>
            </a:p>
          </p:txBody>
        </p:sp>
        <p:sp>
          <p:nvSpPr>
            <p:cNvPr id="114" name="Rectangle 113"/>
            <p:cNvSpPr/>
            <p:nvPr/>
          </p:nvSpPr>
          <p:spPr bwMode="auto">
            <a:xfrm>
              <a:off x="9847222" y="7867284"/>
              <a:ext cx="1958319" cy="457195"/>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b="1" dirty="0" smtClean="0">
                  <a:gradFill>
                    <a:gsLst>
                      <a:gs pos="0">
                        <a:srgbClr val="FFFFFF"/>
                      </a:gs>
                      <a:gs pos="100000">
                        <a:srgbClr val="FFFFFF"/>
                      </a:gs>
                    </a:gsLst>
                    <a:lin ang="5400000" scaled="0"/>
                  </a:gradFill>
                  <a:ea typeface="Segoe UI" pitchFamily="34" charset="0"/>
                  <a:cs typeface="Segoe UI" pitchFamily="34" charset="0"/>
                </a:rPr>
                <a:t>-$2.05</a:t>
              </a:r>
            </a:p>
          </p:txBody>
        </p:sp>
      </p:grpSp>
      <p:grpSp>
        <p:nvGrpSpPr>
          <p:cNvPr id="118" name="Group 117"/>
          <p:cNvGrpSpPr/>
          <p:nvPr/>
        </p:nvGrpSpPr>
        <p:grpSpPr>
          <a:xfrm>
            <a:off x="7482618" y="3550602"/>
            <a:ext cx="2011680" cy="2560292"/>
            <a:chOff x="7498383" y="5783237"/>
            <a:chExt cx="2011680" cy="2560292"/>
          </a:xfrm>
        </p:grpSpPr>
        <p:sp>
          <p:nvSpPr>
            <p:cNvPr id="160" name="Rectangle 159"/>
            <p:cNvSpPr/>
            <p:nvPr/>
          </p:nvSpPr>
          <p:spPr bwMode="auto">
            <a:xfrm>
              <a:off x="7498383" y="5783237"/>
              <a:ext cx="2011680" cy="2560292"/>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tx2"/>
                  </a:solidFill>
                  <a:ea typeface="Segoe UI" pitchFamily="34" charset="0"/>
                  <a:cs typeface="Segoe UI" pitchFamily="34" charset="0"/>
                </a:rPr>
                <a:t>Card Network </a:t>
              </a:r>
              <a:r>
                <a:rPr lang="en-US" sz="1600" dirty="0">
                  <a:solidFill>
                    <a:schemeClr val="tx2"/>
                  </a:solidFill>
                  <a:ea typeface="Segoe UI" pitchFamily="34" charset="0"/>
                  <a:cs typeface="Segoe UI" pitchFamily="34" charset="0"/>
                </a:rPr>
                <a:t>receives </a:t>
              </a:r>
              <a:r>
                <a:rPr lang="en-US" sz="1600" b="1" dirty="0">
                  <a:solidFill>
                    <a:srgbClr val="00B050"/>
                  </a:solidFill>
                  <a:ea typeface="Segoe UI" pitchFamily="34" charset="0"/>
                  <a:cs typeface="Segoe UI" pitchFamily="34" charset="0"/>
                </a:rPr>
                <a:t>$97.95</a:t>
              </a:r>
            </a:p>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tx2"/>
                  </a:solidFill>
                  <a:ea typeface="Segoe UI" pitchFamily="34" charset="0"/>
                  <a:cs typeface="Segoe UI" pitchFamily="34" charset="0"/>
                </a:rPr>
                <a:t>Card Network Pays Acquiring Processor </a:t>
              </a:r>
              <a:r>
                <a:rPr lang="en-US" sz="1600" b="1" dirty="0">
                  <a:solidFill>
                    <a:srgbClr val="FF0000"/>
                  </a:solidFill>
                  <a:ea typeface="Segoe UI" pitchFamily="34" charset="0"/>
                  <a:cs typeface="Segoe UI" pitchFamily="34" charset="0"/>
                </a:rPr>
                <a:t>$97.82  </a:t>
              </a:r>
            </a:p>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 </a:t>
              </a:r>
              <a:endParaRPr lang="en-US" sz="1600" dirty="0">
                <a:solidFill>
                  <a:schemeClr val="tx2"/>
                </a:solidFill>
                <a:ea typeface="Segoe UI" pitchFamily="34" charset="0"/>
                <a:cs typeface="Segoe UI" pitchFamily="34" charset="0"/>
              </a:endParaRPr>
            </a:p>
          </p:txBody>
        </p:sp>
        <p:sp>
          <p:nvSpPr>
            <p:cNvPr id="165" name="Rectangle 164"/>
            <p:cNvSpPr/>
            <p:nvPr/>
          </p:nvSpPr>
          <p:spPr bwMode="auto">
            <a:xfrm>
              <a:off x="7517433" y="7857759"/>
              <a:ext cx="1973558" cy="457195"/>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b="1" dirty="0" smtClean="0">
                  <a:gradFill>
                    <a:gsLst>
                      <a:gs pos="0">
                        <a:srgbClr val="FFFFFF"/>
                      </a:gs>
                      <a:gs pos="100000">
                        <a:srgbClr val="FFFFFF"/>
                      </a:gs>
                    </a:gsLst>
                    <a:lin ang="5400000" scaled="0"/>
                  </a:gradFill>
                  <a:ea typeface="Segoe UI" pitchFamily="34" charset="0"/>
                  <a:cs typeface="Segoe UI" pitchFamily="34" charset="0"/>
                </a:rPr>
                <a:t>-$.13</a:t>
              </a:r>
            </a:p>
          </p:txBody>
        </p:sp>
      </p:grpSp>
      <p:grpSp>
        <p:nvGrpSpPr>
          <p:cNvPr id="119" name="Group 118"/>
          <p:cNvGrpSpPr/>
          <p:nvPr/>
        </p:nvGrpSpPr>
        <p:grpSpPr>
          <a:xfrm>
            <a:off x="5165662" y="3550601"/>
            <a:ext cx="2011680" cy="2560292"/>
            <a:chOff x="5181427" y="5783236"/>
            <a:chExt cx="2011680" cy="2560292"/>
          </a:xfrm>
        </p:grpSpPr>
        <p:sp>
          <p:nvSpPr>
            <p:cNvPr id="159" name="Rectangle 158"/>
            <p:cNvSpPr/>
            <p:nvPr/>
          </p:nvSpPr>
          <p:spPr bwMode="auto">
            <a:xfrm>
              <a:off x="5181427" y="5783236"/>
              <a:ext cx="2011680" cy="2560292"/>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tx2"/>
                  </a:solidFill>
                  <a:ea typeface="Segoe UI" pitchFamily="34" charset="0"/>
                  <a:cs typeface="Segoe UI" pitchFamily="34" charset="0"/>
                </a:rPr>
                <a:t>Acquiring Processor receives </a:t>
              </a:r>
              <a:r>
                <a:rPr lang="en-US" sz="1600" b="1" dirty="0">
                  <a:solidFill>
                    <a:srgbClr val="00B050"/>
                  </a:solidFill>
                  <a:ea typeface="Segoe UI" pitchFamily="34" charset="0"/>
                  <a:cs typeface="Segoe UI" pitchFamily="34" charset="0"/>
                </a:rPr>
                <a:t>$97.82</a:t>
              </a:r>
            </a:p>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tx2"/>
                  </a:solidFill>
                  <a:ea typeface="Segoe UI" pitchFamily="34" charset="0"/>
                  <a:cs typeface="Segoe UI" pitchFamily="34" charset="0"/>
                </a:rPr>
                <a:t>Acquiring Processor pays Merchant </a:t>
              </a:r>
              <a:r>
                <a:rPr lang="en-US" sz="1600" b="1" dirty="0">
                  <a:solidFill>
                    <a:srgbClr val="FF0000"/>
                  </a:solidFill>
                  <a:ea typeface="Segoe UI" pitchFamily="34" charset="0"/>
                  <a:cs typeface="Segoe UI" pitchFamily="34" charset="0"/>
                </a:rPr>
                <a:t>$97.72</a:t>
              </a:r>
            </a:p>
          </p:txBody>
        </p:sp>
        <p:sp>
          <p:nvSpPr>
            <p:cNvPr id="166" name="Rectangle 165"/>
            <p:cNvSpPr/>
            <p:nvPr/>
          </p:nvSpPr>
          <p:spPr bwMode="auto">
            <a:xfrm>
              <a:off x="5221933" y="7857759"/>
              <a:ext cx="1950392" cy="457195"/>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b="1" dirty="0" smtClean="0">
                  <a:gradFill>
                    <a:gsLst>
                      <a:gs pos="0">
                        <a:srgbClr val="FFFFFF"/>
                      </a:gs>
                      <a:gs pos="100000">
                        <a:srgbClr val="FFFFFF"/>
                      </a:gs>
                    </a:gsLst>
                    <a:lin ang="5400000" scaled="0"/>
                  </a:gradFill>
                  <a:ea typeface="Segoe UI" pitchFamily="34" charset="0"/>
                  <a:cs typeface="Segoe UI" pitchFamily="34" charset="0"/>
                </a:rPr>
                <a:t>-$.10</a:t>
              </a:r>
            </a:p>
          </p:txBody>
        </p:sp>
      </p:grpSp>
      <p:grpSp>
        <p:nvGrpSpPr>
          <p:cNvPr id="120" name="Group 119"/>
          <p:cNvGrpSpPr/>
          <p:nvPr/>
        </p:nvGrpSpPr>
        <p:grpSpPr>
          <a:xfrm>
            <a:off x="2848706" y="3550602"/>
            <a:ext cx="2011680" cy="2560292"/>
            <a:chOff x="2864471" y="5783237"/>
            <a:chExt cx="2011680" cy="2560292"/>
          </a:xfrm>
        </p:grpSpPr>
        <p:sp>
          <p:nvSpPr>
            <p:cNvPr id="162" name="Rectangle 161"/>
            <p:cNvSpPr/>
            <p:nvPr/>
          </p:nvSpPr>
          <p:spPr bwMode="auto">
            <a:xfrm>
              <a:off x="2864471" y="5783237"/>
              <a:ext cx="2011680" cy="2560292"/>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tx2"/>
                  </a:solidFill>
                  <a:ea typeface="Segoe UI" pitchFamily="34" charset="0"/>
                  <a:cs typeface="Segoe UI" pitchFamily="34" charset="0"/>
                </a:rPr>
                <a:t>Merchant receives </a:t>
              </a:r>
              <a:r>
                <a:rPr lang="en-US" sz="1600" b="1" dirty="0">
                  <a:solidFill>
                    <a:srgbClr val="00B050"/>
                  </a:solidFill>
                  <a:ea typeface="Segoe UI" pitchFamily="34" charset="0"/>
                  <a:cs typeface="Segoe UI" pitchFamily="34" charset="0"/>
                </a:rPr>
                <a:t>$97.72</a:t>
              </a:r>
            </a:p>
          </p:txBody>
        </p:sp>
        <p:sp>
          <p:nvSpPr>
            <p:cNvPr id="168" name="Rectangle 167"/>
            <p:cNvSpPr/>
            <p:nvPr/>
          </p:nvSpPr>
          <p:spPr bwMode="auto">
            <a:xfrm>
              <a:off x="2897858" y="7612017"/>
              <a:ext cx="1948794" cy="702937"/>
            </a:xfrm>
            <a:prstGeom prst="rect">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Total Merchant Cost: </a:t>
              </a:r>
              <a:r>
                <a:rPr lang="en-US" sz="1600" b="1" dirty="0" smtClean="0">
                  <a:gradFill>
                    <a:gsLst>
                      <a:gs pos="0">
                        <a:srgbClr val="FFFFFF"/>
                      </a:gs>
                      <a:gs pos="100000">
                        <a:srgbClr val="FFFFFF"/>
                      </a:gs>
                    </a:gsLst>
                    <a:lin ang="5400000" scaled="0"/>
                  </a:gradFill>
                  <a:ea typeface="Segoe UI" pitchFamily="34" charset="0"/>
                  <a:cs typeface="Segoe UI" pitchFamily="34" charset="0"/>
                </a:rPr>
                <a:t>$2.28</a:t>
              </a:r>
            </a:p>
          </p:txBody>
        </p:sp>
      </p:grpSp>
      <p:cxnSp>
        <p:nvCxnSpPr>
          <p:cNvPr id="170" name="Elbow Connector 169"/>
          <p:cNvCxnSpPr>
            <a:stCxn id="158" idx="2"/>
            <a:endCxn id="114" idx="2"/>
          </p:cNvCxnSpPr>
          <p:nvPr/>
        </p:nvCxnSpPr>
        <p:spPr>
          <a:xfrm rot="5400000" flipH="1" flipV="1">
            <a:off x="6167853" y="1471106"/>
            <a:ext cx="22026" cy="9263502"/>
          </a:xfrm>
          <a:prstGeom prst="bentConnector3">
            <a:avLst>
              <a:gd name="adj1" fmla="val -1037864"/>
            </a:avLst>
          </a:prstGeom>
          <a:noFill/>
          <a:ln w="28575">
            <a:solidFill>
              <a:schemeClr val="tx2"/>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sp>
        <p:nvSpPr>
          <p:cNvPr id="178" name="Rectangle 177"/>
          <p:cNvSpPr/>
          <p:nvPr/>
        </p:nvSpPr>
        <p:spPr bwMode="auto">
          <a:xfrm>
            <a:off x="9796290" y="3541076"/>
            <a:ext cx="2011680" cy="1693528"/>
          </a:xfrm>
          <a:prstGeom prst="rect">
            <a:avLst/>
          </a:prstGeom>
          <a:solidFill>
            <a:schemeClr val="tx1">
              <a:lumMod val="60000"/>
              <a:lumOff val="40000"/>
            </a:schemeClr>
          </a:solidFill>
          <a:ln w="2857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bg1"/>
                </a:solidFill>
                <a:ea typeface="Segoe UI" pitchFamily="34" charset="0"/>
                <a:cs typeface="Segoe UI" pitchFamily="34" charset="0"/>
              </a:rPr>
              <a:t>Fees Include</a:t>
            </a:r>
            <a:br>
              <a:rPr lang="en-US" sz="1600" dirty="0" smtClean="0">
                <a:solidFill>
                  <a:schemeClr val="bg1"/>
                </a:solidFill>
                <a:ea typeface="Segoe UI" pitchFamily="34" charset="0"/>
                <a:cs typeface="Segoe UI" pitchFamily="34" charset="0"/>
              </a:rPr>
            </a:br>
            <a:endParaRPr lang="en-US" sz="1600" dirty="0" smtClean="0">
              <a:solidFill>
                <a:schemeClr val="bg1"/>
              </a:solidFill>
              <a:ea typeface="Segoe UI" pitchFamily="34" charset="0"/>
              <a:cs typeface="Segoe UI" pitchFamily="34" charset="0"/>
            </a:endParaRPr>
          </a:p>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bg1"/>
                </a:solidFill>
                <a:ea typeface="Segoe UI" pitchFamily="34" charset="0"/>
                <a:cs typeface="Segoe UI" pitchFamily="34" charset="0"/>
              </a:rPr>
              <a:t>Interchange Fee</a:t>
            </a:r>
          </a:p>
          <a:p>
            <a:pPr defTabSz="932472" fontAlgn="base">
              <a:lnSpc>
                <a:spcPct val="90000"/>
              </a:lnSpc>
              <a:spcBef>
                <a:spcPct val="0"/>
              </a:spcBef>
              <a:spcAft>
                <a:spcPct val="0"/>
              </a:spcAft>
            </a:pPr>
            <a:endParaRPr lang="en-US" sz="1600" dirty="0">
              <a:solidFill>
                <a:schemeClr val="bg1"/>
              </a:solidFill>
              <a:ea typeface="Segoe UI" pitchFamily="34" charset="0"/>
              <a:cs typeface="Segoe UI" pitchFamily="34" charset="0"/>
            </a:endParaRPr>
          </a:p>
        </p:txBody>
      </p:sp>
      <p:sp>
        <p:nvSpPr>
          <p:cNvPr id="191" name="Rectangle 190"/>
          <p:cNvSpPr/>
          <p:nvPr/>
        </p:nvSpPr>
        <p:spPr bwMode="auto">
          <a:xfrm>
            <a:off x="7479333" y="3541076"/>
            <a:ext cx="2011680" cy="1693528"/>
          </a:xfrm>
          <a:prstGeom prst="rect">
            <a:avLst/>
          </a:prstGeom>
          <a:solidFill>
            <a:schemeClr val="tx1">
              <a:lumMod val="60000"/>
              <a:lumOff val="40000"/>
            </a:schemeClr>
          </a:solidFill>
          <a:ln w="2857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bg1"/>
                </a:solidFill>
                <a:ea typeface="Segoe UI" pitchFamily="34" charset="0"/>
                <a:cs typeface="Segoe UI" pitchFamily="34" charset="0"/>
              </a:rPr>
              <a:t>Fees Include</a:t>
            </a:r>
            <a:br>
              <a:rPr lang="en-US" sz="1600" dirty="0" smtClean="0">
                <a:solidFill>
                  <a:schemeClr val="bg1"/>
                </a:solidFill>
                <a:ea typeface="Segoe UI" pitchFamily="34" charset="0"/>
                <a:cs typeface="Segoe UI" pitchFamily="34" charset="0"/>
              </a:rPr>
            </a:br>
            <a:endParaRPr lang="en-US" sz="1600" dirty="0" smtClean="0">
              <a:solidFill>
                <a:schemeClr val="bg1"/>
              </a:solidFill>
              <a:ea typeface="Segoe UI" pitchFamily="34" charset="0"/>
              <a:cs typeface="Segoe UI" pitchFamily="34" charset="0"/>
            </a:endParaRPr>
          </a:p>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bg1"/>
                </a:solidFill>
                <a:ea typeface="Segoe UI" pitchFamily="34" charset="0"/>
                <a:cs typeface="Segoe UI" pitchFamily="34" charset="0"/>
              </a:rPr>
              <a:t>Assessment</a:t>
            </a:r>
          </a:p>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bg1"/>
                </a:solidFill>
                <a:ea typeface="Segoe UI" pitchFamily="34" charset="0"/>
                <a:cs typeface="Segoe UI" pitchFamily="34" charset="0"/>
              </a:rPr>
              <a:t>APF/NABU</a:t>
            </a:r>
            <a:endParaRPr lang="en-US" sz="1600" dirty="0">
              <a:solidFill>
                <a:schemeClr val="bg1"/>
              </a:solidFill>
              <a:ea typeface="Segoe UI" pitchFamily="34" charset="0"/>
              <a:cs typeface="Segoe UI" pitchFamily="34" charset="0"/>
            </a:endParaRPr>
          </a:p>
          <a:p>
            <a:pPr defTabSz="932472" fontAlgn="base">
              <a:lnSpc>
                <a:spcPct val="90000"/>
              </a:lnSpc>
              <a:spcBef>
                <a:spcPct val="0"/>
              </a:spcBef>
              <a:spcAft>
                <a:spcPct val="0"/>
              </a:spcAft>
            </a:pPr>
            <a:r>
              <a:rPr lang="en-US" sz="1600" dirty="0" smtClean="0">
                <a:solidFill>
                  <a:schemeClr val="bg1"/>
                </a:solidFill>
                <a:ea typeface="Segoe UI" pitchFamily="34" charset="0"/>
                <a:cs typeface="Segoe UI" pitchFamily="34" charset="0"/>
              </a:rPr>
              <a:t> </a:t>
            </a:r>
            <a:endParaRPr lang="en-US" sz="1600" dirty="0">
              <a:solidFill>
                <a:schemeClr val="bg1"/>
              </a:solidFill>
              <a:ea typeface="Segoe UI" pitchFamily="34" charset="0"/>
              <a:cs typeface="Segoe UI" pitchFamily="34" charset="0"/>
            </a:endParaRPr>
          </a:p>
        </p:txBody>
      </p:sp>
      <p:sp>
        <p:nvSpPr>
          <p:cNvPr id="194" name="Rectangle 193"/>
          <p:cNvSpPr/>
          <p:nvPr/>
        </p:nvSpPr>
        <p:spPr bwMode="auto">
          <a:xfrm>
            <a:off x="5162377" y="3541075"/>
            <a:ext cx="2011680" cy="1693528"/>
          </a:xfrm>
          <a:prstGeom prst="rect">
            <a:avLst/>
          </a:prstGeom>
          <a:solidFill>
            <a:schemeClr val="tx1">
              <a:lumMod val="60000"/>
              <a:lumOff val="40000"/>
            </a:schemeClr>
          </a:solidFill>
          <a:ln w="2857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bg1"/>
                </a:solidFill>
                <a:ea typeface="Segoe UI" pitchFamily="34" charset="0"/>
                <a:cs typeface="Segoe UI" pitchFamily="34" charset="0"/>
              </a:rPr>
              <a:t>Fees Include</a:t>
            </a:r>
          </a:p>
          <a:p>
            <a:pPr defTabSz="932472" fontAlgn="base">
              <a:lnSpc>
                <a:spcPct val="90000"/>
              </a:lnSpc>
              <a:spcBef>
                <a:spcPct val="0"/>
              </a:spcBef>
              <a:spcAft>
                <a:spcPct val="0"/>
              </a:spcAft>
            </a:pPr>
            <a:endParaRPr lang="en-US" sz="1600" dirty="0" smtClean="0">
              <a:solidFill>
                <a:schemeClr val="bg1"/>
              </a:solidFill>
              <a:ea typeface="Segoe UI" pitchFamily="34" charset="0"/>
              <a:cs typeface="Segoe UI" pitchFamily="34" charset="0"/>
            </a:endParaRPr>
          </a:p>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bg1"/>
                </a:solidFill>
                <a:ea typeface="Segoe UI" pitchFamily="34" charset="0"/>
                <a:cs typeface="Segoe UI" pitchFamily="34" charset="0"/>
              </a:rPr>
              <a:t>Transaction Processing Fees</a:t>
            </a:r>
          </a:p>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bg1"/>
                </a:solidFill>
                <a:ea typeface="Segoe UI" pitchFamily="34" charset="0"/>
                <a:cs typeface="Segoe UI" pitchFamily="34" charset="0"/>
              </a:rPr>
              <a:t>Other Fees </a:t>
            </a:r>
            <a:endParaRPr lang="en-US" sz="1600" dirty="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116385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8"/>
                                        </p:tgtEl>
                                        <p:attrNameLst>
                                          <p:attrName>style.visibility</p:attrName>
                                        </p:attrNameLst>
                                      </p:cBhvr>
                                      <p:to>
                                        <p:strVal val="visible"/>
                                      </p:to>
                                    </p:set>
                                    <p:animEffect transition="in" filter="fade">
                                      <p:cBhvr>
                                        <p:cTn id="12" dur="500"/>
                                        <p:tgtEl>
                                          <p:spTgt spid="2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fade">
                                      <p:cBhvr>
                                        <p:cTn id="17" dur="500"/>
                                        <p:tgtEl>
                                          <p:spTgt spid="2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0"/>
                                        </p:tgtEl>
                                        <p:attrNameLst>
                                          <p:attrName>style.visibility</p:attrName>
                                        </p:attrNameLst>
                                      </p:cBhvr>
                                      <p:to>
                                        <p:strVal val="visible"/>
                                      </p:to>
                                    </p:set>
                                    <p:animEffect transition="in" filter="fade">
                                      <p:cBhvr>
                                        <p:cTn id="22" dur="500"/>
                                        <p:tgtEl>
                                          <p:spTgt spid="2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1"/>
                                        </p:tgtEl>
                                        <p:attrNameLst>
                                          <p:attrName>style.visibility</p:attrName>
                                        </p:attrNameLst>
                                      </p:cBhvr>
                                      <p:to>
                                        <p:strVal val="visible"/>
                                      </p:to>
                                    </p:set>
                                    <p:animEffect transition="in" filter="fade">
                                      <p:cBhvr>
                                        <p:cTn id="27" dur="500"/>
                                        <p:tgtEl>
                                          <p:spTgt spid="25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30"/>
                                        </p:tgtEl>
                                        <p:attrNameLst>
                                          <p:attrName>style.visibility</p:attrName>
                                        </p:attrNameLst>
                                      </p:cBhvr>
                                      <p:to>
                                        <p:strVal val="visible"/>
                                      </p:to>
                                    </p:set>
                                    <p:animEffect transition="in" filter="fade">
                                      <p:cBhvr>
                                        <p:cTn id="31" dur="500"/>
                                        <p:tgtEl>
                                          <p:spTgt spid="1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7"/>
                                        </p:tgtEl>
                                      </p:cBhvr>
                                    </p:animEffect>
                                    <p:set>
                                      <p:cBhvr>
                                        <p:cTn id="36" dur="1" fill="hold">
                                          <p:stCondLst>
                                            <p:cond delay="499"/>
                                          </p:stCondLst>
                                        </p:cTn>
                                        <p:tgtEl>
                                          <p:spTgt spid="24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48"/>
                                        </p:tgtEl>
                                      </p:cBhvr>
                                    </p:animEffect>
                                    <p:set>
                                      <p:cBhvr>
                                        <p:cTn id="39" dur="1" fill="hold">
                                          <p:stCondLst>
                                            <p:cond delay="499"/>
                                          </p:stCondLst>
                                        </p:cTn>
                                        <p:tgtEl>
                                          <p:spTgt spid="24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49"/>
                                        </p:tgtEl>
                                      </p:cBhvr>
                                    </p:animEffect>
                                    <p:set>
                                      <p:cBhvr>
                                        <p:cTn id="42" dur="1" fill="hold">
                                          <p:stCondLst>
                                            <p:cond delay="499"/>
                                          </p:stCondLst>
                                        </p:cTn>
                                        <p:tgtEl>
                                          <p:spTgt spid="24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50"/>
                                        </p:tgtEl>
                                      </p:cBhvr>
                                    </p:animEffect>
                                    <p:set>
                                      <p:cBhvr>
                                        <p:cTn id="45" dur="1" fill="hold">
                                          <p:stCondLst>
                                            <p:cond delay="499"/>
                                          </p:stCondLst>
                                        </p:cTn>
                                        <p:tgtEl>
                                          <p:spTgt spid="25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51"/>
                                        </p:tgtEl>
                                      </p:cBhvr>
                                    </p:animEffect>
                                    <p:set>
                                      <p:cBhvr>
                                        <p:cTn id="48" dur="1" fill="hold">
                                          <p:stCondLst>
                                            <p:cond delay="499"/>
                                          </p:stCondLst>
                                        </p:cTn>
                                        <p:tgtEl>
                                          <p:spTgt spid="25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30"/>
                                        </p:tgtEl>
                                      </p:cBhvr>
                                    </p:animEffect>
                                    <p:set>
                                      <p:cBhvr>
                                        <p:cTn id="51" dur="1" fill="hold">
                                          <p:stCondLst>
                                            <p:cond delay="499"/>
                                          </p:stCondLst>
                                        </p:cTn>
                                        <p:tgtEl>
                                          <p:spTgt spid="130"/>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58"/>
                                        </p:tgtEl>
                                        <p:attrNameLst>
                                          <p:attrName>style.visibility</p:attrName>
                                        </p:attrNameLst>
                                      </p:cBhvr>
                                      <p:to>
                                        <p:strVal val="visible"/>
                                      </p:to>
                                    </p:set>
                                    <p:animEffect transition="in" filter="fade">
                                      <p:cBhvr>
                                        <p:cTn id="55" dur="500"/>
                                        <p:tgtEl>
                                          <p:spTgt spid="158"/>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170"/>
                                        </p:tgtEl>
                                        <p:attrNameLst>
                                          <p:attrName>style.visibility</p:attrName>
                                        </p:attrNameLst>
                                      </p:cBhvr>
                                      <p:to>
                                        <p:strVal val="visible"/>
                                      </p:to>
                                    </p:set>
                                    <p:animEffect transition="in" filter="wipe(left)">
                                      <p:cBhvr>
                                        <p:cTn id="59" dur="500"/>
                                        <p:tgtEl>
                                          <p:spTgt spid="170"/>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117"/>
                                        </p:tgtEl>
                                        <p:attrNameLst>
                                          <p:attrName>style.visibility</p:attrName>
                                        </p:attrNameLst>
                                      </p:cBhvr>
                                      <p:to>
                                        <p:strVal val="visible"/>
                                      </p:to>
                                    </p:set>
                                    <p:animEffect transition="in" filter="fade">
                                      <p:cBhvr>
                                        <p:cTn id="63" dur="500"/>
                                        <p:tgtEl>
                                          <p:spTgt spid="117"/>
                                        </p:tgtEl>
                                      </p:cBhvr>
                                    </p:animEffect>
                                  </p:childTnLst>
                                </p:cTn>
                              </p:par>
                              <p:par>
                                <p:cTn id="64" presetID="8" presetClass="emph" presetSubtype="0" fill="hold" grpId="0" nodeType="withEffect">
                                  <p:stCondLst>
                                    <p:cond delay="0"/>
                                  </p:stCondLst>
                                  <p:childTnLst>
                                    <p:animRot by="10800000">
                                      <p:cBhvr>
                                        <p:cTn id="65" dur="2000" fill="hold"/>
                                        <p:tgtEl>
                                          <p:spTgt spid="246"/>
                                        </p:tgtEl>
                                        <p:attrNameLst>
                                          <p:attrName>r</p:attrName>
                                        </p:attrNameLst>
                                      </p:cBhvr>
                                    </p:animRot>
                                  </p:childTnLst>
                                </p:cTn>
                              </p:par>
                              <p:par>
                                <p:cTn id="66" presetID="8" presetClass="emph" presetSubtype="0" fill="hold" grpId="0" nodeType="withEffect">
                                  <p:stCondLst>
                                    <p:cond delay="0"/>
                                  </p:stCondLst>
                                  <p:childTnLst>
                                    <p:animRot by="10800000">
                                      <p:cBhvr>
                                        <p:cTn id="67" dur="2000" fill="hold"/>
                                        <p:tgtEl>
                                          <p:spTgt spid="245"/>
                                        </p:tgtEl>
                                        <p:attrNameLst>
                                          <p:attrName>r</p:attrName>
                                        </p:attrNameLst>
                                      </p:cBhvr>
                                    </p:animRot>
                                  </p:childTnLst>
                                </p:cTn>
                              </p:par>
                              <p:par>
                                <p:cTn id="68" presetID="8" presetClass="emph" presetSubtype="0" fill="hold" grpId="0" nodeType="withEffect">
                                  <p:stCondLst>
                                    <p:cond delay="0"/>
                                  </p:stCondLst>
                                  <p:childTnLst>
                                    <p:animRot by="10800000">
                                      <p:cBhvr>
                                        <p:cTn id="69" dur="2000" fill="hold"/>
                                        <p:tgtEl>
                                          <p:spTgt spid="244"/>
                                        </p:tgtEl>
                                        <p:attrNameLst>
                                          <p:attrName>r</p:attrName>
                                        </p:attrNameLst>
                                      </p:cBhvr>
                                    </p:animRot>
                                  </p:childTnLst>
                                </p:cTn>
                              </p:par>
                              <p:par>
                                <p:cTn id="70" presetID="8" presetClass="emph" presetSubtype="0" fill="hold" grpId="0" nodeType="withEffect">
                                  <p:stCondLst>
                                    <p:cond delay="0"/>
                                  </p:stCondLst>
                                  <p:childTnLst>
                                    <p:animRot by="10800000">
                                      <p:cBhvr>
                                        <p:cTn id="71" dur="2000" fill="hold"/>
                                        <p:tgtEl>
                                          <p:spTgt spid="243"/>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18"/>
                                        </p:tgtEl>
                                        <p:attrNameLst>
                                          <p:attrName>style.visibility</p:attrName>
                                        </p:attrNameLst>
                                      </p:cBhvr>
                                      <p:to>
                                        <p:strVal val="visible"/>
                                      </p:to>
                                    </p:set>
                                    <p:animEffect transition="in" filter="fade">
                                      <p:cBhvr>
                                        <p:cTn id="76" dur="500"/>
                                        <p:tgtEl>
                                          <p:spTgt spid="11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19"/>
                                        </p:tgtEl>
                                        <p:attrNameLst>
                                          <p:attrName>style.visibility</p:attrName>
                                        </p:attrNameLst>
                                      </p:cBhvr>
                                      <p:to>
                                        <p:strVal val="visible"/>
                                      </p:to>
                                    </p:set>
                                    <p:animEffect transition="in" filter="fade">
                                      <p:cBhvr>
                                        <p:cTn id="81" dur="500"/>
                                        <p:tgtEl>
                                          <p:spTgt spid="11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20"/>
                                        </p:tgtEl>
                                        <p:attrNameLst>
                                          <p:attrName>style.visibility</p:attrName>
                                        </p:attrNameLst>
                                      </p:cBhvr>
                                      <p:to>
                                        <p:strVal val="visible"/>
                                      </p:to>
                                    </p:set>
                                    <p:animEffect transition="in" filter="fade">
                                      <p:cBhvr>
                                        <p:cTn id="86" dur="500"/>
                                        <p:tgtEl>
                                          <p:spTgt spid="1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58"/>
                                        </p:tgtEl>
                                      </p:cBhvr>
                                    </p:animEffect>
                                    <p:set>
                                      <p:cBhvr>
                                        <p:cTn id="91" dur="1" fill="hold">
                                          <p:stCondLst>
                                            <p:cond delay="499"/>
                                          </p:stCondLst>
                                        </p:cTn>
                                        <p:tgtEl>
                                          <p:spTgt spid="158"/>
                                        </p:tgtEl>
                                        <p:attrNameLst>
                                          <p:attrName>style.visibility</p:attrName>
                                        </p:attrNameLst>
                                      </p:cBhvr>
                                      <p:to>
                                        <p:strVal val="hidden"/>
                                      </p:to>
                                    </p:set>
                                  </p:childTnLst>
                                </p:cTn>
                              </p:par>
                            </p:childTnLst>
                          </p:cTn>
                        </p:par>
                        <p:par>
                          <p:cTn id="92" fill="hold">
                            <p:stCondLst>
                              <p:cond delay="500"/>
                            </p:stCondLst>
                            <p:childTnLst>
                              <p:par>
                                <p:cTn id="93" presetID="10" presetClass="exit" presetSubtype="0" fill="hold" nodeType="afterEffect">
                                  <p:stCondLst>
                                    <p:cond delay="0"/>
                                  </p:stCondLst>
                                  <p:childTnLst>
                                    <p:animEffect transition="out" filter="fade">
                                      <p:cBhvr>
                                        <p:cTn id="94" dur="500"/>
                                        <p:tgtEl>
                                          <p:spTgt spid="170"/>
                                        </p:tgtEl>
                                      </p:cBhvr>
                                    </p:animEffect>
                                    <p:set>
                                      <p:cBhvr>
                                        <p:cTn id="95" dur="1" fill="hold">
                                          <p:stCondLst>
                                            <p:cond delay="499"/>
                                          </p:stCondLst>
                                        </p:cTn>
                                        <p:tgtEl>
                                          <p:spTgt spid="17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17"/>
                                        </p:tgtEl>
                                      </p:cBhvr>
                                    </p:animEffect>
                                    <p:set>
                                      <p:cBhvr>
                                        <p:cTn id="98" dur="1" fill="hold">
                                          <p:stCondLst>
                                            <p:cond delay="499"/>
                                          </p:stCondLst>
                                        </p:cTn>
                                        <p:tgtEl>
                                          <p:spTgt spid="117"/>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8"/>
                                        </p:tgtEl>
                                      </p:cBhvr>
                                    </p:animEffect>
                                    <p:set>
                                      <p:cBhvr>
                                        <p:cTn id="101" dur="1" fill="hold">
                                          <p:stCondLst>
                                            <p:cond delay="499"/>
                                          </p:stCondLst>
                                        </p:cTn>
                                        <p:tgtEl>
                                          <p:spTgt spid="118"/>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19"/>
                                        </p:tgtEl>
                                      </p:cBhvr>
                                    </p:animEffect>
                                    <p:set>
                                      <p:cBhvr>
                                        <p:cTn id="104" dur="1" fill="hold">
                                          <p:stCondLst>
                                            <p:cond delay="499"/>
                                          </p:stCondLst>
                                        </p:cTn>
                                        <p:tgtEl>
                                          <p:spTgt spid="119"/>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4"/>
                                        </p:tgtEl>
                                        <p:attrNameLst>
                                          <p:attrName>style.visibility</p:attrName>
                                        </p:attrNameLst>
                                      </p:cBhvr>
                                      <p:to>
                                        <p:strVal val="visible"/>
                                      </p:to>
                                    </p:set>
                                    <p:animEffect transition="in" filter="fade">
                                      <p:cBhvr>
                                        <p:cTn id="112" dur="500"/>
                                        <p:tgtEl>
                                          <p:spTgt spid="19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91"/>
                                        </p:tgtEl>
                                        <p:attrNameLst>
                                          <p:attrName>style.visibility</p:attrName>
                                        </p:attrNameLst>
                                      </p:cBhvr>
                                      <p:to>
                                        <p:strVal val="visible"/>
                                      </p:to>
                                    </p:set>
                                    <p:animEffect transition="in" filter="fade">
                                      <p:cBhvr>
                                        <p:cTn id="115" dur="500"/>
                                        <p:tgtEl>
                                          <p:spTgt spid="19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78"/>
                                        </p:tgtEl>
                                        <p:attrNameLst>
                                          <p:attrName>style.visibility</p:attrName>
                                        </p:attrNameLst>
                                      </p:cBhvr>
                                      <p:to>
                                        <p:strVal val="visible"/>
                                      </p:to>
                                    </p:set>
                                    <p:animEffect transition="in" filter="fade">
                                      <p:cBhvr>
                                        <p:cTn id="118"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5" grpId="0" animBg="1"/>
      <p:bldP spid="246" grpId="0" animBg="1"/>
      <p:bldP spid="247" grpId="0" animBg="1"/>
      <p:bldP spid="247" grpId="1" animBg="1"/>
      <p:bldP spid="249" grpId="0" animBg="1"/>
      <p:bldP spid="249" grpId="1" animBg="1"/>
      <p:bldP spid="250" grpId="0" animBg="1"/>
      <p:bldP spid="250" grpId="1" animBg="1"/>
      <p:bldP spid="248" grpId="0" animBg="1"/>
      <p:bldP spid="248" grpId="1" animBg="1"/>
      <p:bldP spid="251" grpId="0" animBg="1"/>
      <p:bldP spid="251" grpId="1" animBg="1"/>
      <p:bldP spid="243" grpId="0" animBg="1"/>
      <p:bldP spid="158" grpId="0" animBg="1"/>
      <p:bldP spid="158" grpId="1" animBg="1"/>
      <p:bldP spid="178" grpId="0" animBg="1"/>
      <p:bldP spid="191" grpId="0" animBg="1"/>
      <p:bldP spid="19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4639" y="545521"/>
            <a:ext cx="5486399" cy="1098762"/>
          </a:xfrm>
        </p:spPr>
        <p:txBody>
          <a:bodyPr/>
          <a:lstStyle/>
          <a:p>
            <a:r>
              <a:rPr lang="en-US" dirty="0" smtClean="0"/>
              <a:t>We Will Cover:</a:t>
            </a:r>
            <a:endParaRPr lang="en-US" dirty="0"/>
          </a:p>
        </p:txBody>
      </p:sp>
      <p:pic>
        <p:nvPicPr>
          <p:cNvPr id="9" name="Picture Placeholder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8" name="Title 5"/>
          <p:cNvSpPr txBox="1">
            <a:spLocks/>
          </p:cNvSpPr>
          <p:nvPr/>
        </p:nvSpPr>
        <p:spPr>
          <a:xfrm>
            <a:off x="274702" y="1942799"/>
            <a:ext cx="5486399" cy="3508653"/>
          </a:xfrm>
          <a:prstGeom prst="rect">
            <a:avLst/>
          </a:prstGeom>
        </p:spPr>
        <p:txBody>
          <a:bodyPr vert="horz" wrap="square" lIns="146304" tIns="91440" rIns="146304" bIns="91440" rtlCol="0" anchor="t">
            <a:spAutoFit/>
          </a:bodyPr>
          <a:lstStyle>
            <a:lvl1pPr algn="l" defTabSz="932742" rtl="0" eaLnBrk="1" latinLnBrk="0" hangingPunct="1">
              <a:lnSpc>
                <a:spcPct val="90000"/>
              </a:lnSpc>
              <a:spcBef>
                <a:spcPct val="0"/>
              </a:spcBef>
              <a:buNone/>
              <a:defRPr lang="en-US" sz="66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857250" indent="-857250">
              <a:buFont typeface="Arial" panose="020B0604020202020204" pitchFamily="34" charset="0"/>
              <a:buChar char="•"/>
            </a:pPr>
            <a:r>
              <a:rPr lang="en-US" sz="3000" dirty="0" smtClean="0"/>
              <a:t>US credit card </a:t>
            </a:r>
            <a:r>
              <a:rPr lang="en-US" sz="3000" dirty="0"/>
              <a:t>h</a:t>
            </a:r>
            <a:r>
              <a:rPr lang="en-US" sz="3000" dirty="0" smtClean="0"/>
              <a:t>istory</a:t>
            </a:r>
          </a:p>
          <a:p>
            <a:pPr marL="857250" indent="-857250">
              <a:buFont typeface="Arial" panose="020B0604020202020204" pitchFamily="34" charset="0"/>
              <a:buChar char="•"/>
            </a:pPr>
            <a:r>
              <a:rPr lang="en-US" sz="3000" dirty="0" smtClean="0"/>
              <a:t>Fundamentals of credit cards</a:t>
            </a:r>
          </a:p>
          <a:p>
            <a:pPr marL="857250" indent="-857250">
              <a:buFont typeface="Arial" panose="020B0604020202020204" pitchFamily="34" charset="0"/>
              <a:buChar char="•"/>
            </a:pPr>
            <a:r>
              <a:rPr lang="en-US" sz="3000" dirty="0" smtClean="0"/>
              <a:t>Types of credit cards</a:t>
            </a:r>
          </a:p>
          <a:p>
            <a:pPr marL="857250" indent="-857250">
              <a:buFont typeface="Arial" panose="020B0604020202020204" pitchFamily="34" charset="0"/>
              <a:buChar char="•"/>
            </a:pPr>
            <a:r>
              <a:rPr lang="en-US" sz="3000" dirty="0" smtClean="0"/>
              <a:t>Mechanics</a:t>
            </a:r>
          </a:p>
          <a:p>
            <a:pPr marL="857250" indent="-857250">
              <a:buFont typeface="Arial" panose="020B0604020202020204" pitchFamily="34" charset="0"/>
              <a:buChar char="•"/>
            </a:pPr>
            <a:r>
              <a:rPr lang="en-US" sz="3000" dirty="0" smtClean="0"/>
              <a:t>Where’s the money?</a:t>
            </a:r>
          </a:p>
          <a:p>
            <a:pPr marL="857250" indent="-857250">
              <a:buFont typeface="Arial" panose="020B0604020202020204" pitchFamily="34" charset="0"/>
              <a:buChar char="•"/>
            </a:pPr>
            <a:r>
              <a:rPr lang="en-US" sz="3000" dirty="0" smtClean="0"/>
              <a:t>Security &amp; trust</a:t>
            </a:r>
          </a:p>
          <a:p>
            <a:pPr marL="857250" indent="-857250">
              <a:buFont typeface="Arial" panose="020B0604020202020204" pitchFamily="34" charset="0"/>
              <a:buChar char="•"/>
            </a:pPr>
            <a:r>
              <a:rPr lang="en-US" sz="3000" dirty="0" smtClean="0"/>
              <a:t>Innovation</a:t>
            </a:r>
          </a:p>
          <a:p>
            <a:pPr marL="857250" indent="-857250">
              <a:buFont typeface="Arial" panose="020B0604020202020204" pitchFamily="34" charset="0"/>
              <a:buChar char="•"/>
            </a:pPr>
            <a:r>
              <a:rPr lang="en-US" sz="3000" dirty="0" smtClean="0"/>
              <a:t>Q&amp;A</a:t>
            </a:r>
            <a:endParaRPr lang="en-US" sz="3000" dirty="0"/>
          </a:p>
        </p:txBody>
      </p:sp>
    </p:spTree>
    <p:extLst>
      <p:ext uri="{BB962C8B-B14F-4D97-AF65-F5344CB8AC3E}">
        <p14:creationId xmlns:p14="http://schemas.microsoft.com/office/powerpoint/2010/main" val="344445419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1181862"/>
          </a:xfrm>
        </p:spPr>
        <p:txBody>
          <a:bodyPr/>
          <a:lstStyle/>
          <a:p>
            <a:r>
              <a:rPr lang="en-US" dirty="0" smtClean="0"/>
              <a:t>Chargebacks</a:t>
            </a:r>
            <a:endParaRPr lang="en-US" dirty="0"/>
          </a:p>
        </p:txBody>
      </p:sp>
    </p:spTree>
    <p:extLst>
      <p:ext uri="{BB962C8B-B14F-4D97-AF65-F5344CB8AC3E}">
        <p14:creationId xmlns:p14="http://schemas.microsoft.com/office/powerpoint/2010/main" val="49929510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bwMode="auto">
          <a:xfrm rot="10800000">
            <a:off x="4755214" y="2997798"/>
            <a:ext cx="1143005"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ight Arrow 5"/>
          <p:cNvSpPr/>
          <p:nvPr/>
        </p:nvSpPr>
        <p:spPr bwMode="auto">
          <a:xfrm rot="10800000">
            <a:off x="6472247" y="2997798"/>
            <a:ext cx="1554463"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Right Arrow 6"/>
          <p:cNvSpPr/>
          <p:nvPr/>
        </p:nvSpPr>
        <p:spPr bwMode="auto">
          <a:xfrm rot="10800000">
            <a:off x="8991915" y="2997798"/>
            <a:ext cx="1341077"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0" name="Right Arrow 139"/>
          <p:cNvSpPr/>
          <p:nvPr/>
        </p:nvSpPr>
        <p:spPr bwMode="auto">
          <a:xfrm rot="10800000">
            <a:off x="2332091" y="2997798"/>
            <a:ext cx="788627" cy="359229"/>
          </a:xfrm>
          <a:prstGeom prst="rightArrow">
            <a:avLst/>
          </a:prstGeom>
          <a:gradFill flip="none" rotWithShape="1">
            <a:gsLst>
              <a:gs pos="73000">
                <a:schemeClr val="tx1">
                  <a:lumMod val="60000"/>
                  <a:lumOff val="40000"/>
                </a:schemeClr>
              </a:gs>
              <a:gs pos="16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smtClean="0"/>
              <a:t>So, What Happens with Disputes</a:t>
            </a:r>
            <a:endParaRPr lang="en-US" dirty="0"/>
          </a:p>
        </p:txBody>
      </p:sp>
      <p:sp>
        <p:nvSpPr>
          <p:cNvPr id="4" name="Text Placeholder 3"/>
          <p:cNvSpPr>
            <a:spLocks noGrp="1"/>
          </p:cNvSpPr>
          <p:nvPr>
            <p:ph type="body" sz="quarter" idx="10"/>
          </p:nvPr>
        </p:nvSpPr>
        <p:spPr>
          <a:xfrm>
            <a:off x="274638" y="1212850"/>
            <a:ext cx="11887200" cy="738664"/>
          </a:xfrm>
        </p:spPr>
        <p:txBody>
          <a:bodyPr/>
          <a:lstStyle/>
          <a:p>
            <a:r>
              <a:rPr lang="en-US" dirty="0" smtClean="0"/>
              <a:t>Sometimes customers dispute a charge …</a:t>
            </a:r>
            <a:endParaRPr lang="en-US" dirty="0"/>
          </a:p>
        </p:txBody>
      </p:sp>
      <p:grpSp>
        <p:nvGrpSpPr>
          <p:cNvPr id="8" name="Group 7"/>
          <p:cNvGrpSpPr/>
          <p:nvPr/>
        </p:nvGrpSpPr>
        <p:grpSpPr>
          <a:xfrm>
            <a:off x="612469" y="2172298"/>
            <a:ext cx="1981200" cy="1875012"/>
            <a:chOff x="473794" y="2582862"/>
            <a:chExt cx="1981200" cy="1875012"/>
          </a:xfrm>
        </p:grpSpPr>
        <p:grpSp>
          <p:nvGrpSpPr>
            <p:cNvPr id="9" name="Group 8"/>
            <p:cNvGrpSpPr/>
            <p:nvPr/>
          </p:nvGrpSpPr>
          <p:grpSpPr>
            <a:xfrm flipH="1">
              <a:off x="503237" y="3192462"/>
              <a:ext cx="1922314" cy="1265412"/>
              <a:chOff x="5697536" y="2884352"/>
              <a:chExt cx="5139531" cy="3383226"/>
            </a:xfrm>
          </p:grpSpPr>
          <p:sp>
            <p:nvSpPr>
              <p:cNvPr id="11" name="Freeform 79"/>
              <p:cNvSpPr>
                <a:spLocks/>
              </p:cNvSpPr>
              <p:nvPr/>
            </p:nvSpPr>
            <p:spPr bwMode="auto">
              <a:xfrm>
                <a:off x="5697536" y="6027865"/>
                <a:ext cx="5139531" cy="239713"/>
              </a:xfrm>
              <a:custGeom>
                <a:avLst/>
                <a:gdLst>
                  <a:gd name="T0" fmla="*/ 2019 w 2053"/>
                  <a:gd name="T1" fmla="*/ 68 h 68"/>
                  <a:gd name="T2" fmla="*/ 34 w 2053"/>
                  <a:gd name="T3" fmla="*/ 68 h 68"/>
                  <a:gd name="T4" fmla="*/ 0 w 2053"/>
                  <a:gd name="T5" fmla="*/ 34 h 68"/>
                  <a:gd name="T6" fmla="*/ 34 w 2053"/>
                  <a:gd name="T7" fmla="*/ 0 h 68"/>
                  <a:gd name="T8" fmla="*/ 2019 w 2053"/>
                  <a:gd name="T9" fmla="*/ 0 h 68"/>
                  <a:gd name="T10" fmla="*/ 2053 w 2053"/>
                  <a:gd name="T11" fmla="*/ 34 h 68"/>
                  <a:gd name="T12" fmla="*/ 2019 w 2053"/>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2053" h="68">
                    <a:moveTo>
                      <a:pt x="2019" y="68"/>
                    </a:moveTo>
                    <a:cubicBezTo>
                      <a:pt x="34" y="68"/>
                      <a:pt x="34" y="68"/>
                      <a:pt x="34" y="68"/>
                    </a:cubicBezTo>
                    <a:cubicBezTo>
                      <a:pt x="15" y="68"/>
                      <a:pt x="0" y="52"/>
                      <a:pt x="0" y="34"/>
                    </a:cubicBezTo>
                    <a:cubicBezTo>
                      <a:pt x="0" y="15"/>
                      <a:pt x="15" y="0"/>
                      <a:pt x="34" y="0"/>
                    </a:cubicBezTo>
                    <a:cubicBezTo>
                      <a:pt x="2019" y="0"/>
                      <a:pt x="2019" y="0"/>
                      <a:pt x="2019" y="0"/>
                    </a:cubicBezTo>
                    <a:cubicBezTo>
                      <a:pt x="2038" y="0"/>
                      <a:pt x="2053" y="15"/>
                      <a:pt x="2053" y="34"/>
                    </a:cubicBezTo>
                    <a:cubicBezTo>
                      <a:pt x="2053" y="52"/>
                      <a:pt x="2038" y="68"/>
                      <a:pt x="2019" y="68"/>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2" name="Group 11"/>
              <p:cNvGrpSpPr/>
              <p:nvPr/>
            </p:nvGrpSpPr>
            <p:grpSpPr>
              <a:xfrm>
                <a:off x="6319836" y="4074999"/>
                <a:ext cx="4257675" cy="2062351"/>
                <a:chOff x="4961066" y="471190"/>
                <a:chExt cx="6797675" cy="2062351"/>
              </a:xfrm>
            </p:grpSpPr>
            <p:sp>
              <p:nvSpPr>
                <p:cNvPr id="110" name="Freeform 81"/>
                <p:cNvSpPr>
                  <a:spLocks/>
                </p:cNvSpPr>
                <p:nvPr/>
              </p:nvSpPr>
              <p:spPr bwMode="auto">
                <a:xfrm>
                  <a:off x="4961066" y="471190"/>
                  <a:ext cx="6797675" cy="1989138"/>
                </a:xfrm>
                <a:custGeom>
                  <a:avLst/>
                  <a:gdLst>
                    <a:gd name="T0" fmla="*/ 1907 w 1907"/>
                    <a:gd name="T1" fmla="*/ 47 h 561"/>
                    <a:gd name="T2" fmla="*/ 1907 w 1907"/>
                    <a:gd name="T3" fmla="*/ 46 h 561"/>
                    <a:gd name="T4" fmla="*/ 1358 w 1907"/>
                    <a:gd name="T5" fmla="*/ 0 h 561"/>
                    <a:gd name="T6" fmla="*/ 550 w 1907"/>
                    <a:gd name="T7" fmla="*/ 0 h 561"/>
                    <a:gd name="T8" fmla="*/ 0 w 1907"/>
                    <a:gd name="T9" fmla="*/ 46 h 561"/>
                    <a:gd name="T10" fmla="*/ 0 w 1907"/>
                    <a:gd name="T11" fmla="*/ 46 h 561"/>
                    <a:gd name="T12" fmla="*/ 0 w 1907"/>
                    <a:gd name="T13" fmla="*/ 46 h 561"/>
                    <a:gd name="T14" fmla="*/ 0 w 1907"/>
                    <a:gd name="T15" fmla="*/ 74 h 561"/>
                    <a:gd name="T16" fmla="*/ 167 w 1907"/>
                    <a:gd name="T17" fmla="*/ 107 h 561"/>
                    <a:gd name="T18" fmla="*/ 166 w 1907"/>
                    <a:gd name="T19" fmla="*/ 147 h 561"/>
                    <a:gd name="T20" fmla="*/ 67 w 1907"/>
                    <a:gd name="T21" fmla="*/ 541 h 561"/>
                    <a:gd name="T22" fmla="*/ 68 w 1907"/>
                    <a:gd name="T23" fmla="*/ 561 h 561"/>
                    <a:gd name="T24" fmla="*/ 81 w 1907"/>
                    <a:gd name="T25" fmla="*/ 556 h 561"/>
                    <a:gd name="T26" fmla="*/ 195 w 1907"/>
                    <a:gd name="T27" fmla="*/ 159 h 561"/>
                    <a:gd name="T28" fmla="*/ 221 w 1907"/>
                    <a:gd name="T29" fmla="*/ 111 h 561"/>
                    <a:gd name="T30" fmla="*/ 550 w 1907"/>
                    <a:gd name="T31" fmla="*/ 120 h 561"/>
                    <a:gd name="T32" fmla="*/ 1358 w 1907"/>
                    <a:gd name="T33" fmla="*/ 120 h 561"/>
                    <a:gd name="T34" fmla="*/ 1686 w 1907"/>
                    <a:gd name="T35" fmla="*/ 111 h 561"/>
                    <a:gd name="T36" fmla="*/ 1712 w 1907"/>
                    <a:gd name="T37" fmla="*/ 159 h 561"/>
                    <a:gd name="T38" fmla="*/ 1826 w 1907"/>
                    <a:gd name="T39" fmla="*/ 556 h 561"/>
                    <a:gd name="T40" fmla="*/ 1839 w 1907"/>
                    <a:gd name="T41" fmla="*/ 561 h 561"/>
                    <a:gd name="T42" fmla="*/ 1841 w 1907"/>
                    <a:gd name="T43" fmla="*/ 541 h 561"/>
                    <a:gd name="T44" fmla="*/ 1741 w 1907"/>
                    <a:gd name="T45" fmla="*/ 147 h 561"/>
                    <a:gd name="T46" fmla="*/ 1740 w 1907"/>
                    <a:gd name="T47" fmla="*/ 107 h 561"/>
                    <a:gd name="T48" fmla="*/ 1907 w 1907"/>
                    <a:gd name="T49" fmla="*/ 74 h 561"/>
                    <a:gd name="T50" fmla="*/ 1907 w 1907"/>
                    <a:gd name="T51" fmla="*/ 73 h 561"/>
                    <a:gd name="T52" fmla="*/ 1907 w 1907"/>
                    <a:gd name="T53" fmla="*/ 47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07" h="561">
                      <a:moveTo>
                        <a:pt x="1907" y="47"/>
                      </a:moveTo>
                      <a:cubicBezTo>
                        <a:pt x="1907" y="47"/>
                        <a:pt x="1907" y="46"/>
                        <a:pt x="1907" y="46"/>
                      </a:cubicBezTo>
                      <a:cubicBezTo>
                        <a:pt x="1907" y="21"/>
                        <a:pt x="1660" y="0"/>
                        <a:pt x="1358" y="0"/>
                      </a:cubicBezTo>
                      <a:cubicBezTo>
                        <a:pt x="550" y="0"/>
                        <a:pt x="550" y="0"/>
                        <a:pt x="550" y="0"/>
                      </a:cubicBezTo>
                      <a:cubicBezTo>
                        <a:pt x="247" y="0"/>
                        <a:pt x="0" y="21"/>
                        <a:pt x="0" y="46"/>
                      </a:cubicBezTo>
                      <a:cubicBezTo>
                        <a:pt x="0" y="46"/>
                        <a:pt x="0" y="46"/>
                        <a:pt x="0" y="46"/>
                      </a:cubicBezTo>
                      <a:cubicBezTo>
                        <a:pt x="0" y="46"/>
                        <a:pt x="0" y="46"/>
                        <a:pt x="0" y="46"/>
                      </a:cubicBezTo>
                      <a:cubicBezTo>
                        <a:pt x="0" y="74"/>
                        <a:pt x="0" y="74"/>
                        <a:pt x="0" y="74"/>
                      </a:cubicBezTo>
                      <a:cubicBezTo>
                        <a:pt x="0" y="87"/>
                        <a:pt x="64" y="99"/>
                        <a:pt x="167" y="107"/>
                      </a:cubicBezTo>
                      <a:cubicBezTo>
                        <a:pt x="169" y="122"/>
                        <a:pt x="166" y="147"/>
                        <a:pt x="166" y="147"/>
                      </a:cubicBezTo>
                      <a:cubicBezTo>
                        <a:pt x="166" y="147"/>
                        <a:pt x="71" y="524"/>
                        <a:pt x="67" y="541"/>
                      </a:cubicBezTo>
                      <a:cubicBezTo>
                        <a:pt x="62" y="558"/>
                        <a:pt x="61" y="561"/>
                        <a:pt x="68" y="561"/>
                      </a:cubicBezTo>
                      <a:cubicBezTo>
                        <a:pt x="76" y="561"/>
                        <a:pt x="81" y="556"/>
                        <a:pt x="81" y="556"/>
                      </a:cubicBezTo>
                      <a:cubicBezTo>
                        <a:pt x="81" y="556"/>
                        <a:pt x="179" y="222"/>
                        <a:pt x="195" y="159"/>
                      </a:cubicBezTo>
                      <a:cubicBezTo>
                        <a:pt x="201" y="134"/>
                        <a:pt x="212" y="120"/>
                        <a:pt x="221" y="111"/>
                      </a:cubicBezTo>
                      <a:cubicBezTo>
                        <a:pt x="313" y="116"/>
                        <a:pt x="427" y="120"/>
                        <a:pt x="550" y="120"/>
                      </a:cubicBezTo>
                      <a:cubicBezTo>
                        <a:pt x="1358" y="120"/>
                        <a:pt x="1358" y="120"/>
                        <a:pt x="1358" y="120"/>
                      </a:cubicBezTo>
                      <a:cubicBezTo>
                        <a:pt x="1480" y="120"/>
                        <a:pt x="1594" y="116"/>
                        <a:pt x="1686" y="111"/>
                      </a:cubicBezTo>
                      <a:cubicBezTo>
                        <a:pt x="1696" y="120"/>
                        <a:pt x="1706" y="134"/>
                        <a:pt x="1712" y="159"/>
                      </a:cubicBezTo>
                      <a:cubicBezTo>
                        <a:pt x="1729" y="222"/>
                        <a:pt x="1826" y="556"/>
                        <a:pt x="1826" y="556"/>
                      </a:cubicBezTo>
                      <a:cubicBezTo>
                        <a:pt x="1826" y="556"/>
                        <a:pt x="1831" y="561"/>
                        <a:pt x="1839" y="561"/>
                      </a:cubicBezTo>
                      <a:cubicBezTo>
                        <a:pt x="1847" y="561"/>
                        <a:pt x="1846" y="558"/>
                        <a:pt x="1841" y="541"/>
                      </a:cubicBezTo>
                      <a:cubicBezTo>
                        <a:pt x="1836" y="524"/>
                        <a:pt x="1741" y="147"/>
                        <a:pt x="1741" y="147"/>
                      </a:cubicBezTo>
                      <a:cubicBezTo>
                        <a:pt x="1741" y="147"/>
                        <a:pt x="1739" y="122"/>
                        <a:pt x="1740" y="107"/>
                      </a:cubicBezTo>
                      <a:cubicBezTo>
                        <a:pt x="1843" y="99"/>
                        <a:pt x="1907" y="87"/>
                        <a:pt x="1907" y="74"/>
                      </a:cubicBezTo>
                      <a:cubicBezTo>
                        <a:pt x="1907" y="74"/>
                        <a:pt x="1907" y="73"/>
                        <a:pt x="1907" y="73"/>
                      </a:cubicBezTo>
                      <a:lnTo>
                        <a:pt x="1907" y="47"/>
                      </a:lnTo>
                      <a:close/>
                    </a:path>
                  </a:pathLst>
                </a:custGeom>
                <a:solidFill>
                  <a:srgbClr val="5C2D9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82"/>
                <p:cNvSpPr>
                  <a:spLocks/>
                </p:cNvSpPr>
                <p:nvPr/>
              </p:nvSpPr>
              <p:spPr bwMode="auto">
                <a:xfrm>
                  <a:off x="4961066" y="706328"/>
                  <a:ext cx="6797675" cy="1827213"/>
                </a:xfrm>
                <a:custGeom>
                  <a:avLst/>
                  <a:gdLst>
                    <a:gd name="T0" fmla="*/ 1907 w 1907"/>
                    <a:gd name="T1" fmla="*/ 1 h 515"/>
                    <a:gd name="T2" fmla="*/ 1358 w 1907"/>
                    <a:gd name="T3" fmla="*/ 45 h 515"/>
                    <a:gd name="T4" fmla="*/ 550 w 1907"/>
                    <a:gd name="T5" fmla="*/ 45 h 515"/>
                    <a:gd name="T6" fmla="*/ 0 w 1907"/>
                    <a:gd name="T7" fmla="*/ 0 h 515"/>
                    <a:gd name="T8" fmla="*/ 0 w 1907"/>
                    <a:gd name="T9" fmla="*/ 0 h 515"/>
                    <a:gd name="T10" fmla="*/ 0 w 1907"/>
                    <a:gd name="T11" fmla="*/ 28 h 515"/>
                    <a:gd name="T12" fmla="*/ 167 w 1907"/>
                    <a:gd name="T13" fmla="*/ 61 h 515"/>
                    <a:gd name="T14" fmla="*/ 166 w 1907"/>
                    <a:gd name="T15" fmla="*/ 101 h 515"/>
                    <a:gd name="T16" fmla="*/ 67 w 1907"/>
                    <a:gd name="T17" fmla="*/ 495 h 515"/>
                    <a:gd name="T18" fmla="*/ 68 w 1907"/>
                    <a:gd name="T19" fmla="*/ 515 h 515"/>
                    <a:gd name="T20" fmla="*/ 81 w 1907"/>
                    <a:gd name="T21" fmla="*/ 510 h 515"/>
                    <a:gd name="T22" fmla="*/ 195 w 1907"/>
                    <a:gd name="T23" fmla="*/ 113 h 515"/>
                    <a:gd name="T24" fmla="*/ 221 w 1907"/>
                    <a:gd name="T25" fmla="*/ 65 h 515"/>
                    <a:gd name="T26" fmla="*/ 550 w 1907"/>
                    <a:gd name="T27" fmla="*/ 74 h 515"/>
                    <a:gd name="T28" fmla="*/ 1358 w 1907"/>
                    <a:gd name="T29" fmla="*/ 74 h 515"/>
                    <a:gd name="T30" fmla="*/ 1686 w 1907"/>
                    <a:gd name="T31" fmla="*/ 65 h 515"/>
                    <a:gd name="T32" fmla="*/ 1712 w 1907"/>
                    <a:gd name="T33" fmla="*/ 113 h 515"/>
                    <a:gd name="T34" fmla="*/ 1826 w 1907"/>
                    <a:gd name="T35" fmla="*/ 510 h 515"/>
                    <a:gd name="T36" fmla="*/ 1839 w 1907"/>
                    <a:gd name="T37" fmla="*/ 515 h 515"/>
                    <a:gd name="T38" fmla="*/ 1841 w 1907"/>
                    <a:gd name="T39" fmla="*/ 495 h 515"/>
                    <a:gd name="T40" fmla="*/ 1741 w 1907"/>
                    <a:gd name="T41" fmla="*/ 101 h 515"/>
                    <a:gd name="T42" fmla="*/ 1740 w 1907"/>
                    <a:gd name="T43" fmla="*/ 61 h 515"/>
                    <a:gd name="T44" fmla="*/ 1907 w 1907"/>
                    <a:gd name="T45" fmla="*/ 28 h 515"/>
                    <a:gd name="T46" fmla="*/ 1907 w 1907"/>
                    <a:gd name="T47" fmla="*/ 27 h 515"/>
                    <a:gd name="T48" fmla="*/ 1907 w 1907"/>
                    <a:gd name="T49" fmla="*/ 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7" h="515">
                      <a:moveTo>
                        <a:pt x="1907" y="1"/>
                      </a:moveTo>
                      <a:cubicBezTo>
                        <a:pt x="1896" y="25"/>
                        <a:pt x="1653" y="45"/>
                        <a:pt x="1358" y="45"/>
                      </a:cubicBezTo>
                      <a:cubicBezTo>
                        <a:pt x="550" y="45"/>
                        <a:pt x="550" y="45"/>
                        <a:pt x="550" y="45"/>
                      </a:cubicBezTo>
                      <a:cubicBezTo>
                        <a:pt x="247" y="45"/>
                        <a:pt x="0" y="25"/>
                        <a:pt x="0" y="0"/>
                      </a:cubicBezTo>
                      <a:cubicBezTo>
                        <a:pt x="0" y="0"/>
                        <a:pt x="0" y="0"/>
                        <a:pt x="0" y="0"/>
                      </a:cubicBezTo>
                      <a:cubicBezTo>
                        <a:pt x="0" y="28"/>
                        <a:pt x="0" y="28"/>
                        <a:pt x="0" y="28"/>
                      </a:cubicBezTo>
                      <a:cubicBezTo>
                        <a:pt x="0" y="41"/>
                        <a:pt x="64" y="53"/>
                        <a:pt x="167" y="61"/>
                      </a:cubicBezTo>
                      <a:cubicBezTo>
                        <a:pt x="169" y="76"/>
                        <a:pt x="166" y="101"/>
                        <a:pt x="166" y="101"/>
                      </a:cubicBezTo>
                      <a:cubicBezTo>
                        <a:pt x="166" y="101"/>
                        <a:pt x="71" y="478"/>
                        <a:pt x="67" y="495"/>
                      </a:cubicBezTo>
                      <a:cubicBezTo>
                        <a:pt x="62" y="512"/>
                        <a:pt x="61" y="515"/>
                        <a:pt x="68" y="515"/>
                      </a:cubicBezTo>
                      <a:cubicBezTo>
                        <a:pt x="76" y="515"/>
                        <a:pt x="81" y="510"/>
                        <a:pt x="81" y="510"/>
                      </a:cubicBezTo>
                      <a:cubicBezTo>
                        <a:pt x="81" y="510"/>
                        <a:pt x="179" y="176"/>
                        <a:pt x="195" y="113"/>
                      </a:cubicBezTo>
                      <a:cubicBezTo>
                        <a:pt x="201" y="88"/>
                        <a:pt x="212" y="74"/>
                        <a:pt x="221" y="65"/>
                      </a:cubicBezTo>
                      <a:cubicBezTo>
                        <a:pt x="313" y="70"/>
                        <a:pt x="427" y="74"/>
                        <a:pt x="550" y="74"/>
                      </a:cubicBezTo>
                      <a:cubicBezTo>
                        <a:pt x="1358" y="74"/>
                        <a:pt x="1358" y="74"/>
                        <a:pt x="1358" y="74"/>
                      </a:cubicBezTo>
                      <a:cubicBezTo>
                        <a:pt x="1480" y="74"/>
                        <a:pt x="1594" y="70"/>
                        <a:pt x="1686" y="65"/>
                      </a:cubicBezTo>
                      <a:cubicBezTo>
                        <a:pt x="1696" y="74"/>
                        <a:pt x="1706" y="88"/>
                        <a:pt x="1712" y="113"/>
                      </a:cubicBezTo>
                      <a:cubicBezTo>
                        <a:pt x="1729" y="176"/>
                        <a:pt x="1826" y="510"/>
                        <a:pt x="1826" y="510"/>
                      </a:cubicBezTo>
                      <a:cubicBezTo>
                        <a:pt x="1826" y="510"/>
                        <a:pt x="1831" y="515"/>
                        <a:pt x="1839" y="515"/>
                      </a:cubicBezTo>
                      <a:cubicBezTo>
                        <a:pt x="1847" y="515"/>
                        <a:pt x="1846" y="512"/>
                        <a:pt x="1841" y="495"/>
                      </a:cubicBezTo>
                      <a:cubicBezTo>
                        <a:pt x="1836" y="478"/>
                        <a:pt x="1741" y="101"/>
                        <a:pt x="1741" y="101"/>
                      </a:cubicBezTo>
                      <a:cubicBezTo>
                        <a:pt x="1741" y="101"/>
                        <a:pt x="1739" y="76"/>
                        <a:pt x="1740" y="61"/>
                      </a:cubicBezTo>
                      <a:cubicBezTo>
                        <a:pt x="1843" y="53"/>
                        <a:pt x="1907" y="41"/>
                        <a:pt x="1907" y="28"/>
                      </a:cubicBezTo>
                      <a:cubicBezTo>
                        <a:pt x="1907" y="28"/>
                        <a:pt x="1907" y="27"/>
                        <a:pt x="1907" y="27"/>
                      </a:cubicBezTo>
                      <a:lnTo>
                        <a:pt x="1907" y="1"/>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191"/>
              <p:cNvGrpSpPr>
                <a:grpSpLocks noChangeAspect="1"/>
              </p:cNvGrpSpPr>
              <p:nvPr/>
            </p:nvGrpSpPr>
            <p:grpSpPr bwMode="auto">
              <a:xfrm>
                <a:off x="7183079" y="3405102"/>
                <a:ext cx="1816100" cy="950913"/>
                <a:chOff x="4918" y="588"/>
                <a:chExt cx="1144" cy="599"/>
              </a:xfrm>
            </p:grpSpPr>
            <p:sp>
              <p:nvSpPr>
                <p:cNvPr id="61" name="AutoShape 190"/>
                <p:cNvSpPr>
                  <a:spLocks noChangeAspect="1" noChangeArrowheads="1" noTextEdit="1"/>
                </p:cNvSpPr>
                <p:nvPr/>
              </p:nvSpPr>
              <p:spPr bwMode="auto">
                <a:xfrm>
                  <a:off x="4918" y="588"/>
                  <a:ext cx="1144"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93"/>
                <p:cNvSpPr>
                  <a:spLocks/>
                </p:cNvSpPr>
                <p:nvPr/>
              </p:nvSpPr>
              <p:spPr bwMode="auto">
                <a:xfrm>
                  <a:off x="5645" y="731"/>
                  <a:ext cx="47" cy="287"/>
                </a:xfrm>
                <a:custGeom>
                  <a:avLst/>
                  <a:gdLst>
                    <a:gd name="T0" fmla="*/ 0 w 47"/>
                    <a:gd name="T1" fmla="*/ 0 h 287"/>
                    <a:gd name="T2" fmla="*/ 46 w 47"/>
                    <a:gd name="T3" fmla="*/ 287 h 287"/>
                    <a:gd name="T4" fmla="*/ 47 w 47"/>
                    <a:gd name="T5" fmla="*/ 287 h 287"/>
                    <a:gd name="T6" fmla="*/ 0 w 47"/>
                    <a:gd name="T7" fmla="*/ 0 h 287"/>
                  </a:gdLst>
                  <a:ahLst/>
                  <a:cxnLst>
                    <a:cxn ang="0">
                      <a:pos x="T0" y="T1"/>
                    </a:cxn>
                    <a:cxn ang="0">
                      <a:pos x="T2" y="T3"/>
                    </a:cxn>
                    <a:cxn ang="0">
                      <a:pos x="T4" y="T5"/>
                    </a:cxn>
                    <a:cxn ang="0">
                      <a:pos x="T6" y="T7"/>
                    </a:cxn>
                  </a:cxnLst>
                  <a:rect l="0" t="0" r="r" b="b"/>
                  <a:pathLst>
                    <a:path w="47" h="287">
                      <a:moveTo>
                        <a:pt x="0" y="0"/>
                      </a:moveTo>
                      <a:lnTo>
                        <a:pt x="46" y="287"/>
                      </a:lnTo>
                      <a:lnTo>
                        <a:pt x="47" y="287"/>
                      </a:lnTo>
                      <a:lnTo>
                        <a:pt x="0"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94"/>
                <p:cNvSpPr>
                  <a:spLocks/>
                </p:cNvSpPr>
                <p:nvPr/>
              </p:nvSpPr>
              <p:spPr bwMode="auto">
                <a:xfrm>
                  <a:off x="4936" y="589"/>
                  <a:ext cx="1121" cy="588"/>
                </a:xfrm>
                <a:custGeom>
                  <a:avLst/>
                  <a:gdLst>
                    <a:gd name="T0" fmla="*/ 808 w 1909"/>
                    <a:gd name="T1" fmla="*/ 971 h 989"/>
                    <a:gd name="T2" fmla="*/ 759 w 1909"/>
                    <a:gd name="T3" fmla="*/ 964 h 989"/>
                    <a:gd name="T4" fmla="*/ 179 w 1909"/>
                    <a:gd name="T5" fmla="*/ 790 h 989"/>
                    <a:gd name="T6" fmla="*/ 141 w 1909"/>
                    <a:gd name="T7" fmla="*/ 744 h 989"/>
                    <a:gd name="T8" fmla="*/ 137 w 1909"/>
                    <a:gd name="T9" fmla="*/ 722 h 989"/>
                    <a:gd name="T10" fmla="*/ 28 w 1909"/>
                    <a:gd name="T11" fmla="*/ 44 h 989"/>
                    <a:gd name="T12" fmla="*/ 32 w 1909"/>
                    <a:gd name="T13" fmla="*/ 42 h 989"/>
                    <a:gd name="T14" fmla="*/ 28 w 1909"/>
                    <a:gd name="T15" fmla="*/ 20 h 989"/>
                    <a:gd name="T16" fmla="*/ 39 w 1909"/>
                    <a:gd name="T17" fmla="*/ 3 h 989"/>
                    <a:gd name="T18" fmla="*/ 36 w 1909"/>
                    <a:gd name="T19" fmla="*/ 0 h 989"/>
                    <a:gd name="T20" fmla="*/ 15 w 1909"/>
                    <a:gd name="T21" fmla="*/ 8 h 989"/>
                    <a:gd name="T22" fmla="*/ 2 w 1909"/>
                    <a:gd name="T23" fmla="*/ 30 h 989"/>
                    <a:gd name="T24" fmla="*/ 2 w 1909"/>
                    <a:gd name="T25" fmla="*/ 30 h 989"/>
                    <a:gd name="T26" fmla="*/ 117 w 1909"/>
                    <a:gd name="T27" fmla="*/ 748 h 989"/>
                    <a:gd name="T28" fmla="*/ 138 w 1909"/>
                    <a:gd name="T29" fmla="*/ 791 h 989"/>
                    <a:gd name="T30" fmla="*/ 172 w 1909"/>
                    <a:gd name="T31" fmla="*/ 813 h 989"/>
                    <a:gd name="T32" fmla="*/ 756 w 1909"/>
                    <a:gd name="T33" fmla="*/ 982 h 989"/>
                    <a:gd name="T34" fmla="*/ 804 w 1909"/>
                    <a:gd name="T35" fmla="*/ 989 h 989"/>
                    <a:gd name="T36" fmla="*/ 1904 w 1909"/>
                    <a:gd name="T37" fmla="*/ 989 h 989"/>
                    <a:gd name="T38" fmla="*/ 1909 w 1909"/>
                    <a:gd name="T39" fmla="*/ 984 h 989"/>
                    <a:gd name="T40" fmla="*/ 1909 w 1909"/>
                    <a:gd name="T41" fmla="*/ 971 h 989"/>
                    <a:gd name="T42" fmla="*/ 808 w 1909"/>
                    <a:gd name="T43" fmla="*/ 971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09" h="989">
                      <a:moveTo>
                        <a:pt x="808" y="971"/>
                      </a:moveTo>
                      <a:cubicBezTo>
                        <a:pt x="791" y="971"/>
                        <a:pt x="775" y="969"/>
                        <a:pt x="759" y="964"/>
                      </a:cubicBezTo>
                      <a:cubicBezTo>
                        <a:pt x="179" y="790"/>
                        <a:pt x="179" y="790"/>
                        <a:pt x="179" y="790"/>
                      </a:cubicBezTo>
                      <a:cubicBezTo>
                        <a:pt x="161" y="784"/>
                        <a:pt x="144" y="763"/>
                        <a:pt x="141" y="744"/>
                      </a:cubicBezTo>
                      <a:cubicBezTo>
                        <a:pt x="137" y="722"/>
                        <a:pt x="137" y="722"/>
                        <a:pt x="137" y="722"/>
                      </a:cubicBezTo>
                      <a:cubicBezTo>
                        <a:pt x="28" y="44"/>
                        <a:pt x="28" y="44"/>
                        <a:pt x="28" y="44"/>
                      </a:cubicBezTo>
                      <a:cubicBezTo>
                        <a:pt x="29" y="44"/>
                        <a:pt x="31" y="43"/>
                        <a:pt x="32" y="42"/>
                      </a:cubicBezTo>
                      <a:cubicBezTo>
                        <a:pt x="28" y="20"/>
                        <a:pt x="28" y="20"/>
                        <a:pt x="28" y="20"/>
                      </a:cubicBezTo>
                      <a:cubicBezTo>
                        <a:pt x="27" y="12"/>
                        <a:pt x="32" y="5"/>
                        <a:pt x="39" y="3"/>
                      </a:cubicBezTo>
                      <a:cubicBezTo>
                        <a:pt x="36" y="0"/>
                        <a:pt x="36" y="0"/>
                        <a:pt x="36" y="0"/>
                      </a:cubicBezTo>
                      <a:cubicBezTo>
                        <a:pt x="15" y="8"/>
                        <a:pt x="15" y="8"/>
                        <a:pt x="15" y="8"/>
                      </a:cubicBezTo>
                      <a:cubicBezTo>
                        <a:pt x="7" y="11"/>
                        <a:pt x="0" y="19"/>
                        <a:pt x="2" y="30"/>
                      </a:cubicBezTo>
                      <a:cubicBezTo>
                        <a:pt x="2" y="30"/>
                        <a:pt x="2" y="30"/>
                        <a:pt x="2" y="30"/>
                      </a:cubicBezTo>
                      <a:cubicBezTo>
                        <a:pt x="117" y="748"/>
                        <a:pt x="117" y="748"/>
                        <a:pt x="117" y="748"/>
                      </a:cubicBezTo>
                      <a:cubicBezTo>
                        <a:pt x="119" y="762"/>
                        <a:pt x="129" y="781"/>
                        <a:pt x="138" y="791"/>
                      </a:cubicBezTo>
                      <a:cubicBezTo>
                        <a:pt x="147" y="801"/>
                        <a:pt x="159" y="809"/>
                        <a:pt x="172" y="813"/>
                      </a:cubicBezTo>
                      <a:cubicBezTo>
                        <a:pt x="756" y="982"/>
                        <a:pt x="756" y="982"/>
                        <a:pt x="756" y="982"/>
                      </a:cubicBezTo>
                      <a:cubicBezTo>
                        <a:pt x="771" y="987"/>
                        <a:pt x="788" y="989"/>
                        <a:pt x="804" y="989"/>
                      </a:cubicBezTo>
                      <a:cubicBezTo>
                        <a:pt x="1904" y="989"/>
                        <a:pt x="1904" y="989"/>
                        <a:pt x="1904" y="989"/>
                      </a:cubicBezTo>
                      <a:cubicBezTo>
                        <a:pt x="1907" y="989"/>
                        <a:pt x="1909" y="987"/>
                        <a:pt x="1909" y="984"/>
                      </a:cubicBezTo>
                      <a:cubicBezTo>
                        <a:pt x="1909" y="971"/>
                        <a:pt x="1909" y="971"/>
                        <a:pt x="1909" y="971"/>
                      </a:cubicBezTo>
                      <a:lnTo>
                        <a:pt x="808" y="971"/>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95"/>
                <p:cNvSpPr>
                  <a:spLocks/>
                </p:cNvSpPr>
                <p:nvPr/>
              </p:nvSpPr>
              <p:spPr bwMode="auto">
                <a:xfrm>
                  <a:off x="5016" y="1018"/>
                  <a:ext cx="1041" cy="148"/>
                </a:xfrm>
                <a:custGeom>
                  <a:avLst/>
                  <a:gdLst>
                    <a:gd name="T0" fmla="*/ 1772 w 1772"/>
                    <a:gd name="T1" fmla="*/ 250 h 250"/>
                    <a:gd name="T2" fmla="*/ 671 w 1772"/>
                    <a:gd name="T3" fmla="*/ 250 h 250"/>
                    <a:gd name="T4" fmla="*/ 622 w 1772"/>
                    <a:gd name="T5" fmla="*/ 243 h 250"/>
                    <a:gd name="T6" fmla="*/ 42 w 1772"/>
                    <a:gd name="T7" fmla="*/ 69 h 250"/>
                    <a:gd name="T8" fmla="*/ 4 w 1772"/>
                    <a:gd name="T9" fmla="*/ 23 h 250"/>
                    <a:gd name="T10" fmla="*/ 0 w 1772"/>
                    <a:gd name="T11" fmla="*/ 1 h 250"/>
                    <a:gd name="T12" fmla="*/ 5 w 1772"/>
                    <a:gd name="T13" fmla="*/ 0 h 250"/>
                    <a:gd name="T14" fmla="*/ 10 w 1772"/>
                    <a:gd name="T15" fmla="*/ 30 h 250"/>
                    <a:gd name="T16" fmla="*/ 29 w 1772"/>
                    <a:gd name="T17" fmla="*/ 47 h 250"/>
                    <a:gd name="T18" fmla="*/ 1139 w 1772"/>
                    <a:gd name="T19" fmla="*/ 47 h 250"/>
                    <a:gd name="T20" fmla="*/ 1153 w 1772"/>
                    <a:gd name="T21" fmla="*/ 30 h 250"/>
                    <a:gd name="T22" fmla="*/ 1148 w 1772"/>
                    <a:gd name="T23" fmla="*/ 0 h 250"/>
                    <a:gd name="T24" fmla="*/ 1150 w 1772"/>
                    <a:gd name="T25" fmla="*/ 0 h 250"/>
                    <a:gd name="T26" fmla="*/ 1150 w 1772"/>
                    <a:gd name="T27" fmla="*/ 2 h 250"/>
                    <a:gd name="T28" fmla="*/ 1216 w 1772"/>
                    <a:gd name="T29" fmla="*/ 77 h 250"/>
                    <a:gd name="T30" fmla="*/ 1766 w 1772"/>
                    <a:gd name="T31" fmla="*/ 242 h 250"/>
                    <a:gd name="T32" fmla="*/ 1772 w 1772"/>
                    <a:gd name="T33"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2" h="250">
                      <a:moveTo>
                        <a:pt x="1772" y="250"/>
                      </a:moveTo>
                      <a:cubicBezTo>
                        <a:pt x="671" y="250"/>
                        <a:pt x="671" y="250"/>
                        <a:pt x="671" y="250"/>
                      </a:cubicBezTo>
                      <a:cubicBezTo>
                        <a:pt x="654" y="250"/>
                        <a:pt x="638" y="248"/>
                        <a:pt x="622" y="243"/>
                      </a:cubicBezTo>
                      <a:cubicBezTo>
                        <a:pt x="42" y="69"/>
                        <a:pt x="42" y="69"/>
                        <a:pt x="42" y="69"/>
                      </a:cubicBezTo>
                      <a:cubicBezTo>
                        <a:pt x="24" y="63"/>
                        <a:pt x="7" y="42"/>
                        <a:pt x="4" y="23"/>
                      </a:cubicBezTo>
                      <a:cubicBezTo>
                        <a:pt x="0" y="1"/>
                        <a:pt x="0" y="1"/>
                        <a:pt x="0" y="1"/>
                      </a:cubicBezTo>
                      <a:cubicBezTo>
                        <a:pt x="5" y="0"/>
                        <a:pt x="5" y="0"/>
                        <a:pt x="5" y="0"/>
                      </a:cubicBezTo>
                      <a:cubicBezTo>
                        <a:pt x="10" y="30"/>
                        <a:pt x="10" y="30"/>
                        <a:pt x="10" y="30"/>
                      </a:cubicBezTo>
                      <a:cubicBezTo>
                        <a:pt x="11" y="39"/>
                        <a:pt x="20" y="47"/>
                        <a:pt x="29" y="47"/>
                      </a:cubicBezTo>
                      <a:cubicBezTo>
                        <a:pt x="1139" y="47"/>
                        <a:pt x="1139" y="47"/>
                        <a:pt x="1139" y="47"/>
                      </a:cubicBezTo>
                      <a:cubicBezTo>
                        <a:pt x="1148" y="47"/>
                        <a:pt x="1154" y="39"/>
                        <a:pt x="1153" y="30"/>
                      </a:cubicBezTo>
                      <a:cubicBezTo>
                        <a:pt x="1148" y="0"/>
                        <a:pt x="1148" y="0"/>
                        <a:pt x="1148" y="0"/>
                      </a:cubicBezTo>
                      <a:cubicBezTo>
                        <a:pt x="1150" y="0"/>
                        <a:pt x="1150" y="0"/>
                        <a:pt x="1150" y="0"/>
                      </a:cubicBezTo>
                      <a:cubicBezTo>
                        <a:pt x="1150" y="2"/>
                        <a:pt x="1150" y="2"/>
                        <a:pt x="1150" y="2"/>
                      </a:cubicBezTo>
                      <a:cubicBezTo>
                        <a:pt x="1156" y="38"/>
                        <a:pt x="1182" y="67"/>
                        <a:pt x="1216" y="77"/>
                      </a:cubicBezTo>
                      <a:cubicBezTo>
                        <a:pt x="1766" y="242"/>
                        <a:pt x="1766" y="242"/>
                        <a:pt x="1766" y="242"/>
                      </a:cubicBezTo>
                      <a:cubicBezTo>
                        <a:pt x="1770" y="243"/>
                        <a:pt x="1772" y="247"/>
                        <a:pt x="1772" y="250"/>
                      </a:cubicBez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96"/>
                <p:cNvSpPr>
                  <a:spLocks/>
                </p:cNvSpPr>
                <p:nvPr/>
              </p:nvSpPr>
              <p:spPr bwMode="auto">
                <a:xfrm>
                  <a:off x="4952" y="591"/>
                  <a:ext cx="742" cy="455"/>
                </a:xfrm>
                <a:custGeom>
                  <a:avLst/>
                  <a:gdLst>
                    <a:gd name="T0" fmla="*/ 1249 w 1264"/>
                    <a:gd name="T1" fmla="*/ 765 h 765"/>
                    <a:gd name="T2" fmla="*/ 139 w 1264"/>
                    <a:gd name="T3" fmla="*/ 765 h 765"/>
                    <a:gd name="T4" fmla="*/ 120 w 1264"/>
                    <a:gd name="T5" fmla="*/ 748 h 765"/>
                    <a:gd name="T6" fmla="*/ 115 w 1264"/>
                    <a:gd name="T7" fmla="*/ 718 h 765"/>
                    <a:gd name="T8" fmla="*/ 5 w 1264"/>
                    <a:gd name="T9" fmla="*/ 39 h 765"/>
                    <a:gd name="T10" fmla="*/ 1 w 1264"/>
                    <a:gd name="T11" fmla="*/ 17 h 765"/>
                    <a:gd name="T12" fmla="*/ 12 w 1264"/>
                    <a:gd name="T13" fmla="*/ 0 h 765"/>
                    <a:gd name="T14" fmla="*/ 15 w 1264"/>
                    <a:gd name="T15" fmla="*/ 0 h 765"/>
                    <a:gd name="T16" fmla="*/ 1125 w 1264"/>
                    <a:gd name="T17" fmla="*/ 0 h 765"/>
                    <a:gd name="T18" fmla="*/ 1144 w 1264"/>
                    <a:gd name="T19" fmla="*/ 17 h 765"/>
                    <a:gd name="T20" fmla="*/ 1180 w 1264"/>
                    <a:gd name="T21" fmla="*/ 236 h 765"/>
                    <a:gd name="T22" fmla="*/ 1258 w 1264"/>
                    <a:gd name="T23" fmla="*/ 718 h 765"/>
                    <a:gd name="T24" fmla="*/ 1263 w 1264"/>
                    <a:gd name="T25" fmla="*/ 748 h 765"/>
                    <a:gd name="T26" fmla="*/ 1249 w 1264"/>
                    <a:gd name="T27"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4" h="765">
                      <a:moveTo>
                        <a:pt x="1249" y="765"/>
                      </a:moveTo>
                      <a:cubicBezTo>
                        <a:pt x="139" y="765"/>
                        <a:pt x="139" y="765"/>
                        <a:pt x="139" y="765"/>
                      </a:cubicBezTo>
                      <a:cubicBezTo>
                        <a:pt x="130" y="765"/>
                        <a:pt x="121" y="757"/>
                        <a:pt x="120" y="748"/>
                      </a:cubicBezTo>
                      <a:cubicBezTo>
                        <a:pt x="115" y="718"/>
                        <a:pt x="115" y="718"/>
                        <a:pt x="115" y="718"/>
                      </a:cubicBezTo>
                      <a:cubicBezTo>
                        <a:pt x="5" y="39"/>
                        <a:pt x="5" y="39"/>
                        <a:pt x="5" y="39"/>
                      </a:cubicBezTo>
                      <a:cubicBezTo>
                        <a:pt x="1" y="17"/>
                        <a:pt x="1" y="17"/>
                        <a:pt x="1" y="17"/>
                      </a:cubicBezTo>
                      <a:cubicBezTo>
                        <a:pt x="0" y="9"/>
                        <a:pt x="5" y="2"/>
                        <a:pt x="12" y="0"/>
                      </a:cubicBezTo>
                      <a:cubicBezTo>
                        <a:pt x="13" y="0"/>
                        <a:pt x="14" y="0"/>
                        <a:pt x="15" y="0"/>
                      </a:cubicBezTo>
                      <a:cubicBezTo>
                        <a:pt x="1125" y="0"/>
                        <a:pt x="1125" y="0"/>
                        <a:pt x="1125" y="0"/>
                      </a:cubicBezTo>
                      <a:cubicBezTo>
                        <a:pt x="1134" y="0"/>
                        <a:pt x="1143" y="8"/>
                        <a:pt x="1144" y="17"/>
                      </a:cubicBezTo>
                      <a:cubicBezTo>
                        <a:pt x="1180" y="236"/>
                        <a:pt x="1180" y="236"/>
                        <a:pt x="1180" y="236"/>
                      </a:cubicBezTo>
                      <a:cubicBezTo>
                        <a:pt x="1258" y="718"/>
                        <a:pt x="1258" y="718"/>
                        <a:pt x="1258" y="718"/>
                      </a:cubicBezTo>
                      <a:cubicBezTo>
                        <a:pt x="1263" y="748"/>
                        <a:pt x="1263" y="748"/>
                        <a:pt x="1263" y="748"/>
                      </a:cubicBezTo>
                      <a:cubicBezTo>
                        <a:pt x="1264" y="757"/>
                        <a:pt x="1258" y="765"/>
                        <a:pt x="1249" y="7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97"/>
                <p:cNvSpPr>
                  <a:spLocks noEditPoints="1"/>
                </p:cNvSpPr>
                <p:nvPr/>
              </p:nvSpPr>
              <p:spPr bwMode="auto">
                <a:xfrm>
                  <a:off x="4949" y="589"/>
                  <a:ext cx="748" cy="459"/>
                </a:xfrm>
                <a:custGeom>
                  <a:avLst/>
                  <a:gdLst>
                    <a:gd name="T0" fmla="*/ 1253 w 1272"/>
                    <a:gd name="T1" fmla="*/ 773 h 773"/>
                    <a:gd name="T2" fmla="*/ 143 w 1272"/>
                    <a:gd name="T3" fmla="*/ 773 h 773"/>
                    <a:gd name="T4" fmla="*/ 120 w 1272"/>
                    <a:gd name="T5" fmla="*/ 753 h 773"/>
                    <a:gd name="T6" fmla="*/ 115 w 1272"/>
                    <a:gd name="T7" fmla="*/ 723 h 773"/>
                    <a:gd name="T8" fmla="*/ 1 w 1272"/>
                    <a:gd name="T9" fmla="*/ 22 h 773"/>
                    <a:gd name="T10" fmla="*/ 6 w 1272"/>
                    <a:gd name="T11" fmla="*/ 6 h 773"/>
                    <a:gd name="T12" fmla="*/ 19 w 1272"/>
                    <a:gd name="T13" fmla="*/ 0 h 773"/>
                    <a:gd name="T14" fmla="*/ 1129 w 1272"/>
                    <a:gd name="T15" fmla="*/ 0 h 773"/>
                    <a:gd name="T16" fmla="*/ 1152 w 1272"/>
                    <a:gd name="T17" fmla="*/ 21 h 773"/>
                    <a:gd name="T18" fmla="*/ 1188 w 1272"/>
                    <a:gd name="T19" fmla="*/ 239 h 773"/>
                    <a:gd name="T20" fmla="*/ 1266 w 1272"/>
                    <a:gd name="T21" fmla="*/ 721 h 773"/>
                    <a:gd name="T22" fmla="*/ 1271 w 1272"/>
                    <a:gd name="T23" fmla="*/ 751 h 773"/>
                    <a:gd name="T24" fmla="*/ 1266 w 1272"/>
                    <a:gd name="T25" fmla="*/ 767 h 773"/>
                    <a:gd name="T26" fmla="*/ 1253 w 1272"/>
                    <a:gd name="T27" fmla="*/ 773 h 773"/>
                    <a:gd name="T28" fmla="*/ 19 w 1272"/>
                    <a:gd name="T29" fmla="*/ 8 h 773"/>
                    <a:gd name="T30" fmla="*/ 12 w 1272"/>
                    <a:gd name="T31" fmla="*/ 11 h 773"/>
                    <a:gd name="T32" fmla="*/ 9 w 1272"/>
                    <a:gd name="T33" fmla="*/ 21 h 773"/>
                    <a:gd name="T34" fmla="*/ 123 w 1272"/>
                    <a:gd name="T35" fmla="*/ 721 h 773"/>
                    <a:gd name="T36" fmla="*/ 128 w 1272"/>
                    <a:gd name="T37" fmla="*/ 751 h 773"/>
                    <a:gd name="T38" fmla="*/ 143 w 1272"/>
                    <a:gd name="T39" fmla="*/ 765 h 773"/>
                    <a:gd name="T40" fmla="*/ 1253 w 1272"/>
                    <a:gd name="T41" fmla="*/ 765 h 773"/>
                    <a:gd name="T42" fmla="*/ 1260 w 1272"/>
                    <a:gd name="T43" fmla="*/ 762 h 773"/>
                    <a:gd name="T44" fmla="*/ 1263 w 1272"/>
                    <a:gd name="T45" fmla="*/ 753 h 773"/>
                    <a:gd name="T46" fmla="*/ 1258 w 1272"/>
                    <a:gd name="T47" fmla="*/ 722 h 773"/>
                    <a:gd name="T48" fmla="*/ 1180 w 1272"/>
                    <a:gd name="T49" fmla="*/ 240 h 773"/>
                    <a:gd name="T50" fmla="*/ 1144 w 1272"/>
                    <a:gd name="T51" fmla="*/ 22 h 773"/>
                    <a:gd name="T52" fmla="*/ 1129 w 1272"/>
                    <a:gd name="T53" fmla="*/ 8 h 773"/>
                    <a:gd name="T54" fmla="*/ 19 w 1272"/>
                    <a:gd name="T55" fmla="*/ 8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2" h="773">
                      <a:moveTo>
                        <a:pt x="1253" y="773"/>
                      </a:moveTo>
                      <a:cubicBezTo>
                        <a:pt x="143" y="773"/>
                        <a:pt x="143" y="773"/>
                        <a:pt x="143" y="773"/>
                      </a:cubicBezTo>
                      <a:cubicBezTo>
                        <a:pt x="132" y="773"/>
                        <a:pt x="122" y="764"/>
                        <a:pt x="120" y="753"/>
                      </a:cubicBezTo>
                      <a:cubicBezTo>
                        <a:pt x="115" y="723"/>
                        <a:pt x="115" y="723"/>
                        <a:pt x="115" y="723"/>
                      </a:cubicBezTo>
                      <a:cubicBezTo>
                        <a:pt x="1" y="22"/>
                        <a:pt x="1" y="22"/>
                        <a:pt x="1" y="22"/>
                      </a:cubicBezTo>
                      <a:cubicBezTo>
                        <a:pt x="0" y="16"/>
                        <a:pt x="2" y="10"/>
                        <a:pt x="6" y="6"/>
                      </a:cubicBezTo>
                      <a:cubicBezTo>
                        <a:pt x="9" y="2"/>
                        <a:pt x="14" y="0"/>
                        <a:pt x="19" y="0"/>
                      </a:cubicBezTo>
                      <a:cubicBezTo>
                        <a:pt x="1129" y="0"/>
                        <a:pt x="1129" y="0"/>
                        <a:pt x="1129" y="0"/>
                      </a:cubicBezTo>
                      <a:cubicBezTo>
                        <a:pt x="1140" y="0"/>
                        <a:pt x="1150" y="9"/>
                        <a:pt x="1152" y="21"/>
                      </a:cubicBezTo>
                      <a:cubicBezTo>
                        <a:pt x="1188" y="239"/>
                        <a:pt x="1188" y="239"/>
                        <a:pt x="1188" y="239"/>
                      </a:cubicBezTo>
                      <a:cubicBezTo>
                        <a:pt x="1266" y="721"/>
                        <a:pt x="1266" y="721"/>
                        <a:pt x="1266" y="721"/>
                      </a:cubicBezTo>
                      <a:cubicBezTo>
                        <a:pt x="1271" y="751"/>
                        <a:pt x="1271" y="751"/>
                        <a:pt x="1271" y="751"/>
                      </a:cubicBezTo>
                      <a:cubicBezTo>
                        <a:pt x="1272" y="757"/>
                        <a:pt x="1270" y="763"/>
                        <a:pt x="1266" y="767"/>
                      </a:cubicBezTo>
                      <a:cubicBezTo>
                        <a:pt x="1263" y="771"/>
                        <a:pt x="1258" y="773"/>
                        <a:pt x="1253" y="773"/>
                      </a:cubicBezTo>
                      <a:close/>
                      <a:moveTo>
                        <a:pt x="19" y="8"/>
                      </a:moveTo>
                      <a:cubicBezTo>
                        <a:pt x="16" y="8"/>
                        <a:pt x="13" y="9"/>
                        <a:pt x="12" y="11"/>
                      </a:cubicBezTo>
                      <a:cubicBezTo>
                        <a:pt x="10" y="14"/>
                        <a:pt x="9" y="17"/>
                        <a:pt x="9" y="21"/>
                      </a:cubicBezTo>
                      <a:cubicBezTo>
                        <a:pt x="123" y="721"/>
                        <a:pt x="123" y="721"/>
                        <a:pt x="123" y="721"/>
                      </a:cubicBezTo>
                      <a:cubicBezTo>
                        <a:pt x="128" y="751"/>
                        <a:pt x="128" y="751"/>
                        <a:pt x="128" y="751"/>
                      </a:cubicBezTo>
                      <a:cubicBezTo>
                        <a:pt x="129" y="759"/>
                        <a:pt x="136" y="765"/>
                        <a:pt x="143" y="765"/>
                      </a:cubicBezTo>
                      <a:cubicBezTo>
                        <a:pt x="1253" y="765"/>
                        <a:pt x="1253" y="765"/>
                        <a:pt x="1253" y="765"/>
                      </a:cubicBezTo>
                      <a:cubicBezTo>
                        <a:pt x="1256" y="765"/>
                        <a:pt x="1259" y="764"/>
                        <a:pt x="1260" y="762"/>
                      </a:cubicBezTo>
                      <a:cubicBezTo>
                        <a:pt x="1262" y="759"/>
                        <a:pt x="1263" y="756"/>
                        <a:pt x="1263" y="753"/>
                      </a:cubicBezTo>
                      <a:cubicBezTo>
                        <a:pt x="1258" y="722"/>
                        <a:pt x="1258" y="722"/>
                        <a:pt x="1258" y="722"/>
                      </a:cubicBezTo>
                      <a:cubicBezTo>
                        <a:pt x="1180" y="240"/>
                        <a:pt x="1180" y="240"/>
                        <a:pt x="1180" y="240"/>
                      </a:cubicBezTo>
                      <a:cubicBezTo>
                        <a:pt x="1144" y="22"/>
                        <a:pt x="1144" y="22"/>
                        <a:pt x="1144" y="22"/>
                      </a:cubicBezTo>
                      <a:cubicBezTo>
                        <a:pt x="1143" y="15"/>
                        <a:pt x="1136" y="8"/>
                        <a:pt x="1129" y="8"/>
                      </a:cubicBezTo>
                      <a:lnTo>
                        <a:pt x="19" y="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98"/>
                <p:cNvSpPr>
                  <a:spLocks/>
                </p:cNvSpPr>
                <p:nvPr/>
              </p:nvSpPr>
              <p:spPr bwMode="auto">
                <a:xfrm>
                  <a:off x="5385" y="1094"/>
                  <a:ext cx="423" cy="54"/>
                </a:xfrm>
                <a:custGeom>
                  <a:avLst/>
                  <a:gdLst>
                    <a:gd name="T0" fmla="*/ 0 w 423"/>
                    <a:gd name="T1" fmla="*/ 0 h 54"/>
                    <a:gd name="T2" fmla="*/ 174 w 423"/>
                    <a:gd name="T3" fmla="*/ 54 h 54"/>
                    <a:gd name="T4" fmla="*/ 423 w 423"/>
                    <a:gd name="T5" fmla="*/ 54 h 54"/>
                    <a:gd name="T6" fmla="*/ 257 w 423"/>
                    <a:gd name="T7" fmla="*/ 0 h 54"/>
                    <a:gd name="T8" fmla="*/ 0 w 423"/>
                    <a:gd name="T9" fmla="*/ 0 h 54"/>
                  </a:gdLst>
                  <a:ahLst/>
                  <a:cxnLst>
                    <a:cxn ang="0">
                      <a:pos x="T0" y="T1"/>
                    </a:cxn>
                    <a:cxn ang="0">
                      <a:pos x="T2" y="T3"/>
                    </a:cxn>
                    <a:cxn ang="0">
                      <a:pos x="T4" y="T5"/>
                    </a:cxn>
                    <a:cxn ang="0">
                      <a:pos x="T6" y="T7"/>
                    </a:cxn>
                    <a:cxn ang="0">
                      <a:pos x="T8" y="T9"/>
                    </a:cxn>
                  </a:cxnLst>
                  <a:rect l="0" t="0" r="r" b="b"/>
                  <a:pathLst>
                    <a:path w="423" h="54">
                      <a:moveTo>
                        <a:pt x="0" y="0"/>
                      </a:moveTo>
                      <a:lnTo>
                        <a:pt x="174" y="54"/>
                      </a:lnTo>
                      <a:lnTo>
                        <a:pt x="423" y="54"/>
                      </a:lnTo>
                      <a:lnTo>
                        <a:pt x="257"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99"/>
                <p:cNvSpPr>
                  <a:spLocks/>
                </p:cNvSpPr>
                <p:nvPr/>
              </p:nvSpPr>
              <p:spPr bwMode="auto">
                <a:xfrm>
                  <a:off x="4952" y="591"/>
                  <a:ext cx="742" cy="455"/>
                </a:xfrm>
                <a:custGeom>
                  <a:avLst/>
                  <a:gdLst>
                    <a:gd name="T0" fmla="*/ 1263 w 1264"/>
                    <a:gd name="T1" fmla="*/ 748 h 765"/>
                    <a:gd name="T2" fmla="*/ 1249 w 1264"/>
                    <a:gd name="T3" fmla="*/ 765 h 765"/>
                    <a:gd name="T4" fmla="*/ 139 w 1264"/>
                    <a:gd name="T5" fmla="*/ 765 h 765"/>
                    <a:gd name="T6" fmla="*/ 120 w 1264"/>
                    <a:gd name="T7" fmla="*/ 748 h 765"/>
                    <a:gd name="T8" fmla="*/ 1 w 1264"/>
                    <a:gd name="T9" fmla="*/ 17 h 765"/>
                    <a:gd name="T10" fmla="*/ 15 w 1264"/>
                    <a:gd name="T11" fmla="*/ 0 h 765"/>
                    <a:gd name="T12" fmla="*/ 1125 w 1264"/>
                    <a:gd name="T13" fmla="*/ 0 h 765"/>
                    <a:gd name="T14" fmla="*/ 1144 w 1264"/>
                    <a:gd name="T15" fmla="*/ 17 h 765"/>
                    <a:gd name="T16" fmla="*/ 1263 w 1264"/>
                    <a:gd name="T17" fmla="*/ 748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4" h="765">
                      <a:moveTo>
                        <a:pt x="1263" y="748"/>
                      </a:moveTo>
                      <a:cubicBezTo>
                        <a:pt x="1264" y="757"/>
                        <a:pt x="1258" y="765"/>
                        <a:pt x="1249" y="765"/>
                      </a:cubicBezTo>
                      <a:cubicBezTo>
                        <a:pt x="139" y="765"/>
                        <a:pt x="139" y="765"/>
                        <a:pt x="139" y="765"/>
                      </a:cubicBezTo>
                      <a:cubicBezTo>
                        <a:pt x="130" y="765"/>
                        <a:pt x="121" y="757"/>
                        <a:pt x="120" y="748"/>
                      </a:cubicBezTo>
                      <a:cubicBezTo>
                        <a:pt x="1" y="17"/>
                        <a:pt x="1" y="17"/>
                        <a:pt x="1" y="17"/>
                      </a:cubicBezTo>
                      <a:cubicBezTo>
                        <a:pt x="0" y="8"/>
                        <a:pt x="6" y="0"/>
                        <a:pt x="15" y="0"/>
                      </a:cubicBezTo>
                      <a:cubicBezTo>
                        <a:pt x="1125" y="0"/>
                        <a:pt x="1125" y="0"/>
                        <a:pt x="1125" y="0"/>
                      </a:cubicBezTo>
                      <a:cubicBezTo>
                        <a:pt x="1134" y="0"/>
                        <a:pt x="1143" y="8"/>
                        <a:pt x="1144" y="17"/>
                      </a:cubicBezTo>
                      <a:lnTo>
                        <a:pt x="1263" y="74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200"/>
                <p:cNvSpPr>
                  <a:spLocks/>
                </p:cNvSpPr>
                <p:nvPr/>
              </p:nvSpPr>
              <p:spPr bwMode="auto">
                <a:xfrm>
                  <a:off x="4950" y="589"/>
                  <a:ext cx="746" cy="459"/>
                </a:xfrm>
                <a:custGeom>
                  <a:avLst/>
                  <a:gdLst>
                    <a:gd name="T0" fmla="*/ 1266 w 1270"/>
                    <a:gd name="T1" fmla="*/ 752 h 773"/>
                    <a:gd name="T2" fmla="*/ 1262 w 1270"/>
                    <a:gd name="T3" fmla="*/ 753 h 773"/>
                    <a:gd name="T4" fmla="*/ 1262 w 1270"/>
                    <a:gd name="T5" fmla="*/ 755 h 773"/>
                    <a:gd name="T6" fmla="*/ 1259 w 1270"/>
                    <a:gd name="T7" fmla="*/ 762 h 773"/>
                    <a:gd name="T8" fmla="*/ 1252 w 1270"/>
                    <a:gd name="T9" fmla="*/ 765 h 773"/>
                    <a:gd name="T10" fmla="*/ 142 w 1270"/>
                    <a:gd name="T11" fmla="*/ 765 h 773"/>
                    <a:gd name="T12" fmla="*/ 132 w 1270"/>
                    <a:gd name="T13" fmla="*/ 761 h 773"/>
                    <a:gd name="T14" fmla="*/ 127 w 1270"/>
                    <a:gd name="T15" fmla="*/ 751 h 773"/>
                    <a:gd name="T16" fmla="*/ 8 w 1270"/>
                    <a:gd name="T17" fmla="*/ 21 h 773"/>
                    <a:gd name="T18" fmla="*/ 8 w 1270"/>
                    <a:gd name="T19" fmla="*/ 19 h 773"/>
                    <a:gd name="T20" fmla="*/ 11 w 1270"/>
                    <a:gd name="T21" fmla="*/ 11 h 773"/>
                    <a:gd name="T22" fmla="*/ 18 w 1270"/>
                    <a:gd name="T23" fmla="*/ 8 h 773"/>
                    <a:gd name="T24" fmla="*/ 1128 w 1270"/>
                    <a:gd name="T25" fmla="*/ 8 h 773"/>
                    <a:gd name="T26" fmla="*/ 1138 w 1270"/>
                    <a:gd name="T27" fmla="*/ 12 h 773"/>
                    <a:gd name="T28" fmla="*/ 1143 w 1270"/>
                    <a:gd name="T29" fmla="*/ 22 h 773"/>
                    <a:gd name="T30" fmla="*/ 1262 w 1270"/>
                    <a:gd name="T31" fmla="*/ 753 h 773"/>
                    <a:gd name="T32" fmla="*/ 1266 w 1270"/>
                    <a:gd name="T33" fmla="*/ 752 h 773"/>
                    <a:gd name="T34" fmla="*/ 1270 w 1270"/>
                    <a:gd name="T35" fmla="*/ 751 h 773"/>
                    <a:gd name="T36" fmla="*/ 1151 w 1270"/>
                    <a:gd name="T37" fmla="*/ 21 h 773"/>
                    <a:gd name="T38" fmla="*/ 1143 w 1270"/>
                    <a:gd name="T39" fmla="*/ 6 h 773"/>
                    <a:gd name="T40" fmla="*/ 1128 w 1270"/>
                    <a:gd name="T41" fmla="*/ 0 h 773"/>
                    <a:gd name="T42" fmla="*/ 18 w 1270"/>
                    <a:gd name="T43" fmla="*/ 0 h 773"/>
                    <a:gd name="T44" fmla="*/ 5 w 1270"/>
                    <a:gd name="T45" fmla="*/ 6 h 773"/>
                    <a:gd name="T46" fmla="*/ 0 w 1270"/>
                    <a:gd name="T47" fmla="*/ 19 h 773"/>
                    <a:gd name="T48" fmla="*/ 0 w 1270"/>
                    <a:gd name="T49" fmla="*/ 22 h 773"/>
                    <a:gd name="T50" fmla="*/ 119 w 1270"/>
                    <a:gd name="T51" fmla="*/ 753 h 773"/>
                    <a:gd name="T52" fmla="*/ 127 w 1270"/>
                    <a:gd name="T53" fmla="*/ 767 h 773"/>
                    <a:gd name="T54" fmla="*/ 142 w 1270"/>
                    <a:gd name="T55" fmla="*/ 773 h 773"/>
                    <a:gd name="T56" fmla="*/ 1252 w 1270"/>
                    <a:gd name="T57" fmla="*/ 773 h 773"/>
                    <a:gd name="T58" fmla="*/ 1265 w 1270"/>
                    <a:gd name="T59" fmla="*/ 768 h 773"/>
                    <a:gd name="T60" fmla="*/ 1270 w 1270"/>
                    <a:gd name="T61" fmla="*/ 755 h 773"/>
                    <a:gd name="T62" fmla="*/ 1270 w 1270"/>
                    <a:gd name="T63" fmla="*/ 751 h 773"/>
                    <a:gd name="T64" fmla="*/ 1266 w 1270"/>
                    <a:gd name="T65" fmla="*/ 75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0" h="773">
                      <a:moveTo>
                        <a:pt x="1266" y="752"/>
                      </a:moveTo>
                      <a:cubicBezTo>
                        <a:pt x="1262" y="753"/>
                        <a:pt x="1262" y="753"/>
                        <a:pt x="1262" y="753"/>
                      </a:cubicBezTo>
                      <a:cubicBezTo>
                        <a:pt x="1262" y="753"/>
                        <a:pt x="1262" y="754"/>
                        <a:pt x="1262" y="755"/>
                      </a:cubicBezTo>
                      <a:cubicBezTo>
                        <a:pt x="1262" y="758"/>
                        <a:pt x="1261" y="760"/>
                        <a:pt x="1259" y="762"/>
                      </a:cubicBezTo>
                      <a:cubicBezTo>
                        <a:pt x="1257" y="764"/>
                        <a:pt x="1255" y="765"/>
                        <a:pt x="1252" y="765"/>
                      </a:cubicBezTo>
                      <a:cubicBezTo>
                        <a:pt x="142" y="765"/>
                        <a:pt x="142" y="765"/>
                        <a:pt x="142" y="765"/>
                      </a:cubicBezTo>
                      <a:cubicBezTo>
                        <a:pt x="138" y="765"/>
                        <a:pt x="135" y="764"/>
                        <a:pt x="132" y="761"/>
                      </a:cubicBezTo>
                      <a:cubicBezTo>
                        <a:pt x="129" y="758"/>
                        <a:pt x="127" y="755"/>
                        <a:pt x="127" y="751"/>
                      </a:cubicBezTo>
                      <a:cubicBezTo>
                        <a:pt x="8" y="21"/>
                        <a:pt x="8" y="21"/>
                        <a:pt x="8" y="21"/>
                      </a:cubicBezTo>
                      <a:cubicBezTo>
                        <a:pt x="8" y="20"/>
                        <a:pt x="8" y="19"/>
                        <a:pt x="8" y="19"/>
                      </a:cubicBezTo>
                      <a:cubicBezTo>
                        <a:pt x="8" y="16"/>
                        <a:pt x="9" y="13"/>
                        <a:pt x="11" y="11"/>
                      </a:cubicBezTo>
                      <a:cubicBezTo>
                        <a:pt x="13" y="9"/>
                        <a:pt x="15" y="8"/>
                        <a:pt x="18" y="8"/>
                      </a:cubicBezTo>
                      <a:cubicBezTo>
                        <a:pt x="1128" y="8"/>
                        <a:pt x="1128" y="8"/>
                        <a:pt x="1128" y="8"/>
                      </a:cubicBezTo>
                      <a:cubicBezTo>
                        <a:pt x="1131" y="8"/>
                        <a:pt x="1135" y="10"/>
                        <a:pt x="1138" y="12"/>
                      </a:cubicBezTo>
                      <a:cubicBezTo>
                        <a:pt x="1141" y="15"/>
                        <a:pt x="1143" y="18"/>
                        <a:pt x="1143" y="22"/>
                      </a:cubicBezTo>
                      <a:cubicBezTo>
                        <a:pt x="1262" y="753"/>
                        <a:pt x="1262" y="753"/>
                        <a:pt x="1262" y="753"/>
                      </a:cubicBezTo>
                      <a:cubicBezTo>
                        <a:pt x="1266" y="752"/>
                        <a:pt x="1266" y="752"/>
                        <a:pt x="1266" y="752"/>
                      </a:cubicBezTo>
                      <a:cubicBezTo>
                        <a:pt x="1270" y="751"/>
                        <a:pt x="1270" y="751"/>
                        <a:pt x="1270" y="751"/>
                      </a:cubicBezTo>
                      <a:cubicBezTo>
                        <a:pt x="1151" y="21"/>
                        <a:pt x="1151" y="21"/>
                        <a:pt x="1151" y="21"/>
                      </a:cubicBezTo>
                      <a:cubicBezTo>
                        <a:pt x="1150" y="15"/>
                        <a:pt x="1147" y="10"/>
                        <a:pt x="1143" y="6"/>
                      </a:cubicBezTo>
                      <a:cubicBezTo>
                        <a:pt x="1139" y="3"/>
                        <a:pt x="1134" y="0"/>
                        <a:pt x="1128" y="0"/>
                      </a:cubicBezTo>
                      <a:cubicBezTo>
                        <a:pt x="18" y="0"/>
                        <a:pt x="18" y="0"/>
                        <a:pt x="18" y="0"/>
                      </a:cubicBezTo>
                      <a:cubicBezTo>
                        <a:pt x="13" y="0"/>
                        <a:pt x="8" y="2"/>
                        <a:pt x="5" y="6"/>
                      </a:cubicBezTo>
                      <a:cubicBezTo>
                        <a:pt x="2" y="9"/>
                        <a:pt x="0" y="14"/>
                        <a:pt x="0" y="19"/>
                      </a:cubicBezTo>
                      <a:cubicBezTo>
                        <a:pt x="0" y="20"/>
                        <a:pt x="0" y="21"/>
                        <a:pt x="0" y="22"/>
                      </a:cubicBezTo>
                      <a:cubicBezTo>
                        <a:pt x="119" y="753"/>
                        <a:pt x="119" y="753"/>
                        <a:pt x="119" y="753"/>
                      </a:cubicBezTo>
                      <a:cubicBezTo>
                        <a:pt x="120" y="758"/>
                        <a:pt x="123" y="763"/>
                        <a:pt x="127" y="767"/>
                      </a:cubicBezTo>
                      <a:cubicBezTo>
                        <a:pt x="131" y="771"/>
                        <a:pt x="136" y="773"/>
                        <a:pt x="142" y="773"/>
                      </a:cubicBezTo>
                      <a:cubicBezTo>
                        <a:pt x="1252" y="773"/>
                        <a:pt x="1252" y="773"/>
                        <a:pt x="1252" y="773"/>
                      </a:cubicBezTo>
                      <a:cubicBezTo>
                        <a:pt x="1257" y="773"/>
                        <a:pt x="1262" y="771"/>
                        <a:pt x="1265" y="768"/>
                      </a:cubicBezTo>
                      <a:cubicBezTo>
                        <a:pt x="1268" y="764"/>
                        <a:pt x="1270" y="760"/>
                        <a:pt x="1270" y="755"/>
                      </a:cubicBezTo>
                      <a:cubicBezTo>
                        <a:pt x="1270" y="754"/>
                        <a:pt x="1270" y="752"/>
                        <a:pt x="1270" y="751"/>
                      </a:cubicBezTo>
                      <a:lnTo>
                        <a:pt x="1266" y="75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201"/>
                <p:cNvSpPr>
                  <a:spLocks/>
                </p:cNvSpPr>
                <p:nvPr/>
              </p:nvSpPr>
              <p:spPr bwMode="auto">
                <a:xfrm>
                  <a:off x="5005" y="639"/>
                  <a:ext cx="634" cy="353"/>
                </a:xfrm>
                <a:custGeom>
                  <a:avLst/>
                  <a:gdLst>
                    <a:gd name="T0" fmla="*/ 633 w 634"/>
                    <a:gd name="T1" fmla="*/ 351 h 353"/>
                    <a:gd name="T2" fmla="*/ 579 w 634"/>
                    <a:gd name="T3" fmla="*/ 0 h 353"/>
                    <a:gd name="T4" fmla="*/ 0 w 634"/>
                    <a:gd name="T5" fmla="*/ 0 h 353"/>
                    <a:gd name="T6" fmla="*/ 55 w 634"/>
                    <a:gd name="T7" fmla="*/ 353 h 353"/>
                    <a:gd name="T8" fmla="*/ 634 w 634"/>
                    <a:gd name="T9" fmla="*/ 353 h 353"/>
                    <a:gd name="T10" fmla="*/ 633 w 634"/>
                    <a:gd name="T11" fmla="*/ 351 h 353"/>
                  </a:gdLst>
                  <a:ahLst/>
                  <a:cxnLst>
                    <a:cxn ang="0">
                      <a:pos x="T0" y="T1"/>
                    </a:cxn>
                    <a:cxn ang="0">
                      <a:pos x="T2" y="T3"/>
                    </a:cxn>
                    <a:cxn ang="0">
                      <a:pos x="T4" y="T5"/>
                    </a:cxn>
                    <a:cxn ang="0">
                      <a:pos x="T6" y="T7"/>
                    </a:cxn>
                    <a:cxn ang="0">
                      <a:pos x="T8" y="T9"/>
                    </a:cxn>
                    <a:cxn ang="0">
                      <a:pos x="T10" y="T11"/>
                    </a:cxn>
                  </a:cxnLst>
                  <a:rect l="0" t="0" r="r" b="b"/>
                  <a:pathLst>
                    <a:path w="634" h="353">
                      <a:moveTo>
                        <a:pt x="633" y="351"/>
                      </a:moveTo>
                      <a:lnTo>
                        <a:pt x="579" y="0"/>
                      </a:lnTo>
                      <a:lnTo>
                        <a:pt x="0" y="0"/>
                      </a:lnTo>
                      <a:lnTo>
                        <a:pt x="55" y="353"/>
                      </a:lnTo>
                      <a:lnTo>
                        <a:pt x="634" y="353"/>
                      </a:lnTo>
                      <a:lnTo>
                        <a:pt x="633" y="351"/>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02"/>
                <p:cNvSpPr>
                  <a:spLocks/>
                </p:cNvSpPr>
                <p:nvPr/>
              </p:nvSpPr>
              <p:spPr bwMode="auto">
                <a:xfrm>
                  <a:off x="5005" y="639"/>
                  <a:ext cx="634" cy="353"/>
                </a:xfrm>
                <a:custGeom>
                  <a:avLst/>
                  <a:gdLst>
                    <a:gd name="T0" fmla="*/ 633 w 634"/>
                    <a:gd name="T1" fmla="*/ 351 h 353"/>
                    <a:gd name="T2" fmla="*/ 579 w 634"/>
                    <a:gd name="T3" fmla="*/ 0 h 353"/>
                    <a:gd name="T4" fmla="*/ 0 w 634"/>
                    <a:gd name="T5" fmla="*/ 0 h 353"/>
                    <a:gd name="T6" fmla="*/ 55 w 634"/>
                    <a:gd name="T7" fmla="*/ 353 h 353"/>
                    <a:gd name="T8" fmla="*/ 634 w 634"/>
                    <a:gd name="T9" fmla="*/ 353 h 353"/>
                    <a:gd name="T10" fmla="*/ 633 w 634"/>
                    <a:gd name="T11" fmla="*/ 351 h 353"/>
                  </a:gdLst>
                  <a:ahLst/>
                  <a:cxnLst>
                    <a:cxn ang="0">
                      <a:pos x="T0" y="T1"/>
                    </a:cxn>
                    <a:cxn ang="0">
                      <a:pos x="T2" y="T3"/>
                    </a:cxn>
                    <a:cxn ang="0">
                      <a:pos x="T4" y="T5"/>
                    </a:cxn>
                    <a:cxn ang="0">
                      <a:pos x="T6" y="T7"/>
                    </a:cxn>
                    <a:cxn ang="0">
                      <a:pos x="T8" y="T9"/>
                    </a:cxn>
                    <a:cxn ang="0">
                      <a:pos x="T10" y="T11"/>
                    </a:cxn>
                  </a:cxnLst>
                  <a:rect l="0" t="0" r="r" b="b"/>
                  <a:pathLst>
                    <a:path w="634" h="353">
                      <a:moveTo>
                        <a:pt x="633" y="351"/>
                      </a:moveTo>
                      <a:lnTo>
                        <a:pt x="579" y="0"/>
                      </a:lnTo>
                      <a:lnTo>
                        <a:pt x="0" y="0"/>
                      </a:lnTo>
                      <a:lnTo>
                        <a:pt x="55" y="353"/>
                      </a:lnTo>
                      <a:lnTo>
                        <a:pt x="634" y="353"/>
                      </a:lnTo>
                      <a:lnTo>
                        <a:pt x="633" y="3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203"/>
                <p:cNvSpPr>
                  <a:spLocks/>
                </p:cNvSpPr>
                <p:nvPr/>
              </p:nvSpPr>
              <p:spPr bwMode="auto">
                <a:xfrm>
                  <a:off x="5056" y="968"/>
                  <a:ext cx="583" cy="24"/>
                </a:xfrm>
                <a:custGeom>
                  <a:avLst/>
                  <a:gdLst>
                    <a:gd name="T0" fmla="*/ 579 w 583"/>
                    <a:gd name="T1" fmla="*/ 0 h 24"/>
                    <a:gd name="T2" fmla="*/ 0 w 583"/>
                    <a:gd name="T3" fmla="*/ 0 h 24"/>
                    <a:gd name="T4" fmla="*/ 4 w 583"/>
                    <a:gd name="T5" fmla="*/ 24 h 24"/>
                    <a:gd name="T6" fmla="*/ 583 w 583"/>
                    <a:gd name="T7" fmla="*/ 24 h 24"/>
                    <a:gd name="T8" fmla="*/ 579 w 583"/>
                    <a:gd name="T9" fmla="*/ 0 h 24"/>
                  </a:gdLst>
                  <a:ahLst/>
                  <a:cxnLst>
                    <a:cxn ang="0">
                      <a:pos x="T0" y="T1"/>
                    </a:cxn>
                    <a:cxn ang="0">
                      <a:pos x="T2" y="T3"/>
                    </a:cxn>
                    <a:cxn ang="0">
                      <a:pos x="T4" y="T5"/>
                    </a:cxn>
                    <a:cxn ang="0">
                      <a:pos x="T6" y="T7"/>
                    </a:cxn>
                    <a:cxn ang="0">
                      <a:pos x="T8" y="T9"/>
                    </a:cxn>
                  </a:cxnLst>
                  <a:rect l="0" t="0" r="r" b="b"/>
                  <a:pathLst>
                    <a:path w="583" h="24">
                      <a:moveTo>
                        <a:pt x="579" y="0"/>
                      </a:moveTo>
                      <a:lnTo>
                        <a:pt x="0" y="0"/>
                      </a:lnTo>
                      <a:lnTo>
                        <a:pt x="4" y="24"/>
                      </a:lnTo>
                      <a:lnTo>
                        <a:pt x="583" y="24"/>
                      </a:lnTo>
                      <a:lnTo>
                        <a:pt x="57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04"/>
                <p:cNvSpPr>
                  <a:spLocks/>
                </p:cNvSpPr>
                <p:nvPr/>
              </p:nvSpPr>
              <p:spPr bwMode="auto">
                <a:xfrm>
                  <a:off x="5080" y="968"/>
                  <a:ext cx="151" cy="24"/>
                </a:xfrm>
                <a:custGeom>
                  <a:avLst/>
                  <a:gdLst>
                    <a:gd name="T0" fmla="*/ 151 w 151"/>
                    <a:gd name="T1" fmla="*/ 24 h 24"/>
                    <a:gd name="T2" fmla="*/ 4 w 151"/>
                    <a:gd name="T3" fmla="*/ 24 h 24"/>
                    <a:gd name="T4" fmla="*/ 0 w 151"/>
                    <a:gd name="T5" fmla="*/ 0 h 24"/>
                    <a:gd name="T6" fmla="*/ 147 w 151"/>
                    <a:gd name="T7" fmla="*/ 0 h 24"/>
                    <a:gd name="T8" fmla="*/ 151 w 151"/>
                    <a:gd name="T9" fmla="*/ 24 h 24"/>
                  </a:gdLst>
                  <a:ahLst/>
                  <a:cxnLst>
                    <a:cxn ang="0">
                      <a:pos x="T0" y="T1"/>
                    </a:cxn>
                    <a:cxn ang="0">
                      <a:pos x="T2" y="T3"/>
                    </a:cxn>
                    <a:cxn ang="0">
                      <a:pos x="T4" y="T5"/>
                    </a:cxn>
                    <a:cxn ang="0">
                      <a:pos x="T6" y="T7"/>
                    </a:cxn>
                    <a:cxn ang="0">
                      <a:pos x="T8" y="T9"/>
                    </a:cxn>
                  </a:cxnLst>
                  <a:rect l="0" t="0" r="r" b="b"/>
                  <a:pathLst>
                    <a:path w="151" h="24">
                      <a:moveTo>
                        <a:pt x="151" y="24"/>
                      </a:moveTo>
                      <a:lnTo>
                        <a:pt x="4" y="24"/>
                      </a:lnTo>
                      <a:lnTo>
                        <a:pt x="0" y="0"/>
                      </a:lnTo>
                      <a:lnTo>
                        <a:pt x="147" y="0"/>
                      </a:lnTo>
                      <a:lnTo>
                        <a:pt x="151" y="2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05"/>
                <p:cNvSpPr>
                  <a:spLocks/>
                </p:cNvSpPr>
                <p:nvPr/>
              </p:nvSpPr>
              <p:spPr bwMode="auto">
                <a:xfrm>
                  <a:off x="5273" y="974"/>
                  <a:ext cx="15" cy="13"/>
                </a:xfrm>
                <a:custGeom>
                  <a:avLst/>
                  <a:gdLst>
                    <a:gd name="T0" fmla="*/ 23 w 24"/>
                    <a:gd name="T1" fmla="*/ 11 h 22"/>
                    <a:gd name="T2" fmla="*/ 13 w 24"/>
                    <a:gd name="T3" fmla="*/ 22 h 22"/>
                    <a:gd name="T4" fmla="*/ 1 w 24"/>
                    <a:gd name="T5" fmla="*/ 11 h 22"/>
                    <a:gd name="T6" fmla="*/ 10 w 24"/>
                    <a:gd name="T7" fmla="*/ 0 h 22"/>
                    <a:gd name="T8" fmla="*/ 23 w 24"/>
                    <a:gd name="T9" fmla="*/ 11 h 22"/>
                  </a:gdLst>
                  <a:ahLst/>
                  <a:cxnLst>
                    <a:cxn ang="0">
                      <a:pos x="T0" y="T1"/>
                    </a:cxn>
                    <a:cxn ang="0">
                      <a:pos x="T2" y="T3"/>
                    </a:cxn>
                    <a:cxn ang="0">
                      <a:pos x="T4" y="T5"/>
                    </a:cxn>
                    <a:cxn ang="0">
                      <a:pos x="T6" y="T7"/>
                    </a:cxn>
                    <a:cxn ang="0">
                      <a:pos x="T8" y="T9"/>
                    </a:cxn>
                  </a:cxnLst>
                  <a:rect l="0" t="0" r="r" b="b"/>
                  <a:pathLst>
                    <a:path w="24" h="22">
                      <a:moveTo>
                        <a:pt x="23" y="11"/>
                      </a:moveTo>
                      <a:cubicBezTo>
                        <a:pt x="24" y="17"/>
                        <a:pt x="20" y="22"/>
                        <a:pt x="13" y="22"/>
                      </a:cubicBezTo>
                      <a:cubicBezTo>
                        <a:pt x="7" y="22"/>
                        <a:pt x="2" y="17"/>
                        <a:pt x="1" y="11"/>
                      </a:cubicBezTo>
                      <a:cubicBezTo>
                        <a:pt x="0" y="5"/>
                        <a:pt x="4" y="0"/>
                        <a:pt x="10" y="0"/>
                      </a:cubicBezTo>
                      <a:cubicBezTo>
                        <a:pt x="16" y="0"/>
                        <a:pt x="22" y="5"/>
                        <a:pt x="23" y="11"/>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06"/>
                <p:cNvSpPr>
                  <a:spLocks/>
                </p:cNvSpPr>
                <p:nvPr/>
              </p:nvSpPr>
              <p:spPr bwMode="auto">
                <a:xfrm>
                  <a:off x="5242" y="974"/>
                  <a:ext cx="14" cy="13"/>
                </a:xfrm>
                <a:custGeom>
                  <a:avLst/>
                  <a:gdLst>
                    <a:gd name="T0" fmla="*/ 23 w 24"/>
                    <a:gd name="T1" fmla="*/ 11 h 22"/>
                    <a:gd name="T2" fmla="*/ 14 w 24"/>
                    <a:gd name="T3" fmla="*/ 22 h 22"/>
                    <a:gd name="T4" fmla="*/ 1 w 24"/>
                    <a:gd name="T5" fmla="*/ 11 h 22"/>
                    <a:gd name="T6" fmla="*/ 10 w 24"/>
                    <a:gd name="T7" fmla="*/ 0 h 22"/>
                    <a:gd name="T8" fmla="*/ 23 w 24"/>
                    <a:gd name="T9" fmla="*/ 11 h 22"/>
                  </a:gdLst>
                  <a:ahLst/>
                  <a:cxnLst>
                    <a:cxn ang="0">
                      <a:pos x="T0" y="T1"/>
                    </a:cxn>
                    <a:cxn ang="0">
                      <a:pos x="T2" y="T3"/>
                    </a:cxn>
                    <a:cxn ang="0">
                      <a:pos x="T4" y="T5"/>
                    </a:cxn>
                    <a:cxn ang="0">
                      <a:pos x="T6" y="T7"/>
                    </a:cxn>
                    <a:cxn ang="0">
                      <a:pos x="T8" y="T9"/>
                    </a:cxn>
                  </a:cxnLst>
                  <a:rect l="0" t="0" r="r" b="b"/>
                  <a:pathLst>
                    <a:path w="24" h="22">
                      <a:moveTo>
                        <a:pt x="23" y="11"/>
                      </a:moveTo>
                      <a:cubicBezTo>
                        <a:pt x="24" y="17"/>
                        <a:pt x="20" y="22"/>
                        <a:pt x="14" y="22"/>
                      </a:cubicBezTo>
                      <a:cubicBezTo>
                        <a:pt x="8" y="22"/>
                        <a:pt x="2" y="17"/>
                        <a:pt x="1" y="11"/>
                      </a:cubicBezTo>
                      <a:cubicBezTo>
                        <a:pt x="0" y="5"/>
                        <a:pt x="4" y="0"/>
                        <a:pt x="10" y="0"/>
                      </a:cubicBezTo>
                      <a:cubicBezTo>
                        <a:pt x="17" y="0"/>
                        <a:pt x="22" y="5"/>
                        <a:pt x="23" y="11"/>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07"/>
                <p:cNvSpPr>
                  <a:spLocks/>
                </p:cNvSpPr>
                <p:nvPr/>
              </p:nvSpPr>
              <p:spPr bwMode="auto">
                <a:xfrm>
                  <a:off x="5303" y="974"/>
                  <a:ext cx="17" cy="13"/>
                </a:xfrm>
                <a:custGeom>
                  <a:avLst/>
                  <a:gdLst>
                    <a:gd name="T0" fmla="*/ 17 w 17"/>
                    <a:gd name="T1" fmla="*/ 13 h 13"/>
                    <a:gd name="T2" fmla="*/ 2 w 17"/>
                    <a:gd name="T3" fmla="*/ 13 h 13"/>
                    <a:gd name="T4" fmla="*/ 0 w 17"/>
                    <a:gd name="T5" fmla="*/ 0 h 13"/>
                    <a:gd name="T6" fmla="*/ 16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2" y="13"/>
                      </a:lnTo>
                      <a:lnTo>
                        <a:pt x="0" y="0"/>
                      </a:lnTo>
                      <a:lnTo>
                        <a:pt x="16" y="0"/>
                      </a:lnTo>
                      <a:lnTo>
                        <a:pt x="17"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08"/>
                <p:cNvSpPr>
                  <a:spLocks/>
                </p:cNvSpPr>
                <p:nvPr/>
              </p:nvSpPr>
              <p:spPr bwMode="auto">
                <a:xfrm>
                  <a:off x="5335" y="974"/>
                  <a:ext cx="17" cy="13"/>
                </a:xfrm>
                <a:custGeom>
                  <a:avLst/>
                  <a:gdLst>
                    <a:gd name="T0" fmla="*/ 17 w 17"/>
                    <a:gd name="T1" fmla="*/ 13 h 13"/>
                    <a:gd name="T2" fmla="*/ 2 w 17"/>
                    <a:gd name="T3" fmla="*/ 13 h 13"/>
                    <a:gd name="T4" fmla="*/ 0 w 17"/>
                    <a:gd name="T5" fmla="*/ 0 h 13"/>
                    <a:gd name="T6" fmla="*/ 14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2" y="13"/>
                      </a:lnTo>
                      <a:lnTo>
                        <a:pt x="0" y="0"/>
                      </a:lnTo>
                      <a:lnTo>
                        <a:pt x="14" y="0"/>
                      </a:lnTo>
                      <a:lnTo>
                        <a:pt x="17"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09"/>
                <p:cNvSpPr>
                  <a:spLocks/>
                </p:cNvSpPr>
                <p:nvPr/>
              </p:nvSpPr>
              <p:spPr bwMode="auto">
                <a:xfrm>
                  <a:off x="5062" y="973"/>
                  <a:ext cx="16" cy="14"/>
                </a:xfrm>
                <a:custGeom>
                  <a:avLst/>
                  <a:gdLst>
                    <a:gd name="T0" fmla="*/ 13 w 16"/>
                    <a:gd name="T1" fmla="*/ 0 h 14"/>
                    <a:gd name="T2" fmla="*/ 0 w 16"/>
                    <a:gd name="T3" fmla="*/ 3 h 14"/>
                    <a:gd name="T4" fmla="*/ 1 w 16"/>
                    <a:gd name="T5" fmla="*/ 12 h 14"/>
                    <a:gd name="T6" fmla="*/ 16 w 16"/>
                    <a:gd name="T7" fmla="*/ 14 h 14"/>
                    <a:gd name="T8" fmla="*/ 13 w 16"/>
                    <a:gd name="T9" fmla="*/ 0 h 14"/>
                  </a:gdLst>
                  <a:ahLst/>
                  <a:cxnLst>
                    <a:cxn ang="0">
                      <a:pos x="T0" y="T1"/>
                    </a:cxn>
                    <a:cxn ang="0">
                      <a:pos x="T2" y="T3"/>
                    </a:cxn>
                    <a:cxn ang="0">
                      <a:pos x="T4" y="T5"/>
                    </a:cxn>
                    <a:cxn ang="0">
                      <a:pos x="T6" y="T7"/>
                    </a:cxn>
                    <a:cxn ang="0">
                      <a:pos x="T8" y="T9"/>
                    </a:cxn>
                  </a:cxnLst>
                  <a:rect l="0" t="0" r="r" b="b"/>
                  <a:pathLst>
                    <a:path w="16" h="14">
                      <a:moveTo>
                        <a:pt x="13" y="0"/>
                      </a:moveTo>
                      <a:lnTo>
                        <a:pt x="0" y="3"/>
                      </a:lnTo>
                      <a:lnTo>
                        <a:pt x="1" y="12"/>
                      </a:lnTo>
                      <a:lnTo>
                        <a:pt x="16" y="14"/>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10"/>
                <p:cNvSpPr>
                  <a:spLocks/>
                </p:cNvSpPr>
                <p:nvPr/>
              </p:nvSpPr>
              <p:spPr bwMode="auto">
                <a:xfrm>
                  <a:off x="5372" y="798"/>
                  <a:ext cx="103" cy="114"/>
                </a:xfrm>
                <a:custGeom>
                  <a:avLst/>
                  <a:gdLst>
                    <a:gd name="T0" fmla="*/ 175 w 175"/>
                    <a:gd name="T1" fmla="*/ 128 h 192"/>
                    <a:gd name="T2" fmla="*/ 147 w 175"/>
                    <a:gd name="T3" fmla="*/ 81 h 192"/>
                    <a:gd name="T4" fmla="*/ 145 w 175"/>
                    <a:gd name="T5" fmla="*/ 68 h 192"/>
                    <a:gd name="T6" fmla="*/ 145 w 175"/>
                    <a:gd name="T7" fmla="*/ 68 h 192"/>
                    <a:gd name="T8" fmla="*/ 144 w 175"/>
                    <a:gd name="T9" fmla="*/ 60 h 192"/>
                    <a:gd name="T10" fmla="*/ 121 w 175"/>
                    <a:gd name="T11" fmla="*/ 0 h 192"/>
                    <a:gd name="T12" fmla="*/ 15 w 175"/>
                    <a:gd name="T13" fmla="*/ 0 h 192"/>
                    <a:gd name="T14" fmla="*/ 25 w 175"/>
                    <a:gd name="T15" fmla="*/ 64 h 192"/>
                    <a:gd name="T16" fmla="*/ 156 w 175"/>
                    <a:gd name="T17" fmla="*/ 167 h 192"/>
                    <a:gd name="T18" fmla="*/ 139 w 175"/>
                    <a:gd name="T19" fmla="*/ 192 h 192"/>
                    <a:gd name="T20" fmla="*/ 165 w 175"/>
                    <a:gd name="T21" fmla="*/ 192 h 192"/>
                    <a:gd name="T22" fmla="*/ 165 w 175"/>
                    <a:gd name="T23" fmla="*/ 192 h 192"/>
                    <a:gd name="T24" fmla="*/ 172 w 175"/>
                    <a:gd name="T25" fmla="*/ 192 h 192"/>
                    <a:gd name="T26" fmla="*/ 175 w 175"/>
                    <a:gd name="T27" fmla="*/ 1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 h="192">
                      <a:moveTo>
                        <a:pt x="175" y="128"/>
                      </a:moveTo>
                      <a:cubicBezTo>
                        <a:pt x="175" y="128"/>
                        <a:pt x="153" y="115"/>
                        <a:pt x="147" y="81"/>
                      </a:cubicBezTo>
                      <a:cubicBezTo>
                        <a:pt x="145" y="68"/>
                        <a:pt x="145" y="68"/>
                        <a:pt x="145" y="68"/>
                      </a:cubicBezTo>
                      <a:cubicBezTo>
                        <a:pt x="145" y="68"/>
                        <a:pt x="145" y="68"/>
                        <a:pt x="145" y="68"/>
                      </a:cubicBezTo>
                      <a:cubicBezTo>
                        <a:pt x="144" y="60"/>
                        <a:pt x="144" y="60"/>
                        <a:pt x="144" y="60"/>
                      </a:cubicBezTo>
                      <a:cubicBezTo>
                        <a:pt x="121" y="0"/>
                        <a:pt x="121" y="0"/>
                        <a:pt x="121" y="0"/>
                      </a:cubicBezTo>
                      <a:cubicBezTo>
                        <a:pt x="15" y="0"/>
                        <a:pt x="15" y="0"/>
                        <a:pt x="15" y="0"/>
                      </a:cubicBezTo>
                      <a:cubicBezTo>
                        <a:pt x="15" y="0"/>
                        <a:pt x="0" y="82"/>
                        <a:pt x="25" y="64"/>
                      </a:cubicBezTo>
                      <a:cubicBezTo>
                        <a:pt x="58" y="40"/>
                        <a:pt x="129" y="54"/>
                        <a:pt x="156" y="167"/>
                      </a:cubicBezTo>
                      <a:cubicBezTo>
                        <a:pt x="145" y="170"/>
                        <a:pt x="138" y="180"/>
                        <a:pt x="139" y="192"/>
                      </a:cubicBezTo>
                      <a:cubicBezTo>
                        <a:pt x="165" y="192"/>
                        <a:pt x="165" y="192"/>
                        <a:pt x="165" y="192"/>
                      </a:cubicBezTo>
                      <a:cubicBezTo>
                        <a:pt x="165" y="192"/>
                        <a:pt x="165" y="192"/>
                        <a:pt x="165" y="192"/>
                      </a:cubicBezTo>
                      <a:cubicBezTo>
                        <a:pt x="172" y="192"/>
                        <a:pt x="172" y="192"/>
                        <a:pt x="172" y="192"/>
                      </a:cubicBezTo>
                      <a:cubicBezTo>
                        <a:pt x="175" y="128"/>
                        <a:pt x="175" y="128"/>
                        <a:pt x="175" y="128"/>
                      </a:cubicBezTo>
                    </a:path>
                  </a:pathLst>
                </a:custGeom>
                <a:solidFill>
                  <a:srgbClr val="BD34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11"/>
                <p:cNvSpPr>
                  <a:spLocks/>
                </p:cNvSpPr>
                <p:nvPr/>
              </p:nvSpPr>
              <p:spPr bwMode="auto">
                <a:xfrm>
                  <a:off x="5288" y="817"/>
                  <a:ext cx="64" cy="50"/>
                </a:xfrm>
                <a:custGeom>
                  <a:avLst/>
                  <a:gdLst>
                    <a:gd name="T0" fmla="*/ 100 w 109"/>
                    <a:gd name="T1" fmla="*/ 44 h 83"/>
                    <a:gd name="T2" fmla="*/ 109 w 109"/>
                    <a:gd name="T3" fmla="*/ 0 h 83"/>
                    <a:gd name="T4" fmla="*/ 29 w 109"/>
                    <a:gd name="T5" fmla="*/ 0 h 83"/>
                    <a:gd name="T6" fmla="*/ 3 w 109"/>
                    <a:gd name="T7" fmla="*/ 31 h 83"/>
                    <a:gd name="T8" fmla="*/ 8 w 109"/>
                    <a:gd name="T9" fmla="*/ 66 h 83"/>
                    <a:gd name="T10" fmla="*/ 28 w 109"/>
                    <a:gd name="T11" fmla="*/ 83 h 83"/>
                    <a:gd name="T12" fmla="*/ 33 w 109"/>
                    <a:gd name="T13" fmla="*/ 83 h 83"/>
                    <a:gd name="T14" fmla="*/ 39 w 109"/>
                    <a:gd name="T15" fmla="*/ 83 h 83"/>
                    <a:gd name="T16" fmla="*/ 57 w 109"/>
                    <a:gd name="T17" fmla="*/ 62 h 83"/>
                    <a:gd name="T18" fmla="*/ 30 w 109"/>
                    <a:gd name="T19" fmla="*/ 62 h 83"/>
                    <a:gd name="T20" fmla="*/ 25 w 109"/>
                    <a:gd name="T21" fmla="*/ 30 h 83"/>
                    <a:gd name="T22" fmla="*/ 100 w 109"/>
                    <a:gd name="T23" fmla="*/ 4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83">
                      <a:moveTo>
                        <a:pt x="100" y="44"/>
                      </a:moveTo>
                      <a:cubicBezTo>
                        <a:pt x="109" y="0"/>
                        <a:pt x="109" y="0"/>
                        <a:pt x="109" y="0"/>
                      </a:cubicBezTo>
                      <a:cubicBezTo>
                        <a:pt x="29" y="0"/>
                        <a:pt x="29" y="0"/>
                        <a:pt x="29" y="0"/>
                      </a:cubicBezTo>
                      <a:cubicBezTo>
                        <a:pt x="12" y="0"/>
                        <a:pt x="0" y="14"/>
                        <a:pt x="3" y="31"/>
                      </a:cubicBezTo>
                      <a:cubicBezTo>
                        <a:pt x="8" y="66"/>
                        <a:pt x="8" y="66"/>
                        <a:pt x="8" y="66"/>
                      </a:cubicBezTo>
                      <a:cubicBezTo>
                        <a:pt x="16" y="69"/>
                        <a:pt x="23" y="75"/>
                        <a:pt x="28" y="83"/>
                      </a:cubicBezTo>
                      <a:cubicBezTo>
                        <a:pt x="33" y="83"/>
                        <a:pt x="33" y="83"/>
                        <a:pt x="33" y="83"/>
                      </a:cubicBezTo>
                      <a:cubicBezTo>
                        <a:pt x="39" y="83"/>
                        <a:pt x="39" y="83"/>
                        <a:pt x="39" y="83"/>
                      </a:cubicBezTo>
                      <a:cubicBezTo>
                        <a:pt x="50" y="83"/>
                        <a:pt x="58" y="73"/>
                        <a:pt x="57" y="62"/>
                      </a:cubicBezTo>
                      <a:cubicBezTo>
                        <a:pt x="30" y="62"/>
                        <a:pt x="30" y="62"/>
                        <a:pt x="30" y="62"/>
                      </a:cubicBezTo>
                      <a:cubicBezTo>
                        <a:pt x="25" y="30"/>
                        <a:pt x="25" y="30"/>
                        <a:pt x="25" y="30"/>
                      </a:cubicBezTo>
                      <a:lnTo>
                        <a:pt x="100" y="44"/>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12"/>
                <p:cNvSpPr>
                  <a:spLocks/>
                </p:cNvSpPr>
                <p:nvPr/>
              </p:nvSpPr>
              <p:spPr bwMode="auto">
                <a:xfrm>
                  <a:off x="5273" y="713"/>
                  <a:ext cx="40" cy="37"/>
                </a:xfrm>
                <a:custGeom>
                  <a:avLst/>
                  <a:gdLst>
                    <a:gd name="T0" fmla="*/ 69 w 69"/>
                    <a:gd name="T1" fmla="*/ 62 h 62"/>
                    <a:gd name="T2" fmla="*/ 0 w 69"/>
                    <a:gd name="T3" fmla="*/ 4 h 62"/>
                    <a:gd name="T4" fmla="*/ 64 w 69"/>
                    <a:gd name="T5" fmla="*/ 35 h 62"/>
                    <a:gd name="T6" fmla="*/ 69 w 69"/>
                    <a:gd name="T7" fmla="*/ 62 h 62"/>
                  </a:gdLst>
                  <a:ahLst/>
                  <a:cxnLst>
                    <a:cxn ang="0">
                      <a:pos x="T0" y="T1"/>
                    </a:cxn>
                    <a:cxn ang="0">
                      <a:pos x="T2" y="T3"/>
                    </a:cxn>
                    <a:cxn ang="0">
                      <a:pos x="T4" y="T5"/>
                    </a:cxn>
                    <a:cxn ang="0">
                      <a:pos x="T6" y="T7"/>
                    </a:cxn>
                  </a:cxnLst>
                  <a:rect l="0" t="0" r="r" b="b"/>
                  <a:pathLst>
                    <a:path w="69" h="62">
                      <a:moveTo>
                        <a:pt x="69" y="62"/>
                      </a:moveTo>
                      <a:cubicBezTo>
                        <a:pt x="36" y="62"/>
                        <a:pt x="5" y="36"/>
                        <a:pt x="0" y="4"/>
                      </a:cubicBezTo>
                      <a:cubicBezTo>
                        <a:pt x="0" y="4"/>
                        <a:pt x="59" y="0"/>
                        <a:pt x="64" y="35"/>
                      </a:cubicBezTo>
                      <a:cubicBezTo>
                        <a:pt x="65" y="42"/>
                        <a:pt x="69" y="62"/>
                        <a:pt x="69" y="62"/>
                      </a:cubicBez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13"/>
                <p:cNvSpPr>
                  <a:spLocks/>
                </p:cNvSpPr>
                <p:nvPr/>
              </p:nvSpPr>
              <p:spPr bwMode="auto">
                <a:xfrm>
                  <a:off x="5449" y="858"/>
                  <a:ext cx="26" cy="54"/>
                </a:xfrm>
                <a:custGeom>
                  <a:avLst/>
                  <a:gdLst>
                    <a:gd name="T0" fmla="*/ 26 w 45"/>
                    <a:gd name="T1" fmla="*/ 65 h 90"/>
                    <a:gd name="T2" fmla="*/ 9 w 45"/>
                    <a:gd name="T3" fmla="*/ 90 h 90"/>
                    <a:gd name="T4" fmla="*/ 35 w 45"/>
                    <a:gd name="T5" fmla="*/ 90 h 90"/>
                    <a:gd name="T6" fmla="*/ 35 w 45"/>
                    <a:gd name="T7" fmla="*/ 90 h 90"/>
                    <a:gd name="T8" fmla="*/ 42 w 45"/>
                    <a:gd name="T9" fmla="*/ 90 h 90"/>
                    <a:gd name="T10" fmla="*/ 45 w 45"/>
                    <a:gd name="T11" fmla="*/ 26 h 90"/>
                    <a:gd name="T12" fmla="*/ 29 w 45"/>
                    <a:gd name="T13" fmla="*/ 9 h 90"/>
                    <a:gd name="T14" fmla="*/ 0 w 45"/>
                    <a:gd name="T15" fmla="*/ 0 h 90"/>
                    <a:gd name="T16" fmla="*/ 26 w 45"/>
                    <a:gd name="T17" fmla="*/ 6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90">
                      <a:moveTo>
                        <a:pt x="26" y="65"/>
                      </a:moveTo>
                      <a:cubicBezTo>
                        <a:pt x="15" y="68"/>
                        <a:pt x="8" y="78"/>
                        <a:pt x="9" y="90"/>
                      </a:cubicBezTo>
                      <a:cubicBezTo>
                        <a:pt x="35" y="90"/>
                        <a:pt x="35" y="90"/>
                        <a:pt x="35" y="90"/>
                      </a:cubicBezTo>
                      <a:cubicBezTo>
                        <a:pt x="35" y="90"/>
                        <a:pt x="35" y="90"/>
                        <a:pt x="35" y="90"/>
                      </a:cubicBezTo>
                      <a:cubicBezTo>
                        <a:pt x="42" y="90"/>
                        <a:pt x="42" y="90"/>
                        <a:pt x="42" y="90"/>
                      </a:cubicBezTo>
                      <a:cubicBezTo>
                        <a:pt x="45" y="26"/>
                        <a:pt x="45" y="26"/>
                        <a:pt x="45" y="26"/>
                      </a:cubicBezTo>
                      <a:cubicBezTo>
                        <a:pt x="45" y="26"/>
                        <a:pt x="36" y="21"/>
                        <a:pt x="29" y="9"/>
                      </a:cubicBezTo>
                      <a:cubicBezTo>
                        <a:pt x="19" y="5"/>
                        <a:pt x="10" y="2"/>
                        <a:pt x="0" y="0"/>
                      </a:cubicBezTo>
                      <a:cubicBezTo>
                        <a:pt x="10" y="17"/>
                        <a:pt x="19" y="38"/>
                        <a:pt x="26" y="65"/>
                      </a:cubicBez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14"/>
                <p:cNvSpPr>
                  <a:spLocks/>
                </p:cNvSpPr>
                <p:nvPr/>
              </p:nvSpPr>
              <p:spPr bwMode="auto">
                <a:xfrm>
                  <a:off x="5271" y="719"/>
                  <a:ext cx="229" cy="193"/>
                </a:xfrm>
                <a:custGeom>
                  <a:avLst/>
                  <a:gdLst>
                    <a:gd name="T0" fmla="*/ 344 w 391"/>
                    <a:gd name="T1" fmla="*/ 130 h 325"/>
                    <a:gd name="T2" fmla="*/ 353 w 391"/>
                    <a:gd name="T3" fmla="*/ 153 h 325"/>
                    <a:gd name="T4" fmla="*/ 359 w 391"/>
                    <a:gd name="T5" fmla="*/ 193 h 325"/>
                    <a:gd name="T6" fmla="*/ 362 w 391"/>
                    <a:gd name="T7" fmla="*/ 214 h 325"/>
                    <a:gd name="T8" fmla="*/ 390 w 391"/>
                    <a:gd name="T9" fmla="*/ 261 h 325"/>
                    <a:gd name="T10" fmla="*/ 387 w 391"/>
                    <a:gd name="T11" fmla="*/ 325 h 325"/>
                    <a:gd name="T12" fmla="*/ 354 w 391"/>
                    <a:gd name="T13" fmla="*/ 325 h 325"/>
                    <a:gd name="T14" fmla="*/ 370 w 391"/>
                    <a:gd name="T15" fmla="*/ 300 h 325"/>
                    <a:gd name="T16" fmla="*/ 240 w 391"/>
                    <a:gd name="T17" fmla="*/ 197 h 325"/>
                    <a:gd name="T18" fmla="*/ 239 w 391"/>
                    <a:gd name="T19" fmla="*/ 197 h 325"/>
                    <a:gd name="T20" fmla="*/ 176 w 391"/>
                    <a:gd name="T21" fmla="*/ 219 h 325"/>
                    <a:gd name="T22" fmla="*/ 132 w 391"/>
                    <a:gd name="T23" fmla="*/ 211 h 325"/>
                    <a:gd name="T24" fmla="*/ 100 w 391"/>
                    <a:gd name="T25" fmla="*/ 325 h 325"/>
                    <a:gd name="T26" fmla="*/ 56 w 391"/>
                    <a:gd name="T27" fmla="*/ 325 h 325"/>
                    <a:gd name="T28" fmla="*/ 74 w 391"/>
                    <a:gd name="T29" fmla="*/ 304 h 325"/>
                    <a:gd name="T30" fmla="*/ 83 w 391"/>
                    <a:gd name="T31" fmla="*/ 304 h 325"/>
                    <a:gd name="T32" fmla="*/ 100 w 391"/>
                    <a:gd name="T33" fmla="*/ 194 h 325"/>
                    <a:gd name="T34" fmla="*/ 47 w 391"/>
                    <a:gd name="T35" fmla="*/ 109 h 325"/>
                    <a:gd name="T36" fmla="*/ 40 w 391"/>
                    <a:gd name="T37" fmla="*/ 67 h 325"/>
                    <a:gd name="T38" fmla="*/ 13 w 391"/>
                    <a:gd name="T39" fmla="*/ 75 h 325"/>
                    <a:gd name="T40" fmla="*/ 35 w 391"/>
                    <a:gd name="T41" fmla="*/ 16 h 325"/>
                    <a:gd name="T42" fmla="*/ 58 w 391"/>
                    <a:gd name="T43" fmla="*/ 16 h 325"/>
                    <a:gd name="T44" fmla="*/ 63 w 391"/>
                    <a:gd name="T45" fmla="*/ 16 h 325"/>
                    <a:gd name="T46" fmla="*/ 81 w 391"/>
                    <a:gd name="T47" fmla="*/ 16 h 325"/>
                    <a:gd name="T48" fmla="*/ 109 w 391"/>
                    <a:gd name="T49" fmla="*/ 40 h 325"/>
                    <a:gd name="T50" fmla="*/ 111 w 391"/>
                    <a:gd name="T51" fmla="*/ 40 h 325"/>
                    <a:gd name="T52" fmla="*/ 130 w 391"/>
                    <a:gd name="T53" fmla="*/ 40 h 325"/>
                    <a:gd name="T54" fmla="*/ 144 w 391"/>
                    <a:gd name="T55" fmla="*/ 45 h 325"/>
                    <a:gd name="T56" fmla="*/ 148 w 391"/>
                    <a:gd name="T57" fmla="*/ 45 h 325"/>
                    <a:gd name="T58" fmla="*/ 152 w 391"/>
                    <a:gd name="T59" fmla="*/ 71 h 325"/>
                    <a:gd name="T60" fmla="*/ 137 w 391"/>
                    <a:gd name="T61" fmla="*/ 88 h 325"/>
                    <a:gd name="T62" fmla="*/ 114 w 391"/>
                    <a:gd name="T63" fmla="*/ 88 h 325"/>
                    <a:gd name="T64" fmla="*/ 116 w 391"/>
                    <a:gd name="T65" fmla="*/ 98 h 325"/>
                    <a:gd name="T66" fmla="*/ 289 w 391"/>
                    <a:gd name="T67" fmla="*/ 98 h 325"/>
                    <a:gd name="T68" fmla="*/ 331 w 391"/>
                    <a:gd name="T69" fmla="*/ 115 h 325"/>
                    <a:gd name="T70" fmla="*/ 369 w 391"/>
                    <a:gd name="T71" fmla="*/ 66 h 325"/>
                    <a:gd name="T72" fmla="*/ 312 w 391"/>
                    <a:gd name="T73" fmla="*/ 17 h 325"/>
                    <a:gd name="T74" fmla="*/ 302 w 391"/>
                    <a:gd name="T75" fmla="*/ 9 h 325"/>
                    <a:gd name="T76" fmla="*/ 309 w 391"/>
                    <a:gd name="T77" fmla="*/ 0 h 325"/>
                    <a:gd name="T78" fmla="*/ 386 w 391"/>
                    <a:gd name="T79" fmla="*/ 66 h 325"/>
                    <a:gd name="T80" fmla="*/ 344 w 391"/>
                    <a:gd name="T81" fmla="*/ 13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1" h="325">
                      <a:moveTo>
                        <a:pt x="344" y="130"/>
                      </a:moveTo>
                      <a:cubicBezTo>
                        <a:pt x="348" y="137"/>
                        <a:pt x="351" y="145"/>
                        <a:pt x="353" y="153"/>
                      </a:cubicBezTo>
                      <a:cubicBezTo>
                        <a:pt x="353" y="153"/>
                        <a:pt x="356" y="173"/>
                        <a:pt x="359" y="193"/>
                      </a:cubicBezTo>
                      <a:cubicBezTo>
                        <a:pt x="362" y="214"/>
                        <a:pt x="362" y="214"/>
                        <a:pt x="362" y="214"/>
                      </a:cubicBezTo>
                      <a:cubicBezTo>
                        <a:pt x="368" y="248"/>
                        <a:pt x="390" y="261"/>
                        <a:pt x="390" y="261"/>
                      </a:cubicBezTo>
                      <a:cubicBezTo>
                        <a:pt x="387" y="325"/>
                        <a:pt x="387" y="325"/>
                        <a:pt x="387" y="325"/>
                      </a:cubicBezTo>
                      <a:cubicBezTo>
                        <a:pt x="354" y="325"/>
                        <a:pt x="354" y="325"/>
                        <a:pt x="354" y="325"/>
                      </a:cubicBezTo>
                      <a:cubicBezTo>
                        <a:pt x="352" y="313"/>
                        <a:pt x="359" y="303"/>
                        <a:pt x="370" y="300"/>
                      </a:cubicBezTo>
                      <a:cubicBezTo>
                        <a:pt x="344" y="187"/>
                        <a:pt x="273" y="173"/>
                        <a:pt x="240" y="197"/>
                      </a:cubicBezTo>
                      <a:cubicBezTo>
                        <a:pt x="239" y="197"/>
                        <a:pt x="239" y="197"/>
                        <a:pt x="239" y="197"/>
                      </a:cubicBezTo>
                      <a:cubicBezTo>
                        <a:pt x="223" y="211"/>
                        <a:pt x="201" y="219"/>
                        <a:pt x="176" y="219"/>
                      </a:cubicBezTo>
                      <a:cubicBezTo>
                        <a:pt x="161" y="219"/>
                        <a:pt x="146" y="216"/>
                        <a:pt x="132" y="211"/>
                      </a:cubicBezTo>
                      <a:cubicBezTo>
                        <a:pt x="100" y="325"/>
                        <a:pt x="100" y="325"/>
                        <a:pt x="100" y="325"/>
                      </a:cubicBezTo>
                      <a:cubicBezTo>
                        <a:pt x="56" y="325"/>
                        <a:pt x="56" y="325"/>
                        <a:pt x="56" y="325"/>
                      </a:cubicBezTo>
                      <a:cubicBezTo>
                        <a:pt x="54" y="313"/>
                        <a:pt x="62" y="304"/>
                        <a:pt x="74" y="304"/>
                      </a:cubicBezTo>
                      <a:cubicBezTo>
                        <a:pt x="83" y="304"/>
                        <a:pt x="83" y="304"/>
                        <a:pt x="83" y="304"/>
                      </a:cubicBezTo>
                      <a:cubicBezTo>
                        <a:pt x="100" y="194"/>
                        <a:pt x="100" y="194"/>
                        <a:pt x="100" y="194"/>
                      </a:cubicBezTo>
                      <a:cubicBezTo>
                        <a:pt x="73" y="174"/>
                        <a:pt x="52" y="143"/>
                        <a:pt x="47" y="109"/>
                      </a:cubicBezTo>
                      <a:cubicBezTo>
                        <a:pt x="40" y="67"/>
                        <a:pt x="40" y="67"/>
                        <a:pt x="40" y="67"/>
                      </a:cubicBezTo>
                      <a:cubicBezTo>
                        <a:pt x="33" y="72"/>
                        <a:pt x="23" y="75"/>
                        <a:pt x="13" y="75"/>
                      </a:cubicBezTo>
                      <a:cubicBezTo>
                        <a:pt x="13" y="75"/>
                        <a:pt x="0" y="16"/>
                        <a:pt x="35" y="16"/>
                      </a:cubicBezTo>
                      <a:cubicBezTo>
                        <a:pt x="58" y="16"/>
                        <a:pt x="58" y="16"/>
                        <a:pt x="58" y="16"/>
                      </a:cubicBezTo>
                      <a:cubicBezTo>
                        <a:pt x="61" y="16"/>
                        <a:pt x="63" y="16"/>
                        <a:pt x="63" y="16"/>
                      </a:cubicBezTo>
                      <a:cubicBezTo>
                        <a:pt x="81" y="16"/>
                        <a:pt x="81" y="16"/>
                        <a:pt x="81" y="16"/>
                      </a:cubicBezTo>
                      <a:cubicBezTo>
                        <a:pt x="94" y="16"/>
                        <a:pt x="106" y="27"/>
                        <a:pt x="109" y="40"/>
                      </a:cubicBezTo>
                      <a:cubicBezTo>
                        <a:pt x="111" y="40"/>
                        <a:pt x="111" y="40"/>
                        <a:pt x="111" y="40"/>
                      </a:cubicBezTo>
                      <a:cubicBezTo>
                        <a:pt x="130" y="40"/>
                        <a:pt x="130" y="40"/>
                        <a:pt x="130" y="40"/>
                      </a:cubicBezTo>
                      <a:cubicBezTo>
                        <a:pt x="135" y="40"/>
                        <a:pt x="140" y="42"/>
                        <a:pt x="144" y="45"/>
                      </a:cubicBezTo>
                      <a:cubicBezTo>
                        <a:pt x="148" y="45"/>
                        <a:pt x="148" y="45"/>
                        <a:pt x="148" y="45"/>
                      </a:cubicBezTo>
                      <a:cubicBezTo>
                        <a:pt x="152" y="71"/>
                        <a:pt x="152" y="71"/>
                        <a:pt x="152" y="71"/>
                      </a:cubicBezTo>
                      <a:cubicBezTo>
                        <a:pt x="154" y="80"/>
                        <a:pt x="147" y="88"/>
                        <a:pt x="137" y="88"/>
                      </a:cubicBezTo>
                      <a:cubicBezTo>
                        <a:pt x="114" y="88"/>
                        <a:pt x="114" y="88"/>
                        <a:pt x="114" y="88"/>
                      </a:cubicBezTo>
                      <a:cubicBezTo>
                        <a:pt x="116" y="98"/>
                        <a:pt x="116" y="98"/>
                        <a:pt x="116" y="98"/>
                      </a:cubicBezTo>
                      <a:cubicBezTo>
                        <a:pt x="289" y="98"/>
                        <a:pt x="289" y="98"/>
                        <a:pt x="289" y="98"/>
                      </a:cubicBezTo>
                      <a:cubicBezTo>
                        <a:pt x="304" y="98"/>
                        <a:pt x="319" y="105"/>
                        <a:pt x="331" y="115"/>
                      </a:cubicBezTo>
                      <a:cubicBezTo>
                        <a:pt x="356" y="113"/>
                        <a:pt x="374" y="92"/>
                        <a:pt x="369" y="66"/>
                      </a:cubicBezTo>
                      <a:cubicBezTo>
                        <a:pt x="365" y="39"/>
                        <a:pt x="339" y="17"/>
                        <a:pt x="312" y="17"/>
                      </a:cubicBezTo>
                      <a:cubicBezTo>
                        <a:pt x="307" y="17"/>
                        <a:pt x="303" y="13"/>
                        <a:pt x="302" y="9"/>
                      </a:cubicBezTo>
                      <a:cubicBezTo>
                        <a:pt x="302" y="4"/>
                        <a:pt x="305" y="0"/>
                        <a:pt x="309" y="0"/>
                      </a:cubicBezTo>
                      <a:cubicBezTo>
                        <a:pt x="346" y="0"/>
                        <a:pt x="380" y="30"/>
                        <a:pt x="386" y="66"/>
                      </a:cubicBezTo>
                      <a:cubicBezTo>
                        <a:pt x="391" y="97"/>
                        <a:pt x="373" y="124"/>
                        <a:pt x="344" y="130"/>
                      </a:cubicBezTo>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215"/>
                <p:cNvSpPr>
                  <a:spLocks/>
                </p:cNvSpPr>
                <p:nvPr/>
              </p:nvSpPr>
              <p:spPr bwMode="auto">
                <a:xfrm>
                  <a:off x="5346" y="743"/>
                  <a:ext cx="13" cy="10"/>
                </a:xfrm>
                <a:custGeom>
                  <a:avLst/>
                  <a:gdLst>
                    <a:gd name="T0" fmla="*/ 22 w 22"/>
                    <a:gd name="T1" fmla="*/ 18 h 18"/>
                    <a:gd name="T2" fmla="*/ 20 w 22"/>
                    <a:gd name="T3" fmla="*/ 6 h 18"/>
                    <a:gd name="T4" fmla="*/ 13 w 22"/>
                    <a:gd name="T5" fmla="*/ 0 h 18"/>
                    <a:gd name="T6" fmla="*/ 0 w 22"/>
                    <a:gd name="T7" fmla="*/ 0 h 18"/>
                    <a:gd name="T8" fmla="*/ 10 w 22"/>
                    <a:gd name="T9" fmla="*/ 18 h 18"/>
                    <a:gd name="T10" fmla="*/ 22 w 22"/>
                    <a:gd name="T11" fmla="*/ 18 h 18"/>
                  </a:gdLst>
                  <a:ahLst/>
                  <a:cxnLst>
                    <a:cxn ang="0">
                      <a:pos x="T0" y="T1"/>
                    </a:cxn>
                    <a:cxn ang="0">
                      <a:pos x="T2" y="T3"/>
                    </a:cxn>
                    <a:cxn ang="0">
                      <a:pos x="T4" y="T5"/>
                    </a:cxn>
                    <a:cxn ang="0">
                      <a:pos x="T6" y="T7"/>
                    </a:cxn>
                    <a:cxn ang="0">
                      <a:pos x="T8" y="T9"/>
                    </a:cxn>
                    <a:cxn ang="0">
                      <a:pos x="T10" y="T11"/>
                    </a:cxn>
                  </a:cxnLst>
                  <a:rect l="0" t="0" r="r" b="b"/>
                  <a:pathLst>
                    <a:path w="22" h="18">
                      <a:moveTo>
                        <a:pt x="22" y="18"/>
                      </a:moveTo>
                      <a:cubicBezTo>
                        <a:pt x="20" y="6"/>
                        <a:pt x="20" y="6"/>
                        <a:pt x="20" y="6"/>
                      </a:cubicBezTo>
                      <a:cubicBezTo>
                        <a:pt x="20" y="2"/>
                        <a:pt x="17" y="0"/>
                        <a:pt x="13" y="0"/>
                      </a:cubicBezTo>
                      <a:cubicBezTo>
                        <a:pt x="0" y="0"/>
                        <a:pt x="0" y="0"/>
                        <a:pt x="0" y="0"/>
                      </a:cubicBezTo>
                      <a:cubicBezTo>
                        <a:pt x="0" y="0"/>
                        <a:pt x="3" y="9"/>
                        <a:pt x="10" y="18"/>
                      </a:cubicBezTo>
                      <a:lnTo>
                        <a:pt x="22" y="18"/>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216"/>
                <p:cNvSpPr>
                  <a:spLocks/>
                </p:cNvSpPr>
                <p:nvPr/>
              </p:nvSpPr>
              <p:spPr bwMode="auto">
                <a:xfrm>
                  <a:off x="5324" y="740"/>
                  <a:ext cx="5" cy="5"/>
                </a:xfrm>
                <a:custGeom>
                  <a:avLst/>
                  <a:gdLst>
                    <a:gd name="T0" fmla="*/ 9 w 9"/>
                    <a:gd name="T1" fmla="*/ 5 h 9"/>
                    <a:gd name="T2" fmla="*/ 5 w 9"/>
                    <a:gd name="T3" fmla="*/ 9 h 9"/>
                    <a:gd name="T4" fmla="*/ 1 w 9"/>
                    <a:gd name="T5" fmla="*/ 5 h 9"/>
                    <a:gd name="T6" fmla="*/ 4 w 9"/>
                    <a:gd name="T7" fmla="*/ 0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9" y="7"/>
                        <a:pt x="8" y="9"/>
                        <a:pt x="5" y="9"/>
                      </a:cubicBezTo>
                      <a:cubicBezTo>
                        <a:pt x="3" y="9"/>
                        <a:pt x="1" y="7"/>
                        <a:pt x="1" y="5"/>
                      </a:cubicBezTo>
                      <a:cubicBezTo>
                        <a:pt x="0" y="2"/>
                        <a:pt x="2" y="0"/>
                        <a:pt x="4" y="0"/>
                      </a:cubicBezTo>
                      <a:cubicBezTo>
                        <a:pt x="6" y="0"/>
                        <a:pt x="9" y="2"/>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217"/>
                <p:cNvSpPr>
                  <a:spLocks/>
                </p:cNvSpPr>
                <p:nvPr/>
              </p:nvSpPr>
              <p:spPr bwMode="auto">
                <a:xfrm>
                  <a:off x="5419" y="719"/>
                  <a:ext cx="81" cy="112"/>
                </a:xfrm>
                <a:custGeom>
                  <a:avLst/>
                  <a:gdLst>
                    <a:gd name="T0" fmla="*/ 56 w 138"/>
                    <a:gd name="T1" fmla="*/ 0 h 188"/>
                    <a:gd name="T2" fmla="*/ 49 w 138"/>
                    <a:gd name="T3" fmla="*/ 9 h 188"/>
                    <a:gd name="T4" fmla="*/ 59 w 138"/>
                    <a:gd name="T5" fmla="*/ 17 h 188"/>
                    <a:gd name="T6" fmla="*/ 116 w 138"/>
                    <a:gd name="T7" fmla="*/ 66 h 188"/>
                    <a:gd name="T8" fmla="*/ 78 w 138"/>
                    <a:gd name="T9" fmla="*/ 115 h 188"/>
                    <a:gd name="T10" fmla="*/ 36 w 138"/>
                    <a:gd name="T11" fmla="*/ 98 h 188"/>
                    <a:gd name="T12" fmla="*/ 0 w 138"/>
                    <a:gd name="T13" fmla="*/ 98 h 188"/>
                    <a:gd name="T14" fmla="*/ 105 w 138"/>
                    <a:gd name="T15" fmla="*/ 188 h 188"/>
                    <a:gd name="T16" fmla="*/ 100 w 138"/>
                    <a:gd name="T17" fmla="*/ 153 h 188"/>
                    <a:gd name="T18" fmla="*/ 91 w 138"/>
                    <a:gd name="T19" fmla="*/ 130 h 188"/>
                    <a:gd name="T20" fmla="*/ 133 w 138"/>
                    <a:gd name="T21" fmla="*/ 66 h 188"/>
                    <a:gd name="T22" fmla="*/ 56 w 138"/>
                    <a:gd name="T2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88">
                      <a:moveTo>
                        <a:pt x="56" y="0"/>
                      </a:moveTo>
                      <a:cubicBezTo>
                        <a:pt x="52" y="0"/>
                        <a:pt x="49" y="4"/>
                        <a:pt x="49" y="9"/>
                      </a:cubicBezTo>
                      <a:cubicBezTo>
                        <a:pt x="50" y="13"/>
                        <a:pt x="54" y="17"/>
                        <a:pt x="59" y="17"/>
                      </a:cubicBezTo>
                      <a:cubicBezTo>
                        <a:pt x="86" y="17"/>
                        <a:pt x="112" y="39"/>
                        <a:pt x="116" y="66"/>
                      </a:cubicBezTo>
                      <a:cubicBezTo>
                        <a:pt x="121" y="92"/>
                        <a:pt x="103" y="113"/>
                        <a:pt x="78" y="115"/>
                      </a:cubicBezTo>
                      <a:cubicBezTo>
                        <a:pt x="66" y="105"/>
                        <a:pt x="51" y="98"/>
                        <a:pt x="36" y="98"/>
                      </a:cubicBezTo>
                      <a:cubicBezTo>
                        <a:pt x="0" y="98"/>
                        <a:pt x="0" y="98"/>
                        <a:pt x="0" y="98"/>
                      </a:cubicBezTo>
                      <a:cubicBezTo>
                        <a:pt x="105" y="188"/>
                        <a:pt x="105" y="188"/>
                        <a:pt x="105" y="188"/>
                      </a:cubicBezTo>
                      <a:cubicBezTo>
                        <a:pt x="102" y="170"/>
                        <a:pt x="100" y="153"/>
                        <a:pt x="100" y="153"/>
                      </a:cubicBezTo>
                      <a:cubicBezTo>
                        <a:pt x="98" y="145"/>
                        <a:pt x="95" y="137"/>
                        <a:pt x="91" y="130"/>
                      </a:cubicBezTo>
                      <a:cubicBezTo>
                        <a:pt x="120" y="124"/>
                        <a:pt x="138" y="97"/>
                        <a:pt x="133" y="66"/>
                      </a:cubicBezTo>
                      <a:cubicBezTo>
                        <a:pt x="127" y="30"/>
                        <a:pt x="93" y="0"/>
                        <a:pt x="56" y="0"/>
                      </a:cubicBezTo>
                    </a:path>
                  </a:pathLst>
                </a:custGeom>
                <a:solidFill>
                  <a:srgbClr val="FFC7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18"/>
                <p:cNvSpPr>
                  <a:spLocks/>
                </p:cNvSpPr>
                <p:nvPr/>
              </p:nvSpPr>
              <p:spPr bwMode="auto">
                <a:xfrm>
                  <a:off x="5259" y="639"/>
                  <a:ext cx="375" cy="323"/>
                </a:xfrm>
                <a:custGeom>
                  <a:avLst/>
                  <a:gdLst>
                    <a:gd name="T0" fmla="*/ 554 w 639"/>
                    <a:gd name="T1" fmla="*/ 0 h 544"/>
                    <a:gd name="T2" fmla="*/ 0 w 639"/>
                    <a:gd name="T3" fmla="*/ 0 h 544"/>
                    <a:gd name="T4" fmla="*/ 273 w 639"/>
                    <a:gd name="T5" fmla="*/ 232 h 544"/>
                    <a:gd name="T6" fmla="*/ 309 w 639"/>
                    <a:gd name="T7" fmla="*/ 232 h 544"/>
                    <a:gd name="T8" fmla="*/ 351 w 639"/>
                    <a:gd name="T9" fmla="*/ 249 h 544"/>
                    <a:gd name="T10" fmla="*/ 389 w 639"/>
                    <a:gd name="T11" fmla="*/ 200 h 544"/>
                    <a:gd name="T12" fmla="*/ 332 w 639"/>
                    <a:gd name="T13" fmla="*/ 151 h 544"/>
                    <a:gd name="T14" fmla="*/ 322 w 639"/>
                    <a:gd name="T15" fmla="*/ 143 h 544"/>
                    <a:gd name="T16" fmla="*/ 329 w 639"/>
                    <a:gd name="T17" fmla="*/ 134 h 544"/>
                    <a:gd name="T18" fmla="*/ 406 w 639"/>
                    <a:gd name="T19" fmla="*/ 200 h 544"/>
                    <a:gd name="T20" fmla="*/ 364 w 639"/>
                    <a:gd name="T21" fmla="*/ 264 h 544"/>
                    <a:gd name="T22" fmla="*/ 373 w 639"/>
                    <a:gd name="T23" fmla="*/ 287 h 544"/>
                    <a:gd name="T24" fmla="*/ 378 w 639"/>
                    <a:gd name="T25" fmla="*/ 322 h 544"/>
                    <a:gd name="T26" fmla="*/ 639 w 639"/>
                    <a:gd name="T27" fmla="*/ 544 h 544"/>
                    <a:gd name="T28" fmla="*/ 554 w 639"/>
                    <a:gd name="T29"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544">
                      <a:moveTo>
                        <a:pt x="554" y="0"/>
                      </a:moveTo>
                      <a:cubicBezTo>
                        <a:pt x="0" y="0"/>
                        <a:pt x="0" y="0"/>
                        <a:pt x="0" y="0"/>
                      </a:cubicBezTo>
                      <a:cubicBezTo>
                        <a:pt x="273" y="232"/>
                        <a:pt x="273" y="232"/>
                        <a:pt x="273" y="232"/>
                      </a:cubicBezTo>
                      <a:cubicBezTo>
                        <a:pt x="309" y="232"/>
                        <a:pt x="309" y="232"/>
                        <a:pt x="309" y="232"/>
                      </a:cubicBezTo>
                      <a:cubicBezTo>
                        <a:pt x="324" y="232"/>
                        <a:pt x="339" y="239"/>
                        <a:pt x="351" y="249"/>
                      </a:cubicBezTo>
                      <a:cubicBezTo>
                        <a:pt x="376" y="247"/>
                        <a:pt x="394" y="226"/>
                        <a:pt x="389" y="200"/>
                      </a:cubicBezTo>
                      <a:cubicBezTo>
                        <a:pt x="385" y="173"/>
                        <a:pt x="359" y="151"/>
                        <a:pt x="332" y="151"/>
                      </a:cubicBezTo>
                      <a:cubicBezTo>
                        <a:pt x="327" y="151"/>
                        <a:pt x="323" y="147"/>
                        <a:pt x="322" y="143"/>
                      </a:cubicBezTo>
                      <a:cubicBezTo>
                        <a:pt x="322" y="138"/>
                        <a:pt x="325" y="134"/>
                        <a:pt x="329" y="134"/>
                      </a:cubicBezTo>
                      <a:cubicBezTo>
                        <a:pt x="366" y="134"/>
                        <a:pt x="400" y="164"/>
                        <a:pt x="406" y="200"/>
                      </a:cubicBezTo>
                      <a:cubicBezTo>
                        <a:pt x="411" y="231"/>
                        <a:pt x="393" y="258"/>
                        <a:pt x="364" y="264"/>
                      </a:cubicBezTo>
                      <a:cubicBezTo>
                        <a:pt x="368" y="271"/>
                        <a:pt x="371" y="279"/>
                        <a:pt x="373" y="287"/>
                      </a:cubicBezTo>
                      <a:cubicBezTo>
                        <a:pt x="373" y="287"/>
                        <a:pt x="375" y="304"/>
                        <a:pt x="378" y="322"/>
                      </a:cubicBezTo>
                      <a:cubicBezTo>
                        <a:pt x="639" y="544"/>
                        <a:pt x="639" y="544"/>
                        <a:pt x="639" y="544"/>
                      </a:cubicBezTo>
                      <a:cubicBezTo>
                        <a:pt x="554" y="0"/>
                        <a:pt x="554" y="0"/>
                        <a:pt x="554" y="0"/>
                      </a:cubicBezTo>
                    </a:path>
                  </a:pathLst>
                </a:custGeom>
                <a:solidFill>
                  <a:srgbClr val="854C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219"/>
                <p:cNvSpPr>
                  <a:spLocks noEditPoints="1"/>
                </p:cNvSpPr>
                <p:nvPr/>
              </p:nvSpPr>
              <p:spPr bwMode="auto">
                <a:xfrm>
                  <a:off x="5055" y="807"/>
                  <a:ext cx="159" cy="72"/>
                </a:xfrm>
                <a:custGeom>
                  <a:avLst/>
                  <a:gdLst>
                    <a:gd name="T0" fmla="*/ 0 w 159"/>
                    <a:gd name="T1" fmla="*/ 0 h 72"/>
                    <a:gd name="T2" fmla="*/ 0 w 159"/>
                    <a:gd name="T3" fmla="*/ 0 h 72"/>
                    <a:gd name="T4" fmla="*/ 11 w 159"/>
                    <a:gd name="T5" fmla="*/ 72 h 72"/>
                    <a:gd name="T6" fmla="*/ 159 w 159"/>
                    <a:gd name="T7" fmla="*/ 72 h 72"/>
                    <a:gd name="T8" fmla="*/ 153 w 159"/>
                    <a:gd name="T9" fmla="*/ 37 h 72"/>
                    <a:gd name="T10" fmla="*/ 6 w 159"/>
                    <a:gd name="T11" fmla="*/ 37 h 72"/>
                    <a:gd name="T12" fmla="*/ 5 w 159"/>
                    <a:gd name="T13" fmla="*/ 35 h 72"/>
                    <a:gd name="T14" fmla="*/ 153 w 159"/>
                    <a:gd name="T15" fmla="*/ 35 h 72"/>
                    <a:gd name="T16" fmla="*/ 147 w 159"/>
                    <a:gd name="T17" fmla="*/ 0 h 72"/>
                    <a:gd name="T18" fmla="*/ 0 w 159"/>
                    <a:gd name="T19" fmla="*/ 0 h 72"/>
                    <a:gd name="T20" fmla="*/ 148 w 159"/>
                    <a:gd name="T21" fmla="*/ 62 h 72"/>
                    <a:gd name="T22" fmla="*/ 78 w 159"/>
                    <a:gd name="T23" fmla="*/ 62 h 72"/>
                    <a:gd name="T24" fmla="*/ 77 w 159"/>
                    <a:gd name="T25" fmla="*/ 56 h 72"/>
                    <a:gd name="T26" fmla="*/ 147 w 159"/>
                    <a:gd name="T27" fmla="*/ 56 h 72"/>
                    <a:gd name="T28" fmla="*/ 148 w 159"/>
                    <a:gd name="T29" fmla="*/ 62 h 72"/>
                    <a:gd name="T30" fmla="*/ 122 w 159"/>
                    <a:gd name="T31" fmla="*/ 46 h 72"/>
                    <a:gd name="T32" fmla="*/ 123 w 159"/>
                    <a:gd name="T33" fmla="*/ 51 h 72"/>
                    <a:gd name="T34" fmla="*/ 76 w 159"/>
                    <a:gd name="T35" fmla="*/ 51 h 72"/>
                    <a:gd name="T36" fmla="*/ 76 w 159"/>
                    <a:gd name="T37" fmla="*/ 46 h 72"/>
                    <a:gd name="T38" fmla="*/ 122 w 159"/>
                    <a:gd name="T39" fmla="*/ 46 h 72"/>
                    <a:gd name="T40" fmla="*/ 26 w 159"/>
                    <a:gd name="T41" fmla="*/ 49 h 72"/>
                    <a:gd name="T42" fmla="*/ 28 w 159"/>
                    <a:gd name="T43" fmla="*/ 59 h 72"/>
                    <a:gd name="T44" fmla="*/ 15 w 159"/>
                    <a:gd name="T45" fmla="*/ 59 h 72"/>
                    <a:gd name="T46" fmla="*/ 13 w 159"/>
                    <a:gd name="T47" fmla="*/ 49 h 72"/>
                    <a:gd name="T48" fmla="*/ 26 w 159"/>
                    <a:gd name="T49" fmla="*/ 49 h 72"/>
                    <a:gd name="T50" fmla="*/ 9 w 159"/>
                    <a:gd name="T51" fmla="*/ 22 h 72"/>
                    <a:gd name="T52" fmla="*/ 8 w 159"/>
                    <a:gd name="T53" fmla="*/ 13 h 72"/>
                    <a:gd name="T54" fmla="*/ 20 w 159"/>
                    <a:gd name="T55" fmla="*/ 13 h 72"/>
                    <a:gd name="T56" fmla="*/ 22 w 159"/>
                    <a:gd name="T57" fmla="*/ 22 h 72"/>
                    <a:gd name="T58" fmla="*/ 9 w 159"/>
                    <a:gd name="T59" fmla="*/ 22 h 72"/>
                    <a:gd name="T60" fmla="*/ 70 w 159"/>
                    <a:gd name="T61" fmla="*/ 9 h 72"/>
                    <a:gd name="T62" fmla="*/ 99 w 159"/>
                    <a:gd name="T63" fmla="*/ 9 h 72"/>
                    <a:gd name="T64" fmla="*/ 100 w 159"/>
                    <a:gd name="T65" fmla="*/ 15 h 72"/>
                    <a:gd name="T66" fmla="*/ 71 w 159"/>
                    <a:gd name="T67" fmla="*/ 15 h 72"/>
                    <a:gd name="T68" fmla="*/ 70 w 159"/>
                    <a:gd name="T69" fmla="*/ 9 h 72"/>
                    <a:gd name="T70" fmla="*/ 72 w 159"/>
                    <a:gd name="T71" fmla="*/ 25 h 72"/>
                    <a:gd name="T72" fmla="*/ 72 w 159"/>
                    <a:gd name="T73" fmla="*/ 19 h 72"/>
                    <a:gd name="T74" fmla="*/ 142 w 159"/>
                    <a:gd name="T75" fmla="*/ 19 h 72"/>
                    <a:gd name="T76" fmla="*/ 142 w 159"/>
                    <a:gd name="T77" fmla="*/ 25 h 72"/>
                    <a:gd name="T78" fmla="*/ 72 w 159"/>
                    <a:gd name="T79"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72">
                      <a:moveTo>
                        <a:pt x="0" y="0"/>
                      </a:moveTo>
                      <a:lnTo>
                        <a:pt x="0" y="0"/>
                      </a:lnTo>
                      <a:lnTo>
                        <a:pt x="11" y="72"/>
                      </a:lnTo>
                      <a:lnTo>
                        <a:pt x="159" y="72"/>
                      </a:lnTo>
                      <a:lnTo>
                        <a:pt x="153" y="37"/>
                      </a:lnTo>
                      <a:lnTo>
                        <a:pt x="6" y="37"/>
                      </a:lnTo>
                      <a:lnTo>
                        <a:pt x="5" y="35"/>
                      </a:lnTo>
                      <a:lnTo>
                        <a:pt x="153" y="35"/>
                      </a:lnTo>
                      <a:lnTo>
                        <a:pt x="147" y="0"/>
                      </a:lnTo>
                      <a:lnTo>
                        <a:pt x="0" y="0"/>
                      </a:lnTo>
                      <a:close/>
                      <a:moveTo>
                        <a:pt x="148" y="62"/>
                      </a:moveTo>
                      <a:lnTo>
                        <a:pt x="78" y="62"/>
                      </a:lnTo>
                      <a:lnTo>
                        <a:pt x="77" y="56"/>
                      </a:lnTo>
                      <a:lnTo>
                        <a:pt x="147" y="56"/>
                      </a:lnTo>
                      <a:lnTo>
                        <a:pt x="148" y="62"/>
                      </a:lnTo>
                      <a:close/>
                      <a:moveTo>
                        <a:pt x="122" y="46"/>
                      </a:moveTo>
                      <a:lnTo>
                        <a:pt x="123" y="51"/>
                      </a:lnTo>
                      <a:lnTo>
                        <a:pt x="76" y="51"/>
                      </a:lnTo>
                      <a:lnTo>
                        <a:pt x="76" y="46"/>
                      </a:lnTo>
                      <a:lnTo>
                        <a:pt x="122" y="46"/>
                      </a:lnTo>
                      <a:close/>
                      <a:moveTo>
                        <a:pt x="26" y="49"/>
                      </a:moveTo>
                      <a:lnTo>
                        <a:pt x="28" y="59"/>
                      </a:lnTo>
                      <a:lnTo>
                        <a:pt x="15" y="59"/>
                      </a:lnTo>
                      <a:lnTo>
                        <a:pt x="13" y="49"/>
                      </a:lnTo>
                      <a:lnTo>
                        <a:pt x="26" y="49"/>
                      </a:lnTo>
                      <a:close/>
                      <a:moveTo>
                        <a:pt x="9" y="22"/>
                      </a:moveTo>
                      <a:lnTo>
                        <a:pt x="8" y="13"/>
                      </a:lnTo>
                      <a:lnTo>
                        <a:pt x="20" y="13"/>
                      </a:lnTo>
                      <a:lnTo>
                        <a:pt x="22" y="22"/>
                      </a:lnTo>
                      <a:lnTo>
                        <a:pt x="9" y="22"/>
                      </a:lnTo>
                      <a:close/>
                      <a:moveTo>
                        <a:pt x="70" y="9"/>
                      </a:moveTo>
                      <a:lnTo>
                        <a:pt x="99" y="9"/>
                      </a:lnTo>
                      <a:lnTo>
                        <a:pt x="100" y="15"/>
                      </a:lnTo>
                      <a:lnTo>
                        <a:pt x="71" y="15"/>
                      </a:lnTo>
                      <a:lnTo>
                        <a:pt x="70" y="9"/>
                      </a:lnTo>
                      <a:close/>
                      <a:moveTo>
                        <a:pt x="72" y="25"/>
                      </a:moveTo>
                      <a:lnTo>
                        <a:pt x="72" y="19"/>
                      </a:lnTo>
                      <a:lnTo>
                        <a:pt x="142" y="19"/>
                      </a:lnTo>
                      <a:lnTo>
                        <a:pt x="142" y="25"/>
                      </a:lnTo>
                      <a:lnTo>
                        <a:pt x="72"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220"/>
                <p:cNvSpPr>
                  <a:spLocks noEditPoints="1"/>
                </p:cNvSpPr>
                <p:nvPr/>
              </p:nvSpPr>
              <p:spPr bwMode="auto">
                <a:xfrm>
                  <a:off x="5075" y="937"/>
                  <a:ext cx="153" cy="35"/>
                </a:xfrm>
                <a:custGeom>
                  <a:avLst/>
                  <a:gdLst>
                    <a:gd name="T0" fmla="*/ 147 w 153"/>
                    <a:gd name="T1" fmla="*/ 0 h 35"/>
                    <a:gd name="T2" fmla="*/ 0 w 153"/>
                    <a:gd name="T3" fmla="*/ 0 h 35"/>
                    <a:gd name="T4" fmla="*/ 6 w 153"/>
                    <a:gd name="T5" fmla="*/ 35 h 35"/>
                    <a:gd name="T6" fmla="*/ 153 w 153"/>
                    <a:gd name="T7" fmla="*/ 35 h 35"/>
                    <a:gd name="T8" fmla="*/ 147 w 153"/>
                    <a:gd name="T9" fmla="*/ 0 h 35"/>
                    <a:gd name="T10" fmla="*/ 10 w 153"/>
                    <a:gd name="T11" fmla="*/ 24 h 35"/>
                    <a:gd name="T12" fmla="*/ 7 w 153"/>
                    <a:gd name="T13" fmla="*/ 5 h 35"/>
                    <a:gd name="T14" fmla="*/ 25 w 153"/>
                    <a:gd name="T15" fmla="*/ 5 h 35"/>
                    <a:gd name="T16" fmla="*/ 28 w 153"/>
                    <a:gd name="T17" fmla="*/ 24 h 35"/>
                    <a:gd name="T18" fmla="*/ 10 w 153"/>
                    <a:gd name="T19" fmla="*/ 24 h 35"/>
                    <a:gd name="T20" fmla="*/ 32 w 153"/>
                    <a:gd name="T21" fmla="*/ 5 h 35"/>
                    <a:gd name="T22" fmla="*/ 61 w 153"/>
                    <a:gd name="T23" fmla="*/ 5 h 35"/>
                    <a:gd name="T24" fmla="*/ 62 w 153"/>
                    <a:gd name="T25" fmla="*/ 11 h 35"/>
                    <a:gd name="T26" fmla="*/ 33 w 153"/>
                    <a:gd name="T27" fmla="*/ 11 h 35"/>
                    <a:gd name="T28" fmla="*/ 32 w 153"/>
                    <a:gd name="T29" fmla="*/ 5 h 35"/>
                    <a:gd name="T30" fmla="*/ 34 w 153"/>
                    <a:gd name="T31" fmla="*/ 15 h 35"/>
                    <a:gd name="T32" fmla="*/ 141 w 153"/>
                    <a:gd name="T33" fmla="*/ 15 h 35"/>
                    <a:gd name="T34" fmla="*/ 142 w 153"/>
                    <a:gd name="T35" fmla="*/ 21 h 35"/>
                    <a:gd name="T36" fmla="*/ 35 w 153"/>
                    <a:gd name="T37" fmla="*/ 21 h 35"/>
                    <a:gd name="T38" fmla="*/ 34 w 153"/>
                    <a:gd name="T39"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35">
                      <a:moveTo>
                        <a:pt x="147" y="0"/>
                      </a:moveTo>
                      <a:lnTo>
                        <a:pt x="0" y="0"/>
                      </a:lnTo>
                      <a:lnTo>
                        <a:pt x="6" y="35"/>
                      </a:lnTo>
                      <a:lnTo>
                        <a:pt x="153" y="35"/>
                      </a:lnTo>
                      <a:lnTo>
                        <a:pt x="147" y="0"/>
                      </a:lnTo>
                      <a:close/>
                      <a:moveTo>
                        <a:pt x="10" y="24"/>
                      </a:moveTo>
                      <a:lnTo>
                        <a:pt x="7" y="5"/>
                      </a:lnTo>
                      <a:lnTo>
                        <a:pt x="25" y="5"/>
                      </a:lnTo>
                      <a:lnTo>
                        <a:pt x="28" y="24"/>
                      </a:lnTo>
                      <a:lnTo>
                        <a:pt x="10" y="24"/>
                      </a:lnTo>
                      <a:close/>
                      <a:moveTo>
                        <a:pt x="32" y="5"/>
                      </a:moveTo>
                      <a:lnTo>
                        <a:pt x="61" y="5"/>
                      </a:lnTo>
                      <a:lnTo>
                        <a:pt x="62" y="11"/>
                      </a:lnTo>
                      <a:lnTo>
                        <a:pt x="33" y="11"/>
                      </a:lnTo>
                      <a:lnTo>
                        <a:pt x="32" y="5"/>
                      </a:lnTo>
                      <a:close/>
                      <a:moveTo>
                        <a:pt x="34" y="15"/>
                      </a:moveTo>
                      <a:lnTo>
                        <a:pt x="141" y="15"/>
                      </a:lnTo>
                      <a:lnTo>
                        <a:pt x="142" y="21"/>
                      </a:lnTo>
                      <a:lnTo>
                        <a:pt x="35" y="21"/>
                      </a:lnTo>
                      <a:lnTo>
                        <a:pt x="3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221"/>
                <p:cNvSpPr>
                  <a:spLocks noEditPoints="1"/>
                </p:cNvSpPr>
                <p:nvPr/>
              </p:nvSpPr>
              <p:spPr bwMode="auto">
                <a:xfrm>
                  <a:off x="5046" y="749"/>
                  <a:ext cx="156" cy="58"/>
                </a:xfrm>
                <a:custGeom>
                  <a:avLst/>
                  <a:gdLst>
                    <a:gd name="T0" fmla="*/ 9 w 266"/>
                    <a:gd name="T1" fmla="*/ 59 h 98"/>
                    <a:gd name="T2" fmla="*/ 15 w 266"/>
                    <a:gd name="T3" fmla="*/ 98 h 98"/>
                    <a:gd name="T4" fmla="*/ 266 w 266"/>
                    <a:gd name="T5" fmla="*/ 98 h 98"/>
                    <a:gd name="T6" fmla="*/ 250 w 266"/>
                    <a:gd name="T7" fmla="*/ 0 h 98"/>
                    <a:gd name="T8" fmla="*/ 0 w 266"/>
                    <a:gd name="T9" fmla="*/ 0 h 98"/>
                    <a:gd name="T10" fmla="*/ 9 w 266"/>
                    <a:gd name="T11" fmla="*/ 59 h 98"/>
                    <a:gd name="T12" fmla="*/ 128 w 266"/>
                    <a:gd name="T13" fmla="*/ 19 h 98"/>
                    <a:gd name="T14" fmla="*/ 155 w 266"/>
                    <a:gd name="T15" fmla="*/ 42 h 98"/>
                    <a:gd name="T16" fmla="*/ 135 w 266"/>
                    <a:gd name="T17" fmla="*/ 66 h 98"/>
                    <a:gd name="T18" fmla="*/ 108 w 266"/>
                    <a:gd name="T19" fmla="*/ 42 h 98"/>
                    <a:gd name="T20" fmla="*/ 128 w 266"/>
                    <a:gd name="T21" fmla="*/ 19 h 98"/>
                    <a:gd name="T22" fmla="*/ 228 w 266"/>
                    <a:gd name="T23" fmla="*/ 77 h 98"/>
                    <a:gd name="T24" fmla="*/ 230 w 266"/>
                    <a:gd name="T25" fmla="*/ 86 h 98"/>
                    <a:gd name="T26" fmla="*/ 47 w 266"/>
                    <a:gd name="T27" fmla="*/ 86 h 98"/>
                    <a:gd name="T28" fmla="*/ 46 w 266"/>
                    <a:gd name="T29" fmla="*/ 77 h 98"/>
                    <a:gd name="T30" fmla="*/ 228 w 266"/>
                    <a:gd name="T3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98">
                      <a:moveTo>
                        <a:pt x="9" y="59"/>
                      </a:moveTo>
                      <a:cubicBezTo>
                        <a:pt x="15" y="98"/>
                        <a:pt x="15" y="98"/>
                        <a:pt x="15" y="98"/>
                      </a:cubicBezTo>
                      <a:cubicBezTo>
                        <a:pt x="266" y="98"/>
                        <a:pt x="266" y="98"/>
                        <a:pt x="266" y="98"/>
                      </a:cubicBezTo>
                      <a:cubicBezTo>
                        <a:pt x="250" y="0"/>
                        <a:pt x="250" y="0"/>
                        <a:pt x="250" y="0"/>
                      </a:cubicBezTo>
                      <a:cubicBezTo>
                        <a:pt x="0" y="0"/>
                        <a:pt x="0" y="0"/>
                        <a:pt x="0" y="0"/>
                      </a:cubicBezTo>
                      <a:lnTo>
                        <a:pt x="9" y="59"/>
                      </a:lnTo>
                      <a:close/>
                      <a:moveTo>
                        <a:pt x="128" y="19"/>
                      </a:moveTo>
                      <a:cubicBezTo>
                        <a:pt x="141" y="19"/>
                        <a:pt x="153" y="29"/>
                        <a:pt x="155" y="42"/>
                      </a:cubicBezTo>
                      <a:cubicBezTo>
                        <a:pt x="157" y="55"/>
                        <a:pt x="148" y="66"/>
                        <a:pt x="135" y="66"/>
                      </a:cubicBezTo>
                      <a:cubicBezTo>
                        <a:pt x="122" y="66"/>
                        <a:pt x="110" y="55"/>
                        <a:pt x="108" y="42"/>
                      </a:cubicBezTo>
                      <a:cubicBezTo>
                        <a:pt x="106" y="29"/>
                        <a:pt x="115" y="19"/>
                        <a:pt x="128" y="19"/>
                      </a:cubicBezTo>
                      <a:close/>
                      <a:moveTo>
                        <a:pt x="228" y="77"/>
                      </a:moveTo>
                      <a:cubicBezTo>
                        <a:pt x="230" y="86"/>
                        <a:pt x="230" y="86"/>
                        <a:pt x="230" y="86"/>
                      </a:cubicBezTo>
                      <a:cubicBezTo>
                        <a:pt x="47" y="86"/>
                        <a:pt x="47" y="86"/>
                        <a:pt x="47" y="86"/>
                      </a:cubicBezTo>
                      <a:cubicBezTo>
                        <a:pt x="46" y="77"/>
                        <a:pt x="46" y="77"/>
                        <a:pt x="46" y="77"/>
                      </a:cubicBezTo>
                      <a:lnTo>
                        <a:pt x="228" y="77"/>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222"/>
                <p:cNvSpPr>
                  <a:spLocks/>
                </p:cNvSpPr>
                <p:nvPr/>
              </p:nvSpPr>
              <p:spPr bwMode="auto">
                <a:xfrm>
                  <a:off x="5108" y="760"/>
                  <a:ext cx="30" cy="28"/>
                </a:xfrm>
                <a:custGeom>
                  <a:avLst/>
                  <a:gdLst>
                    <a:gd name="T0" fmla="*/ 29 w 51"/>
                    <a:gd name="T1" fmla="*/ 47 h 47"/>
                    <a:gd name="T2" fmla="*/ 49 w 51"/>
                    <a:gd name="T3" fmla="*/ 23 h 47"/>
                    <a:gd name="T4" fmla="*/ 22 w 51"/>
                    <a:gd name="T5" fmla="*/ 0 h 47"/>
                    <a:gd name="T6" fmla="*/ 2 w 51"/>
                    <a:gd name="T7" fmla="*/ 23 h 47"/>
                    <a:gd name="T8" fmla="*/ 29 w 51"/>
                    <a:gd name="T9" fmla="*/ 47 h 47"/>
                  </a:gdLst>
                  <a:ahLst/>
                  <a:cxnLst>
                    <a:cxn ang="0">
                      <a:pos x="T0" y="T1"/>
                    </a:cxn>
                    <a:cxn ang="0">
                      <a:pos x="T2" y="T3"/>
                    </a:cxn>
                    <a:cxn ang="0">
                      <a:pos x="T4" y="T5"/>
                    </a:cxn>
                    <a:cxn ang="0">
                      <a:pos x="T6" y="T7"/>
                    </a:cxn>
                    <a:cxn ang="0">
                      <a:pos x="T8" y="T9"/>
                    </a:cxn>
                  </a:cxnLst>
                  <a:rect l="0" t="0" r="r" b="b"/>
                  <a:pathLst>
                    <a:path w="51" h="47">
                      <a:moveTo>
                        <a:pt x="29" y="47"/>
                      </a:moveTo>
                      <a:cubicBezTo>
                        <a:pt x="42" y="47"/>
                        <a:pt x="51" y="36"/>
                        <a:pt x="49" y="23"/>
                      </a:cubicBezTo>
                      <a:cubicBezTo>
                        <a:pt x="47" y="10"/>
                        <a:pt x="35" y="0"/>
                        <a:pt x="22" y="0"/>
                      </a:cubicBezTo>
                      <a:cubicBezTo>
                        <a:pt x="9" y="0"/>
                        <a:pt x="0" y="10"/>
                        <a:pt x="2" y="23"/>
                      </a:cubicBezTo>
                      <a:cubicBezTo>
                        <a:pt x="4" y="36"/>
                        <a:pt x="16" y="47"/>
                        <a:pt x="29" y="47"/>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223"/>
                <p:cNvSpPr>
                  <a:spLocks/>
                </p:cNvSpPr>
                <p:nvPr/>
              </p:nvSpPr>
              <p:spPr bwMode="auto">
                <a:xfrm>
                  <a:off x="5066" y="879"/>
                  <a:ext cx="156" cy="58"/>
                </a:xfrm>
                <a:custGeom>
                  <a:avLst/>
                  <a:gdLst>
                    <a:gd name="T0" fmla="*/ 0 w 156"/>
                    <a:gd name="T1" fmla="*/ 0 h 58"/>
                    <a:gd name="T2" fmla="*/ 9 w 156"/>
                    <a:gd name="T3" fmla="*/ 58 h 58"/>
                    <a:gd name="T4" fmla="*/ 156 w 156"/>
                    <a:gd name="T5" fmla="*/ 58 h 58"/>
                    <a:gd name="T6" fmla="*/ 148 w 156"/>
                    <a:gd name="T7" fmla="*/ 0 h 58"/>
                    <a:gd name="T8" fmla="*/ 0 w 156"/>
                    <a:gd name="T9" fmla="*/ 0 h 58"/>
                  </a:gdLst>
                  <a:ahLst/>
                  <a:cxnLst>
                    <a:cxn ang="0">
                      <a:pos x="T0" y="T1"/>
                    </a:cxn>
                    <a:cxn ang="0">
                      <a:pos x="T2" y="T3"/>
                    </a:cxn>
                    <a:cxn ang="0">
                      <a:pos x="T4" y="T5"/>
                    </a:cxn>
                    <a:cxn ang="0">
                      <a:pos x="T6" y="T7"/>
                    </a:cxn>
                    <a:cxn ang="0">
                      <a:pos x="T8" y="T9"/>
                    </a:cxn>
                  </a:cxnLst>
                  <a:rect l="0" t="0" r="r" b="b"/>
                  <a:pathLst>
                    <a:path w="156" h="58">
                      <a:moveTo>
                        <a:pt x="0" y="0"/>
                      </a:moveTo>
                      <a:lnTo>
                        <a:pt x="9" y="58"/>
                      </a:lnTo>
                      <a:lnTo>
                        <a:pt x="156" y="58"/>
                      </a:lnTo>
                      <a:lnTo>
                        <a:pt x="148"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224"/>
                <p:cNvSpPr>
                  <a:spLocks/>
                </p:cNvSpPr>
                <p:nvPr/>
              </p:nvSpPr>
              <p:spPr bwMode="auto">
                <a:xfrm>
                  <a:off x="5060" y="842"/>
                  <a:ext cx="148" cy="2"/>
                </a:xfrm>
                <a:custGeom>
                  <a:avLst/>
                  <a:gdLst>
                    <a:gd name="T0" fmla="*/ 1 w 148"/>
                    <a:gd name="T1" fmla="*/ 2 h 2"/>
                    <a:gd name="T2" fmla="*/ 148 w 148"/>
                    <a:gd name="T3" fmla="*/ 2 h 2"/>
                    <a:gd name="T4" fmla="*/ 148 w 148"/>
                    <a:gd name="T5" fmla="*/ 0 h 2"/>
                    <a:gd name="T6" fmla="*/ 0 w 148"/>
                    <a:gd name="T7" fmla="*/ 0 h 2"/>
                    <a:gd name="T8" fmla="*/ 1 w 148"/>
                    <a:gd name="T9" fmla="*/ 2 h 2"/>
                  </a:gdLst>
                  <a:ahLst/>
                  <a:cxnLst>
                    <a:cxn ang="0">
                      <a:pos x="T0" y="T1"/>
                    </a:cxn>
                    <a:cxn ang="0">
                      <a:pos x="T2" y="T3"/>
                    </a:cxn>
                    <a:cxn ang="0">
                      <a:pos x="T4" y="T5"/>
                    </a:cxn>
                    <a:cxn ang="0">
                      <a:pos x="T6" y="T7"/>
                    </a:cxn>
                    <a:cxn ang="0">
                      <a:pos x="T8" y="T9"/>
                    </a:cxn>
                  </a:cxnLst>
                  <a:rect l="0" t="0" r="r" b="b"/>
                  <a:pathLst>
                    <a:path w="148" h="2">
                      <a:moveTo>
                        <a:pt x="1" y="2"/>
                      </a:moveTo>
                      <a:lnTo>
                        <a:pt x="148" y="2"/>
                      </a:lnTo>
                      <a:lnTo>
                        <a:pt x="148" y="0"/>
                      </a:lnTo>
                      <a:lnTo>
                        <a:pt x="0" y="0"/>
                      </a:lnTo>
                      <a:lnTo>
                        <a:pt x="1" y="2"/>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225"/>
                <p:cNvSpPr>
                  <a:spLocks/>
                </p:cNvSpPr>
                <p:nvPr/>
              </p:nvSpPr>
              <p:spPr bwMode="auto">
                <a:xfrm>
                  <a:off x="5082" y="942"/>
                  <a:ext cx="21" cy="19"/>
                </a:xfrm>
                <a:custGeom>
                  <a:avLst/>
                  <a:gdLst>
                    <a:gd name="T0" fmla="*/ 0 w 21"/>
                    <a:gd name="T1" fmla="*/ 0 h 19"/>
                    <a:gd name="T2" fmla="*/ 3 w 21"/>
                    <a:gd name="T3" fmla="*/ 19 h 19"/>
                    <a:gd name="T4" fmla="*/ 21 w 21"/>
                    <a:gd name="T5" fmla="*/ 19 h 19"/>
                    <a:gd name="T6" fmla="*/ 18 w 21"/>
                    <a:gd name="T7" fmla="*/ 0 h 19"/>
                    <a:gd name="T8" fmla="*/ 0 w 21"/>
                    <a:gd name="T9" fmla="*/ 0 h 19"/>
                  </a:gdLst>
                  <a:ahLst/>
                  <a:cxnLst>
                    <a:cxn ang="0">
                      <a:pos x="T0" y="T1"/>
                    </a:cxn>
                    <a:cxn ang="0">
                      <a:pos x="T2" y="T3"/>
                    </a:cxn>
                    <a:cxn ang="0">
                      <a:pos x="T4" y="T5"/>
                    </a:cxn>
                    <a:cxn ang="0">
                      <a:pos x="T6" y="T7"/>
                    </a:cxn>
                    <a:cxn ang="0">
                      <a:pos x="T8" y="T9"/>
                    </a:cxn>
                  </a:cxnLst>
                  <a:rect l="0" t="0" r="r" b="b"/>
                  <a:pathLst>
                    <a:path w="21" h="19">
                      <a:moveTo>
                        <a:pt x="0" y="0"/>
                      </a:moveTo>
                      <a:lnTo>
                        <a:pt x="3" y="19"/>
                      </a:lnTo>
                      <a:lnTo>
                        <a:pt x="21" y="19"/>
                      </a:lnTo>
                      <a:lnTo>
                        <a:pt x="18" y="0"/>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226"/>
                <p:cNvSpPr>
                  <a:spLocks/>
                </p:cNvSpPr>
                <p:nvPr/>
              </p:nvSpPr>
              <p:spPr bwMode="auto">
                <a:xfrm>
                  <a:off x="5068" y="856"/>
                  <a:ext cx="15" cy="10"/>
                </a:xfrm>
                <a:custGeom>
                  <a:avLst/>
                  <a:gdLst>
                    <a:gd name="T0" fmla="*/ 15 w 15"/>
                    <a:gd name="T1" fmla="*/ 10 h 10"/>
                    <a:gd name="T2" fmla="*/ 13 w 15"/>
                    <a:gd name="T3" fmla="*/ 0 h 10"/>
                    <a:gd name="T4" fmla="*/ 0 w 15"/>
                    <a:gd name="T5" fmla="*/ 0 h 10"/>
                    <a:gd name="T6" fmla="*/ 2 w 15"/>
                    <a:gd name="T7" fmla="*/ 10 h 10"/>
                    <a:gd name="T8" fmla="*/ 15 w 15"/>
                    <a:gd name="T9" fmla="*/ 10 h 10"/>
                  </a:gdLst>
                  <a:ahLst/>
                  <a:cxnLst>
                    <a:cxn ang="0">
                      <a:pos x="T0" y="T1"/>
                    </a:cxn>
                    <a:cxn ang="0">
                      <a:pos x="T2" y="T3"/>
                    </a:cxn>
                    <a:cxn ang="0">
                      <a:pos x="T4" y="T5"/>
                    </a:cxn>
                    <a:cxn ang="0">
                      <a:pos x="T6" y="T7"/>
                    </a:cxn>
                    <a:cxn ang="0">
                      <a:pos x="T8" y="T9"/>
                    </a:cxn>
                  </a:cxnLst>
                  <a:rect l="0" t="0" r="r" b="b"/>
                  <a:pathLst>
                    <a:path w="15" h="10">
                      <a:moveTo>
                        <a:pt x="15" y="10"/>
                      </a:moveTo>
                      <a:lnTo>
                        <a:pt x="13" y="0"/>
                      </a:lnTo>
                      <a:lnTo>
                        <a:pt x="0" y="0"/>
                      </a:lnTo>
                      <a:lnTo>
                        <a:pt x="2" y="10"/>
                      </a:lnTo>
                      <a:lnTo>
                        <a:pt x="15" y="1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227"/>
                <p:cNvSpPr>
                  <a:spLocks/>
                </p:cNvSpPr>
                <p:nvPr/>
              </p:nvSpPr>
              <p:spPr bwMode="auto">
                <a:xfrm>
                  <a:off x="5063" y="820"/>
                  <a:ext cx="14" cy="9"/>
                </a:xfrm>
                <a:custGeom>
                  <a:avLst/>
                  <a:gdLst>
                    <a:gd name="T0" fmla="*/ 0 w 14"/>
                    <a:gd name="T1" fmla="*/ 0 h 9"/>
                    <a:gd name="T2" fmla="*/ 1 w 14"/>
                    <a:gd name="T3" fmla="*/ 9 h 9"/>
                    <a:gd name="T4" fmla="*/ 14 w 14"/>
                    <a:gd name="T5" fmla="*/ 9 h 9"/>
                    <a:gd name="T6" fmla="*/ 12 w 14"/>
                    <a:gd name="T7" fmla="*/ 0 h 9"/>
                    <a:gd name="T8" fmla="*/ 0 w 14"/>
                    <a:gd name="T9" fmla="*/ 0 h 9"/>
                  </a:gdLst>
                  <a:ahLst/>
                  <a:cxnLst>
                    <a:cxn ang="0">
                      <a:pos x="T0" y="T1"/>
                    </a:cxn>
                    <a:cxn ang="0">
                      <a:pos x="T2" y="T3"/>
                    </a:cxn>
                    <a:cxn ang="0">
                      <a:pos x="T4" y="T5"/>
                    </a:cxn>
                    <a:cxn ang="0">
                      <a:pos x="T6" y="T7"/>
                    </a:cxn>
                    <a:cxn ang="0">
                      <a:pos x="T8" y="T9"/>
                    </a:cxn>
                  </a:cxnLst>
                  <a:rect l="0" t="0" r="r" b="b"/>
                  <a:pathLst>
                    <a:path w="14" h="9">
                      <a:moveTo>
                        <a:pt x="0" y="0"/>
                      </a:moveTo>
                      <a:lnTo>
                        <a:pt x="1" y="9"/>
                      </a:lnTo>
                      <a:lnTo>
                        <a:pt x="14" y="9"/>
                      </a:lnTo>
                      <a:lnTo>
                        <a:pt x="12" y="0"/>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228"/>
                <p:cNvSpPr>
                  <a:spLocks/>
                </p:cNvSpPr>
                <p:nvPr/>
              </p:nvSpPr>
              <p:spPr bwMode="auto">
                <a:xfrm>
                  <a:off x="5125" y="816"/>
                  <a:ext cx="30" cy="6"/>
                </a:xfrm>
                <a:custGeom>
                  <a:avLst/>
                  <a:gdLst>
                    <a:gd name="T0" fmla="*/ 29 w 30"/>
                    <a:gd name="T1" fmla="*/ 0 h 6"/>
                    <a:gd name="T2" fmla="*/ 0 w 30"/>
                    <a:gd name="T3" fmla="*/ 0 h 6"/>
                    <a:gd name="T4" fmla="*/ 1 w 30"/>
                    <a:gd name="T5" fmla="*/ 6 h 6"/>
                    <a:gd name="T6" fmla="*/ 30 w 30"/>
                    <a:gd name="T7" fmla="*/ 6 h 6"/>
                    <a:gd name="T8" fmla="*/ 29 w 30"/>
                    <a:gd name="T9" fmla="*/ 0 h 6"/>
                  </a:gdLst>
                  <a:ahLst/>
                  <a:cxnLst>
                    <a:cxn ang="0">
                      <a:pos x="T0" y="T1"/>
                    </a:cxn>
                    <a:cxn ang="0">
                      <a:pos x="T2" y="T3"/>
                    </a:cxn>
                    <a:cxn ang="0">
                      <a:pos x="T4" y="T5"/>
                    </a:cxn>
                    <a:cxn ang="0">
                      <a:pos x="T6" y="T7"/>
                    </a:cxn>
                    <a:cxn ang="0">
                      <a:pos x="T8" y="T9"/>
                    </a:cxn>
                  </a:cxnLst>
                  <a:rect l="0" t="0" r="r" b="b"/>
                  <a:pathLst>
                    <a:path w="30" h="6">
                      <a:moveTo>
                        <a:pt x="29" y="0"/>
                      </a:moveTo>
                      <a:lnTo>
                        <a:pt x="0" y="0"/>
                      </a:lnTo>
                      <a:lnTo>
                        <a:pt x="1" y="6"/>
                      </a:lnTo>
                      <a:lnTo>
                        <a:pt x="30" y="6"/>
                      </a:lnTo>
                      <a:lnTo>
                        <a:pt x="29"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Rectangle 229"/>
                <p:cNvSpPr>
                  <a:spLocks noChangeArrowheads="1"/>
                </p:cNvSpPr>
                <p:nvPr/>
              </p:nvSpPr>
              <p:spPr bwMode="auto">
                <a:xfrm>
                  <a:off x="5127" y="826"/>
                  <a:ext cx="70" cy="6"/>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230"/>
                <p:cNvSpPr>
                  <a:spLocks/>
                </p:cNvSpPr>
                <p:nvPr/>
              </p:nvSpPr>
              <p:spPr bwMode="auto">
                <a:xfrm>
                  <a:off x="5131" y="853"/>
                  <a:ext cx="47" cy="5"/>
                </a:xfrm>
                <a:custGeom>
                  <a:avLst/>
                  <a:gdLst>
                    <a:gd name="T0" fmla="*/ 47 w 47"/>
                    <a:gd name="T1" fmla="*/ 5 h 5"/>
                    <a:gd name="T2" fmla="*/ 46 w 47"/>
                    <a:gd name="T3" fmla="*/ 0 h 5"/>
                    <a:gd name="T4" fmla="*/ 0 w 47"/>
                    <a:gd name="T5" fmla="*/ 0 h 5"/>
                    <a:gd name="T6" fmla="*/ 0 w 47"/>
                    <a:gd name="T7" fmla="*/ 5 h 5"/>
                    <a:gd name="T8" fmla="*/ 47 w 47"/>
                    <a:gd name="T9" fmla="*/ 5 h 5"/>
                  </a:gdLst>
                  <a:ahLst/>
                  <a:cxnLst>
                    <a:cxn ang="0">
                      <a:pos x="T0" y="T1"/>
                    </a:cxn>
                    <a:cxn ang="0">
                      <a:pos x="T2" y="T3"/>
                    </a:cxn>
                    <a:cxn ang="0">
                      <a:pos x="T4" y="T5"/>
                    </a:cxn>
                    <a:cxn ang="0">
                      <a:pos x="T6" y="T7"/>
                    </a:cxn>
                    <a:cxn ang="0">
                      <a:pos x="T8" y="T9"/>
                    </a:cxn>
                  </a:cxnLst>
                  <a:rect l="0" t="0" r="r" b="b"/>
                  <a:pathLst>
                    <a:path w="47" h="5">
                      <a:moveTo>
                        <a:pt x="47" y="5"/>
                      </a:moveTo>
                      <a:lnTo>
                        <a:pt x="46" y="0"/>
                      </a:lnTo>
                      <a:lnTo>
                        <a:pt x="0" y="0"/>
                      </a:lnTo>
                      <a:lnTo>
                        <a:pt x="0" y="5"/>
                      </a:lnTo>
                      <a:lnTo>
                        <a:pt x="47" y="5"/>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231"/>
                <p:cNvSpPr>
                  <a:spLocks/>
                </p:cNvSpPr>
                <p:nvPr/>
              </p:nvSpPr>
              <p:spPr bwMode="auto">
                <a:xfrm>
                  <a:off x="5132" y="863"/>
                  <a:ext cx="71" cy="6"/>
                </a:xfrm>
                <a:custGeom>
                  <a:avLst/>
                  <a:gdLst>
                    <a:gd name="T0" fmla="*/ 1 w 71"/>
                    <a:gd name="T1" fmla="*/ 6 h 6"/>
                    <a:gd name="T2" fmla="*/ 71 w 71"/>
                    <a:gd name="T3" fmla="*/ 6 h 6"/>
                    <a:gd name="T4" fmla="*/ 70 w 71"/>
                    <a:gd name="T5" fmla="*/ 0 h 6"/>
                    <a:gd name="T6" fmla="*/ 0 w 71"/>
                    <a:gd name="T7" fmla="*/ 0 h 6"/>
                    <a:gd name="T8" fmla="*/ 1 w 71"/>
                    <a:gd name="T9" fmla="*/ 6 h 6"/>
                  </a:gdLst>
                  <a:ahLst/>
                  <a:cxnLst>
                    <a:cxn ang="0">
                      <a:pos x="T0" y="T1"/>
                    </a:cxn>
                    <a:cxn ang="0">
                      <a:pos x="T2" y="T3"/>
                    </a:cxn>
                    <a:cxn ang="0">
                      <a:pos x="T4" y="T5"/>
                    </a:cxn>
                    <a:cxn ang="0">
                      <a:pos x="T6" y="T7"/>
                    </a:cxn>
                    <a:cxn ang="0">
                      <a:pos x="T8" y="T9"/>
                    </a:cxn>
                  </a:cxnLst>
                  <a:rect l="0" t="0" r="r" b="b"/>
                  <a:pathLst>
                    <a:path w="71" h="6">
                      <a:moveTo>
                        <a:pt x="1" y="6"/>
                      </a:moveTo>
                      <a:lnTo>
                        <a:pt x="71" y="6"/>
                      </a:lnTo>
                      <a:lnTo>
                        <a:pt x="70" y="0"/>
                      </a:lnTo>
                      <a:lnTo>
                        <a:pt x="0" y="0"/>
                      </a:lnTo>
                      <a:lnTo>
                        <a:pt x="1" y="6"/>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232"/>
                <p:cNvSpPr>
                  <a:spLocks/>
                </p:cNvSpPr>
                <p:nvPr/>
              </p:nvSpPr>
              <p:spPr bwMode="auto">
                <a:xfrm>
                  <a:off x="5107" y="942"/>
                  <a:ext cx="30" cy="6"/>
                </a:xfrm>
                <a:custGeom>
                  <a:avLst/>
                  <a:gdLst>
                    <a:gd name="T0" fmla="*/ 29 w 30"/>
                    <a:gd name="T1" fmla="*/ 0 h 6"/>
                    <a:gd name="T2" fmla="*/ 0 w 30"/>
                    <a:gd name="T3" fmla="*/ 0 h 6"/>
                    <a:gd name="T4" fmla="*/ 1 w 30"/>
                    <a:gd name="T5" fmla="*/ 6 h 6"/>
                    <a:gd name="T6" fmla="*/ 30 w 30"/>
                    <a:gd name="T7" fmla="*/ 6 h 6"/>
                    <a:gd name="T8" fmla="*/ 29 w 30"/>
                    <a:gd name="T9" fmla="*/ 0 h 6"/>
                  </a:gdLst>
                  <a:ahLst/>
                  <a:cxnLst>
                    <a:cxn ang="0">
                      <a:pos x="T0" y="T1"/>
                    </a:cxn>
                    <a:cxn ang="0">
                      <a:pos x="T2" y="T3"/>
                    </a:cxn>
                    <a:cxn ang="0">
                      <a:pos x="T4" y="T5"/>
                    </a:cxn>
                    <a:cxn ang="0">
                      <a:pos x="T6" y="T7"/>
                    </a:cxn>
                    <a:cxn ang="0">
                      <a:pos x="T8" y="T9"/>
                    </a:cxn>
                  </a:cxnLst>
                  <a:rect l="0" t="0" r="r" b="b"/>
                  <a:pathLst>
                    <a:path w="30" h="6">
                      <a:moveTo>
                        <a:pt x="29" y="0"/>
                      </a:moveTo>
                      <a:lnTo>
                        <a:pt x="0" y="0"/>
                      </a:lnTo>
                      <a:lnTo>
                        <a:pt x="1" y="6"/>
                      </a:lnTo>
                      <a:lnTo>
                        <a:pt x="30" y="6"/>
                      </a:lnTo>
                      <a:lnTo>
                        <a:pt x="29"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233"/>
                <p:cNvSpPr>
                  <a:spLocks/>
                </p:cNvSpPr>
                <p:nvPr/>
              </p:nvSpPr>
              <p:spPr bwMode="auto">
                <a:xfrm>
                  <a:off x="5109" y="952"/>
                  <a:ext cx="108" cy="6"/>
                </a:xfrm>
                <a:custGeom>
                  <a:avLst/>
                  <a:gdLst>
                    <a:gd name="T0" fmla="*/ 107 w 108"/>
                    <a:gd name="T1" fmla="*/ 0 h 6"/>
                    <a:gd name="T2" fmla="*/ 0 w 108"/>
                    <a:gd name="T3" fmla="*/ 0 h 6"/>
                    <a:gd name="T4" fmla="*/ 1 w 108"/>
                    <a:gd name="T5" fmla="*/ 6 h 6"/>
                    <a:gd name="T6" fmla="*/ 108 w 108"/>
                    <a:gd name="T7" fmla="*/ 6 h 6"/>
                    <a:gd name="T8" fmla="*/ 107 w 108"/>
                    <a:gd name="T9" fmla="*/ 0 h 6"/>
                  </a:gdLst>
                  <a:ahLst/>
                  <a:cxnLst>
                    <a:cxn ang="0">
                      <a:pos x="T0" y="T1"/>
                    </a:cxn>
                    <a:cxn ang="0">
                      <a:pos x="T2" y="T3"/>
                    </a:cxn>
                    <a:cxn ang="0">
                      <a:pos x="T4" y="T5"/>
                    </a:cxn>
                    <a:cxn ang="0">
                      <a:pos x="T6" y="T7"/>
                    </a:cxn>
                    <a:cxn ang="0">
                      <a:pos x="T8" y="T9"/>
                    </a:cxn>
                  </a:cxnLst>
                  <a:rect l="0" t="0" r="r" b="b"/>
                  <a:pathLst>
                    <a:path w="108" h="6">
                      <a:moveTo>
                        <a:pt x="107" y="0"/>
                      </a:moveTo>
                      <a:lnTo>
                        <a:pt x="0" y="0"/>
                      </a:lnTo>
                      <a:lnTo>
                        <a:pt x="1" y="6"/>
                      </a:lnTo>
                      <a:lnTo>
                        <a:pt x="108" y="6"/>
                      </a:lnTo>
                      <a:lnTo>
                        <a:pt x="107"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234"/>
                <p:cNvSpPr>
                  <a:spLocks/>
                </p:cNvSpPr>
                <p:nvPr/>
              </p:nvSpPr>
              <p:spPr bwMode="auto">
                <a:xfrm>
                  <a:off x="5073" y="795"/>
                  <a:ext cx="108" cy="5"/>
                </a:xfrm>
                <a:custGeom>
                  <a:avLst/>
                  <a:gdLst>
                    <a:gd name="T0" fmla="*/ 108 w 108"/>
                    <a:gd name="T1" fmla="*/ 5 h 5"/>
                    <a:gd name="T2" fmla="*/ 107 w 108"/>
                    <a:gd name="T3" fmla="*/ 0 h 5"/>
                    <a:gd name="T4" fmla="*/ 0 w 108"/>
                    <a:gd name="T5" fmla="*/ 0 h 5"/>
                    <a:gd name="T6" fmla="*/ 1 w 108"/>
                    <a:gd name="T7" fmla="*/ 5 h 5"/>
                    <a:gd name="T8" fmla="*/ 108 w 108"/>
                    <a:gd name="T9" fmla="*/ 5 h 5"/>
                  </a:gdLst>
                  <a:ahLst/>
                  <a:cxnLst>
                    <a:cxn ang="0">
                      <a:pos x="T0" y="T1"/>
                    </a:cxn>
                    <a:cxn ang="0">
                      <a:pos x="T2" y="T3"/>
                    </a:cxn>
                    <a:cxn ang="0">
                      <a:pos x="T4" y="T5"/>
                    </a:cxn>
                    <a:cxn ang="0">
                      <a:pos x="T6" y="T7"/>
                    </a:cxn>
                    <a:cxn ang="0">
                      <a:pos x="T8" y="T9"/>
                    </a:cxn>
                  </a:cxnLst>
                  <a:rect l="0" t="0" r="r" b="b"/>
                  <a:pathLst>
                    <a:path w="108" h="5">
                      <a:moveTo>
                        <a:pt x="108" y="5"/>
                      </a:moveTo>
                      <a:lnTo>
                        <a:pt x="107" y="0"/>
                      </a:lnTo>
                      <a:lnTo>
                        <a:pt x="0" y="0"/>
                      </a:lnTo>
                      <a:lnTo>
                        <a:pt x="1" y="5"/>
                      </a:lnTo>
                      <a:lnTo>
                        <a:pt x="108" y="5"/>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235"/>
                <p:cNvSpPr>
                  <a:spLocks/>
                </p:cNvSpPr>
                <p:nvPr/>
              </p:nvSpPr>
              <p:spPr bwMode="auto">
                <a:xfrm>
                  <a:off x="5022" y="749"/>
                  <a:ext cx="59" cy="223"/>
                </a:xfrm>
                <a:custGeom>
                  <a:avLst/>
                  <a:gdLst>
                    <a:gd name="T0" fmla="*/ 44 w 59"/>
                    <a:gd name="T1" fmla="*/ 130 h 223"/>
                    <a:gd name="T2" fmla="*/ 33 w 59"/>
                    <a:gd name="T3" fmla="*/ 58 h 223"/>
                    <a:gd name="T4" fmla="*/ 9 w 59"/>
                    <a:gd name="T5" fmla="*/ 58 h 223"/>
                    <a:gd name="T6" fmla="*/ 6 w 59"/>
                    <a:gd name="T7" fmla="*/ 35 h 223"/>
                    <a:gd name="T8" fmla="*/ 29 w 59"/>
                    <a:gd name="T9" fmla="*/ 35 h 223"/>
                    <a:gd name="T10" fmla="*/ 24 w 59"/>
                    <a:gd name="T11" fmla="*/ 0 h 223"/>
                    <a:gd name="T12" fmla="*/ 0 w 59"/>
                    <a:gd name="T13" fmla="*/ 0 h 223"/>
                    <a:gd name="T14" fmla="*/ 21 w 59"/>
                    <a:gd name="T15" fmla="*/ 136 h 223"/>
                    <a:gd name="T16" fmla="*/ 29 w 59"/>
                    <a:gd name="T17" fmla="*/ 188 h 223"/>
                    <a:gd name="T18" fmla="*/ 35 w 59"/>
                    <a:gd name="T19" fmla="*/ 223 h 223"/>
                    <a:gd name="T20" fmla="*/ 59 w 59"/>
                    <a:gd name="T21" fmla="*/ 223 h 223"/>
                    <a:gd name="T22" fmla="*/ 53 w 59"/>
                    <a:gd name="T23" fmla="*/ 188 h 223"/>
                    <a:gd name="T24" fmla="*/ 44 w 59"/>
                    <a:gd name="T25" fmla="*/ 13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223">
                      <a:moveTo>
                        <a:pt x="44" y="130"/>
                      </a:moveTo>
                      <a:lnTo>
                        <a:pt x="33" y="58"/>
                      </a:lnTo>
                      <a:lnTo>
                        <a:pt x="9" y="58"/>
                      </a:lnTo>
                      <a:lnTo>
                        <a:pt x="6" y="35"/>
                      </a:lnTo>
                      <a:lnTo>
                        <a:pt x="29" y="35"/>
                      </a:lnTo>
                      <a:lnTo>
                        <a:pt x="24" y="0"/>
                      </a:lnTo>
                      <a:lnTo>
                        <a:pt x="0" y="0"/>
                      </a:lnTo>
                      <a:lnTo>
                        <a:pt x="21" y="136"/>
                      </a:lnTo>
                      <a:lnTo>
                        <a:pt x="29" y="188"/>
                      </a:lnTo>
                      <a:lnTo>
                        <a:pt x="35" y="223"/>
                      </a:lnTo>
                      <a:lnTo>
                        <a:pt x="59" y="223"/>
                      </a:lnTo>
                      <a:lnTo>
                        <a:pt x="53" y="188"/>
                      </a:lnTo>
                      <a:lnTo>
                        <a:pt x="44" y="13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36"/>
                <p:cNvSpPr>
                  <a:spLocks/>
                </p:cNvSpPr>
                <p:nvPr/>
              </p:nvSpPr>
              <p:spPr bwMode="auto">
                <a:xfrm>
                  <a:off x="5028" y="784"/>
                  <a:ext cx="27" cy="23"/>
                </a:xfrm>
                <a:custGeom>
                  <a:avLst/>
                  <a:gdLst>
                    <a:gd name="T0" fmla="*/ 23 w 27"/>
                    <a:gd name="T1" fmla="*/ 0 h 23"/>
                    <a:gd name="T2" fmla="*/ 23 w 27"/>
                    <a:gd name="T3" fmla="*/ 0 h 23"/>
                    <a:gd name="T4" fmla="*/ 0 w 27"/>
                    <a:gd name="T5" fmla="*/ 0 h 23"/>
                    <a:gd name="T6" fmla="*/ 3 w 27"/>
                    <a:gd name="T7" fmla="*/ 23 h 23"/>
                    <a:gd name="T8" fmla="*/ 27 w 27"/>
                    <a:gd name="T9" fmla="*/ 23 h 23"/>
                    <a:gd name="T10" fmla="*/ 23 w 27"/>
                    <a:gd name="T11" fmla="*/ 0 h 23"/>
                  </a:gdLst>
                  <a:ahLst/>
                  <a:cxnLst>
                    <a:cxn ang="0">
                      <a:pos x="T0" y="T1"/>
                    </a:cxn>
                    <a:cxn ang="0">
                      <a:pos x="T2" y="T3"/>
                    </a:cxn>
                    <a:cxn ang="0">
                      <a:pos x="T4" y="T5"/>
                    </a:cxn>
                    <a:cxn ang="0">
                      <a:pos x="T6" y="T7"/>
                    </a:cxn>
                    <a:cxn ang="0">
                      <a:pos x="T8" y="T9"/>
                    </a:cxn>
                    <a:cxn ang="0">
                      <a:pos x="T10" y="T11"/>
                    </a:cxn>
                  </a:cxnLst>
                  <a:rect l="0" t="0" r="r" b="b"/>
                  <a:pathLst>
                    <a:path w="27" h="23">
                      <a:moveTo>
                        <a:pt x="23" y="0"/>
                      </a:moveTo>
                      <a:lnTo>
                        <a:pt x="23" y="0"/>
                      </a:lnTo>
                      <a:lnTo>
                        <a:pt x="0" y="0"/>
                      </a:lnTo>
                      <a:lnTo>
                        <a:pt x="3" y="23"/>
                      </a:lnTo>
                      <a:lnTo>
                        <a:pt x="27" y="23"/>
                      </a:lnTo>
                      <a:lnTo>
                        <a:pt x="23"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37"/>
                <p:cNvSpPr>
                  <a:spLocks/>
                </p:cNvSpPr>
                <p:nvPr/>
              </p:nvSpPr>
              <p:spPr bwMode="auto">
                <a:xfrm>
                  <a:off x="5028" y="762"/>
                  <a:ext cx="16" cy="10"/>
                </a:xfrm>
                <a:custGeom>
                  <a:avLst/>
                  <a:gdLst>
                    <a:gd name="T0" fmla="*/ 16 w 16"/>
                    <a:gd name="T1" fmla="*/ 10 h 10"/>
                    <a:gd name="T2" fmla="*/ 15 w 16"/>
                    <a:gd name="T3" fmla="*/ 0 h 10"/>
                    <a:gd name="T4" fmla="*/ 0 w 16"/>
                    <a:gd name="T5" fmla="*/ 0 h 10"/>
                    <a:gd name="T6" fmla="*/ 1 w 16"/>
                    <a:gd name="T7" fmla="*/ 10 h 10"/>
                    <a:gd name="T8" fmla="*/ 16 w 16"/>
                    <a:gd name="T9" fmla="*/ 10 h 10"/>
                  </a:gdLst>
                  <a:ahLst/>
                  <a:cxnLst>
                    <a:cxn ang="0">
                      <a:pos x="T0" y="T1"/>
                    </a:cxn>
                    <a:cxn ang="0">
                      <a:pos x="T2" y="T3"/>
                    </a:cxn>
                    <a:cxn ang="0">
                      <a:pos x="T4" y="T5"/>
                    </a:cxn>
                    <a:cxn ang="0">
                      <a:pos x="T6" y="T7"/>
                    </a:cxn>
                    <a:cxn ang="0">
                      <a:pos x="T8" y="T9"/>
                    </a:cxn>
                  </a:cxnLst>
                  <a:rect l="0" t="0" r="r" b="b"/>
                  <a:pathLst>
                    <a:path w="16" h="10">
                      <a:moveTo>
                        <a:pt x="16" y="10"/>
                      </a:moveTo>
                      <a:lnTo>
                        <a:pt x="15" y="0"/>
                      </a:lnTo>
                      <a:lnTo>
                        <a:pt x="0" y="0"/>
                      </a:lnTo>
                      <a:lnTo>
                        <a:pt x="1" y="10"/>
                      </a:lnTo>
                      <a:lnTo>
                        <a:pt x="16" y="1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238"/>
                <p:cNvSpPr>
                  <a:spLocks/>
                </p:cNvSpPr>
                <p:nvPr/>
              </p:nvSpPr>
              <p:spPr bwMode="auto">
                <a:xfrm>
                  <a:off x="5037" y="819"/>
                  <a:ext cx="16" cy="9"/>
                </a:xfrm>
                <a:custGeom>
                  <a:avLst/>
                  <a:gdLst>
                    <a:gd name="T0" fmla="*/ 14 w 16"/>
                    <a:gd name="T1" fmla="*/ 0 h 9"/>
                    <a:gd name="T2" fmla="*/ 0 w 16"/>
                    <a:gd name="T3" fmla="*/ 0 h 9"/>
                    <a:gd name="T4" fmla="*/ 1 w 16"/>
                    <a:gd name="T5" fmla="*/ 9 h 9"/>
                    <a:gd name="T6" fmla="*/ 16 w 16"/>
                    <a:gd name="T7" fmla="*/ 9 h 9"/>
                    <a:gd name="T8" fmla="*/ 14 w 16"/>
                    <a:gd name="T9" fmla="*/ 0 h 9"/>
                  </a:gdLst>
                  <a:ahLst/>
                  <a:cxnLst>
                    <a:cxn ang="0">
                      <a:pos x="T0" y="T1"/>
                    </a:cxn>
                    <a:cxn ang="0">
                      <a:pos x="T2" y="T3"/>
                    </a:cxn>
                    <a:cxn ang="0">
                      <a:pos x="T4" y="T5"/>
                    </a:cxn>
                    <a:cxn ang="0">
                      <a:pos x="T6" y="T7"/>
                    </a:cxn>
                    <a:cxn ang="0">
                      <a:pos x="T8" y="T9"/>
                    </a:cxn>
                  </a:cxnLst>
                  <a:rect l="0" t="0" r="r" b="b"/>
                  <a:pathLst>
                    <a:path w="16" h="9">
                      <a:moveTo>
                        <a:pt x="14" y="0"/>
                      </a:moveTo>
                      <a:lnTo>
                        <a:pt x="0" y="0"/>
                      </a:lnTo>
                      <a:lnTo>
                        <a:pt x="1" y="9"/>
                      </a:lnTo>
                      <a:lnTo>
                        <a:pt x="16" y="9"/>
                      </a:lnTo>
                      <a:lnTo>
                        <a:pt x="14"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239"/>
                <p:cNvSpPr>
                  <a:spLocks/>
                </p:cNvSpPr>
                <p:nvPr/>
              </p:nvSpPr>
              <p:spPr bwMode="auto">
                <a:xfrm>
                  <a:off x="5041" y="844"/>
                  <a:ext cx="16" cy="9"/>
                </a:xfrm>
                <a:custGeom>
                  <a:avLst/>
                  <a:gdLst>
                    <a:gd name="T0" fmla="*/ 15 w 16"/>
                    <a:gd name="T1" fmla="*/ 0 h 9"/>
                    <a:gd name="T2" fmla="*/ 0 w 16"/>
                    <a:gd name="T3" fmla="*/ 0 h 9"/>
                    <a:gd name="T4" fmla="*/ 1 w 16"/>
                    <a:gd name="T5" fmla="*/ 9 h 9"/>
                    <a:gd name="T6" fmla="*/ 16 w 16"/>
                    <a:gd name="T7" fmla="*/ 9 h 9"/>
                    <a:gd name="T8" fmla="*/ 15 w 16"/>
                    <a:gd name="T9" fmla="*/ 0 h 9"/>
                  </a:gdLst>
                  <a:ahLst/>
                  <a:cxnLst>
                    <a:cxn ang="0">
                      <a:pos x="T0" y="T1"/>
                    </a:cxn>
                    <a:cxn ang="0">
                      <a:pos x="T2" y="T3"/>
                    </a:cxn>
                    <a:cxn ang="0">
                      <a:pos x="T4" y="T5"/>
                    </a:cxn>
                    <a:cxn ang="0">
                      <a:pos x="T6" y="T7"/>
                    </a:cxn>
                    <a:cxn ang="0">
                      <a:pos x="T8" y="T9"/>
                    </a:cxn>
                  </a:cxnLst>
                  <a:rect l="0" t="0" r="r" b="b"/>
                  <a:pathLst>
                    <a:path w="16" h="9">
                      <a:moveTo>
                        <a:pt x="15" y="0"/>
                      </a:moveTo>
                      <a:lnTo>
                        <a:pt x="0" y="0"/>
                      </a:lnTo>
                      <a:lnTo>
                        <a:pt x="1" y="9"/>
                      </a:lnTo>
                      <a:lnTo>
                        <a:pt x="16" y="9"/>
                      </a:lnTo>
                      <a:lnTo>
                        <a:pt x="1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240"/>
                <p:cNvSpPr>
                  <a:spLocks/>
                </p:cNvSpPr>
                <p:nvPr/>
              </p:nvSpPr>
              <p:spPr bwMode="auto">
                <a:xfrm>
                  <a:off x="5111" y="763"/>
                  <a:ext cx="25" cy="23"/>
                </a:xfrm>
                <a:custGeom>
                  <a:avLst/>
                  <a:gdLst>
                    <a:gd name="T0" fmla="*/ 25 w 43"/>
                    <a:gd name="T1" fmla="*/ 39 h 39"/>
                    <a:gd name="T2" fmla="*/ 42 w 43"/>
                    <a:gd name="T3" fmla="*/ 19 h 39"/>
                    <a:gd name="T4" fmla="*/ 19 w 43"/>
                    <a:gd name="T5" fmla="*/ 0 h 39"/>
                    <a:gd name="T6" fmla="*/ 2 w 43"/>
                    <a:gd name="T7" fmla="*/ 19 h 39"/>
                    <a:gd name="T8" fmla="*/ 25 w 43"/>
                    <a:gd name="T9" fmla="*/ 39 h 39"/>
                  </a:gdLst>
                  <a:ahLst/>
                  <a:cxnLst>
                    <a:cxn ang="0">
                      <a:pos x="T0" y="T1"/>
                    </a:cxn>
                    <a:cxn ang="0">
                      <a:pos x="T2" y="T3"/>
                    </a:cxn>
                    <a:cxn ang="0">
                      <a:pos x="T4" y="T5"/>
                    </a:cxn>
                    <a:cxn ang="0">
                      <a:pos x="T6" y="T7"/>
                    </a:cxn>
                    <a:cxn ang="0">
                      <a:pos x="T8" y="T9"/>
                    </a:cxn>
                  </a:cxnLst>
                  <a:rect l="0" t="0" r="r" b="b"/>
                  <a:pathLst>
                    <a:path w="43" h="39">
                      <a:moveTo>
                        <a:pt x="25" y="39"/>
                      </a:moveTo>
                      <a:cubicBezTo>
                        <a:pt x="36" y="39"/>
                        <a:pt x="43" y="30"/>
                        <a:pt x="42" y="19"/>
                      </a:cubicBezTo>
                      <a:cubicBezTo>
                        <a:pt x="40" y="9"/>
                        <a:pt x="30" y="0"/>
                        <a:pt x="19" y="0"/>
                      </a:cubicBezTo>
                      <a:cubicBezTo>
                        <a:pt x="8" y="0"/>
                        <a:pt x="0" y="9"/>
                        <a:pt x="2" y="19"/>
                      </a:cubicBezTo>
                      <a:cubicBezTo>
                        <a:pt x="4" y="30"/>
                        <a:pt x="14" y="39"/>
                        <a:pt x="25" y="39"/>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 name="Group 13"/>
              <p:cNvGrpSpPr/>
              <p:nvPr/>
            </p:nvGrpSpPr>
            <p:grpSpPr>
              <a:xfrm flipH="1">
                <a:off x="7894638" y="2884352"/>
                <a:ext cx="2308172" cy="3229146"/>
                <a:chOff x="2424478" y="3076828"/>
                <a:chExt cx="2614248" cy="3657348"/>
              </a:xfrm>
            </p:grpSpPr>
            <p:sp>
              <p:nvSpPr>
                <p:cNvPr id="15" name="Freeform 6"/>
                <p:cNvSpPr>
                  <a:spLocks/>
                </p:cNvSpPr>
                <p:nvPr/>
              </p:nvSpPr>
              <p:spPr bwMode="auto">
                <a:xfrm>
                  <a:off x="2886076" y="3681413"/>
                  <a:ext cx="312738" cy="688975"/>
                </a:xfrm>
                <a:custGeom>
                  <a:avLst/>
                  <a:gdLst>
                    <a:gd name="T0" fmla="*/ 88 w 88"/>
                    <a:gd name="T1" fmla="*/ 0 h 194"/>
                    <a:gd name="T2" fmla="*/ 0 w 88"/>
                    <a:gd name="T3" fmla="*/ 6 h 194"/>
                    <a:gd name="T4" fmla="*/ 0 w 88"/>
                    <a:gd name="T5" fmla="*/ 90 h 194"/>
                    <a:gd name="T6" fmla="*/ 41 w 88"/>
                    <a:gd name="T7" fmla="*/ 194 h 194"/>
                    <a:gd name="T8" fmla="*/ 81 w 88"/>
                    <a:gd name="T9" fmla="*/ 90 h 194"/>
                    <a:gd name="T10" fmla="*/ 88 w 88"/>
                    <a:gd name="T11" fmla="*/ 0 h 194"/>
                  </a:gdLst>
                  <a:ahLst/>
                  <a:cxnLst>
                    <a:cxn ang="0">
                      <a:pos x="T0" y="T1"/>
                    </a:cxn>
                    <a:cxn ang="0">
                      <a:pos x="T2" y="T3"/>
                    </a:cxn>
                    <a:cxn ang="0">
                      <a:pos x="T4" y="T5"/>
                    </a:cxn>
                    <a:cxn ang="0">
                      <a:pos x="T6" y="T7"/>
                    </a:cxn>
                    <a:cxn ang="0">
                      <a:pos x="T8" y="T9"/>
                    </a:cxn>
                    <a:cxn ang="0">
                      <a:pos x="T10" y="T11"/>
                    </a:cxn>
                  </a:cxnLst>
                  <a:rect l="0" t="0" r="r" b="b"/>
                  <a:pathLst>
                    <a:path w="88" h="194">
                      <a:moveTo>
                        <a:pt x="88" y="0"/>
                      </a:moveTo>
                      <a:cubicBezTo>
                        <a:pt x="0" y="6"/>
                        <a:pt x="0" y="6"/>
                        <a:pt x="0" y="6"/>
                      </a:cubicBezTo>
                      <a:cubicBezTo>
                        <a:pt x="0" y="90"/>
                        <a:pt x="0" y="90"/>
                        <a:pt x="0" y="90"/>
                      </a:cubicBezTo>
                      <a:cubicBezTo>
                        <a:pt x="0" y="90"/>
                        <a:pt x="5" y="194"/>
                        <a:pt x="41" y="194"/>
                      </a:cubicBezTo>
                      <a:cubicBezTo>
                        <a:pt x="77" y="194"/>
                        <a:pt x="81" y="90"/>
                        <a:pt x="81" y="90"/>
                      </a:cubicBezTo>
                      <a:lnTo>
                        <a:pt x="88" y="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p:cNvSpPr>
                  <a:spLocks/>
                </p:cNvSpPr>
                <p:nvPr/>
              </p:nvSpPr>
              <p:spPr bwMode="auto">
                <a:xfrm>
                  <a:off x="2938463" y="3652838"/>
                  <a:ext cx="263525" cy="234950"/>
                </a:xfrm>
                <a:custGeom>
                  <a:avLst/>
                  <a:gdLst>
                    <a:gd name="T0" fmla="*/ 3 w 74"/>
                    <a:gd name="T1" fmla="*/ 0 h 66"/>
                    <a:gd name="T2" fmla="*/ 69 w 74"/>
                    <a:gd name="T3" fmla="*/ 63 h 66"/>
                    <a:gd name="T4" fmla="*/ 74 w 74"/>
                    <a:gd name="T5" fmla="*/ 8 h 66"/>
                    <a:gd name="T6" fmla="*/ 3 w 74"/>
                    <a:gd name="T7" fmla="*/ 0 h 66"/>
                  </a:gdLst>
                  <a:ahLst/>
                  <a:cxnLst>
                    <a:cxn ang="0">
                      <a:pos x="T0" y="T1"/>
                    </a:cxn>
                    <a:cxn ang="0">
                      <a:pos x="T2" y="T3"/>
                    </a:cxn>
                    <a:cxn ang="0">
                      <a:pos x="T4" y="T5"/>
                    </a:cxn>
                    <a:cxn ang="0">
                      <a:pos x="T6" y="T7"/>
                    </a:cxn>
                  </a:cxnLst>
                  <a:rect l="0" t="0" r="r" b="b"/>
                  <a:pathLst>
                    <a:path w="74" h="66">
                      <a:moveTo>
                        <a:pt x="3" y="0"/>
                      </a:moveTo>
                      <a:cubicBezTo>
                        <a:pt x="0" y="44"/>
                        <a:pt x="17" y="66"/>
                        <a:pt x="69" y="63"/>
                      </a:cubicBezTo>
                      <a:cubicBezTo>
                        <a:pt x="74" y="8"/>
                        <a:pt x="74" y="8"/>
                        <a:pt x="74" y="8"/>
                      </a:cubicBezTo>
                      <a:lnTo>
                        <a:pt x="3" y="0"/>
                      </a:ln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p:cNvSpPr>
                  <a:spLocks/>
                </p:cNvSpPr>
                <p:nvPr/>
              </p:nvSpPr>
              <p:spPr bwMode="auto">
                <a:xfrm>
                  <a:off x="2949131" y="3344863"/>
                  <a:ext cx="457200" cy="493713"/>
                </a:xfrm>
                <a:custGeom>
                  <a:avLst/>
                  <a:gdLst>
                    <a:gd name="T0" fmla="*/ 106 w 128"/>
                    <a:gd name="T1" fmla="*/ 57 h 139"/>
                    <a:gd name="T2" fmla="*/ 117 w 128"/>
                    <a:gd name="T3" fmla="*/ 40 h 139"/>
                    <a:gd name="T4" fmla="*/ 88 w 128"/>
                    <a:gd name="T5" fmla="*/ 7 h 139"/>
                    <a:gd name="T6" fmla="*/ 86 w 128"/>
                    <a:gd name="T7" fmla="*/ 1 h 139"/>
                    <a:gd name="T8" fmla="*/ 86 w 128"/>
                    <a:gd name="T9" fmla="*/ 0 h 139"/>
                    <a:gd name="T10" fmla="*/ 47 w 128"/>
                    <a:gd name="T11" fmla="*/ 4 h 139"/>
                    <a:gd name="T12" fmla="*/ 36 w 128"/>
                    <a:gd name="T13" fmla="*/ 32 h 139"/>
                    <a:gd name="T14" fmla="*/ 40 w 128"/>
                    <a:gd name="T15" fmla="*/ 46 h 139"/>
                    <a:gd name="T16" fmla="*/ 30 w 128"/>
                    <a:gd name="T17" fmla="*/ 48 h 139"/>
                    <a:gd name="T18" fmla="*/ 9 w 128"/>
                    <a:gd name="T19" fmla="*/ 39 h 139"/>
                    <a:gd name="T20" fmla="*/ 10 w 128"/>
                    <a:gd name="T21" fmla="*/ 77 h 139"/>
                    <a:gd name="T22" fmla="*/ 13 w 128"/>
                    <a:gd name="T23" fmla="*/ 84 h 139"/>
                    <a:gd name="T24" fmla="*/ 0 w 128"/>
                    <a:gd name="T25" fmla="*/ 124 h 139"/>
                    <a:gd name="T26" fmla="*/ 0 w 128"/>
                    <a:gd name="T27" fmla="*/ 124 h 139"/>
                    <a:gd name="T28" fmla="*/ 0 w 128"/>
                    <a:gd name="T29" fmla="*/ 124 h 139"/>
                    <a:gd name="T30" fmla="*/ 0 w 128"/>
                    <a:gd name="T31" fmla="*/ 124 h 139"/>
                    <a:gd name="T32" fmla="*/ 0 w 128"/>
                    <a:gd name="T33" fmla="*/ 124 h 139"/>
                    <a:gd name="T34" fmla="*/ 91 w 128"/>
                    <a:gd name="T35" fmla="*/ 127 h 139"/>
                    <a:gd name="T36" fmla="*/ 110 w 128"/>
                    <a:gd name="T37" fmla="*/ 115 h 139"/>
                    <a:gd name="T38" fmla="*/ 106 w 128"/>
                    <a:gd name="T39" fmla="*/ 5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9">
                      <a:moveTo>
                        <a:pt x="106" y="57"/>
                      </a:moveTo>
                      <a:cubicBezTo>
                        <a:pt x="128" y="49"/>
                        <a:pt x="119" y="43"/>
                        <a:pt x="117" y="40"/>
                      </a:cubicBezTo>
                      <a:cubicBezTo>
                        <a:pt x="115" y="38"/>
                        <a:pt x="90" y="14"/>
                        <a:pt x="88" y="7"/>
                      </a:cubicBezTo>
                      <a:cubicBezTo>
                        <a:pt x="88" y="5"/>
                        <a:pt x="87" y="3"/>
                        <a:pt x="86" y="1"/>
                      </a:cubicBezTo>
                      <a:cubicBezTo>
                        <a:pt x="86" y="1"/>
                        <a:pt x="86" y="1"/>
                        <a:pt x="86" y="0"/>
                      </a:cubicBezTo>
                      <a:cubicBezTo>
                        <a:pt x="71" y="8"/>
                        <a:pt x="58" y="7"/>
                        <a:pt x="47" y="4"/>
                      </a:cubicBezTo>
                      <a:cubicBezTo>
                        <a:pt x="41" y="14"/>
                        <a:pt x="38" y="25"/>
                        <a:pt x="36" y="32"/>
                      </a:cubicBezTo>
                      <a:cubicBezTo>
                        <a:pt x="38" y="38"/>
                        <a:pt x="39" y="44"/>
                        <a:pt x="40" y="46"/>
                      </a:cubicBezTo>
                      <a:cubicBezTo>
                        <a:pt x="41" y="54"/>
                        <a:pt x="30" y="48"/>
                        <a:pt x="30" y="48"/>
                      </a:cubicBezTo>
                      <a:cubicBezTo>
                        <a:pt x="30" y="48"/>
                        <a:pt x="19" y="41"/>
                        <a:pt x="9" y="39"/>
                      </a:cubicBezTo>
                      <a:cubicBezTo>
                        <a:pt x="2" y="46"/>
                        <a:pt x="7" y="69"/>
                        <a:pt x="10" y="77"/>
                      </a:cubicBezTo>
                      <a:cubicBezTo>
                        <a:pt x="12" y="80"/>
                        <a:pt x="13" y="84"/>
                        <a:pt x="13" y="84"/>
                      </a:cubicBezTo>
                      <a:cubicBezTo>
                        <a:pt x="13" y="84"/>
                        <a:pt x="20" y="116"/>
                        <a:pt x="0" y="124"/>
                      </a:cubicBezTo>
                      <a:cubicBezTo>
                        <a:pt x="0" y="124"/>
                        <a:pt x="0" y="124"/>
                        <a:pt x="0" y="124"/>
                      </a:cubicBezTo>
                      <a:cubicBezTo>
                        <a:pt x="0" y="124"/>
                        <a:pt x="0" y="124"/>
                        <a:pt x="0" y="124"/>
                      </a:cubicBezTo>
                      <a:cubicBezTo>
                        <a:pt x="0" y="124"/>
                        <a:pt x="0" y="124"/>
                        <a:pt x="0" y="124"/>
                      </a:cubicBezTo>
                      <a:cubicBezTo>
                        <a:pt x="0" y="124"/>
                        <a:pt x="0" y="124"/>
                        <a:pt x="0" y="124"/>
                      </a:cubicBezTo>
                      <a:cubicBezTo>
                        <a:pt x="33" y="139"/>
                        <a:pt x="73" y="129"/>
                        <a:pt x="91" y="127"/>
                      </a:cubicBezTo>
                      <a:cubicBezTo>
                        <a:pt x="111" y="124"/>
                        <a:pt x="110" y="115"/>
                        <a:pt x="110" y="115"/>
                      </a:cubicBezTo>
                      <a:cubicBezTo>
                        <a:pt x="108" y="103"/>
                        <a:pt x="101" y="63"/>
                        <a:pt x="106" y="57"/>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p:cNvSpPr>
                  <a:spLocks/>
                </p:cNvSpPr>
                <p:nvPr/>
              </p:nvSpPr>
              <p:spPr bwMode="auto">
                <a:xfrm>
                  <a:off x="3046413" y="3313113"/>
                  <a:ext cx="74613" cy="146050"/>
                </a:xfrm>
                <a:custGeom>
                  <a:avLst/>
                  <a:gdLst>
                    <a:gd name="T0" fmla="*/ 0 w 21"/>
                    <a:gd name="T1" fmla="*/ 0 h 41"/>
                    <a:gd name="T2" fmla="*/ 5 w 21"/>
                    <a:gd name="T3" fmla="*/ 20 h 41"/>
                    <a:gd name="T4" fmla="*/ 5 w 21"/>
                    <a:gd name="T5" fmla="*/ 22 h 41"/>
                    <a:gd name="T6" fmla="*/ 10 w 21"/>
                    <a:gd name="T7" fmla="*/ 41 h 41"/>
                    <a:gd name="T8" fmla="*/ 21 w 21"/>
                    <a:gd name="T9" fmla="*/ 13 h 41"/>
                    <a:gd name="T10" fmla="*/ 0 w 21"/>
                    <a:gd name="T11" fmla="*/ 0 h 41"/>
                    <a:gd name="T12" fmla="*/ 0 w 2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1" h="41">
                      <a:moveTo>
                        <a:pt x="0" y="0"/>
                      </a:moveTo>
                      <a:cubicBezTo>
                        <a:pt x="5" y="20"/>
                        <a:pt x="5" y="20"/>
                        <a:pt x="5" y="20"/>
                      </a:cubicBezTo>
                      <a:cubicBezTo>
                        <a:pt x="5" y="22"/>
                        <a:pt x="5" y="22"/>
                        <a:pt x="5" y="22"/>
                      </a:cubicBezTo>
                      <a:cubicBezTo>
                        <a:pt x="6" y="26"/>
                        <a:pt x="8" y="34"/>
                        <a:pt x="10" y="41"/>
                      </a:cubicBezTo>
                      <a:cubicBezTo>
                        <a:pt x="12" y="34"/>
                        <a:pt x="15" y="23"/>
                        <a:pt x="21" y="13"/>
                      </a:cubicBezTo>
                      <a:cubicBezTo>
                        <a:pt x="9" y="9"/>
                        <a:pt x="1" y="1"/>
                        <a:pt x="0" y="0"/>
                      </a:cubicBezTo>
                      <a:cubicBezTo>
                        <a:pt x="0" y="0"/>
                        <a:pt x="0" y="0"/>
                        <a:pt x="0" y="0"/>
                      </a:cubicBez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p:cNvSpPr>
                  <a:spLocks/>
                </p:cNvSpPr>
                <p:nvPr/>
              </p:nvSpPr>
              <p:spPr bwMode="auto">
                <a:xfrm>
                  <a:off x="2941815" y="3479800"/>
                  <a:ext cx="50800" cy="138113"/>
                </a:xfrm>
                <a:custGeom>
                  <a:avLst/>
                  <a:gdLst>
                    <a:gd name="T0" fmla="*/ 13 w 14"/>
                    <a:gd name="T1" fmla="*/ 1 h 39"/>
                    <a:gd name="T2" fmla="*/ 2 w 14"/>
                    <a:gd name="T3" fmla="*/ 5 h 39"/>
                    <a:gd name="T4" fmla="*/ 7 w 14"/>
                    <a:gd name="T5" fmla="*/ 27 h 39"/>
                    <a:gd name="T6" fmla="*/ 14 w 14"/>
                    <a:gd name="T7" fmla="*/ 39 h 39"/>
                    <a:gd name="T8" fmla="*/ 13 w 14"/>
                    <a:gd name="T9" fmla="*/ 1 h 39"/>
                  </a:gdLst>
                  <a:ahLst/>
                  <a:cxnLst>
                    <a:cxn ang="0">
                      <a:pos x="T0" y="T1"/>
                    </a:cxn>
                    <a:cxn ang="0">
                      <a:pos x="T2" y="T3"/>
                    </a:cxn>
                    <a:cxn ang="0">
                      <a:pos x="T4" y="T5"/>
                    </a:cxn>
                    <a:cxn ang="0">
                      <a:pos x="T6" y="T7"/>
                    </a:cxn>
                    <a:cxn ang="0">
                      <a:pos x="T8" y="T9"/>
                    </a:cxn>
                  </a:cxnLst>
                  <a:rect l="0" t="0" r="r" b="b"/>
                  <a:pathLst>
                    <a:path w="14" h="39">
                      <a:moveTo>
                        <a:pt x="13" y="1"/>
                      </a:moveTo>
                      <a:cubicBezTo>
                        <a:pt x="8" y="0"/>
                        <a:pt x="4" y="1"/>
                        <a:pt x="2" y="5"/>
                      </a:cubicBezTo>
                      <a:cubicBezTo>
                        <a:pt x="0" y="11"/>
                        <a:pt x="3" y="19"/>
                        <a:pt x="7" y="27"/>
                      </a:cubicBezTo>
                      <a:cubicBezTo>
                        <a:pt x="9" y="31"/>
                        <a:pt x="12" y="35"/>
                        <a:pt x="14" y="39"/>
                      </a:cubicBezTo>
                      <a:cubicBezTo>
                        <a:pt x="11" y="31"/>
                        <a:pt x="6" y="8"/>
                        <a:pt x="13" y="1"/>
                      </a:cubicBez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1"/>
                <p:cNvSpPr>
                  <a:spLocks/>
                </p:cNvSpPr>
                <p:nvPr/>
              </p:nvSpPr>
              <p:spPr bwMode="auto">
                <a:xfrm>
                  <a:off x="2424478" y="3076828"/>
                  <a:ext cx="906543" cy="749881"/>
                </a:xfrm>
                <a:custGeom>
                  <a:avLst/>
                  <a:gdLst>
                    <a:gd name="T0" fmla="*/ 166 w 250"/>
                    <a:gd name="T1" fmla="*/ 164 h 204"/>
                    <a:gd name="T2" fmla="*/ 153 w 250"/>
                    <a:gd name="T3" fmla="*/ 204 h 204"/>
                    <a:gd name="T4" fmla="*/ 153 w 250"/>
                    <a:gd name="T5" fmla="*/ 204 h 204"/>
                    <a:gd name="T6" fmla="*/ 152 w 250"/>
                    <a:gd name="T7" fmla="*/ 204 h 204"/>
                    <a:gd name="T8" fmla="*/ 82 w 250"/>
                    <a:gd name="T9" fmla="*/ 173 h 204"/>
                    <a:gd name="T10" fmla="*/ 72 w 250"/>
                    <a:gd name="T11" fmla="*/ 176 h 204"/>
                    <a:gd name="T12" fmla="*/ 5 w 250"/>
                    <a:gd name="T13" fmla="*/ 128 h 204"/>
                    <a:gd name="T14" fmla="*/ 53 w 250"/>
                    <a:gd name="T15" fmla="*/ 61 h 204"/>
                    <a:gd name="T16" fmla="*/ 64 w 250"/>
                    <a:gd name="T17" fmla="*/ 60 h 204"/>
                    <a:gd name="T18" fmla="*/ 87 w 250"/>
                    <a:gd name="T19" fmla="*/ 30 h 204"/>
                    <a:gd name="T20" fmla="*/ 125 w 250"/>
                    <a:gd name="T21" fmla="*/ 8 h 204"/>
                    <a:gd name="T22" fmla="*/ 197 w 250"/>
                    <a:gd name="T23" fmla="*/ 13 h 204"/>
                    <a:gd name="T24" fmla="*/ 246 w 250"/>
                    <a:gd name="T25" fmla="*/ 42 h 204"/>
                    <a:gd name="T26" fmla="*/ 239 w 250"/>
                    <a:gd name="T27" fmla="*/ 81 h 204"/>
                    <a:gd name="T28" fmla="*/ 239 w 250"/>
                    <a:gd name="T29" fmla="*/ 80 h 204"/>
                    <a:gd name="T30" fmla="*/ 200 w 250"/>
                    <a:gd name="T31" fmla="*/ 84 h 204"/>
                    <a:gd name="T32" fmla="*/ 179 w 250"/>
                    <a:gd name="T33" fmla="*/ 71 h 204"/>
                    <a:gd name="T34" fmla="*/ 179 w 250"/>
                    <a:gd name="T35" fmla="*/ 71 h 204"/>
                    <a:gd name="T36" fmla="*/ 193 w 250"/>
                    <a:gd name="T37" fmla="*/ 126 h 204"/>
                    <a:gd name="T38" fmla="*/ 183 w 250"/>
                    <a:gd name="T39" fmla="*/ 128 h 204"/>
                    <a:gd name="T40" fmla="*/ 162 w 250"/>
                    <a:gd name="T41" fmla="*/ 119 h 204"/>
                    <a:gd name="T42" fmla="*/ 151 w 250"/>
                    <a:gd name="T43" fmla="*/ 123 h 204"/>
                    <a:gd name="T44" fmla="*/ 156 w 250"/>
                    <a:gd name="T45" fmla="*/ 145 h 204"/>
                    <a:gd name="T46" fmla="*/ 163 w 250"/>
                    <a:gd name="T47" fmla="*/ 157 h 204"/>
                    <a:gd name="T48" fmla="*/ 166 w 250"/>
                    <a:gd name="T49"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204">
                      <a:moveTo>
                        <a:pt x="166" y="164"/>
                      </a:moveTo>
                      <a:cubicBezTo>
                        <a:pt x="166" y="164"/>
                        <a:pt x="172" y="195"/>
                        <a:pt x="153" y="204"/>
                      </a:cubicBezTo>
                      <a:cubicBezTo>
                        <a:pt x="153" y="204"/>
                        <a:pt x="153" y="204"/>
                        <a:pt x="153" y="204"/>
                      </a:cubicBezTo>
                      <a:cubicBezTo>
                        <a:pt x="153" y="204"/>
                        <a:pt x="153" y="204"/>
                        <a:pt x="152" y="204"/>
                      </a:cubicBezTo>
                      <a:cubicBezTo>
                        <a:pt x="126" y="204"/>
                        <a:pt x="100" y="192"/>
                        <a:pt x="82" y="173"/>
                      </a:cubicBezTo>
                      <a:cubicBezTo>
                        <a:pt x="79" y="174"/>
                        <a:pt x="76" y="175"/>
                        <a:pt x="72" y="176"/>
                      </a:cubicBezTo>
                      <a:cubicBezTo>
                        <a:pt x="40" y="181"/>
                        <a:pt x="10" y="160"/>
                        <a:pt x="5" y="128"/>
                      </a:cubicBezTo>
                      <a:cubicBezTo>
                        <a:pt x="0" y="96"/>
                        <a:pt x="21" y="66"/>
                        <a:pt x="53" y="61"/>
                      </a:cubicBezTo>
                      <a:cubicBezTo>
                        <a:pt x="57" y="60"/>
                        <a:pt x="60" y="60"/>
                        <a:pt x="64" y="60"/>
                      </a:cubicBezTo>
                      <a:cubicBezTo>
                        <a:pt x="69" y="50"/>
                        <a:pt x="76" y="40"/>
                        <a:pt x="87" y="30"/>
                      </a:cubicBezTo>
                      <a:cubicBezTo>
                        <a:pt x="97" y="20"/>
                        <a:pt x="110" y="13"/>
                        <a:pt x="125" y="8"/>
                      </a:cubicBezTo>
                      <a:cubicBezTo>
                        <a:pt x="150" y="0"/>
                        <a:pt x="175" y="3"/>
                        <a:pt x="197" y="13"/>
                      </a:cubicBezTo>
                      <a:cubicBezTo>
                        <a:pt x="218" y="9"/>
                        <a:pt x="239" y="21"/>
                        <a:pt x="246" y="42"/>
                      </a:cubicBezTo>
                      <a:cubicBezTo>
                        <a:pt x="250" y="56"/>
                        <a:pt x="247" y="70"/>
                        <a:pt x="239" y="81"/>
                      </a:cubicBezTo>
                      <a:cubicBezTo>
                        <a:pt x="239" y="81"/>
                        <a:pt x="239" y="81"/>
                        <a:pt x="239" y="80"/>
                      </a:cubicBezTo>
                      <a:cubicBezTo>
                        <a:pt x="224" y="88"/>
                        <a:pt x="211" y="87"/>
                        <a:pt x="200" y="84"/>
                      </a:cubicBezTo>
                      <a:cubicBezTo>
                        <a:pt x="188" y="80"/>
                        <a:pt x="180" y="72"/>
                        <a:pt x="179" y="71"/>
                      </a:cubicBezTo>
                      <a:cubicBezTo>
                        <a:pt x="179" y="71"/>
                        <a:pt x="179" y="71"/>
                        <a:pt x="179" y="71"/>
                      </a:cubicBezTo>
                      <a:cubicBezTo>
                        <a:pt x="193" y="126"/>
                        <a:pt x="193" y="126"/>
                        <a:pt x="193" y="126"/>
                      </a:cubicBezTo>
                      <a:cubicBezTo>
                        <a:pt x="194" y="134"/>
                        <a:pt x="183" y="128"/>
                        <a:pt x="183" y="128"/>
                      </a:cubicBezTo>
                      <a:cubicBezTo>
                        <a:pt x="183" y="128"/>
                        <a:pt x="172" y="121"/>
                        <a:pt x="162" y="119"/>
                      </a:cubicBezTo>
                      <a:cubicBezTo>
                        <a:pt x="157" y="118"/>
                        <a:pt x="153" y="119"/>
                        <a:pt x="151" y="123"/>
                      </a:cubicBezTo>
                      <a:cubicBezTo>
                        <a:pt x="149" y="129"/>
                        <a:pt x="152" y="137"/>
                        <a:pt x="156" y="145"/>
                      </a:cubicBezTo>
                      <a:cubicBezTo>
                        <a:pt x="158" y="149"/>
                        <a:pt x="161" y="153"/>
                        <a:pt x="163" y="157"/>
                      </a:cubicBezTo>
                      <a:cubicBezTo>
                        <a:pt x="165" y="160"/>
                        <a:pt x="166" y="164"/>
                        <a:pt x="166" y="164"/>
                      </a:cubicBez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2"/>
                <p:cNvSpPr>
                  <a:spLocks/>
                </p:cNvSpPr>
                <p:nvPr/>
              </p:nvSpPr>
              <p:spPr bwMode="auto">
                <a:xfrm>
                  <a:off x="3170238" y="3425825"/>
                  <a:ext cx="46038" cy="39688"/>
                </a:xfrm>
                <a:custGeom>
                  <a:avLst/>
                  <a:gdLst>
                    <a:gd name="T0" fmla="*/ 7 w 13"/>
                    <a:gd name="T1" fmla="*/ 8 h 11"/>
                    <a:gd name="T2" fmla="*/ 12 w 13"/>
                    <a:gd name="T3" fmla="*/ 10 h 11"/>
                    <a:gd name="T4" fmla="*/ 13 w 13"/>
                    <a:gd name="T5" fmla="*/ 6 h 11"/>
                    <a:gd name="T6" fmla="*/ 6 w 13"/>
                    <a:gd name="T7" fmla="*/ 0 h 11"/>
                    <a:gd name="T8" fmla="*/ 0 w 13"/>
                    <a:gd name="T9" fmla="*/ 7 h 11"/>
                    <a:gd name="T10" fmla="*/ 2 w 13"/>
                    <a:gd name="T11" fmla="*/ 11 h 11"/>
                    <a:gd name="T12" fmla="*/ 7 w 13"/>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7" y="8"/>
                      </a:moveTo>
                      <a:cubicBezTo>
                        <a:pt x="9" y="8"/>
                        <a:pt x="11" y="9"/>
                        <a:pt x="12" y="10"/>
                      </a:cubicBezTo>
                      <a:cubicBezTo>
                        <a:pt x="13" y="9"/>
                        <a:pt x="13" y="8"/>
                        <a:pt x="13" y="6"/>
                      </a:cubicBezTo>
                      <a:cubicBezTo>
                        <a:pt x="13" y="3"/>
                        <a:pt x="10" y="0"/>
                        <a:pt x="6" y="0"/>
                      </a:cubicBezTo>
                      <a:cubicBezTo>
                        <a:pt x="3" y="1"/>
                        <a:pt x="0" y="4"/>
                        <a:pt x="0" y="7"/>
                      </a:cubicBezTo>
                      <a:cubicBezTo>
                        <a:pt x="0" y="9"/>
                        <a:pt x="1" y="10"/>
                        <a:pt x="2" y="11"/>
                      </a:cubicBezTo>
                      <a:cubicBezTo>
                        <a:pt x="3" y="10"/>
                        <a:pt x="5" y="8"/>
                        <a:pt x="7"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3"/>
                <p:cNvSpPr>
                  <a:spLocks/>
                </p:cNvSpPr>
                <p:nvPr/>
              </p:nvSpPr>
              <p:spPr bwMode="auto">
                <a:xfrm>
                  <a:off x="3238501" y="3643313"/>
                  <a:ext cx="100013" cy="14288"/>
                </a:xfrm>
                <a:custGeom>
                  <a:avLst/>
                  <a:gdLst>
                    <a:gd name="T0" fmla="*/ 0 w 28"/>
                    <a:gd name="T1" fmla="*/ 2 h 4"/>
                    <a:gd name="T2" fmla="*/ 13 w 28"/>
                    <a:gd name="T3" fmla="*/ 2 h 4"/>
                    <a:gd name="T4" fmla="*/ 22 w 28"/>
                    <a:gd name="T5" fmla="*/ 1 h 4"/>
                    <a:gd name="T6" fmla="*/ 26 w 28"/>
                    <a:gd name="T7" fmla="*/ 1 h 4"/>
                    <a:gd name="T8" fmla="*/ 28 w 28"/>
                    <a:gd name="T9" fmla="*/ 2 h 4"/>
                    <a:gd name="T10" fmla="*/ 27 w 28"/>
                    <a:gd name="T11" fmla="*/ 3 h 4"/>
                    <a:gd name="T12" fmla="*/ 27 w 28"/>
                    <a:gd name="T13" fmla="*/ 3 h 4"/>
                    <a:gd name="T14" fmla="*/ 27 w 28"/>
                    <a:gd name="T15" fmla="*/ 4 h 4"/>
                    <a:gd name="T16" fmla="*/ 22 w 28"/>
                    <a:gd name="T17" fmla="*/ 4 h 4"/>
                    <a:gd name="T18" fmla="*/ 13 w 28"/>
                    <a:gd name="T19" fmla="*/ 4 h 4"/>
                    <a:gd name="T20" fmla="*/ 0 w 2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
                      <a:moveTo>
                        <a:pt x="0" y="2"/>
                      </a:moveTo>
                      <a:cubicBezTo>
                        <a:pt x="0" y="2"/>
                        <a:pt x="7" y="2"/>
                        <a:pt x="13" y="2"/>
                      </a:cubicBezTo>
                      <a:cubicBezTo>
                        <a:pt x="16" y="2"/>
                        <a:pt x="20" y="2"/>
                        <a:pt x="22" y="1"/>
                      </a:cubicBezTo>
                      <a:cubicBezTo>
                        <a:pt x="24" y="1"/>
                        <a:pt x="26" y="1"/>
                        <a:pt x="26" y="1"/>
                      </a:cubicBezTo>
                      <a:cubicBezTo>
                        <a:pt x="27" y="0"/>
                        <a:pt x="28" y="1"/>
                        <a:pt x="28" y="2"/>
                      </a:cubicBezTo>
                      <a:cubicBezTo>
                        <a:pt x="28" y="2"/>
                        <a:pt x="28" y="3"/>
                        <a:pt x="27" y="3"/>
                      </a:cubicBezTo>
                      <a:cubicBezTo>
                        <a:pt x="27" y="3"/>
                        <a:pt x="27" y="3"/>
                        <a:pt x="27" y="3"/>
                      </a:cubicBezTo>
                      <a:cubicBezTo>
                        <a:pt x="27" y="4"/>
                        <a:pt x="27" y="4"/>
                        <a:pt x="27" y="4"/>
                      </a:cubicBezTo>
                      <a:cubicBezTo>
                        <a:pt x="27" y="4"/>
                        <a:pt x="25" y="4"/>
                        <a:pt x="22" y="4"/>
                      </a:cubicBezTo>
                      <a:cubicBezTo>
                        <a:pt x="20" y="4"/>
                        <a:pt x="16" y="4"/>
                        <a:pt x="13" y="4"/>
                      </a:cubicBezTo>
                      <a:cubicBezTo>
                        <a:pt x="7" y="3"/>
                        <a:pt x="0" y="2"/>
                        <a:pt x="0" y="2"/>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4"/>
                <p:cNvSpPr>
                  <a:spLocks/>
                </p:cNvSpPr>
                <p:nvPr/>
              </p:nvSpPr>
              <p:spPr bwMode="auto">
                <a:xfrm>
                  <a:off x="3238501" y="3649663"/>
                  <a:ext cx="100013" cy="14288"/>
                </a:xfrm>
                <a:custGeom>
                  <a:avLst/>
                  <a:gdLst>
                    <a:gd name="T0" fmla="*/ 0 w 28"/>
                    <a:gd name="T1" fmla="*/ 0 h 4"/>
                    <a:gd name="T2" fmla="*/ 13 w 28"/>
                    <a:gd name="T3" fmla="*/ 1 h 4"/>
                    <a:gd name="T4" fmla="*/ 22 w 28"/>
                    <a:gd name="T5" fmla="*/ 2 h 4"/>
                    <a:gd name="T6" fmla="*/ 26 w 28"/>
                    <a:gd name="T7" fmla="*/ 1 h 4"/>
                    <a:gd name="T8" fmla="*/ 28 w 28"/>
                    <a:gd name="T9" fmla="*/ 3 h 4"/>
                    <a:gd name="T10" fmla="*/ 26 w 28"/>
                    <a:gd name="T11" fmla="*/ 4 h 4"/>
                    <a:gd name="T12" fmla="*/ 26 w 28"/>
                    <a:gd name="T13" fmla="*/ 4 h 4"/>
                    <a:gd name="T14" fmla="*/ 26 w 28"/>
                    <a:gd name="T15" fmla="*/ 4 h 4"/>
                    <a:gd name="T16" fmla="*/ 22 w 28"/>
                    <a:gd name="T17" fmla="*/ 4 h 4"/>
                    <a:gd name="T18" fmla="*/ 13 w 28"/>
                    <a:gd name="T19" fmla="*/ 3 h 4"/>
                    <a:gd name="T20" fmla="*/ 0 w 28"/>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
                      <a:moveTo>
                        <a:pt x="0" y="0"/>
                      </a:moveTo>
                      <a:cubicBezTo>
                        <a:pt x="0" y="0"/>
                        <a:pt x="7" y="1"/>
                        <a:pt x="13" y="1"/>
                      </a:cubicBezTo>
                      <a:cubicBezTo>
                        <a:pt x="16" y="2"/>
                        <a:pt x="20" y="2"/>
                        <a:pt x="22" y="2"/>
                      </a:cubicBezTo>
                      <a:cubicBezTo>
                        <a:pt x="24" y="1"/>
                        <a:pt x="26" y="1"/>
                        <a:pt x="26" y="1"/>
                      </a:cubicBezTo>
                      <a:cubicBezTo>
                        <a:pt x="27" y="1"/>
                        <a:pt x="27" y="2"/>
                        <a:pt x="28" y="3"/>
                      </a:cubicBezTo>
                      <a:cubicBezTo>
                        <a:pt x="28" y="3"/>
                        <a:pt x="27" y="4"/>
                        <a:pt x="26" y="4"/>
                      </a:cubicBezTo>
                      <a:cubicBezTo>
                        <a:pt x="26" y="4"/>
                        <a:pt x="26" y="4"/>
                        <a:pt x="26" y="4"/>
                      </a:cubicBezTo>
                      <a:cubicBezTo>
                        <a:pt x="26" y="4"/>
                        <a:pt x="26" y="4"/>
                        <a:pt x="26" y="4"/>
                      </a:cubicBezTo>
                      <a:cubicBezTo>
                        <a:pt x="26" y="4"/>
                        <a:pt x="24" y="4"/>
                        <a:pt x="22" y="4"/>
                      </a:cubicBezTo>
                      <a:cubicBezTo>
                        <a:pt x="19" y="4"/>
                        <a:pt x="16" y="3"/>
                        <a:pt x="13" y="3"/>
                      </a:cubicBezTo>
                      <a:cubicBezTo>
                        <a:pt x="6" y="2"/>
                        <a:pt x="0" y="0"/>
                        <a:pt x="0" y="0"/>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5"/>
                <p:cNvSpPr>
                  <a:spLocks/>
                </p:cNvSpPr>
                <p:nvPr/>
              </p:nvSpPr>
              <p:spPr bwMode="auto">
                <a:xfrm>
                  <a:off x="3911601" y="4330700"/>
                  <a:ext cx="438150" cy="333375"/>
                </a:xfrm>
                <a:custGeom>
                  <a:avLst/>
                  <a:gdLst>
                    <a:gd name="T0" fmla="*/ 121 w 123"/>
                    <a:gd name="T1" fmla="*/ 56 h 94"/>
                    <a:gd name="T2" fmla="*/ 119 w 123"/>
                    <a:gd name="T3" fmla="*/ 48 h 94"/>
                    <a:gd name="T4" fmla="*/ 122 w 123"/>
                    <a:gd name="T5" fmla="*/ 43 h 94"/>
                    <a:gd name="T6" fmla="*/ 116 w 123"/>
                    <a:gd name="T7" fmla="*/ 33 h 94"/>
                    <a:gd name="T8" fmla="*/ 104 w 123"/>
                    <a:gd name="T9" fmla="*/ 30 h 94"/>
                    <a:gd name="T10" fmla="*/ 86 w 123"/>
                    <a:gd name="T11" fmla="*/ 23 h 94"/>
                    <a:gd name="T12" fmla="*/ 106 w 123"/>
                    <a:gd name="T13" fmla="*/ 17 h 94"/>
                    <a:gd name="T14" fmla="*/ 109 w 123"/>
                    <a:gd name="T15" fmla="*/ 0 h 94"/>
                    <a:gd name="T16" fmla="*/ 64 w 123"/>
                    <a:gd name="T17" fmla="*/ 11 h 94"/>
                    <a:gd name="T18" fmla="*/ 49 w 123"/>
                    <a:gd name="T19" fmla="*/ 25 h 94"/>
                    <a:gd name="T20" fmla="*/ 0 w 123"/>
                    <a:gd name="T21" fmla="*/ 49 h 94"/>
                    <a:gd name="T22" fmla="*/ 10 w 123"/>
                    <a:gd name="T23" fmla="*/ 94 h 94"/>
                    <a:gd name="T24" fmla="*/ 66 w 123"/>
                    <a:gd name="T25" fmla="*/ 80 h 94"/>
                    <a:gd name="T26" fmla="*/ 93 w 123"/>
                    <a:gd name="T27" fmla="*/ 82 h 94"/>
                    <a:gd name="T28" fmla="*/ 103 w 123"/>
                    <a:gd name="T29" fmla="*/ 76 h 94"/>
                    <a:gd name="T30" fmla="*/ 103 w 123"/>
                    <a:gd name="T31" fmla="*/ 72 h 94"/>
                    <a:gd name="T32" fmla="*/ 112 w 123"/>
                    <a:gd name="T33" fmla="*/ 66 h 94"/>
                    <a:gd name="T34" fmla="*/ 111 w 123"/>
                    <a:gd name="T35" fmla="*/ 61 h 94"/>
                    <a:gd name="T36" fmla="*/ 111 w 123"/>
                    <a:gd name="T37" fmla="*/ 61 h 94"/>
                    <a:gd name="T38" fmla="*/ 121 w 123"/>
                    <a:gd name="T39" fmla="*/ 5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 h="94">
                      <a:moveTo>
                        <a:pt x="121" y="56"/>
                      </a:moveTo>
                      <a:cubicBezTo>
                        <a:pt x="122" y="53"/>
                        <a:pt x="121" y="50"/>
                        <a:pt x="119" y="48"/>
                      </a:cubicBezTo>
                      <a:cubicBezTo>
                        <a:pt x="120" y="46"/>
                        <a:pt x="121" y="45"/>
                        <a:pt x="122" y="43"/>
                      </a:cubicBezTo>
                      <a:cubicBezTo>
                        <a:pt x="123" y="39"/>
                        <a:pt x="120" y="35"/>
                        <a:pt x="116" y="33"/>
                      </a:cubicBezTo>
                      <a:cubicBezTo>
                        <a:pt x="104" y="30"/>
                        <a:pt x="104" y="30"/>
                        <a:pt x="104" y="30"/>
                      </a:cubicBezTo>
                      <a:cubicBezTo>
                        <a:pt x="86" y="23"/>
                        <a:pt x="86" y="23"/>
                        <a:pt x="86" y="23"/>
                      </a:cubicBezTo>
                      <a:cubicBezTo>
                        <a:pt x="106" y="17"/>
                        <a:pt x="106" y="17"/>
                        <a:pt x="106" y="17"/>
                      </a:cubicBezTo>
                      <a:cubicBezTo>
                        <a:pt x="106" y="17"/>
                        <a:pt x="117" y="8"/>
                        <a:pt x="109" y="0"/>
                      </a:cubicBezTo>
                      <a:cubicBezTo>
                        <a:pt x="75" y="11"/>
                        <a:pt x="75" y="5"/>
                        <a:pt x="64" y="11"/>
                      </a:cubicBezTo>
                      <a:cubicBezTo>
                        <a:pt x="57" y="14"/>
                        <a:pt x="52" y="19"/>
                        <a:pt x="49" y="25"/>
                      </a:cubicBezTo>
                      <a:cubicBezTo>
                        <a:pt x="47" y="28"/>
                        <a:pt x="0" y="49"/>
                        <a:pt x="0" y="49"/>
                      </a:cubicBezTo>
                      <a:cubicBezTo>
                        <a:pt x="10" y="94"/>
                        <a:pt x="10" y="94"/>
                        <a:pt x="10" y="94"/>
                      </a:cubicBezTo>
                      <a:cubicBezTo>
                        <a:pt x="66" y="80"/>
                        <a:pt x="66" y="80"/>
                        <a:pt x="66" y="80"/>
                      </a:cubicBezTo>
                      <a:cubicBezTo>
                        <a:pt x="93" y="82"/>
                        <a:pt x="93" y="82"/>
                        <a:pt x="93" y="82"/>
                      </a:cubicBezTo>
                      <a:cubicBezTo>
                        <a:pt x="97" y="83"/>
                        <a:pt x="101" y="81"/>
                        <a:pt x="103" y="76"/>
                      </a:cubicBezTo>
                      <a:cubicBezTo>
                        <a:pt x="103" y="75"/>
                        <a:pt x="103" y="73"/>
                        <a:pt x="103" y="72"/>
                      </a:cubicBezTo>
                      <a:cubicBezTo>
                        <a:pt x="107" y="73"/>
                        <a:pt x="110" y="70"/>
                        <a:pt x="112" y="66"/>
                      </a:cubicBezTo>
                      <a:cubicBezTo>
                        <a:pt x="112" y="65"/>
                        <a:pt x="112" y="63"/>
                        <a:pt x="111" y="61"/>
                      </a:cubicBezTo>
                      <a:cubicBezTo>
                        <a:pt x="111" y="61"/>
                        <a:pt x="111" y="61"/>
                        <a:pt x="111" y="61"/>
                      </a:cubicBezTo>
                      <a:cubicBezTo>
                        <a:pt x="116" y="63"/>
                        <a:pt x="120" y="60"/>
                        <a:pt x="121" y="56"/>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80"/>
                <p:cNvSpPr>
                  <a:spLocks/>
                </p:cNvSpPr>
                <p:nvPr/>
              </p:nvSpPr>
              <p:spPr bwMode="auto">
                <a:xfrm>
                  <a:off x="2728913" y="3925888"/>
                  <a:ext cx="815975" cy="1017588"/>
                </a:xfrm>
                <a:custGeom>
                  <a:avLst/>
                  <a:gdLst>
                    <a:gd name="T0" fmla="*/ 211 w 229"/>
                    <a:gd name="T1" fmla="*/ 274 h 287"/>
                    <a:gd name="T2" fmla="*/ 159 w 229"/>
                    <a:gd name="T3" fmla="*/ 269 h 287"/>
                    <a:gd name="T4" fmla="*/ 23 w 229"/>
                    <a:gd name="T5" fmla="*/ 94 h 287"/>
                    <a:gd name="T6" fmla="*/ 23 w 229"/>
                    <a:gd name="T7" fmla="*/ 94 h 287"/>
                    <a:gd name="T8" fmla="*/ 17 w 229"/>
                    <a:gd name="T9" fmla="*/ 88 h 287"/>
                    <a:gd name="T10" fmla="*/ 25 w 229"/>
                    <a:gd name="T11" fmla="*/ 17 h 287"/>
                    <a:gd name="T12" fmla="*/ 96 w 229"/>
                    <a:gd name="T13" fmla="*/ 25 h 287"/>
                    <a:gd name="T14" fmla="*/ 96 w 229"/>
                    <a:gd name="T15" fmla="*/ 25 h 287"/>
                    <a:gd name="T16" fmla="*/ 216 w 229"/>
                    <a:gd name="T17" fmla="*/ 223 h 287"/>
                    <a:gd name="T18" fmla="*/ 211 w 229"/>
                    <a:gd name="T19" fmla="*/ 27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87">
                      <a:moveTo>
                        <a:pt x="211" y="274"/>
                      </a:moveTo>
                      <a:cubicBezTo>
                        <a:pt x="195" y="287"/>
                        <a:pt x="172" y="285"/>
                        <a:pt x="159" y="269"/>
                      </a:cubicBezTo>
                      <a:cubicBezTo>
                        <a:pt x="23" y="94"/>
                        <a:pt x="23" y="94"/>
                        <a:pt x="23" y="94"/>
                      </a:cubicBezTo>
                      <a:cubicBezTo>
                        <a:pt x="23" y="94"/>
                        <a:pt x="23" y="94"/>
                        <a:pt x="23" y="94"/>
                      </a:cubicBezTo>
                      <a:cubicBezTo>
                        <a:pt x="17" y="88"/>
                        <a:pt x="17" y="88"/>
                        <a:pt x="17" y="88"/>
                      </a:cubicBezTo>
                      <a:cubicBezTo>
                        <a:pt x="0" y="66"/>
                        <a:pt x="3" y="34"/>
                        <a:pt x="25" y="17"/>
                      </a:cubicBezTo>
                      <a:cubicBezTo>
                        <a:pt x="47" y="0"/>
                        <a:pt x="79" y="4"/>
                        <a:pt x="96" y="25"/>
                      </a:cubicBezTo>
                      <a:cubicBezTo>
                        <a:pt x="96" y="25"/>
                        <a:pt x="96" y="25"/>
                        <a:pt x="96" y="25"/>
                      </a:cubicBezTo>
                      <a:cubicBezTo>
                        <a:pt x="216" y="223"/>
                        <a:pt x="216" y="223"/>
                        <a:pt x="216" y="223"/>
                      </a:cubicBezTo>
                      <a:cubicBezTo>
                        <a:pt x="229" y="238"/>
                        <a:pt x="226" y="262"/>
                        <a:pt x="211" y="274"/>
                      </a:cubicBezTo>
                      <a:close/>
                    </a:path>
                  </a:pathLst>
                </a:custGeom>
                <a:solidFill>
                  <a:srgbClr val="0052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83"/>
                <p:cNvSpPr>
                  <a:spLocks/>
                </p:cNvSpPr>
                <p:nvPr/>
              </p:nvSpPr>
              <p:spPr bwMode="auto">
                <a:xfrm>
                  <a:off x="3690938" y="6507163"/>
                  <a:ext cx="844550" cy="223838"/>
                </a:xfrm>
                <a:custGeom>
                  <a:avLst/>
                  <a:gdLst>
                    <a:gd name="T0" fmla="*/ 0 w 237"/>
                    <a:gd name="T1" fmla="*/ 17 h 63"/>
                    <a:gd name="T2" fmla="*/ 6 w 237"/>
                    <a:gd name="T3" fmla="*/ 53 h 63"/>
                    <a:gd name="T4" fmla="*/ 29 w 237"/>
                    <a:gd name="T5" fmla="*/ 62 h 63"/>
                    <a:gd name="T6" fmla="*/ 140 w 237"/>
                    <a:gd name="T7" fmla="*/ 51 h 63"/>
                    <a:gd name="T8" fmla="*/ 214 w 237"/>
                    <a:gd name="T9" fmla="*/ 35 h 63"/>
                    <a:gd name="T10" fmla="*/ 218 w 237"/>
                    <a:gd name="T11" fmla="*/ 18 h 63"/>
                    <a:gd name="T12" fmla="*/ 112 w 237"/>
                    <a:gd name="T13" fmla="*/ 5 h 63"/>
                    <a:gd name="T14" fmla="*/ 0 w 237"/>
                    <a:gd name="T15" fmla="*/ 17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63">
                      <a:moveTo>
                        <a:pt x="0" y="17"/>
                      </a:moveTo>
                      <a:cubicBezTo>
                        <a:pt x="6" y="53"/>
                        <a:pt x="6" y="53"/>
                        <a:pt x="6" y="53"/>
                      </a:cubicBezTo>
                      <a:cubicBezTo>
                        <a:pt x="9" y="61"/>
                        <a:pt x="17" y="63"/>
                        <a:pt x="29" y="62"/>
                      </a:cubicBezTo>
                      <a:cubicBezTo>
                        <a:pt x="140" y="51"/>
                        <a:pt x="140" y="51"/>
                        <a:pt x="140" y="51"/>
                      </a:cubicBezTo>
                      <a:cubicBezTo>
                        <a:pt x="158" y="49"/>
                        <a:pt x="214" y="35"/>
                        <a:pt x="214" y="35"/>
                      </a:cubicBezTo>
                      <a:cubicBezTo>
                        <a:pt x="237" y="27"/>
                        <a:pt x="224" y="17"/>
                        <a:pt x="218" y="18"/>
                      </a:cubicBezTo>
                      <a:cubicBezTo>
                        <a:pt x="199" y="19"/>
                        <a:pt x="150" y="10"/>
                        <a:pt x="112" y="5"/>
                      </a:cubicBezTo>
                      <a:cubicBezTo>
                        <a:pt x="80" y="0"/>
                        <a:pt x="0" y="17"/>
                        <a:pt x="0" y="17"/>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84"/>
                <p:cNvSpPr>
                  <a:spLocks/>
                </p:cNvSpPr>
                <p:nvPr/>
              </p:nvSpPr>
              <p:spPr bwMode="auto">
                <a:xfrm>
                  <a:off x="3684588" y="6426200"/>
                  <a:ext cx="558800" cy="173038"/>
                </a:xfrm>
                <a:custGeom>
                  <a:avLst/>
                  <a:gdLst>
                    <a:gd name="T0" fmla="*/ 1 w 157"/>
                    <a:gd name="T1" fmla="*/ 10 h 49"/>
                    <a:gd name="T2" fmla="*/ 2 w 157"/>
                    <a:gd name="T3" fmla="*/ 40 h 49"/>
                    <a:gd name="T4" fmla="*/ 136 w 157"/>
                    <a:gd name="T5" fmla="*/ 40 h 49"/>
                    <a:gd name="T6" fmla="*/ 150 w 157"/>
                    <a:gd name="T7" fmla="*/ 33 h 49"/>
                    <a:gd name="T8" fmla="*/ 51 w 157"/>
                    <a:gd name="T9" fmla="*/ 0 h 49"/>
                    <a:gd name="T10" fmla="*/ 1 w 157"/>
                    <a:gd name="T11" fmla="*/ 10 h 49"/>
                  </a:gdLst>
                  <a:ahLst/>
                  <a:cxnLst>
                    <a:cxn ang="0">
                      <a:pos x="T0" y="T1"/>
                    </a:cxn>
                    <a:cxn ang="0">
                      <a:pos x="T2" y="T3"/>
                    </a:cxn>
                    <a:cxn ang="0">
                      <a:pos x="T4" y="T5"/>
                    </a:cxn>
                    <a:cxn ang="0">
                      <a:pos x="T6" y="T7"/>
                    </a:cxn>
                    <a:cxn ang="0">
                      <a:pos x="T8" y="T9"/>
                    </a:cxn>
                    <a:cxn ang="0">
                      <a:pos x="T10" y="T11"/>
                    </a:cxn>
                  </a:cxnLst>
                  <a:rect l="0" t="0" r="r" b="b"/>
                  <a:pathLst>
                    <a:path w="157" h="49">
                      <a:moveTo>
                        <a:pt x="1" y="10"/>
                      </a:moveTo>
                      <a:cubicBezTo>
                        <a:pt x="3" y="21"/>
                        <a:pt x="0" y="33"/>
                        <a:pt x="2" y="40"/>
                      </a:cubicBezTo>
                      <a:cubicBezTo>
                        <a:pt x="5" y="49"/>
                        <a:pt x="136" y="40"/>
                        <a:pt x="136" y="40"/>
                      </a:cubicBezTo>
                      <a:cubicBezTo>
                        <a:pt x="139" y="40"/>
                        <a:pt x="157" y="34"/>
                        <a:pt x="150" y="33"/>
                      </a:cubicBezTo>
                      <a:cubicBezTo>
                        <a:pt x="118" y="29"/>
                        <a:pt x="51" y="13"/>
                        <a:pt x="51" y="0"/>
                      </a:cubicBezTo>
                      <a:lnTo>
                        <a:pt x="1" y="1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85"/>
                <p:cNvSpPr>
                  <a:spLocks/>
                </p:cNvSpPr>
                <p:nvPr/>
              </p:nvSpPr>
              <p:spPr bwMode="auto">
                <a:xfrm>
                  <a:off x="3894138" y="5465763"/>
                  <a:ext cx="549275" cy="1109663"/>
                </a:xfrm>
                <a:custGeom>
                  <a:avLst/>
                  <a:gdLst>
                    <a:gd name="T0" fmla="*/ 207 w 346"/>
                    <a:gd name="T1" fmla="*/ 696 h 699"/>
                    <a:gd name="T2" fmla="*/ 346 w 346"/>
                    <a:gd name="T3" fmla="*/ 699 h 699"/>
                    <a:gd name="T4" fmla="*/ 117 w 346"/>
                    <a:gd name="T5" fmla="*/ 0 h 699"/>
                    <a:gd name="T6" fmla="*/ 0 w 346"/>
                    <a:gd name="T7" fmla="*/ 33 h 699"/>
                    <a:gd name="T8" fmla="*/ 207 w 346"/>
                    <a:gd name="T9" fmla="*/ 696 h 699"/>
                  </a:gdLst>
                  <a:ahLst/>
                  <a:cxnLst>
                    <a:cxn ang="0">
                      <a:pos x="T0" y="T1"/>
                    </a:cxn>
                    <a:cxn ang="0">
                      <a:pos x="T2" y="T3"/>
                    </a:cxn>
                    <a:cxn ang="0">
                      <a:pos x="T4" y="T5"/>
                    </a:cxn>
                    <a:cxn ang="0">
                      <a:pos x="T6" y="T7"/>
                    </a:cxn>
                    <a:cxn ang="0">
                      <a:pos x="T8" y="T9"/>
                    </a:cxn>
                  </a:cxnLst>
                  <a:rect l="0" t="0" r="r" b="b"/>
                  <a:pathLst>
                    <a:path w="346" h="699">
                      <a:moveTo>
                        <a:pt x="207" y="696"/>
                      </a:moveTo>
                      <a:lnTo>
                        <a:pt x="346" y="699"/>
                      </a:lnTo>
                      <a:lnTo>
                        <a:pt x="117" y="0"/>
                      </a:lnTo>
                      <a:lnTo>
                        <a:pt x="0" y="33"/>
                      </a:lnTo>
                      <a:lnTo>
                        <a:pt x="207" y="696"/>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6"/>
                <p:cNvSpPr>
                  <a:spLocks/>
                </p:cNvSpPr>
                <p:nvPr/>
              </p:nvSpPr>
              <p:spPr bwMode="auto">
                <a:xfrm>
                  <a:off x="3519488" y="5546725"/>
                  <a:ext cx="392113" cy="1017588"/>
                </a:xfrm>
                <a:custGeom>
                  <a:avLst/>
                  <a:gdLst>
                    <a:gd name="T0" fmla="*/ 113 w 247"/>
                    <a:gd name="T1" fmla="*/ 641 h 641"/>
                    <a:gd name="T2" fmla="*/ 247 w 247"/>
                    <a:gd name="T3" fmla="*/ 637 h 641"/>
                    <a:gd name="T4" fmla="*/ 139 w 247"/>
                    <a:gd name="T5" fmla="*/ 0 h 641"/>
                    <a:gd name="T6" fmla="*/ 0 w 247"/>
                    <a:gd name="T7" fmla="*/ 0 h 641"/>
                    <a:gd name="T8" fmla="*/ 113 w 247"/>
                    <a:gd name="T9" fmla="*/ 641 h 641"/>
                  </a:gdLst>
                  <a:ahLst/>
                  <a:cxnLst>
                    <a:cxn ang="0">
                      <a:pos x="T0" y="T1"/>
                    </a:cxn>
                    <a:cxn ang="0">
                      <a:pos x="T2" y="T3"/>
                    </a:cxn>
                    <a:cxn ang="0">
                      <a:pos x="T4" y="T5"/>
                    </a:cxn>
                    <a:cxn ang="0">
                      <a:pos x="T6" y="T7"/>
                    </a:cxn>
                    <a:cxn ang="0">
                      <a:pos x="T8" y="T9"/>
                    </a:cxn>
                  </a:cxnLst>
                  <a:rect l="0" t="0" r="r" b="b"/>
                  <a:pathLst>
                    <a:path w="247" h="641">
                      <a:moveTo>
                        <a:pt x="113" y="641"/>
                      </a:moveTo>
                      <a:lnTo>
                        <a:pt x="247" y="637"/>
                      </a:lnTo>
                      <a:lnTo>
                        <a:pt x="139" y="0"/>
                      </a:lnTo>
                      <a:lnTo>
                        <a:pt x="0" y="0"/>
                      </a:lnTo>
                      <a:lnTo>
                        <a:pt x="113" y="641"/>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Rectangle 87"/>
                <p:cNvSpPr>
                  <a:spLocks noChangeArrowheads="1"/>
                </p:cNvSpPr>
                <p:nvPr/>
              </p:nvSpPr>
              <p:spPr bwMode="auto">
                <a:xfrm>
                  <a:off x="3038476" y="5359400"/>
                  <a:ext cx="246063" cy="87313"/>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8"/>
                <p:cNvSpPr>
                  <a:spLocks/>
                </p:cNvSpPr>
                <p:nvPr/>
              </p:nvSpPr>
              <p:spPr bwMode="auto">
                <a:xfrm>
                  <a:off x="2928938" y="5054600"/>
                  <a:ext cx="976313" cy="1409700"/>
                </a:xfrm>
                <a:custGeom>
                  <a:avLst/>
                  <a:gdLst>
                    <a:gd name="T0" fmla="*/ 190 w 274"/>
                    <a:gd name="T1" fmla="*/ 398 h 398"/>
                    <a:gd name="T2" fmla="*/ 147 w 274"/>
                    <a:gd name="T3" fmla="*/ 111 h 398"/>
                    <a:gd name="T4" fmla="*/ 0 w 274"/>
                    <a:gd name="T5" fmla="*/ 89 h 398"/>
                    <a:gd name="T6" fmla="*/ 13 w 274"/>
                    <a:gd name="T7" fmla="*/ 0 h 398"/>
                    <a:gd name="T8" fmla="*/ 194 w 274"/>
                    <a:gd name="T9" fmla="*/ 28 h 398"/>
                    <a:gd name="T10" fmla="*/ 232 w 274"/>
                    <a:gd name="T11" fmla="*/ 67 h 398"/>
                    <a:gd name="T12" fmla="*/ 274 w 274"/>
                    <a:gd name="T13" fmla="*/ 372 h 398"/>
                    <a:gd name="T14" fmla="*/ 190 w 274"/>
                    <a:gd name="T15" fmla="*/ 398 h 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398">
                      <a:moveTo>
                        <a:pt x="190" y="398"/>
                      </a:moveTo>
                      <a:cubicBezTo>
                        <a:pt x="147" y="111"/>
                        <a:pt x="147" y="111"/>
                        <a:pt x="147" y="111"/>
                      </a:cubicBezTo>
                      <a:cubicBezTo>
                        <a:pt x="0" y="89"/>
                        <a:pt x="0" y="89"/>
                        <a:pt x="0" y="89"/>
                      </a:cubicBezTo>
                      <a:cubicBezTo>
                        <a:pt x="13" y="0"/>
                        <a:pt x="13" y="0"/>
                        <a:pt x="13" y="0"/>
                      </a:cubicBezTo>
                      <a:cubicBezTo>
                        <a:pt x="194" y="28"/>
                        <a:pt x="194" y="28"/>
                        <a:pt x="194" y="28"/>
                      </a:cubicBezTo>
                      <a:cubicBezTo>
                        <a:pt x="214" y="31"/>
                        <a:pt x="229" y="47"/>
                        <a:pt x="232" y="67"/>
                      </a:cubicBezTo>
                      <a:cubicBezTo>
                        <a:pt x="274" y="372"/>
                        <a:pt x="274" y="372"/>
                        <a:pt x="274" y="372"/>
                      </a:cubicBezTo>
                      <a:lnTo>
                        <a:pt x="190" y="398"/>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89"/>
                <p:cNvSpPr>
                  <a:spLocks/>
                </p:cNvSpPr>
                <p:nvPr/>
              </p:nvSpPr>
              <p:spPr bwMode="auto">
                <a:xfrm>
                  <a:off x="2928938" y="5054600"/>
                  <a:ext cx="773113" cy="1409700"/>
                </a:xfrm>
                <a:custGeom>
                  <a:avLst/>
                  <a:gdLst>
                    <a:gd name="T0" fmla="*/ 395 w 487"/>
                    <a:gd name="T1" fmla="*/ 227 h 888"/>
                    <a:gd name="T2" fmla="*/ 58 w 487"/>
                    <a:gd name="T3" fmla="*/ 183 h 888"/>
                    <a:gd name="T4" fmla="*/ 85 w 487"/>
                    <a:gd name="T5" fmla="*/ 9 h 888"/>
                    <a:gd name="T6" fmla="*/ 29 w 487"/>
                    <a:gd name="T7" fmla="*/ 0 h 888"/>
                    <a:gd name="T8" fmla="*/ 0 w 487"/>
                    <a:gd name="T9" fmla="*/ 198 h 888"/>
                    <a:gd name="T10" fmla="*/ 330 w 487"/>
                    <a:gd name="T11" fmla="*/ 247 h 888"/>
                    <a:gd name="T12" fmla="*/ 426 w 487"/>
                    <a:gd name="T13" fmla="*/ 888 h 888"/>
                    <a:gd name="T14" fmla="*/ 487 w 487"/>
                    <a:gd name="T15" fmla="*/ 873 h 888"/>
                    <a:gd name="T16" fmla="*/ 395 w 487"/>
                    <a:gd name="T17" fmla="*/ 227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888">
                      <a:moveTo>
                        <a:pt x="395" y="227"/>
                      </a:moveTo>
                      <a:lnTo>
                        <a:pt x="58" y="183"/>
                      </a:lnTo>
                      <a:lnTo>
                        <a:pt x="85" y="9"/>
                      </a:lnTo>
                      <a:lnTo>
                        <a:pt x="29" y="0"/>
                      </a:lnTo>
                      <a:lnTo>
                        <a:pt x="0" y="198"/>
                      </a:lnTo>
                      <a:lnTo>
                        <a:pt x="330" y="247"/>
                      </a:lnTo>
                      <a:lnTo>
                        <a:pt x="426" y="888"/>
                      </a:lnTo>
                      <a:lnTo>
                        <a:pt x="487" y="873"/>
                      </a:lnTo>
                      <a:lnTo>
                        <a:pt x="395" y="227"/>
                      </a:ln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90"/>
                <p:cNvSpPr>
                  <a:spLocks/>
                </p:cNvSpPr>
                <p:nvPr/>
              </p:nvSpPr>
              <p:spPr bwMode="auto">
                <a:xfrm>
                  <a:off x="2928938" y="5054600"/>
                  <a:ext cx="773113" cy="1409700"/>
                </a:xfrm>
                <a:custGeom>
                  <a:avLst/>
                  <a:gdLst>
                    <a:gd name="T0" fmla="*/ 395 w 487"/>
                    <a:gd name="T1" fmla="*/ 227 h 888"/>
                    <a:gd name="T2" fmla="*/ 58 w 487"/>
                    <a:gd name="T3" fmla="*/ 183 h 888"/>
                    <a:gd name="T4" fmla="*/ 85 w 487"/>
                    <a:gd name="T5" fmla="*/ 9 h 888"/>
                    <a:gd name="T6" fmla="*/ 29 w 487"/>
                    <a:gd name="T7" fmla="*/ 0 h 888"/>
                    <a:gd name="T8" fmla="*/ 0 w 487"/>
                    <a:gd name="T9" fmla="*/ 198 h 888"/>
                    <a:gd name="T10" fmla="*/ 330 w 487"/>
                    <a:gd name="T11" fmla="*/ 247 h 888"/>
                    <a:gd name="T12" fmla="*/ 426 w 487"/>
                    <a:gd name="T13" fmla="*/ 888 h 888"/>
                    <a:gd name="T14" fmla="*/ 487 w 487"/>
                    <a:gd name="T15" fmla="*/ 873 h 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7" h="888">
                      <a:moveTo>
                        <a:pt x="395" y="227"/>
                      </a:moveTo>
                      <a:lnTo>
                        <a:pt x="58" y="183"/>
                      </a:lnTo>
                      <a:lnTo>
                        <a:pt x="85" y="9"/>
                      </a:lnTo>
                      <a:lnTo>
                        <a:pt x="29" y="0"/>
                      </a:lnTo>
                      <a:lnTo>
                        <a:pt x="0" y="198"/>
                      </a:lnTo>
                      <a:lnTo>
                        <a:pt x="330" y="247"/>
                      </a:lnTo>
                      <a:lnTo>
                        <a:pt x="426" y="888"/>
                      </a:lnTo>
                      <a:lnTo>
                        <a:pt x="487" y="8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91"/>
                <p:cNvSpPr>
                  <a:spLocks/>
                </p:cNvSpPr>
                <p:nvPr/>
              </p:nvSpPr>
              <p:spPr bwMode="auto">
                <a:xfrm>
                  <a:off x="3937001" y="4462463"/>
                  <a:ext cx="131763" cy="198438"/>
                </a:xfrm>
                <a:custGeom>
                  <a:avLst/>
                  <a:gdLst>
                    <a:gd name="T0" fmla="*/ 38 w 83"/>
                    <a:gd name="T1" fmla="*/ 0 h 125"/>
                    <a:gd name="T2" fmla="*/ 83 w 83"/>
                    <a:gd name="T3" fmla="*/ 109 h 125"/>
                    <a:gd name="T4" fmla="*/ 40 w 83"/>
                    <a:gd name="T5" fmla="*/ 125 h 125"/>
                    <a:gd name="T6" fmla="*/ 2 w 83"/>
                    <a:gd name="T7" fmla="*/ 20 h 125"/>
                    <a:gd name="T8" fmla="*/ 0 w 83"/>
                    <a:gd name="T9" fmla="*/ 13 h 125"/>
                    <a:gd name="T10" fmla="*/ 38 w 83"/>
                    <a:gd name="T11" fmla="*/ 0 h 125"/>
                  </a:gdLst>
                  <a:ahLst/>
                  <a:cxnLst>
                    <a:cxn ang="0">
                      <a:pos x="T0" y="T1"/>
                    </a:cxn>
                    <a:cxn ang="0">
                      <a:pos x="T2" y="T3"/>
                    </a:cxn>
                    <a:cxn ang="0">
                      <a:pos x="T4" y="T5"/>
                    </a:cxn>
                    <a:cxn ang="0">
                      <a:pos x="T6" y="T7"/>
                    </a:cxn>
                    <a:cxn ang="0">
                      <a:pos x="T8" y="T9"/>
                    </a:cxn>
                    <a:cxn ang="0">
                      <a:pos x="T10" y="T11"/>
                    </a:cxn>
                  </a:cxnLst>
                  <a:rect l="0" t="0" r="r" b="b"/>
                  <a:pathLst>
                    <a:path w="83" h="125">
                      <a:moveTo>
                        <a:pt x="38" y="0"/>
                      </a:moveTo>
                      <a:lnTo>
                        <a:pt x="83" y="109"/>
                      </a:lnTo>
                      <a:lnTo>
                        <a:pt x="40" y="125"/>
                      </a:lnTo>
                      <a:lnTo>
                        <a:pt x="2" y="20"/>
                      </a:lnTo>
                      <a:lnTo>
                        <a:pt x="0" y="13"/>
                      </a:lnTo>
                      <a:lnTo>
                        <a:pt x="38" y="0"/>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92"/>
                <p:cNvSpPr>
                  <a:spLocks/>
                </p:cNvSpPr>
                <p:nvPr/>
              </p:nvSpPr>
              <p:spPr bwMode="auto">
                <a:xfrm>
                  <a:off x="3249613" y="4479925"/>
                  <a:ext cx="755650" cy="463550"/>
                </a:xfrm>
                <a:custGeom>
                  <a:avLst/>
                  <a:gdLst>
                    <a:gd name="T0" fmla="*/ 193 w 212"/>
                    <a:gd name="T1" fmla="*/ 0 h 131"/>
                    <a:gd name="T2" fmla="*/ 212 w 212"/>
                    <a:gd name="T3" fmla="*/ 53 h 131"/>
                    <a:gd name="T4" fmla="*/ 55 w 212"/>
                    <a:gd name="T5" fmla="*/ 123 h 131"/>
                    <a:gd name="T6" fmla="*/ 7 w 212"/>
                    <a:gd name="T7" fmla="*/ 103 h 131"/>
                    <a:gd name="T8" fmla="*/ 27 w 212"/>
                    <a:gd name="T9" fmla="*/ 56 h 131"/>
                    <a:gd name="T10" fmla="*/ 28 w 212"/>
                    <a:gd name="T11" fmla="*/ 55 h 131"/>
                    <a:gd name="T12" fmla="*/ 32 w 212"/>
                    <a:gd name="T13" fmla="*/ 54 h 131"/>
                    <a:gd name="T14" fmla="*/ 193 w 212"/>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131">
                      <a:moveTo>
                        <a:pt x="193" y="0"/>
                      </a:moveTo>
                      <a:cubicBezTo>
                        <a:pt x="212" y="53"/>
                        <a:pt x="212" y="53"/>
                        <a:pt x="212" y="53"/>
                      </a:cubicBezTo>
                      <a:cubicBezTo>
                        <a:pt x="55" y="123"/>
                        <a:pt x="55" y="123"/>
                        <a:pt x="55" y="123"/>
                      </a:cubicBezTo>
                      <a:cubicBezTo>
                        <a:pt x="37" y="131"/>
                        <a:pt x="15" y="122"/>
                        <a:pt x="7" y="103"/>
                      </a:cubicBezTo>
                      <a:cubicBezTo>
                        <a:pt x="0" y="85"/>
                        <a:pt x="8" y="63"/>
                        <a:pt x="27" y="56"/>
                      </a:cubicBezTo>
                      <a:cubicBezTo>
                        <a:pt x="28" y="55"/>
                        <a:pt x="28" y="55"/>
                        <a:pt x="28" y="55"/>
                      </a:cubicBezTo>
                      <a:cubicBezTo>
                        <a:pt x="32" y="54"/>
                        <a:pt x="32" y="54"/>
                        <a:pt x="32" y="54"/>
                      </a:cubicBezTo>
                      <a:lnTo>
                        <a:pt x="193" y="0"/>
                      </a:ln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93"/>
                <p:cNvSpPr>
                  <a:spLocks/>
                </p:cNvSpPr>
                <p:nvPr/>
              </p:nvSpPr>
              <p:spPr bwMode="auto">
                <a:xfrm>
                  <a:off x="2906713" y="5100638"/>
                  <a:ext cx="1493838" cy="1354138"/>
                </a:xfrm>
                <a:custGeom>
                  <a:avLst/>
                  <a:gdLst>
                    <a:gd name="T0" fmla="*/ 334 w 419"/>
                    <a:gd name="T1" fmla="*/ 382 h 382"/>
                    <a:gd name="T2" fmla="*/ 256 w 419"/>
                    <a:gd name="T3" fmla="*/ 117 h 382"/>
                    <a:gd name="T4" fmla="*/ 0 w 419"/>
                    <a:gd name="T5" fmla="*/ 89 h 382"/>
                    <a:gd name="T6" fmla="*/ 10 w 419"/>
                    <a:gd name="T7" fmla="*/ 0 h 382"/>
                    <a:gd name="T8" fmla="*/ 296 w 419"/>
                    <a:gd name="T9" fmla="*/ 31 h 382"/>
                    <a:gd name="T10" fmla="*/ 335 w 419"/>
                    <a:gd name="T11" fmla="*/ 65 h 382"/>
                    <a:gd name="T12" fmla="*/ 419 w 419"/>
                    <a:gd name="T13" fmla="*/ 355 h 382"/>
                    <a:gd name="T14" fmla="*/ 334 w 419"/>
                    <a:gd name="T15" fmla="*/ 382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382">
                      <a:moveTo>
                        <a:pt x="334" y="382"/>
                      </a:moveTo>
                      <a:cubicBezTo>
                        <a:pt x="256" y="117"/>
                        <a:pt x="256" y="117"/>
                        <a:pt x="256" y="117"/>
                      </a:cubicBezTo>
                      <a:cubicBezTo>
                        <a:pt x="0" y="89"/>
                        <a:pt x="0" y="89"/>
                        <a:pt x="0" y="89"/>
                      </a:cubicBezTo>
                      <a:cubicBezTo>
                        <a:pt x="10" y="0"/>
                        <a:pt x="10" y="0"/>
                        <a:pt x="10" y="0"/>
                      </a:cubicBezTo>
                      <a:cubicBezTo>
                        <a:pt x="296" y="31"/>
                        <a:pt x="296" y="31"/>
                        <a:pt x="296" y="31"/>
                      </a:cubicBezTo>
                      <a:cubicBezTo>
                        <a:pt x="315" y="33"/>
                        <a:pt x="330" y="47"/>
                        <a:pt x="335" y="65"/>
                      </a:cubicBezTo>
                      <a:cubicBezTo>
                        <a:pt x="419" y="355"/>
                        <a:pt x="419" y="355"/>
                        <a:pt x="419" y="355"/>
                      </a:cubicBezTo>
                      <a:lnTo>
                        <a:pt x="334" y="382"/>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94"/>
                <p:cNvSpPr>
                  <a:spLocks/>
                </p:cNvSpPr>
                <p:nvPr/>
              </p:nvSpPr>
              <p:spPr bwMode="auto">
                <a:xfrm>
                  <a:off x="2906713" y="5337175"/>
                  <a:ext cx="1279525" cy="1117600"/>
                </a:xfrm>
                <a:custGeom>
                  <a:avLst/>
                  <a:gdLst>
                    <a:gd name="T0" fmla="*/ 334 w 359"/>
                    <a:gd name="T1" fmla="*/ 315 h 315"/>
                    <a:gd name="T2" fmla="*/ 359 w 359"/>
                    <a:gd name="T3" fmla="*/ 307 h 315"/>
                    <a:gd name="T4" fmla="*/ 285 w 359"/>
                    <a:gd name="T5" fmla="*/ 61 h 315"/>
                    <a:gd name="T6" fmla="*/ 246 w 359"/>
                    <a:gd name="T7" fmla="*/ 27 h 315"/>
                    <a:gd name="T8" fmla="*/ 2 w 359"/>
                    <a:gd name="T9" fmla="*/ 0 h 315"/>
                    <a:gd name="T10" fmla="*/ 0 w 359"/>
                    <a:gd name="T11" fmla="*/ 22 h 315"/>
                    <a:gd name="T12" fmla="*/ 256 w 359"/>
                    <a:gd name="T13" fmla="*/ 50 h 315"/>
                    <a:gd name="T14" fmla="*/ 334 w 359"/>
                    <a:gd name="T15" fmla="*/ 315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9" h="315">
                      <a:moveTo>
                        <a:pt x="334" y="315"/>
                      </a:moveTo>
                      <a:cubicBezTo>
                        <a:pt x="359" y="307"/>
                        <a:pt x="359" y="307"/>
                        <a:pt x="359" y="307"/>
                      </a:cubicBezTo>
                      <a:cubicBezTo>
                        <a:pt x="285" y="61"/>
                        <a:pt x="285" y="61"/>
                        <a:pt x="285" y="61"/>
                      </a:cubicBezTo>
                      <a:cubicBezTo>
                        <a:pt x="280" y="43"/>
                        <a:pt x="265" y="29"/>
                        <a:pt x="246" y="27"/>
                      </a:cubicBezTo>
                      <a:cubicBezTo>
                        <a:pt x="2" y="0"/>
                        <a:pt x="2" y="0"/>
                        <a:pt x="2" y="0"/>
                      </a:cubicBezTo>
                      <a:cubicBezTo>
                        <a:pt x="0" y="22"/>
                        <a:pt x="0" y="22"/>
                        <a:pt x="0" y="22"/>
                      </a:cubicBezTo>
                      <a:cubicBezTo>
                        <a:pt x="256" y="50"/>
                        <a:pt x="256" y="50"/>
                        <a:pt x="256" y="50"/>
                      </a:cubicBezTo>
                      <a:lnTo>
                        <a:pt x="334" y="315"/>
                      </a:ln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95"/>
                <p:cNvSpPr>
                  <a:spLocks/>
                </p:cNvSpPr>
                <p:nvPr/>
              </p:nvSpPr>
              <p:spPr bwMode="auto">
                <a:xfrm>
                  <a:off x="2689226" y="3948113"/>
                  <a:ext cx="990600" cy="1509713"/>
                </a:xfrm>
                <a:custGeom>
                  <a:avLst/>
                  <a:gdLst>
                    <a:gd name="T0" fmla="*/ 211 w 278"/>
                    <a:gd name="T1" fmla="*/ 99 h 426"/>
                    <a:gd name="T2" fmla="*/ 134 w 278"/>
                    <a:gd name="T3" fmla="*/ 1 h 426"/>
                    <a:gd name="T4" fmla="*/ 70 w 278"/>
                    <a:gd name="T5" fmla="*/ 0 h 426"/>
                    <a:gd name="T6" fmla="*/ 19 w 278"/>
                    <a:gd name="T7" fmla="*/ 34 h 426"/>
                    <a:gd name="T8" fmla="*/ 0 w 278"/>
                    <a:gd name="T9" fmla="*/ 321 h 426"/>
                    <a:gd name="T10" fmla="*/ 34 w 278"/>
                    <a:gd name="T11" fmla="*/ 420 h 426"/>
                    <a:gd name="T12" fmla="*/ 109 w 278"/>
                    <a:gd name="T13" fmla="*/ 420 h 426"/>
                    <a:gd name="T14" fmla="*/ 238 w 278"/>
                    <a:gd name="T15" fmla="*/ 380 h 426"/>
                    <a:gd name="T16" fmla="*/ 211 w 278"/>
                    <a:gd name="T17" fmla="*/ 9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426">
                      <a:moveTo>
                        <a:pt x="211" y="99"/>
                      </a:moveTo>
                      <a:cubicBezTo>
                        <a:pt x="200" y="51"/>
                        <a:pt x="171" y="1"/>
                        <a:pt x="134" y="1"/>
                      </a:cubicBezTo>
                      <a:cubicBezTo>
                        <a:pt x="124" y="1"/>
                        <a:pt x="80" y="0"/>
                        <a:pt x="70" y="0"/>
                      </a:cubicBezTo>
                      <a:cubicBezTo>
                        <a:pt x="29" y="0"/>
                        <a:pt x="23" y="24"/>
                        <a:pt x="19" y="34"/>
                      </a:cubicBezTo>
                      <a:cubicBezTo>
                        <a:pt x="6" y="68"/>
                        <a:pt x="0" y="261"/>
                        <a:pt x="0" y="321"/>
                      </a:cubicBezTo>
                      <a:cubicBezTo>
                        <a:pt x="0" y="382"/>
                        <a:pt x="0" y="420"/>
                        <a:pt x="34" y="420"/>
                      </a:cubicBezTo>
                      <a:cubicBezTo>
                        <a:pt x="109" y="420"/>
                        <a:pt x="109" y="420"/>
                        <a:pt x="109" y="420"/>
                      </a:cubicBezTo>
                      <a:cubicBezTo>
                        <a:pt x="143" y="420"/>
                        <a:pt x="278" y="426"/>
                        <a:pt x="238" y="380"/>
                      </a:cubicBezTo>
                      <a:cubicBezTo>
                        <a:pt x="180" y="315"/>
                        <a:pt x="224" y="156"/>
                        <a:pt x="211" y="99"/>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96"/>
                <p:cNvSpPr>
                  <a:spLocks/>
                </p:cNvSpPr>
                <p:nvPr/>
              </p:nvSpPr>
              <p:spPr bwMode="auto">
                <a:xfrm>
                  <a:off x="3074988" y="5549900"/>
                  <a:ext cx="123825" cy="957263"/>
                </a:xfrm>
                <a:custGeom>
                  <a:avLst/>
                  <a:gdLst>
                    <a:gd name="T0" fmla="*/ 18 w 35"/>
                    <a:gd name="T1" fmla="*/ 270 h 270"/>
                    <a:gd name="T2" fmla="*/ 0 w 35"/>
                    <a:gd name="T3" fmla="*/ 252 h 270"/>
                    <a:gd name="T4" fmla="*/ 0 w 35"/>
                    <a:gd name="T5" fmla="*/ 18 h 270"/>
                    <a:gd name="T6" fmla="*/ 18 w 35"/>
                    <a:gd name="T7" fmla="*/ 0 h 270"/>
                    <a:gd name="T8" fmla="*/ 35 w 35"/>
                    <a:gd name="T9" fmla="*/ 18 h 270"/>
                    <a:gd name="T10" fmla="*/ 35 w 35"/>
                    <a:gd name="T11" fmla="*/ 252 h 270"/>
                    <a:gd name="T12" fmla="*/ 18 w 35"/>
                    <a:gd name="T13" fmla="*/ 270 h 270"/>
                  </a:gdLst>
                  <a:ahLst/>
                  <a:cxnLst>
                    <a:cxn ang="0">
                      <a:pos x="T0" y="T1"/>
                    </a:cxn>
                    <a:cxn ang="0">
                      <a:pos x="T2" y="T3"/>
                    </a:cxn>
                    <a:cxn ang="0">
                      <a:pos x="T4" y="T5"/>
                    </a:cxn>
                    <a:cxn ang="0">
                      <a:pos x="T6" y="T7"/>
                    </a:cxn>
                    <a:cxn ang="0">
                      <a:pos x="T8" y="T9"/>
                    </a:cxn>
                    <a:cxn ang="0">
                      <a:pos x="T10" y="T11"/>
                    </a:cxn>
                    <a:cxn ang="0">
                      <a:pos x="T12" y="T13"/>
                    </a:cxn>
                  </a:cxnLst>
                  <a:rect l="0" t="0" r="r" b="b"/>
                  <a:pathLst>
                    <a:path w="35" h="270">
                      <a:moveTo>
                        <a:pt x="18" y="270"/>
                      </a:moveTo>
                      <a:cubicBezTo>
                        <a:pt x="8" y="270"/>
                        <a:pt x="0" y="262"/>
                        <a:pt x="0" y="252"/>
                      </a:cubicBezTo>
                      <a:cubicBezTo>
                        <a:pt x="0" y="18"/>
                        <a:pt x="0" y="18"/>
                        <a:pt x="0" y="18"/>
                      </a:cubicBezTo>
                      <a:cubicBezTo>
                        <a:pt x="0" y="8"/>
                        <a:pt x="8" y="0"/>
                        <a:pt x="18" y="0"/>
                      </a:cubicBezTo>
                      <a:cubicBezTo>
                        <a:pt x="27" y="0"/>
                        <a:pt x="35" y="8"/>
                        <a:pt x="35" y="18"/>
                      </a:cubicBezTo>
                      <a:cubicBezTo>
                        <a:pt x="35" y="252"/>
                        <a:pt x="35" y="252"/>
                        <a:pt x="35" y="252"/>
                      </a:cubicBezTo>
                      <a:cubicBezTo>
                        <a:pt x="35" y="262"/>
                        <a:pt x="27" y="270"/>
                        <a:pt x="18" y="270"/>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97"/>
                <p:cNvSpPr>
                  <a:spLocks/>
                </p:cNvSpPr>
                <p:nvPr/>
              </p:nvSpPr>
              <p:spPr bwMode="auto">
                <a:xfrm>
                  <a:off x="2565401" y="5434013"/>
                  <a:ext cx="1143000" cy="179388"/>
                </a:xfrm>
                <a:custGeom>
                  <a:avLst/>
                  <a:gdLst>
                    <a:gd name="T0" fmla="*/ 271 w 321"/>
                    <a:gd name="T1" fmla="*/ 0 h 51"/>
                    <a:gd name="T2" fmla="*/ 173 w 321"/>
                    <a:gd name="T3" fmla="*/ 0 h 51"/>
                    <a:gd name="T4" fmla="*/ 51 w 321"/>
                    <a:gd name="T5" fmla="*/ 0 h 51"/>
                    <a:gd name="T6" fmla="*/ 0 w 321"/>
                    <a:gd name="T7" fmla="*/ 51 h 51"/>
                    <a:gd name="T8" fmla="*/ 321 w 321"/>
                    <a:gd name="T9" fmla="*/ 51 h 51"/>
                    <a:gd name="T10" fmla="*/ 271 w 321"/>
                    <a:gd name="T11" fmla="*/ 0 h 51"/>
                  </a:gdLst>
                  <a:ahLst/>
                  <a:cxnLst>
                    <a:cxn ang="0">
                      <a:pos x="T0" y="T1"/>
                    </a:cxn>
                    <a:cxn ang="0">
                      <a:pos x="T2" y="T3"/>
                    </a:cxn>
                    <a:cxn ang="0">
                      <a:pos x="T4" y="T5"/>
                    </a:cxn>
                    <a:cxn ang="0">
                      <a:pos x="T6" y="T7"/>
                    </a:cxn>
                    <a:cxn ang="0">
                      <a:pos x="T8" y="T9"/>
                    </a:cxn>
                    <a:cxn ang="0">
                      <a:pos x="T10" y="T11"/>
                    </a:cxn>
                  </a:cxnLst>
                  <a:rect l="0" t="0" r="r" b="b"/>
                  <a:pathLst>
                    <a:path w="321" h="51">
                      <a:moveTo>
                        <a:pt x="271" y="0"/>
                      </a:moveTo>
                      <a:cubicBezTo>
                        <a:pt x="173" y="0"/>
                        <a:pt x="173" y="0"/>
                        <a:pt x="173" y="0"/>
                      </a:cubicBezTo>
                      <a:cubicBezTo>
                        <a:pt x="51" y="0"/>
                        <a:pt x="51" y="0"/>
                        <a:pt x="51" y="0"/>
                      </a:cubicBezTo>
                      <a:cubicBezTo>
                        <a:pt x="23" y="0"/>
                        <a:pt x="0" y="23"/>
                        <a:pt x="0" y="51"/>
                      </a:cubicBezTo>
                      <a:cubicBezTo>
                        <a:pt x="321" y="51"/>
                        <a:pt x="321" y="51"/>
                        <a:pt x="321" y="51"/>
                      </a:cubicBezTo>
                      <a:cubicBezTo>
                        <a:pt x="321" y="23"/>
                        <a:pt x="298" y="0"/>
                        <a:pt x="271"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98"/>
                <p:cNvSpPr>
                  <a:spLocks/>
                </p:cNvSpPr>
                <p:nvPr/>
              </p:nvSpPr>
              <p:spPr bwMode="auto">
                <a:xfrm>
                  <a:off x="2678113" y="5434013"/>
                  <a:ext cx="1030288" cy="179388"/>
                </a:xfrm>
                <a:custGeom>
                  <a:avLst/>
                  <a:gdLst>
                    <a:gd name="T0" fmla="*/ 108 w 289"/>
                    <a:gd name="T1" fmla="*/ 4 h 51"/>
                    <a:gd name="T2" fmla="*/ 206 w 289"/>
                    <a:gd name="T3" fmla="*/ 4 h 51"/>
                    <a:gd name="T4" fmla="*/ 256 w 289"/>
                    <a:gd name="T5" fmla="*/ 51 h 51"/>
                    <a:gd name="T6" fmla="*/ 289 w 289"/>
                    <a:gd name="T7" fmla="*/ 51 h 51"/>
                    <a:gd name="T8" fmla="*/ 239 w 289"/>
                    <a:gd name="T9" fmla="*/ 0 h 51"/>
                    <a:gd name="T10" fmla="*/ 178 w 289"/>
                    <a:gd name="T11" fmla="*/ 0 h 51"/>
                    <a:gd name="T12" fmla="*/ 19 w 289"/>
                    <a:gd name="T13" fmla="*/ 0 h 51"/>
                    <a:gd name="T14" fmla="*/ 0 w 289"/>
                    <a:gd name="T15" fmla="*/ 4 h 51"/>
                    <a:gd name="T16" fmla="*/ 108 w 289"/>
                    <a:gd name="T1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51">
                      <a:moveTo>
                        <a:pt x="108" y="4"/>
                      </a:moveTo>
                      <a:cubicBezTo>
                        <a:pt x="206" y="4"/>
                        <a:pt x="206" y="4"/>
                        <a:pt x="206" y="4"/>
                      </a:cubicBezTo>
                      <a:cubicBezTo>
                        <a:pt x="232" y="4"/>
                        <a:pt x="254" y="25"/>
                        <a:pt x="256" y="51"/>
                      </a:cubicBezTo>
                      <a:cubicBezTo>
                        <a:pt x="289" y="51"/>
                        <a:pt x="289" y="51"/>
                        <a:pt x="289" y="51"/>
                      </a:cubicBezTo>
                      <a:cubicBezTo>
                        <a:pt x="289" y="23"/>
                        <a:pt x="266" y="0"/>
                        <a:pt x="239" y="0"/>
                      </a:cubicBezTo>
                      <a:cubicBezTo>
                        <a:pt x="178" y="0"/>
                        <a:pt x="178" y="0"/>
                        <a:pt x="178" y="0"/>
                      </a:cubicBezTo>
                      <a:cubicBezTo>
                        <a:pt x="19" y="0"/>
                        <a:pt x="19" y="0"/>
                        <a:pt x="19" y="0"/>
                      </a:cubicBezTo>
                      <a:cubicBezTo>
                        <a:pt x="12" y="0"/>
                        <a:pt x="6" y="2"/>
                        <a:pt x="0" y="4"/>
                      </a:cubicBezTo>
                      <a:lnTo>
                        <a:pt x="108" y="4"/>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99"/>
                <p:cNvSpPr>
                  <a:spLocks/>
                </p:cNvSpPr>
                <p:nvPr/>
              </p:nvSpPr>
              <p:spPr bwMode="auto">
                <a:xfrm>
                  <a:off x="2714626" y="6311900"/>
                  <a:ext cx="844550" cy="287338"/>
                </a:xfrm>
                <a:custGeom>
                  <a:avLst/>
                  <a:gdLst>
                    <a:gd name="T0" fmla="*/ 218 w 237"/>
                    <a:gd name="T1" fmla="*/ 79 h 81"/>
                    <a:gd name="T2" fmla="*/ 205 w 237"/>
                    <a:gd name="T3" fmla="*/ 74 h 81"/>
                    <a:gd name="T4" fmla="*/ 119 w 237"/>
                    <a:gd name="T5" fmla="*/ 35 h 81"/>
                    <a:gd name="T6" fmla="*/ 33 w 237"/>
                    <a:gd name="T7" fmla="*/ 74 h 81"/>
                    <a:gd name="T8" fmla="*/ 8 w 237"/>
                    <a:gd name="T9" fmla="*/ 75 h 81"/>
                    <a:gd name="T10" fmla="*/ 6 w 237"/>
                    <a:gd name="T11" fmla="*/ 50 h 81"/>
                    <a:gd name="T12" fmla="*/ 119 w 237"/>
                    <a:gd name="T13" fmla="*/ 0 h 81"/>
                    <a:gd name="T14" fmla="*/ 231 w 237"/>
                    <a:gd name="T15" fmla="*/ 50 h 81"/>
                    <a:gd name="T16" fmla="*/ 230 w 237"/>
                    <a:gd name="T17" fmla="*/ 75 h 81"/>
                    <a:gd name="T18" fmla="*/ 218 w 237"/>
                    <a:gd name="T19" fmla="*/ 7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81">
                      <a:moveTo>
                        <a:pt x="218" y="79"/>
                      </a:moveTo>
                      <a:cubicBezTo>
                        <a:pt x="213" y="79"/>
                        <a:pt x="208" y="78"/>
                        <a:pt x="205" y="74"/>
                      </a:cubicBezTo>
                      <a:cubicBezTo>
                        <a:pt x="183" y="49"/>
                        <a:pt x="151" y="35"/>
                        <a:pt x="119" y="35"/>
                      </a:cubicBezTo>
                      <a:cubicBezTo>
                        <a:pt x="86" y="35"/>
                        <a:pt x="54" y="49"/>
                        <a:pt x="33" y="74"/>
                      </a:cubicBezTo>
                      <a:cubicBezTo>
                        <a:pt x="26" y="81"/>
                        <a:pt x="15" y="81"/>
                        <a:pt x="8" y="75"/>
                      </a:cubicBezTo>
                      <a:cubicBezTo>
                        <a:pt x="0" y="68"/>
                        <a:pt x="0" y="57"/>
                        <a:pt x="6" y="50"/>
                      </a:cubicBezTo>
                      <a:cubicBezTo>
                        <a:pt x="35" y="18"/>
                        <a:pt x="76" y="0"/>
                        <a:pt x="119" y="0"/>
                      </a:cubicBezTo>
                      <a:cubicBezTo>
                        <a:pt x="161" y="0"/>
                        <a:pt x="202" y="18"/>
                        <a:pt x="231" y="50"/>
                      </a:cubicBezTo>
                      <a:cubicBezTo>
                        <a:pt x="237" y="57"/>
                        <a:pt x="237" y="68"/>
                        <a:pt x="230" y="75"/>
                      </a:cubicBezTo>
                      <a:cubicBezTo>
                        <a:pt x="226" y="78"/>
                        <a:pt x="222" y="79"/>
                        <a:pt x="218" y="79"/>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Oval 100"/>
                <p:cNvSpPr>
                  <a:spLocks noChangeArrowheads="1"/>
                </p:cNvSpPr>
                <p:nvPr/>
              </p:nvSpPr>
              <p:spPr bwMode="auto">
                <a:xfrm>
                  <a:off x="2714626" y="6564313"/>
                  <a:ext cx="138113" cy="134938"/>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Oval 101"/>
                <p:cNvSpPr>
                  <a:spLocks noChangeArrowheads="1"/>
                </p:cNvSpPr>
                <p:nvPr/>
              </p:nvSpPr>
              <p:spPr bwMode="auto">
                <a:xfrm>
                  <a:off x="3419476" y="6564313"/>
                  <a:ext cx="139700" cy="134938"/>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02"/>
                <p:cNvSpPr>
                  <a:spLocks/>
                </p:cNvSpPr>
                <p:nvPr/>
              </p:nvSpPr>
              <p:spPr bwMode="auto">
                <a:xfrm>
                  <a:off x="2928938" y="4508500"/>
                  <a:ext cx="206375" cy="641350"/>
                </a:xfrm>
                <a:custGeom>
                  <a:avLst/>
                  <a:gdLst>
                    <a:gd name="T0" fmla="*/ 20 w 58"/>
                    <a:gd name="T1" fmla="*/ 0 h 181"/>
                    <a:gd name="T2" fmla="*/ 0 w 58"/>
                    <a:gd name="T3" fmla="*/ 0 h 181"/>
                    <a:gd name="T4" fmla="*/ 29 w 58"/>
                    <a:gd name="T5" fmla="*/ 42 h 181"/>
                    <a:gd name="T6" fmla="*/ 29 w 58"/>
                    <a:gd name="T7" fmla="*/ 139 h 181"/>
                    <a:gd name="T8" fmla="*/ 0 w 58"/>
                    <a:gd name="T9" fmla="*/ 181 h 181"/>
                    <a:gd name="T10" fmla="*/ 20 w 58"/>
                    <a:gd name="T11" fmla="*/ 181 h 181"/>
                    <a:gd name="T12" fmla="*/ 58 w 58"/>
                    <a:gd name="T13" fmla="*/ 139 h 181"/>
                    <a:gd name="T14" fmla="*/ 58 w 58"/>
                    <a:gd name="T15" fmla="*/ 42 h 181"/>
                    <a:gd name="T16" fmla="*/ 20 w 58"/>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81">
                      <a:moveTo>
                        <a:pt x="20" y="0"/>
                      </a:moveTo>
                      <a:cubicBezTo>
                        <a:pt x="20" y="0"/>
                        <a:pt x="10" y="0"/>
                        <a:pt x="0" y="0"/>
                      </a:cubicBezTo>
                      <a:cubicBezTo>
                        <a:pt x="16" y="5"/>
                        <a:pt x="29" y="23"/>
                        <a:pt x="29" y="42"/>
                      </a:cubicBezTo>
                      <a:cubicBezTo>
                        <a:pt x="29" y="139"/>
                        <a:pt x="29" y="139"/>
                        <a:pt x="29" y="139"/>
                      </a:cubicBezTo>
                      <a:cubicBezTo>
                        <a:pt x="29" y="159"/>
                        <a:pt x="17" y="177"/>
                        <a:pt x="0" y="181"/>
                      </a:cubicBezTo>
                      <a:cubicBezTo>
                        <a:pt x="10" y="181"/>
                        <a:pt x="20" y="181"/>
                        <a:pt x="20" y="181"/>
                      </a:cubicBezTo>
                      <a:cubicBezTo>
                        <a:pt x="41" y="181"/>
                        <a:pt x="58" y="162"/>
                        <a:pt x="58" y="139"/>
                      </a:cubicBezTo>
                      <a:cubicBezTo>
                        <a:pt x="58" y="42"/>
                        <a:pt x="58" y="42"/>
                        <a:pt x="58" y="42"/>
                      </a:cubicBezTo>
                      <a:cubicBezTo>
                        <a:pt x="58" y="19"/>
                        <a:pt x="41" y="0"/>
                        <a:pt x="20" y="0"/>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03"/>
                <p:cNvSpPr>
                  <a:spLocks/>
                </p:cNvSpPr>
                <p:nvPr/>
              </p:nvSpPr>
              <p:spPr bwMode="auto">
                <a:xfrm>
                  <a:off x="2560638" y="4508500"/>
                  <a:ext cx="500063" cy="641350"/>
                </a:xfrm>
                <a:custGeom>
                  <a:avLst/>
                  <a:gdLst>
                    <a:gd name="T0" fmla="*/ 140 w 140"/>
                    <a:gd name="T1" fmla="*/ 139 h 181"/>
                    <a:gd name="T2" fmla="*/ 102 w 140"/>
                    <a:gd name="T3" fmla="*/ 181 h 181"/>
                    <a:gd name="T4" fmla="*/ 70 w 140"/>
                    <a:gd name="T5" fmla="*/ 180 h 181"/>
                    <a:gd name="T6" fmla="*/ 38 w 140"/>
                    <a:gd name="T7" fmla="*/ 181 h 181"/>
                    <a:gd name="T8" fmla="*/ 0 w 140"/>
                    <a:gd name="T9" fmla="*/ 139 h 181"/>
                    <a:gd name="T10" fmla="*/ 0 w 140"/>
                    <a:gd name="T11" fmla="*/ 42 h 181"/>
                    <a:gd name="T12" fmla="*/ 38 w 140"/>
                    <a:gd name="T13" fmla="*/ 0 h 181"/>
                    <a:gd name="T14" fmla="*/ 70 w 140"/>
                    <a:gd name="T15" fmla="*/ 2 h 181"/>
                    <a:gd name="T16" fmla="*/ 102 w 140"/>
                    <a:gd name="T17" fmla="*/ 0 h 181"/>
                    <a:gd name="T18" fmla="*/ 140 w 140"/>
                    <a:gd name="T19" fmla="*/ 42 h 181"/>
                    <a:gd name="T20" fmla="*/ 140 w 140"/>
                    <a:gd name="T21" fmla="*/ 13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81">
                      <a:moveTo>
                        <a:pt x="140" y="139"/>
                      </a:moveTo>
                      <a:cubicBezTo>
                        <a:pt x="140" y="162"/>
                        <a:pt x="123" y="181"/>
                        <a:pt x="102" y="181"/>
                      </a:cubicBezTo>
                      <a:cubicBezTo>
                        <a:pt x="102" y="181"/>
                        <a:pt x="81" y="180"/>
                        <a:pt x="70" y="180"/>
                      </a:cubicBezTo>
                      <a:cubicBezTo>
                        <a:pt x="58" y="180"/>
                        <a:pt x="38" y="181"/>
                        <a:pt x="38" y="181"/>
                      </a:cubicBezTo>
                      <a:cubicBezTo>
                        <a:pt x="17" y="181"/>
                        <a:pt x="0" y="162"/>
                        <a:pt x="0" y="139"/>
                      </a:cubicBezTo>
                      <a:cubicBezTo>
                        <a:pt x="0" y="42"/>
                        <a:pt x="0" y="42"/>
                        <a:pt x="0" y="42"/>
                      </a:cubicBezTo>
                      <a:cubicBezTo>
                        <a:pt x="0" y="19"/>
                        <a:pt x="17" y="0"/>
                        <a:pt x="38" y="0"/>
                      </a:cubicBezTo>
                      <a:cubicBezTo>
                        <a:pt x="38" y="0"/>
                        <a:pt x="55" y="2"/>
                        <a:pt x="70" y="2"/>
                      </a:cubicBezTo>
                      <a:cubicBezTo>
                        <a:pt x="85" y="2"/>
                        <a:pt x="102" y="0"/>
                        <a:pt x="102" y="0"/>
                      </a:cubicBezTo>
                      <a:cubicBezTo>
                        <a:pt x="123" y="0"/>
                        <a:pt x="140" y="19"/>
                        <a:pt x="140" y="42"/>
                      </a:cubicBezTo>
                      <a:lnTo>
                        <a:pt x="140" y="139"/>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104"/>
                <p:cNvSpPr>
                  <a:spLocks/>
                </p:cNvSpPr>
                <p:nvPr/>
              </p:nvSpPr>
              <p:spPr bwMode="auto">
                <a:xfrm>
                  <a:off x="2886076" y="4508500"/>
                  <a:ext cx="174625" cy="641350"/>
                </a:xfrm>
                <a:custGeom>
                  <a:avLst/>
                  <a:gdLst>
                    <a:gd name="T0" fmla="*/ 11 w 49"/>
                    <a:gd name="T1" fmla="*/ 0 h 181"/>
                    <a:gd name="T2" fmla="*/ 2 w 49"/>
                    <a:gd name="T3" fmla="*/ 1 h 181"/>
                    <a:gd name="T4" fmla="*/ 32 w 49"/>
                    <a:gd name="T5" fmla="*/ 42 h 181"/>
                    <a:gd name="T6" fmla="*/ 32 w 49"/>
                    <a:gd name="T7" fmla="*/ 139 h 181"/>
                    <a:gd name="T8" fmla="*/ 0 w 49"/>
                    <a:gd name="T9" fmla="*/ 180 h 181"/>
                    <a:gd name="T10" fmla="*/ 11 w 49"/>
                    <a:gd name="T11" fmla="*/ 181 h 181"/>
                    <a:gd name="T12" fmla="*/ 49 w 49"/>
                    <a:gd name="T13" fmla="*/ 139 h 181"/>
                    <a:gd name="T14" fmla="*/ 49 w 49"/>
                    <a:gd name="T15" fmla="*/ 42 h 181"/>
                    <a:gd name="T16" fmla="*/ 11 w 49"/>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81">
                      <a:moveTo>
                        <a:pt x="11" y="0"/>
                      </a:moveTo>
                      <a:cubicBezTo>
                        <a:pt x="11" y="0"/>
                        <a:pt x="7" y="1"/>
                        <a:pt x="2" y="1"/>
                      </a:cubicBezTo>
                      <a:cubicBezTo>
                        <a:pt x="19" y="5"/>
                        <a:pt x="32" y="22"/>
                        <a:pt x="32" y="42"/>
                      </a:cubicBezTo>
                      <a:cubicBezTo>
                        <a:pt x="32" y="139"/>
                        <a:pt x="32" y="139"/>
                        <a:pt x="32" y="139"/>
                      </a:cubicBezTo>
                      <a:cubicBezTo>
                        <a:pt x="32" y="160"/>
                        <a:pt x="18" y="177"/>
                        <a:pt x="0" y="180"/>
                      </a:cubicBezTo>
                      <a:cubicBezTo>
                        <a:pt x="6" y="181"/>
                        <a:pt x="11" y="181"/>
                        <a:pt x="11" y="181"/>
                      </a:cubicBezTo>
                      <a:cubicBezTo>
                        <a:pt x="32" y="181"/>
                        <a:pt x="49" y="162"/>
                        <a:pt x="49" y="139"/>
                      </a:cubicBezTo>
                      <a:cubicBezTo>
                        <a:pt x="49" y="42"/>
                        <a:pt x="49" y="42"/>
                        <a:pt x="49" y="42"/>
                      </a:cubicBezTo>
                      <a:cubicBezTo>
                        <a:pt x="49" y="19"/>
                        <a:pt x="32" y="0"/>
                        <a:pt x="11"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05"/>
                <p:cNvSpPr>
                  <a:spLocks/>
                </p:cNvSpPr>
                <p:nvPr/>
              </p:nvSpPr>
              <p:spPr bwMode="auto">
                <a:xfrm>
                  <a:off x="2700338" y="4787900"/>
                  <a:ext cx="96838" cy="762000"/>
                </a:xfrm>
                <a:custGeom>
                  <a:avLst/>
                  <a:gdLst>
                    <a:gd name="T0" fmla="*/ 14 w 27"/>
                    <a:gd name="T1" fmla="*/ 215 h 215"/>
                    <a:gd name="T2" fmla="*/ 0 w 27"/>
                    <a:gd name="T3" fmla="*/ 202 h 215"/>
                    <a:gd name="T4" fmla="*/ 0 w 27"/>
                    <a:gd name="T5" fmla="*/ 13 h 215"/>
                    <a:gd name="T6" fmla="*/ 14 w 27"/>
                    <a:gd name="T7" fmla="*/ 0 h 215"/>
                    <a:gd name="T8" fmla="*/ 27 w 27"/>
                    <a:gd name="T9" fmla="*/ 13 h 215"/>
                    <a:gd name="T10" fmla="*/ 27 w 27"/>
                    <a:gd name="T11" fmla="*/ 202 h 215"/>
                    <a:gd name="T12" fmla="*/ 14 w 27"/>
                    <a:gd name="T13" fmla="*/ 215 h 215"/>
                  </a:gdLst>
                  <a:ahLst/>
                  <a:cxnLst>
                    <a:cxn ang="0">
                      <a:pos x="T0" y="T1"/>
                    </a:cxn>
                    <a:cxn ang="0">
                      <a:pos x="T2" y="T3"/>
                    </a:cxn>
                    <a:cxn ang="0">
                      <a:pos x="T4" y="T5"/>
                    </a:cxn>
                    <a:cxn ang="0">
                      <a:pos x="T6" y="T7"/>
                    </a:cxn>
                    <a:cxn ang="0">
                      <a:pos x="T8" y="T9"/>
                    </a:cxn>
                    <a:cxn ang="0">
                      <a:pos x="T10" y="T11"/>
                    </a:cxn>
                    <a:cxn ang="0">
                      <a:pos x="T12" y="T13"/>
                    </a:cxn>
                  </a:cxnLst>
                  <a:rect l="0" t="0" r="r" b="b"/>
                  <a:pathLst>
                    <a:path w="27" h="215">
                      <a:moveTo>
                        <a:pt x="14" y="215"/>
                      </a:moveTo>
                      <a:cubicBezTo>
                        <a:pt x="6" y="215"/>
                        <a:pt x="0" y="209"/>
                        <a:pt x="0" y="202"/>
                      </a:cubicBezTo>
                      <a:cubicBezTo>
                        <a:pt x="0" y="13"/>
                        <a:pt x="0" y="13"/>
                        <a:pt x="0" y="13"/>
                      </a:cubicBezTo>
                      <a:cubicBezTo>
                        <a:pt x="0" y="6"/>
                        <a:pt x="6" y="0"/>
                        <a:pt x="14" y="0"/>
                      </a:cubicBezTo>
                      <a:cubicBezTo>
                        <a:pt x="21" y="0"/>
                        <a:pt x="27" y="6"/>
                        <a:pt x="27" y="13"/>
                      </a:cubicBezTo>
                      <a:cubicBezTo>
                        <a:pt x="27" y="202"/>
                        <a:pt x="27" y="202"/>
                        <a:pt x="27" y="202"/>
                      </a:cubicBezTo>
                      <a:cubicBezTo>
                        <a:pt x="27" y="209"/>
                        <a:pt x="21" y="215"/>
                        <a:pt x="14" y="215"/>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06"/>
                <p:cNvSpPr>
                  <a:spLocks/>
                </p:cNvSpPr>
                <p:nvPr/>
              </p:nvSpPr>
              <p:spPr bwMode="auto">
                <a:xfrm>
                  <a:off x="4197351" y="6510338"/>
                  <a:ext cx="841375" cy="223838"/>
                </a:xfrm>
                <a:custGeom>
                  <a:avLst/>
                  <a:gdLst>
                    <a:gd name="T0" fmla="*/ 0 w 236"/>
                    <a:gd name="T1" fmla="*/ 17 h 63"/>
                    <a:gd name="T2" fmla="*/ 5 w 236"/>
                    <a:gd name="T3" fmla="*/ 53 h 63"/>
                    <a:gd name="T4" fmla="*/ 28 w 236"/>
                    <a:gd name="T5" fmla="*/ 62 h 63"/>
                    <a:gd name="T6" fmla="*/ 139 w 236"/>
                    <a:gd name="T7" fmla="*/ 51 h 63"/>
                    <a:gd name="T8" fmla="*/ 213 w 236"/>
                    <a:gd name="T9" fmla="*/ 35 h 63"/>
                    <a:gd name="T10" fmla="*/ 218 w 236"/>
                    <a:gd name="T11" fmla="*/ 18 h 63"/>
                    <a:gd name="T12" fmla="*/ 112 w 236"/>
                    <a:gd name="T13" fmla="*/ 5 h 63"/>
                    <a:gd name="T14" fmla="*/ 0 w 236"/>
                    <a:gd name="T15" fmla="*/ 17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3">
                      <a:moveTo>
                        <a:pt x="0" y="17"/>
                      </a:moveTo>
                      <a:cubicBezTo>
                        <a:pt x="5" y="53"/>
                        <a:pt x="5" y="53"/>
                        <a:pt x="5" y="53"/>
                      </a:cubicBezTo>
                      <a:cubicBezTo>
                        <a:pt x="9" y="61"/>
                        <a:pt x="16" y="63"/>
                        <a:pt x="28" y="62"/>
                      </a:cubicBezTo>
                      <a:cubicBezTo>
                        <a:pt x="139" y="51"/>
                        <a:pt x="139" y="51"/>
                        <a:pt x="139" y="51"/>
                      </a:cubicBezTo>
                      <a:cubicBezTo>
                        <a:pt x="158" y="49"/>
                        <a:pt x="213" y="35"/>
                        <a:pt x="213" y="35"/>
                      </a:cubicBezTo>
                      <a:cubicBezTo>
                        <a:pt x="236" y="27"/>
                        <a:pt x="223" y="17"/>
                        <a:pt x="218" y="18"/>
                      </a:cubicBezTo>
                      <a:cubicBezTo>
                        <a:pt x="198" y="19"/>
                        <a:pt x="150" y="10"/>
                        <a:pt x="112" y="5"/>
                      </a:cubicBezTo>
                      <a:cubicBezTo>
                        <a:pt x="79" y="0"/>
                        <a:pt x="0" y="17"/>
                        <a:pt x="0" y="17"/>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07"/>
                <p:cNvSpPr>
                  <a:spLocks/>
                </p:cNvSpPr>
                <p:nvPr/>
              </p:nvSpPr>
              <p:spPr bwMode="auto">
                <a:xfrm>
                  <a:off x="4189413" y="6429375"/>
                  <a:ext cx="560388" cy="174625"/>
                </a:xfrm>
                <a:custGeom>
                  <a:avLst/>
                  <a:gdLst>
                    <a:gd name="T0" fmla="*/ 1 w 157"/>
                    <a:gd name="T1" fmla="*/ 10 h 49"/>
                    <a:gd name="T2" fmla="*/ 2 w 157"/>
                    <a:gd name="T3" fmla="*/ 40 h 49"/>
                    <a:gd name="T4" fmla="*/ 136 w 157"/>
                    <a:gd name="T5" fmla="*/ 40 h 49"/>
                    <a:gd name="T6" fmla="*/ 150 w 157"/>
                    <a:gd name="T7" fmla="*/ 33 h 49"/>
                    <a:gd name="T8" fmla="*/ 50 w 157"/>
                    <a:gd name="T9" fmla="*/ 0 h 49"/>
                    <a:gd name="T10" fmla="*/ 1 w 157"/>
                    <a:gd name="T11" fmla="*/ 10 h 49"/>
                  </a:gdLst>
                  <a:ahLst/>
                  <a:cxnLst>
                    <a:cxn ang="0">
                      <a:pos x="T0" y="T1"/>
                    </a:cxn>
                    <a:cxn ang="0">
                      <a:pos x="T2" y="T3"/>
                    </a:cxn>
                    <a:cxn ang="0">
                      <a:pos x="T4" y="T5"/>
                    </a:cxn>
                    <a:cxn ang="0">
                      <a:pos x="T6" y="T7"/>
                    </a:cxn>
                    <a:cxn ang="0">
                      <a:pos x="T8" y="T9"/>
                    </a:cxn>
                    <a:cxn ang="0">
                      <a:pos x="T10" y="T11"/>
                    </a:cxn>
                  </a:cxnLst>
                  <a:rect l="0" t="0" r="r" b="b"/>
                  <a:pathLst>
                    <a:path w="157" h="49">
                      <a:moveTo>
                        <a:pt x="1" y="10"/>
                      </a:moveTo>
                      <a:cubicBezTo>
                        <a:pt x="2" y="21"/>
                        <a:pt x="0" y="33"/>
                        <a:pt x="2" y="40"/>
                      </a:cubicBezTo>
                      <a:cubicBezTo>
                        <a:pt x="4" y="49"/>
                        <a:pt x="136" y="40"/>
                        <a:pt x="136" y="40"/>
                      </a:cubicBezTo>
                      <a:cubicBezTo>
                        <a:pt x="139" y="40"/>
                        <a:pt x="157" y="34"/>
                        <a:pt x="150" y="33"/>
                      </a:cubicBezTo>
                      <a:cubicBezTo>
                        <a:pt x="117" y="29"/>
                        <a:pt x="50" y="13"/>
                        <a:pt x="50" y="0"/>
                      </a:cubicBezTo>
                      <a:lnTo>
                        <a:pt x="1" y="1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8"/>
                <p:cNvSpPr>
                  <a:spLocks/>
                </p:cNvSpPr>
                <p:nvPr/>
              </p:nvSpPr>
              <p:spPr bwMode="auto">
                <a:xfrm>
                  <a:off x="2971801" y="3925888"/>
                  <a:ext cx="815975" cy="1017588"/>
                </a:xfrm>
                <a:custGeom>
                  <a:avLst/>
                  <a:gdLst>
                    <a:gd name="T0" fmla="*/ 211 w 229"/>
                    <a:gd name="T1" fmla="*/ 275 h 287"/>
                    <a:gd name="T2" fmla="*/ 159 w 229"/>
                    <a:gd name="T3" fmla="*/ 269 h 287"/>
                    <a:gd name="T4" fmla="*/ 23 w 229"/>
                    <a:gd name="T5" fmla="*/ 94 h 287"/>
                    <a:gd name="T6" fmla="*/ 23 w 229"/>
                    <a:gd name="T7" fmla="*/ 94 h 287"/>
                    <a:gd name="T8" fmla="*/ 17 w 229"/>
                    <a:gd name="T9" fmla="*/ 88 h 287"/>
                    <a:gd name="T10" fmla="*/ 25 w 229"/>
                    <a:gd name="T11" fmla="*/ 18 h 287"/>
                    <a:gd name="T12" fmla="*/ 95 w 229"/>
                    <a:gd name="T13" fmla="*/ 26 h 287"/>
                    <a:gd name="T14" fmla="*/ 216 w 229"/>
                    <a:gd name="T15" fmla="*/ 223 h 287"/>
                    <a:gd name="T16" fmla="*/ 211 w 229"/>
                    <a:gd name="T17" fmla="*/ 27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87">
                      <a:moveTo>
                        <a:pt x="211" y="275"/>
                      </a:moveTo>
                      <a:cubicBezTo>
                        <a:pt x="195" y="287"/>
                        <a:pt x="172" y="285"/>
                        <a:pt x="159" y="269"/>
                      </a:cubicBezTo>
                      <a:cubicBezTo>
                        <a:pt x="23" y="94"/>
                        <a:pt x="23" y="94"/>
                        <a:pt x="23" y="94"/>
                      </a:cubicBezTo>
                      <a:cubicBezTo>
                        <a:pt x="23" y="94"/>
                        <a:pt x="23" y="94"/>
                        <a:pt x="23" y="94"/>
                      </a:cubicBezTo>
                      <a:cubicBezTo>
                        <a:pt x="17" y="88"/>
                        <a:pt x="17" y="88"/>
                        <a:pt x="17" y="88"/>
                      </a:cubicBezTo>
                      <a:cubicBezTo>
                        <a:pt x="0" y="66"/>
                        <a:pt x="3" y="35"/>
                        <a:pt x="25" y="18"/>
                      </a:cubicBezTo>
                      <a:cubicBezTo>
                        <a:pt x="47" y="0"/>
                        <a:pt x="78" y="4"/>
                        <a:pt x="95" y="26"/>
                      </a:cubicBezTo>
                      <a:cubicBezTo>
                        <a:pt x="216" y="223"/>
                        <a:pt x="216" y="223"/>
                        <a:pt x="216" y="223"/>
                      </a:cubicBezTo>
                      <a:cubicBezTo>
                        <a:pt x="229" y="239"/>
                        <a:pt x="227" y="262"/>
                        <a:pt x="211" y="275"/>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09"/>
                <p:cNvSpPr>
                  <a:spLocks/>
                </p:cNvSpPr>
                <p:nvPr/>
              </p:nvSpPr>
              <p:spPr bwMode="auto">
                <a:xfrm>
                  <a:off x="4071938" y="4143375"/>
                  <a:ext cx="420688" cy="552450"/>
                </a:xfrm>
                <a:custGeom>
                  <a:avLst/>
                  <a:gdLst>
                    <a:gd name="T0" fmla="*/ 265 w 265"/>
                    <a:gd name="T1" fmla="*/ 22 h 348"/>
                    <a:gd name="T2" fmla="*/ 25 w 265"/>
                    <a:gd name="T3" fmla="*/ 348 h 348"/>
                    <a:gd name="T4" fmla="*/ 0 w 265"/>
                    <a:gd name="T5" fmla="*/ 344 h 348"/>
                    <a:gd name="T6" fmla="*/ 254 w 265"/>
                    <a:gd name="T7" fmla="*/ 0 h 348"/>
                    <a:gd name="T8" fmla="*/ 265 w 265"/>
                    <a:gd name="T9" fmla="*/ 22 h 348"/>
                  </a:gdLst>
                  <a:ahLst/>
                  <a:cxnLst>
                    <a:cxn ang="0">
                      <a:pos x="T0" y="T1"/>
                    </a:cxn>
                    <a:cxn ang="0">
                      <a:pos x="T2" y="T3"/>
                    </a:cxn>
                    <a:cxn ang="0">
                      <a:pos x="T4" y="T5"/>
                    </a:cxn>
                    <a:cxn ang="0">
                      <a:pos x="T6" y="T7"/>
                    </a:cxn>
                    <a:cxn ang="0">
                      <a:pos x="T8" y="T9"/>
                    </a:cxn>
                  </a:cxnLst>
                  <a:rect l="0" t="0" r="r" b="b"/>
                  <a:pathLst>
                    <a:path w="265" h="348">
                      <a:moveTo>
                        <a:pt x="265" y="22"/>
                      </a:moveTo>
                      <a:lnTo>
                        <a:pt x="25" y="348"/>
                      </a:lnTo>
                      <a:lnTo>
                        <a:pt x="0" y="344"/>
                      </a:lnTo>
                      <a:lnTo>
                        <a:pt x="254" y="0"/>
                      </a:lnTo>
                      <a:lnTo>
                        <a:pt x="265" y="2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10"/>
                <p:cNvSpPr>
                  <a:spLocks/>
                </p:cNvSpPr>
                <p:nvPr/>
              </p:nvSpPr>
              <p:spPr bwMode="auto">
                <a:xfrm>
                  <a:off x="3184526" y="3951288"/>
                  <a:ext cx="528638" cy="727075"/>
                </a:xfrm>
                <a:custGeom>
                  <a:avLst/>
                  <a:gdLst>
                    <a:gd name="T0" fmla="*/ 148 w 148"/>
                    <a:gd name="T1" fmla="*/ 204 h 205"/>
                    <a:gd name="T2" fmla="*/ 143 w 148"/>
                    <a:gd name="T3" fmla="*/ 205 h 205"/>
                    <a:gd name="T4" fmla="*/ 142 w 148"/>
                    <a:gd name="T5" fmla="*/ 202 h 205"/>
                    <a:gd name="T6" fmla="*/ 36 w 148"/>
                    <a:gd name="T7" fmla="*/ 25 h 205"/>
                    <a:gd name="T8" fmla="*/ 0 w 148"/>
                    <a:gd name="T9" fmla="*/ 0 h 205"/>
                    <a:gd name="T10" fmla="*/ 36 w 148"/>
                    <a:gd name="T11" fmla="*/ 19 h 205"/>
                    <a:gd name="T12" fmla="*/ 146 w 148"/>
                    <a:gd name="T13" fmla="*/ 202 h 205"/>
                    <a:gd name="T14" fmla="*/ 148 w 148"/>
                    <a:gd name="T15" fmla="*/ 204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205">
                      <a:moveTo>
                        <a:pt x="148" y="204"/>
                      </a:moveTo>
                      <a:cubicBezTo>
                        <a:pt x="143" y="205"/>
                        <a:pt x="143" y="205"/>
                        <a:pt x="143" y="205"/>
                      </a:cubicBezTo>
                      <a:cubicBezTo>
                        <a:pt x="142" y="202"/>
                        <a:pt x="142" y="202"/>
                        <a:pt x="142" y="202"/>
                      </a:cubicBezTo>
                      <a:cubicBezTo>
                        <a:pt x="142" y="202"/>
                        <a:pt x="66" y="66"/>
                        <a:pt x="36" y="25"/>
                      </a:cubicBezTo>
                      <a:cubicBezTo>
                        <a:pt x="23" y="8"/>
                        <a:pt x="15" y="2"/>
                        <a:pt x="0" y="0"/>
                      </a:cubicBezTo>
                      <a:cubicBezTo>
                        <a:pt x="14" y="0"/>
                        <a:pt x="27" y="7"/>
                        <a:pt x="36" y="19"/>
                      </a:cubicBezTo>
                      <a:cubicBezTo>
                        <a:pt x="65" y="57"/>
                        <a:pt x="146" y="202"/>
                        <a:pt x="146" y="202"/>
                      </a:cubicBezTo>
                      <a:lnTo>
                        <a:pt x="148" y="204"/>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12"/>
                <p:cNvSpPr>
                  <a:spLocks/>
                </p:cNvSpPr>
                <p:nvPr/>
              </p:nvSpPr>
              <p:spPr bwMode="auto">
                <a:xfrm>
                  <a:off x="4165601" y="4692650"/>
                  <a:ext cx="217488" cy="155575"/>
                </a:xfrm>
                <a:custGeom>
                  <a:avLst/>
                  <a:gdLst>
                    <a:gd name="T0" fmla="*/ 112 w 137"/>
                    <a:gd name="T1" fmla="*/ 0 h 98"/>
                    <a:gd name="T2" fmla="*/ 0 w 137"/>
                    <a:gd name="T3" fmla="*/ 9 h 98"/>
                    <a:gd name="T4" fmla="*/ 6 w 137"/>
                    <a:gd name="T5" fmla="*/ 98 h 98"/>
                    <a:gd name="T6" fmla="*/ 137 w 137"/>
                    <a:gd name="T7" fmla="*/ 89 h 98"/>
                    <a:gd name="T8" fmla="*/ 112 w 137"/>
                    <a:gd name="T9" fmla="*/ 0 h 98"/>
                  </a:gdLst>
                  <a:ahLst/>
                  <a:cxnLst>
                    <a:cxn ang="0">
                      <a:pos x="T0" y="T1"/>
                    </a:cxn>
                    <a:cxn ang="0">
                      <a:pos x="T2" y="T3"/>
                    </a:cxn>
                    <a:cxn ang="0">
                      <a:pos x="T4" y="T5"/>
                    </a:cxn>
                    <a:cxn ang="0">
                      <a:pos x="T6" y="T7"/>
                    </a:cxn>
                    <a:cxn ang="0">
                      <a:pos x="T8" y="T9"/>
                    </a:cxn>
                  </a:cxnLst>
                  <a:rect l="0" t="0" r="r" b="b"/>
                  <a:pathLst>
                    <a:path w="137" h="98">
                      <a:moveTo>
                        <a:pt x="112" y="0"/>
                      </a:moveTo>
                      <a:lnTo>
                        <a:pt x="0" y="9"/>
                      </a:lnTo>
                      <a:lnTo>
                        <a:pt x="6" y="98"/>
                      </a:lnTo>
                      <a:lnTo>
                        <a:pt x="137" y="89"/>
                      </a:lnTo>
                      <a:lnTo>
                        <a:pt x="112" y="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13"/>
                <p:cNvSpPr>
                  <a:spLocks/>
                </p:cNvSpPr>
                <p:nvPr/>
              </p:nvSpPr>
              <p:spPr bwMode="auto">
                <a:xfrm>
                  <a:off x="4165601" y="4692650"/>
                  <a:ext cx="217488" cy="155575"/>
                </a:xfrm>
                <a:custGeom>
                  <a:avLst/>
                  <a:gdLst>
                    <a:gd name="T0" fmla="*/ 112 w 137"/>
                    <a:gd name="T1" fmla="*/ 0 h 98"/>
                    <a:gd name="T2" fmla="*/ 0 w 137"/>
                    <a:gd name="T3" fmla="*/ 9 h 98"/>
                    <a:gd name="T4" fmla="*/ 6 w 137"/>
                    <a:gd name="T5" fmla="*/ 98 h 98"/>
                    <a:gd name="T6" fmla="*/ 137 w 137"/>
                    <a:gd name="T7" fmla="*/ 89 h 98"/>
                  </a:gdLst>
                  <a:ahLst/>
                  <a:cxnLst>
                    <a:cxn ang="0">
                      <a:pos x="T0" y="T1"/>
                    </a:cxn>
                    <a:cxn ang="0">
                      <a:pos x="T2" y="T3"/>
                    </a:cxn>
                    <a:cxn ang="0">
                      <a:pos x="T4" y="T5"/>
                    </a:cxn>
                    <a:cxn ang="0">
                      <a:pos x="T6" y="T7"/>
                    </a:cxn>
                  </a:cxnLst>
                  <a:rect l="0" t="0" r="r" b="b"/>
                  <a:pathLst>
                    <a:path w="137" h="98">
                      <a:moveTo>
                        <a:pt x="112" y="0"/>
                      </a:moveTo>
                      <a:lnTo>
                        <a:pt x="0" y="9"/>
                      </a:lnTo>
                      <a:lnTo>
                        <a:pt x="6" y="98"/>
                      </a:lnTo>
                      <a:lnTo>
                        <a:pt x="137"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14"/>
                <p:cNvSpPr>
                  <a:spLocks/>
                </p:cNvSpPr>
                <p:nvPr/>
              </p:nvSpPr>
              <p:spPr bwMode="auto">
                <a:xfrm>
                  <a:off x="4246563" y="4670425"/>
                  <a:ext cx="74613" cy="185738"/>
                </a:xfrm>
                <a:custGeom>
                  <a:avLst/>
                  <a:gdLst>
                    <a:gd name="T0" fmla="*/ 38 w 47"/>
                    <a:gd name="T1" fmla="*/ 0 h 117"/>
                    <a:gd name="T2" fmla="*/ 47 w 47"/>
                    <a:gd name="T3" fmla="*/ 114 h 117"/>
                    <a:gd name="T4" fmla="*/ 9 w 47"/>
                    <a:gd name="T5" fmla="*/ 117 h 117"/>
                    <a:gd name="T6" fmla="*/ 7 w 47"/>
                    <a:gd name="T7" fmla="*/ 117 h 117"/>
                    <a:gd name="T8" fmla="*/ 0 w 47"/>
                    <a:gd name="T9" fmla="*/ 9 h 117"/>
                    <a:gd name="T10" fmla="*/ 0 w 47"/>
                    <a:gd name="T11" fmla="*/ 3 h 117"/>
                    <a:gd name="T12" fmla="*/ 38 w 47"/>
                    <a:gd name="T13" fmla="*/ 0 h 117"/>
                  </a:gdLst>
                  <a:ahLst/>
                  <a:cxnLst>
                    <a:cxn ang="0">
                      <a:pos x="T0" y="T1"/>
                    </a:cxn>
                    <a:cxn ang="0">
                      <a:pos x="T2" y="T3"/>
                    </a:cxn>
                    <a:cxn ang="0">
                      <a:pos x="T4" y="T5"/>
                    </a:cxn>
                    <a:cxn ang="0">
                      <a:pos x="T6" y="T7"/>
                    </a:cxn>
                    <a:cxn ang="0">
                      <a:pos x="T8" y="T9"/>
                    </a:cxn>
                    <a:cxn ang="0">
                      <a:pos x="T10" y="T11"/>
                    </a:cxn>
                    <a:cxn ang="0">
                      <a:pos x="T12" y="T13"/>
                    </a:cxn>
                  </a:cxnLst>
                  <a:rect l="0" t="0" r="r" b="b"/>
                  <a:pathLst>
                    <a:path w="47" h="117">
                      <a:moveTo>
                        <a:pt x="38" y="0"/>
                      </a:moveTo>
                      <a:lnTo>
                        <a:pt x="47" y="114"/>
                      </a:lnTo>
                      <a:lnTo>
                        <a:pt x="9" y="117"/>
                      </a:lnTo>
                      <a:lnTo>
                        <a:pt x="7" y="117"/>
                      </a:lnTo>
                      <a:lnTo>
                        <a:pt x="0" y="9"/>
                      </a:lnTo>
                      <a:lnTo>
                        <a:pt x="0" y="3"/>
                      </a:lnTo>
                      <a:lnTo>
                        <a:pt x="38" y="0"/>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15"/>
                <p:cNvSpPr>
                  <a:spLocks/>
                </p:cNvSpPr>
                <p:nvPr/>
              </p:nvSpPr>
              <p:spPr bwMode="auto">
                <a:xfrm>
                  <a:off x="3502026" y="4667250"/>
                  <a:ext cx="758825" cy="269875"/>
                </a:xfrm>
                <a:custGeom>
                  <a:avLst/>
                  <a:gdLst>
                    <a:gd name="T0" fmla="*/ 209 w 213"/>
                    <a:gd name="T1" fmla="*/ 1 h 76"/>
                    <a:gd name="T2" fmla="*/ 209 w 213"/>
                    <a:gd name="T3" fmla="*/ 2 h 76"/>
                    <a:gd name="T4" fmla="*/ 209 w 213"/>
                    <a:gd name="T5" fmla="*/ 5 h 76"/>
                    <a:gd name="T6" fmla="*/ 213 w 213"/>
                    <a:gd name="T7" fmla="*/ 58 h 76"/>
                    <a:gd name="T8" fmla="*/ 43 w 213"/>
                    <a:gd name="T9" fmla="*/ 73 h 76"/>
                    <a:gd name="T10" fmla="*/ 2 w 213"/>
                    <a:gd name="T11" fmla="*/ 41 h 76"/>
                    <a:gd name="T12" fmla="*/ 34 w 213"/>
                    <a:gd name="T13" fmla="*/ 1 h 76"/>
                    <a:gd name="T14" fmla="*/ 35 w 213"/>
                    <a:gd name="T15" fmla="*/ 1 h 76"/>
                    <a:gd name="T16" fmla="*/ 40 w 213"/>
                    <a:gd name="T17" fmla="*/ 0 h 76"/>
                    <a:gd name="T18" fmla="*/ 209 w 213"/>
                    <a:gd name="T19"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76">
                      <a:moveTo>
                        <a:pt x="209" y="1"/>
                      </a:moveTo>
                      <a:cubicBezTo>
                        <a:pt x="209" y="2"/>
                        <a:pt x="209" y="2"/>
                        <a:pt x="209" y="2"/>
                      </a:cubicBezTo>
                      <a:cubicBezTo>
                        <a:pt x="209" y="5"/>
                        <a:pt x="209" y="5"/>
                        <a:pt x="209" y="5"/>
                      </a:cubicBezTo>
                      <a:cubicBezTo>
                        <a:pt x="213" y="58"/>
                        <a:pt x="213" y="58"/>
                        <a:pt x="213" y="58"/>
                      </a:cubicBezTo>
                      <a:cubicBezTo>
                        <a:pt x="43" y="73"/>
                        <a:pt x="43" y="73"/>
                        <a:pt x="43" y="73"/>
                      </a:cubicBezTo>
                      <a:cubicBezTo>
                        <a:pt x="23" y="76"/>
                        <a:pt x="4" y="61"/>
                        <a:pt x="2" y="41"/>
                      </a:cubicBezTo>
                      <a:cubicBezTo>
                        <a:pt x="0" y="21"/>
                        <a:pt x="14" y="3"/>
                        <a:pt x="34" y="1"/>
                      </a:cubicBezTo>
                      <a:cubicBezTo>
                        <a:pt x="35" y="1"/>
                        <a:pt x="35" y="1"/>
                        <a:pt x="35" y="1"/>
                      </a:cubicBezTo>
                      <a:cubicBezTo>
                        <a:pt x="40" y="0"/>
                        <a:pt x="40" y="0"/>
                        <a:pt x="40" y="0"/>
                      </a:cubicBezTo>
                      <a:lnTo>
                        <a:pt x="209" y="1"/>
                      </a:ln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16"/>
                <p:cNvSpPr>
                  <a:spLocks/>
                </p:cNvSpPr>
                <p:nvPr/>
              </p:nvSpPr>
              <p:spPr bwMode="auto">
                <a:xfrm>
                  <a:off x="3690938" y="4667250"/>
                  <a:ext cx="555625" cy="11113"/>
                </a:xfrm>
                <a:custGeom>
                  <a:avLst/>
                  <a:gdLst>
                    <a:gd name="T0" fmla="*/ 350 w 350"/>
                    <a:gd name="T1" fmla="*/ 7 h 7"/>
                    <a:gd name="T2" fmla="*/ 344 w 350"/>
                    <a:gd name="T3" fmla="*/ 7 h 7"/>
                    <a:gd name="T4" fmla="*/ 14 w 350"/>
                    <a:gd name="T5" fmla="*/ 5 h 7"/>
                    <a:gd name="T6" fmla="*/ 2 w 350"/>
                    <a:gd name="T7" fmla="*/ 7 h 7"/>
                    <a:gd name="T8" fmla="*/ 0 w 350"/>
                    <a:gd name="T9" fmla="*/ 0 h 7"/>
                    <a:gd name="T10" fmla="*/ 9 w 350"/>
                    <a:gd name="T11" fmla="*/ 0 h 7"/>
                    <a:gd name="T12" fmla="*/ 350 w 350"/>
                    <a:gd name="T13" fmla="*/ 2 h 7"/>
                    <a:gd name="T14" fmla="*/ 350 w 350"/>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0" h="7">
                      <a:moveTo>
                        <a:pt x="350" y="7"/>
                      </a:moveTo>
                      <a:lnTo>
                        <a:pt x="344" y="7"/>
                      </a:lnTo>
                      <a:lnTo>
                        <a:pt x="14" y="5"/>
                      </a:lnTo>
                      <a:lnTo>
                        <a:pt x="2" y="7"/>
                      </a:lnTo>
                      <a:lnTo>
                        <a:pt x="0" y="0"/>
                      </a:lnTo>
                      <a:lnTo>
                        <a:pt x="9" y="0"/>
                      </a:lnTo>
                      <a:lnTo>
                        <a:pt x="350" y="2"/>
                      </a:lnTo>
                      <a:lnTo>
                        <a:pt x="350" y="7"/>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7"/>
                <p:cNvSpPr>
                  <a:spLocks/>
                </p:cNvSpPr>
                <p:nvPr/>
              </p:nvSpPr>
              <p:spPr bwMode="auto">
                <a:xfrm>
                  <a:off x="3052763" y="4264025"/>
                  <a:ext cx="1208088" cy="669925"/>
                </a:xfrm>
                <a:custGeom>
                  <a:avLst/>
                  <a:gdLst>
                    <a:gd name="T0" fmla="*/ 0 w 339"/>
                    <a:gd name="T1" fmla="*/ 0 h 189"/>
                    <a:gd name="T2" fmla="*/ 145 w 339"/>
                    <a:gd name="T3" fmla="*/ 169 h 189"/>
                    <a:gd name="T4" fmla="*/ 151 w 339"/>
                    <a:gd name="T5" fmla="*/ 174 h 189"/>
                    <a:gd name="T6" fmla="*/ 174 w 339"/>
                    <a:gd name="T7" fmla="*/ 178 h 189"/>
                    <a:gd name="T8" fmla="*/ 338 w 339"/>
                    <a:gd name="T9" fmla="*/ 164 h 189"/>
                    <a:gd name="T10" fmla="*/ 338 w 339"/>
                    <a:gd name="T11" fmla="*/ 168 h 189"/>
                    <a:gd name="T12" fmla="*/ 338 w 339"/>
                    <a:gd name="T13" fmla="*/ 168 h 189"/>
                    <a:gd name="T14" fmla="*/ 339 w 339"/>
                    <a:gd name="T15" fmla="*/ 173 h 189"/>
                    <a:gd name="T16" fmla="*/ 169 w 339"/>
                    <a:gd name="T17" fmla="*/ 188 h 189"/>
                    <a:gd name="T18" fmla="*/ 147 w 339"/>
                    <a:gd name="T19" fmla="*/ 184 h 189"/>
                    <a:gd name="T20" fmla="*/ 143 w 339"/>
                    <a:gd name="T21" fmla="*/ 181 h 189"/>
                    <a:gd name="T22" fmla="*/ 70 w 339"/>
                    <a:gd name="T23" fmla="*/ 103 h 189"/>
                    <a:gd name="T24" fmla="*/ 0 w 339"/>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189">
                      <a:moveTo>
                        <a:pt x="0" y="0"/>
                      </a:moveTo>
                      <a:cubicBezTo>
                        <a:pt x="46" y="51"/>
                        <a:pt x="96" y="121"/>
                        <a:pt x="145" y="169"/>
                      </a:cubicBezTo>
                      <a:cubicBezTo>
                        <a:pt x="147" y="171"/>
                        <a:pt x="149" y="173"/>
                        <a:pt x="151" y="174"/>
                      </a:cubicBezTo>
                      <a:cubicBezTo>
                        <a:pt x="158" y="178"/>
                        <a:pt x="166" y="179"/>
                        <a:pt x="174" y="178"/>
                      </a:cubicBezTo>
                      <a:cubicBezTo>
                        <a:pt x="228" y="174"/>
                        <a:pt x="283" y="169"/>
                        <a:pt x="338" y="164"/>
                      </a:cubicBezTo>
                      <a:cubicBezTo>
                        <a:pt x="338" y="168"/>
                        <a:pt x="338" y="168"/>
                        <a:pt x="338" y="168"/>
                      </a:cubicBezTo>
                      <a:cubicBezTo>
                        <a:pt x="338" y="168"/>
                        <a:pt x="338" y="168"/>
                        <a:pt x="338" y="168"/>
                      </a:cubicBezTo>
                      <a:cubicBezTo>
                        <a:pt x="339" y="173"/>
                        <a:pt x="339" y="173"/>
                        <a:pt x="339" y="173"/>
                      </a:cubicBezTo>
                      <a:cubicBezTo>
                        <a:pt x="282" y="178"/>
                        <a:pt x="225" y="183"/>
                        <a:pt x="169" y="188"/>
                      </a:cubicBezTo>
                      <a:cubicBezTo>
                        <a:pt x="161" y="189"/>
                        <a:pt x="154" y="187"/>
                        <a:pt x="147" y="184"/>
                      </a:cubicBezTo>
                      <a:cubicBezTo>
                        <a:pt x="146" y="183"/>
                        <a:pt x="144" y="182"/>
                        <a:pt x="143" y="181"/>
                      </a:cubicBezTo>
                      <a:cubicBezTo>
                        <a:pt x="116" y="159"/>
                        <a:pt x="93" y="128"/>
                        <a:pt x="70" y="103"/>
                      </a:cubicBezTo>
                      <a:cubicBezTo>
                        <a:pt x="47" y="77"/>
                        <a:pt x="23" y="26"/>
                        <a:pt x="0" y="0"/>
                      </a:cubicBez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11"/>
                <p:cNvSpPr>
                  <a:spLocks/>
                </p:cNvSpPr>
                <p:nvPr/>
              </p:nvSpPr>
              <p:spPr bwMode="auto">
                <a:xfrm>
                  <a:off x="4340226" y="4589463"/>
                  <a:ext cx="315913" cy="244475"/>
                </a:xfrm>
                <a:custGeom>
                  <a:avLst/>
                  <a:gdLst>
                    <a:gd name="T0" fmla="*/ 76 w 89"/>
                    <a:gd name="T1" fmla="*/ 68 h 69"/>
                    <a:gd name="T2" fmla="*/ 76 w 89"/>
                    <a:gd name="T3" fmla="*/ 68 h 69"/>
                    <a:gd name="T4" fmla="*/ 76 w 89"/>
                    <a:gd name="T5" fmla="*/ 68 h 69"/>
                    <a:gd name="T6" fmla="*/ 12 w 89"/>
                    <a:gd name="T7" fmla="*/ 69 h 69"/>
                    <a:gd name="T8" fmla="*/ 1 w 89"/>
                    <a:gd name="T9" fmla="*/ 29 h 69"/>
                    <a:gd name="T10" fmla="*/ 3 w 89"/>
                    <a:gd name="T11" fmla="*/ 23 h 69"/>
                    <a:gd name="T12" fmla="*/ 12 w 89"/>
                    <a:gd name="T13" fmla="*/ 11 h 69"/>
                    <a:gd name="T14" fmla="*/ 17 w 89"/>
                    <a:gd name="T15" fmla="*/ 7 h 69"/>
                    <a:gd name="T16" fmla="*/ 57 w 89"/>
                    <a:gd name="T17" fmla="*/ 0 h 69"/>
                    <a:gd name="T18" fmla="*/ 56 w 89"/>
                    <a:gd name="T19" fmla="*/ 11 h 69"/>
                    <a:gd name="T20" fmla="*/ 35 w 89"/>
                    <a:gd name="T21" fmla="*/ 13 h 69"/>
                    <a:gd name="T22" fmla="*/ 39 w 89"/>
                    <a:gd name="T23" fmla="*/ 13 h 69"/>
                    <a:gd name="T24" fmla="*/ 74 w 89"/>
                    <a:gd name="T25" fmla="*/ 9 h 69"/>
                    <a:gd name="T26" fmla="*/ 75 w 89"/>
                    <a:gd name="T27" fmla="*/ 10 h 69"/>
                    <a:gd name="T28" fmla="*/ 83 w 89"/>
                    <a:gd name="T29" fmla="*/ 18 h 69"/>
                    <a:gd name="T30" fmla="*/ 82 w 89"/>
                    <a:gd name="T31" fmla="*/ 23 h 69"/>
                    <a:gd name="T32" fmla="*/ 89 w 89"/>
                    <a:gd name="T33" fmla="*/ 31 h 69"/>
                    <a:gd name="T34" fmla="*/ 84 w 89"/>
                    <a:gd name="T35" fmla="*/ 39 h 69"/>
                    <a:gd name="T36" fmla="*/ 88 w 89"/>
                    <a:gd name="T37" fmla="*/ 46 h 69"/>
                    <a:gd name="T38" fmla="*/ 82 w 89"/>
                    <a:gd name="T39" fmla="*/ 54 h 69"/>
                    <a:gd name="T40" fmla="*/ 84 w 89"/>
                    <a:gd name="T41" fmla="*/ 59 h 69"/>
                    <a:gd name="T42" fmla="*/ 76 w 89"/>
                    <a:gd name="T43" fmla="*/ 6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69">
                      <a:moveTo>
                        <a:pt x="76" y="68"/>
                      </a:moveTo>
                      <a:cubicBezTo>
                        <a:pt x="76" y="68"/>
                        <a:pt x="76" y="68"/>
                        <a:pt x="76" y="68"/>
                      </a:cubicBezTo>
                      <a:cubicBezTo>
                        <a:pt x="76" y="68"/>
                        <a:pt x="76" y="68"/>
                        <a:pt x="76" y="68"/>
                      </a:cubicBezTo>
                      <a:cubicBezTo>
                        <a:pt x="12" y="69"/>
                        <a:pt x="12" y="69"/>
                        <a:pt x="12" y="69"/>
                      </a:cubicBezTo>
                      <a:cubicBezTo>
                        <a:pt x="12" y="69"/>
                        <a:pt x="0" y="35"/>
                        <a:pt x="1" y="29"/>
                      </a:cubicBezTo>
                      <a:cubicBezTo>
                        <a:pt x="1" y="27"/>
                        <a:pt x="2" y="25"/>
                        <a:pt x="3" y="23"/>
                      </a:cubicBezTo>
                      <a:cubicBezTo>
                        <a:pt x="6" y="19"/>
                        <a:pt x="10" y="14"/>
                        <a:pt x="12" y="11"/>
                      </a:cubicBezTo>
                      <a:cubicBezTo>
                        <a:pt x="14" y="9"/>
                        <a:pt x="15" y="8"/>
                        <a:pt x="17" y="7"/>
                      </a:cubicBezTo>
                      <a:cubicBezTo>
                        <a:pt x="23" y="5"/>
                        <a:pt x="36" y="2"/>
                        <a:pt x="57" y="0"/>
                      </a:cubicBezTo>
                      <a:cubicBezTo>
                        <a:pt x="61" y="3"/>
                        <a:pt x="59" y="9"/>
                        <a:pt x="56" y="11"/>
                      </a:cubicBezTo>
                      <a:cubicBezTo>
                        <a:pt x="53" y="14"/>
                        <a:pt x="35" y="13"/>
                        <a:pt x="35" y="13"/>
                      </a:cubicBezTo>
                      <a:cubicBezTo>
                        <a:pt x="39" y="13"/>
                        <a:pt x="39" y="13"/>
                        <a:pt x="39" y="13"/>
                      </a:cubicBezTo>
                      <a:cubicBezTo>
                        <a:pt x="74" y="9"/>
                        <a:pt x="74" y="9"/>
                        <a:pt x="74" y="9"/>
                      </a:cubicBezTo>
                      <a:cubicBezTo>
                        <a:pt x="75" y="10"/>
                        <a:pt x="75" y="10"/>
                        <a:pt x="75" y="10"/>
                      </a:cubicBezTo>
                      <a:cubicBezTo>
                        <a:pt x="79" y="9"/>
                        <a:pt x="83" y="13"/>
                        <a:pt x="83" y="18"/>
                      </a:cubicBezTo>
                      <a:cubicBezTo>
                        <a:pt x="83" y="20"/>
                        <a:pt x="83" y="21"/>
                        <a:pt x="82" y="23"/>
                      </a:cubicBezTo>
                      <a:cubicBezTo>
                        <a:pt x="86" y="23"/>
                        <a:pt x="89" y="27"/>
                        <a:pt x="89" y="31"/>
                      </a:cubicBezTo>
                      <a:cubicBezTo>
                        <a:pt x="89" y="35"/>
                        <a:pt x="87" y="38"/>
                        <a:pt x="84" y="39"/>
                      </a:cubicBezTo>
                      <a:cubicBezTo>
                        <a:pt x="86" y="41"/>
                        <a:pt x="88" y="43"/>
                        <a:pt x="88" y="46"/>
                      </a:cubicBezTo>
                      <a:cubicBezTo>
                        <a:pt x="88" y="50"/>
                        <a:pt x="86" y="53"/>
                        <a:pt x="82" y="54"/>
                      </a:cubicBezTo>
                      <a:cubicBezTo>
                        <a:pt x="83" y="56"/>
                        <a:pt x="84" y="57"/>
                        <a:pt x="84" y="59"/>
                      </a:cubicBezTo>
                      <a:cubicBezTo>
                        <a:pt x="85" y="64"/>
                        <a:pt x="81" y="68"/>
                        <a:pt x="76" y="68"/>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0" name="Title 1"/>
            <p:cNvSpPr txBox="1">
              <a:spLocks/>
            </p:cNvSpPr>
            <p:nvPr/>
          </p:nvSpPr>
          <p:spPr>
            <a:xfrm>
              <a:off x="473794" y="25828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CUSTOMER PURCHASE</a:t>
              </a:r>
            </a:p>
          </p:txBody>
        </p:sp>
      </p:grpSp>
      <p:grpSp>
        <p:nvGrpSpPr>
          <p:cNvPr id="112" name="Group 111"/>
          <p:cNvGrpSpPr/>
          <p:nvPr/>
        </p:nvGrpSpPr>
        <p:grpSpPr>
          <a:xfrm>
            <a:off x="5120969" y="2034238"/>
            <a:ext cx="1981200" cy="1828800"/>
            <a:chOff x="4770437" y="2354262"/>
            <a:chExt cx="1981200" cy="1828800"/>
          </a:xfrm>
        </p:grpSpPr>
        <p:sp>
          <p:nvSpPr>
            <p:cNvPr id="113" name="Title 1"/>
            <p:cNvSpPr txBox="1">
              <a:spLocks/>
            </p:cNvSpPr>
            <p:nvPr/>
          </p:nvSpPr>
          <p:spPr>
            <a:xfrm>
              <a:off x="4770437" y="23542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ACQUIRING </a:t>
              </a:r>
              <a:br>
                <a:rPr lang="en-US" sz="1400" dirty="0"/>
              </a:br>
              <a:r>
                <a:rPr lang="en-US" sz="1400" dirty="0"/>
                <a:t>PROCESSOR</a:t>
              </a:r>
            </a:p>
          </p:txBody>
        </p:sp>
        <p:pic>
          <p:nvPicPr>
            <p:cNvPr id="114" name="Picture 113"/>
            <p:cNvPicPr>
              <a:picLocks noChangeAspect="1"/>
            </p:cNvPicPr>
            <p:nvPr/>
          </p:nvPicPr>
          <p:blipFill rotWithShape="1">
            <a:blip r:embed="rId2">
              <a:extLst>
                <a:ext uri="{28A0092B-C50C-407E-A947-70E740481C1C}">
                  <a14:useLocalDpi xmlns:a14="http://schemas.microsoft.com/office/drawing/2010/main" val="0"/>
                </a:ext>
              </a:extLst>
            </a:blip>
            <a:srcRect l="55010" t="34835" r="19556" b="8352"/>
            <a:stretch/>
          </p:blipFill>
          <p:spPr>
            <a:xfrm>
              <a:off x="5394325" y="2963862"/>
              <a:ext cx="733425" cy="1219200"/>
            </a:xfrm>
            <a:prstGeom prst="rect">
              <a:avLst/>
            </a:prstGeom>
          </p:spPr>
        </p:pic>
      </p:grpSp>
      <p:grpSp>
        <p:nvGrpSpPr>
          <p:cNvPr id="115" name="Group 114"/>
          <p:cNvGrpSpPr/>
          <p:nvPr/>
        </p:nvGrpSpPr>
        <p:grpSpPr>
          <a:xfrm>
            <a:off x="7483169" y="2225966"/>
            <a:ext cx="1981200" cy="1676400"/>
            <a:chOff x="6751637" y="2506662"/>
            <a:chExt cx="1981200" cy="1676400"/>
          </a:xfrm>
        </p:grpSpPr>
        <p:sp>
          <p:nvSpPr>
            <p:cNvPr id="116" name="Title 1"/>
            <p:cNvSpPr txBox="1">
              <a:spLocks/>
            </p:cNvSpPr>
            <p:nvPr/>
          </p:nvSpPr>
          <p:spPr>
            <a:xfrm>
              <a:off x="6751637" y="25066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a:t>NETWORK</a:t>
              </a:r>
            </a:p>
          </p:txBody>
        </p:sp>
        <p:grpSp>
          <p:nvGrpSpPr>
            <p:cNvPr id="117" name="Group 116"/>
            <p:cNvGrpSpPr/>
            <p:nvPr/>
          </p:nvGrpSpPr>
          <p:grpSpPr>
            <a:xfrm>
              <a:off x="7285037" y="2963862"/>
              <a:ext cx="914400" cy="1219200"/>
              <a:chOff x="7208837" y="3116262"/>
              <a:chExt cx="914400" cy="1219200"/>
            </a:xfrm>
          </p:grpSpPr>
          <p:sp>
            <p:nvSpPr>
              <p:cNvPr id="118" name="Rectangle 117"/>
              <p:cNvSpPr/>
              <p:nvPr/>
            </p:nvSpPr>
            <p:spPr bwMode="auto">
              <a:xfrm>
                <a:off x="7208837" y="3116262"/>
                <a:ext cx="914400" cy="1219200"/>
              </a:xfrm>
              <a:prstGeom prst="rect">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19" name="Picture 118"/>
              <p:cNvPicPr>
                <a:picLocks noChangeAspect="1"/>
              </p:cNvPicPr>
              <p:nvPr/>
            </p:nvPicPr>
            <p:blipFill rotWithShape="1">
              <a:blip r:embed="rId3">
                <a:extLst>
                  <a:ext uri="{28A0092B-C50C-407E-A947-70E740481C1C}">
                    <a14:useLocalDpi xmlns:a14="http://schemas.microsoft.com/office/drawing/2010/main" val="0"/>
                  </a:ext>
                </a:extLst>
              </a:blip>
              <a:srcRect r="-1748"/>
              <a:stretch/>
            </p:blipFill>
            <p:spPr>
              <a:xfrm>
                <a:off x="7361237" y="3344862"/>
                <a:ext cx="614822" cy="365051"/>
              </a:xfrm>
              <a:prstGeom prst="rect">
                <a:avLst/>
              </a:prstGeom>
            </p:spPr>
          </p:pic>
          <p:pic>
            <p:nvPicPr>
              <p:cNvPr id="120" name="Picture 1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915" y="3836586"/>
                <a:ext cx="614822" cy="262734"/>
              </a:xfrm>
              <a:prstGeom prst="rect">
                <a:avLst/>
              </a:prstGeom>
            </p:spPr>
          </p:pic>
        </p:grpSp>
      </p:grpSp>
      <p:grpSp>
        <p:nvGrpSpPr>
          <p:cNvPr id="121" name="Group 120"/>
          <p:cNvGrpSpPr/>
          <p:nvPr/>
        </p:nvGrpSpPr>
        <p:grpSpPr>
          <a:xfrm>
            <a:off x="2911896" y="2235798"/>
            <a:ext cx="1981200" cy="1162745"/>
            <a:chOff x="2866164" y="1744662"/>
            <a:chExt cx="1981200" cy="1162745"/>
          </a:xfrm>
        </p:grpSpPr>
        <p:sp>
          <p:nvSpPr>
            <p:cNvPr id="122" name="Title 1"/>
            <p:cNvSpPr txBox="1">
              <a:spLocks/>
            </p:cNvSpPr>
            <p:nvPr/>
          </p:nvSpPr>
          <p:spPr>
            <a:xfrm>
              <a:off x="2866164" y="1744662"/>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smtClean="0"/>
                <a:t>MERCHANT</a:t>
              </a:r>
              <a:endParaRPr lang="en-US" sz="1400" dirty="0"/>
            </a:p>
          </p:txBody>
        </p:sp>
        <p:pic>
          <p:nvPicPr>
            <p:cNvPr id="123" name="Picture 12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026409" y="2481261"/>
              <a:ext cx="1660711" cy="426146"/>
            </a:xfrm>
            <a:prstGeom prst="rect">
              <a:avLst/>
            </a:prstGeom>
          </p:spPr>
        </p:pic>
      </p:grpSp>
      <p:grpSp>
        <p:nvGrpSpPr>
          <p:cNvPr id="124" name="Group 123"/>
          <p:cNvGrpSpPr/>
          <p:nvPr/>
        </p:nvGrpSpPr>
        <p:grpSpPr>
          <a:xfrm>
            <a:off x="9769169" y="2228651"/>
            <a:ext cx="1981200" cy="1683547"/>
            <a:chOff x="9723437" y="1737515"/>
            <a:chExt cx="1981200" cy="1683547"/>
          </a:xfrm>
        </p:grpSpPr>
        <p:sp>
          <p:nvSpPr>
            <p:cNvPr id="125" name="Title 1"/>
            <p:cNvSpPr txBox="1">
              <a:spLocks/>
            </p:cNvSpPr>
            <p:nvPr/>
          </p:nvSpPr>
          <p:spPr>
            <a:xfrm>
              <a:off x="9723437" y="1737515"/>
              <a:ext cx="1981200" cy="406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1400" dirty="0" smtClean="0"/>
                <a:t>CARD ISSUER</a:t>
              </a:r>
              <a:endParaRPr lang="en-US" sz="1400" dirty="0"/>
            </a:p>
          </p:txBody>
        </p:sp>
        <p:grpSp>
          <p:nvGrpSpPr>
            <p:cNvPr id="126" name="Group 125"/>
            <p:cNvGrpSpPr/>
            <p:nvPr/>
          </p:nvGrpSpPr>
          <p:grpSpPr>
            <a:xfrm>
              <a:off x="10104437" y="2136699"/>
              <a:ext cx="1295400" cy="1284363"/>
              <a:chOff x="9571041" y="5173664"/>
              <a:chExt cx="487551" cy="405990"/>
            </a:xfrm>
          </p:grpSpPr>
          <p:grpSp>
            <p:nvGrpSpPr>
              <p:cNvPr id="127" name="Group 126"/>
              <p:cNvGrpSpPr/>
              <p:nvPr/>
            </p:nvGrpSpPr>
            <p:grpSpPr>
              <a:xfrm>
                <a:off x="9571041" y="5173664"/>
                <a:ext cx="487551" cy="405990"/>
                <a:chOff x="4638675" y="5622925"/>
                <a:chExt cx="427038" cy="355600"/>
              </a:xfrm>
            </p:grpSpPr>
            <p:sp>
              <p:nvSpPr>
                <p:cNvPr id="129" name="Rectangle 125"/>
                <p:cNvSpPr>
                  <a:spLocks noChangeArrowheads="1"/>
                </p:cNvSpPr>
                <p:nvPr/>
              </p:nvSpPr>
              <p:spPr bwMode="auto">
                <a:xfrm>
                  <a:off x="4660900" y="5692775"/>
                  <a:ext cx="381000" cy="247650"/>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126"/>
                <p:cNvSpPr>
                  <a:spLocks/>
                </p:cNvSpPr>
                <p:nvPr/>
              </p:nvSpPr>
              <p:spPr bwMode="auto">
                <a:xfrm>
                  <a:off x="4816475" y="5810250"/>
                  <a:ext cx="73025" cy="130175"/>
                </a:xfrm>
                <a:custGeom>
                  <a:avLst/>
                  <a:gdLst>
                    <a:gd name="T0" fmla="*/ 10 w 21"/>
                    <a:gd name="T1" fmla="*/ 0 h 38"/>
                    <a:gd name="T2" fmla="*/ 0 w 21"/>
                    <a:gd name="T3" fmla="*/ 11 h 38"/>
                    <a:gd name="T4" fmla="*/ 0 w 21"/>
                    <a:gd name="T5" fmla="*/ 38 h 38"/>
                    <a:gd name="T6" fmla="*/ 21 w 21"/>
                    <a:gd name="T7" fmla="*/ 38 h 38"/>
                    <a:gd name="T8" fmla="*/ 21 w 21"/>
                    <a:gd name="T9" fmla="*/ 11 h 38"/>
                    <a:gd name="T10" fmla="*/ 10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0"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127"/>
                <p:cNvSpPr>
                  <a:spLocks/>
                </p:cNvSpPr>
                <p:nvPr/>
              </p:nvSpPr>
              <p:spPr bwMode="auto">
                <a:xfrm>
                  <a:off x="4927600" y="5810250"/>
                  <a:ext cx="71438" cy="130175"/>
                </a:xfrm>
                <a:custGeom>
                  <a:avLst/>
                  <a:gdLst>
                    <a:gd name="T0" fmla="*/ 11 w 21"/>
                    <a:gd name="T1" fmla="*/ 0 h 38"/>
                    <a:gd name="T2" fmla="*/ 0 w 21"/>
                    <a:gd name="T3" fmla="*/ 11 h 38"/>
                    <a:gd name="T4" fmla="*/ 0 w 21"/>
                    <a:gd name="T5" fmla="*/ 38 h 38"/>
                    <a:gd name="T6" fmla="*/ 21 w 21"/>
                    <a:gd name="T7" fmla="*/ 38 h 38"/>
                    <a:gd name="T8" fmla="*/ 21 w 21"/>
                    <a:gd name="T9" fmla="*/ 11 h 38"/>
                    <a:gd name="T10" fmla="*/ 11 w 21"/>
                    <a:gd name="T11" fmla="*/ 0 h 38"/>
                  </a:gdLst>
                  <a:ahLst/>
                  <a:cxnLst>
                    <a:cxn ang="0">
                      <a:pos x="T0" y="T1"/>
                    </a:cxn>
                    <a:cxn ang="0">
                      <a:pos x="T2" y="T3"/>
                    </a:cxn>
                    <a:cxn ang="0">
                      <a:pos x="T4" y="T5"/>
                    </a:cxn>
                    <a:cxn ang="0">
                      <a:pos x="T6" y="T7"/>
                    </a:cxn>
                    <a:cxn ang="0">
                      <a:pos x="T8" y="T9"/>
                    </a:cxn>
                    <a:cxn ang="0">
                      <a:pos x="T10" y="T11"/>
                    </a:cxn>
                  </a:cxnLst>
                  <a:rect l="0" t="0" r="r" b="b"/>
                  <a:pathLst>
                    <a:path w="21" h="38">
                      <a:moveTo>
                        <a:pt x="11" y="0"/>
                      </a:moveTo>
                      <a:cubicBezTo>
                        <a:pt x="5" y="0"/>
                        <a:pt x="0" y="5"/>
                        <a:pt x="0" y="11"/>
                      </a:cubicBezTo>
                      <a:cubicBezTo>
                        <a:pt x="0" y="38"/>
                        <a:pt x="0" y="38"/>
                        <a:pt x="0" y="38"/>
                      </a:cubicBezTo>
                      <a:cubicBezTo>
                        <a:pt x="21" y="38"/>
                        <a:pt x="21" y="38"/>
                        <a:pt x="21" y="38"/>
                      </a:cubicBezTo>
                      <a:cubicBezTo>
                        <a:pt x="21" y="11"/>
                        <a:pt x="21" y="11"/>
                        <a:pt x="21" y="11"/>
                      </a:cubicBezTo>
                      <a:cubicBezTo>
                        <a:pt x="21" y="5"/>
                        <a:pt x="16" y="0"/>
                        <a:pt x="11"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128"/>
                <p:cNvSpPr>
                  <a:spLocks/>
                </p:cNvSpPr>
                <p:nvPr/>
              </p:nvSpPr>
              <p:spPr bwMode="auto">
                <a:xfrm>
                  <a:off x="4705350" y="5810250"/>
                  <a:ext cx="69850" cy="130175"/>
                </a:xfrm>
                <a:custGeom>
                  <a:avLst/>
                  <a:gdLst>
                    <a:gd name="T0" fmla="*/ 10 w 20"/>
                    <a:gd name="T1" fmla="*/ 0 h 38"/>
                    <a:gd name="T2" fmla="*/ 0 w 20"/>
                    <a:gd name="T3" fmla="*/ 11 h 38"/>
                    <a:gd name="T4" fmla="*/ 0 w 20"/>
                    <a:gd name="T5" fmla="*/ 38 h 38"/>
                    <a:gd name="T6" fmla="*/ 20 w 20"/>
                    <a:gd name="T7" fmla="*/ 38 h 38"/>
                    <a:gd name="T8" fmla="*/ 20 w 20"/>
                    <a:gd name="T9" fmla="*/ 11 h 38"/>
                    <a:gd name="T10" fmla="*/ 10 w 20"/>
                    <a:gd name="T11" fmla="*/ 0 h 38"/>
                  </a:gdLst>
                  <a:ahLst/>
                  <a:cxnLst>
                    <a:cxn ang="0">
                      <a:pos x="T0" y="T1"/>
                    </a:cxn>
                    <a:cxn ang="0">
                      <a:pos x="T2" y="T3"/>
                    </a:cxn>
                    <a:cxn ang="0">
                      <a:pos x="T4" y="T5"/>
                    </a:cxn>
                    <a:cxn ang="0">
                      <a:pos x="T6" y="T7"/>
                    </a:cxn>
                    <a:cxn ang="0">
                      <a:pos x="T8" y="T9"/>
                    </a:cxn>
                    <a:cxn ang="0">
                      <a:pos x="T10" y="T11"/>
                    </a:cxn>
                  </a:cxnLst>
                  <a:rect l="0" t="0" r="r" b="b"/>
                  <a:pathLst>
                    <a:path w="20" h="38">
                      <a:moveTo>
                        <a:pt x="10" y="0"/>
                      </a:moveTo>
                      <a:cubicBezTo>
                        <a:pt x="4" y="0"/>
                        <a:pt x="0" y="5"/>
                        <a:pt x="0" y="11"/>
                      </a:cubicBezTo>
                      <a:cubicBezTo>
                        <a:pt x="0" y="38"/>
                        <a:pt x="0" y="38"/>
                        <a:pt x="0" y="38"/>
                      </a:cubicBezTo>
                      <a:cubicBezTo>
                        <a:pt x="20" y="38"/>
                        <a:pt x="20" y="38"/>
                        <a:pt x="20" y="38"/>
                      </a:cubicBezTo>
                      <a:cubicBezTo>
                        <a:pt x="20" y="11"/>
                        <a:pt x="20" y="11"/>
                        <a:pt x="20" y="11"/>
                      </a:cubicBezTo>
                      <a:cubicBezTo>
                        <a:pt x="20" y="5"/>
                        <a:pt x="16" y="0"/>
                        <a:pt x="10"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Rectangle 133"/>
                <p:cNvSpPr>
                  <a:spLocks noChangeArrowheads="1"/>
                </p:cNvSpPr>
                <p:nvPr/>
              </p:nvSpPr>
              <p:spPr bwMode="auto">
                <a:xfrm>
                  <a:off x="4660900" y="5940425"/>
                  <a:ext cx="381000" cy="11113"/>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Rectangle 134"/>
                <p:cNvSpPr>
                  <a:spLocks noChangeArrowheads="1"/>
                </p:cNvSpPr>
                <p:nvPr/>
              </p:nvSpPr>
              <p:spPr bwMode="auto">
                <a:xfrm>
                  <a:off x="4652963" y="5951538"/>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Rectangle 135"/>
                <p:cNvSpPr>
                  <a:spLocks noChangeArrowheads="1"/>
                </p:cNvSpPr>
                <p:nvPr/>
              </p:nvSpPr>
              <p:spPr bwMode="auto">
                <a:xfrm>
                  <a:off x="4646613" y="5961063"/>
                  <a:ext cx="412750" cy="7938"/>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Rectangle 136"/>
                <p:cNvSpPr>
                  <a:spLocks noChangeArrowheads="1"/>
                </p:cNvSpPr>
                <p:nvPr/>
              </p:nvSpPr>
              <p:spPr bwMode="auto">
                <a:xfrm>
                  <a:off x="4638675" y="5969000"/>
                  <a:ext cx="427038"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138"/>
                <p:cNvSpPr>
                  <a:spLocks/>
                </p:cNvSpPr>
                <p:nvPr/>
              </p:nvSpPr>
              <p:spPr bwMode="auto">
                <a:xfrm>
                  <a:off x="4729163" y="5622925"/>
                  <a:ext cx="246063" cy="61913"/>
                </a:xfrm>
                <a:custGeom>
                  <a:avLst/>
                  <a:gdLst>
                    <a:gd name="T0" fmla="*/ 79 w 155"/>
                    <a:gd name="T1" fmla="*/ 0 h 39"/>
                    <a:gd name="T2" fmla="*/ 0 w 155"/>
                    <a:gd name="T3" fmla="*/ 39 h 39"/>
                    <a:gd name="T4" fmla="*/ 155 w 155"/>
                    <a:gd name="T5" fmla="*/ 39 h 39"/>
                    <a:gd name="T6" fmla="*/ 79 w 155"/>
                    <a:gd name="T7" fmla="*/ 0 h 39"/>
                  </a:gdLst>
                  <a:ahLst/>
                  <a:cxnLst>
                    <a:cxn ang="0">
                      <a:pos x="T0" y="T1"/>
                    </a:cxn>
                    <a:cxn ang="0">
                      <a:pos x="T2" y="T3"/>
                    </a:cxn>
                    <a:cxn ang="0">
                      <a:pos x="T4" y="T5"/>
                    </a:cxn>
                    <a:cxn ang="0">
                      <a:pos x="T6" y="T7"/>
                    </a:cxn>
                  </a:cxnLst>
                  <a:rect l="0" t="0" r="r" b="b"/>
                  <a:pathLst>
                    <a:path w="155" h="39">
                      <a:moveTo>
                        <a:pt x="79" y="0"/>
                      </a:moveTo>
                      <a:lnTo>
                        <a:pt x="0" y="39"/>
                      </a:lnTo>
                      <a:lnTo>
                        <a:pt x="155" y="39"/>
                      </a:lnTo>
                      <a:lnTo>
                        <a:pt x="79"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Rectangle 139"/>
                <p:cNvSpPr>
                  <a:spLocks noChangeArrowheads="1"/>
                </p:cNvSpPr>
                <p:nvPr/>
              </p:nvSpPr>
              <p:spPr bwMode="auto">
                <a:xfrm>
                  <a:off x="4652963" y="5764213"/>
                  <a:ext cx="398463" cy="7938"/>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Rectangle 140"/>
                <p:cNvSpPr>
                  <a:spLocks noChangeArrowheads="1"/>
                </p:cNvSpPr>
                <p:nvPr/>
              </p:nvSpPr>
              <p:spPr bwMode="auto">
                <a:xfrm>
                  <a:off x="4652963" y="5692775"/>
                  <a:ext cx="398463" cy="9525"/>
                </a:xfrm>
                <a:prstGeom prst="rect">
                  <a:avLst/>
                </a:prstGeom>
                <a:solidFill>
                  <a:schemeClr val="tx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8" name="Rectangle 236"/>
              <p:cNvSpPr>
                <a:spLocks noChangeArrowheads="1"/>
              </p:cNvSpPr>
              <p:nvPr/>
            </p:nvSpPr>
            <p:spPr bwMode="auto">
              <a:xfrm>
                <a:off x="10032573" y="5509904"/>
                <a:ext cx="2356" cy="23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41" name="Rectangle 140"/>
          <p:cNvSpPr/>
          <p:nvPr/>
        </p:nvSpPr>
        <p:spPr bwMode="auto">
          <a:xfrm>
            <a:off x="541275" y="4225685"/>
            <a:ext cx="2011680" cy="1745826"/>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b="1" dirty="0" smtClean="0">
                <a:solidFill>
                  <a:srgbClr val="FF0000"/>
                </a:solidFill>
                <a:ea typeface="Segoe UI" pitchFamily="34" charset="0"/>
                <a:cs typeface="Segoe UI" pitchFamily="34" charset="0"/>
              </a:rPr>
              <a:t>Customer disputes a charge with their card issuing bank.</a:t>
            </a:r>
            <a:endParaRPr lang="en-US" sz="1600" b="1" dirty="0">
              <a:solidFill>
                <a:srgbClr val="FF0000"/>
              </a:solidFill>
              <a:ea typeface="Segoe UI" pitchFamily="34" charset="0"/>
              <a:cs typeface="Segoe UI" pitchFamily="34" charset="0"/>
            </a:endParaRPr>
          </a:p>
        </p:txBody>
      </p:sp>
      <p:sp>
        <p:nvSpPr>
          <p:cNvPr id="143" name="Rectangle 142"/>
          <p:cNvSpPr/>
          <p:nvPr/>
        </p:nvSpPr>
        <p:spPr bwMode="auto">
          <a:xfrm>
            <a:off x="9799575" y="4228774"/>
            <a:ext cx="2011680" cy="1737342"/>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Bank creates a </a:t>
            </a:r>
            <a:r>
              <a:rPr lang="en-US" sz="1600" b="1" dirty="0" smtClean="0">
                <a:solidFill>
                  <a:srgbClr val="FF0000"/>
                </a:solidFill>
                <a:ea typeface="Segoe UI" pitchFamily="34" charset="0"/>
                <a:cs typeface="Segoe UI" pitchFamily="34" charset="0"/>
              </a:rPr>
              <a:t>chargeback</a:t>
            </a:r>
            <a:r>
              <a:rPr lang="en-US" sz="1600" dirty="0" smtClean="0">
                <a:solidFill>
                  <a:schemeClr val="tx2"/>
                </a:solidFill>
                <a:ea typeface="Segoe UI" pitchFamily="34" charset="0"/>
                <a:cs typeface="Segoe UI" pitchFamily="34" charset="0"/>
              </a:rPr>
              <a:t> and passes it to the network. </a:t>
            </a:r>
            <a:endParaRPr lang="en-US" sz="1600" b="1" dirty="0" smtClean="0">
              <a:solidFill>
                <a:srgbClr val="FF0000"/>
              </a:solidFill>
              <a:ea typeface="Segoe UI" pitchFamily="34" charset="0"/>
              <a:cs typeface="Segoe UI" pitchFamily="34" charset="0"/>
            </a:endParaRPr>
          </a:p>
          <a:p>
            <a:pPr defTabSz="932472" fontAlgn="base">
              <a:lnSpc>
                <a:spcPct val="90000"/>
              </a:lnSpc>
              <a:spcBef>
                <a:spcPct val="0"/>
              </a:spcBef>
              <a:spcAft>
                <a:spcPct val="0"/>
              </a:spcAft>
            </a:pPr>
            <a:endParaRPr lang="en-US" sz="1600" dirty="0">
              <a:solidFill>
                <a:schemeClr val="tx2"/>
              </a:solidFill>
              <a:ea typeface="Segoe UI" pitchFamily="34" charset="0"/>
              <a:cs typeface="Segoe UI" pitchFamily="34" charset="0"/>
            </a:endParaRPr>
          </a:p>
        </p:txBody>
      </p:sp>
      <p:sp>
        <p:nvSpPr>
          <p:cNvPr id="146" name="Rectangle 145"/>
          <p:cNvSpPr/>
          <p:nvPr/>
        </p:nvSpPr>
        <p:spPr bwMode="auto">
          <a:xfrm>
            <a:off x="7482618" y="4228774"/>
            <a:ext cx="2011680" cy="1737342"/>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Network passes </a:t>
            </a:r>
            <a:r>
              <a:rPr lang="en-US" sz="1600" b="1" dirty="0" smtClean="0">
                <a:solidFill>
                  <a:srgbClr val="FF0000"/>
                </a:solidFill>
                <a:ea typeface="Segoe UI" pitchFamily="34" charset="0"/>
                <a:cs typeface="Segoe UI" pitchFamily="34" charset="0"/>
              </a:rPr>
              <a:t>chargeback</a:t>
            </a:r>
            <a:r>
              <a:rPr lang="en-US" sz="1600" dirty="0" smtClean="0">
                <a:solidFill>
                  <a:schemeClr val="tx2"/>
                </a:solidFill>
                <a:ea typeface="Segoe UI" pitchFamily="34" charset="0"/>
                <a:cs typeface="Segoe UI" pitchFamily="34" charset="0"/>
              </a:rPr>
              <a:t> to acquiring processor.</a:t>
            </a:r>
            <a:endParaRPr lang="en-US" sz="1600" b="1" dirty="0">
              <a:solidFill>
                <a:srgbClr val="FF0000"/>
              </a:solidFill>
              <a:ea typeface="Segoe UI" pitchFamily="34" charset="0"/>
              <a:cs typeface="Segoe UI" pitchFamily="34" charset="0"/>
            </a:endParaRPr>
          </a:p>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 </a:t>
            </a:r>
            <a:endParaRPr lang="en-US" sz="1600" dirty="0">
              <a:solidFill>
                <a:schemeClr val="tx2"/>
              </a:solidFill>
              <a:ea typeface="Segoe UI" pitchFamily="34" charset="0"/>
              <a:cs typeface="Segoe UI" pitchFamily="34" charset="0"/>
            </a:endParaRPr>
          </a:p>
        </p:txBody>
      </p:sp>
      <p:sp>
        <p:nvSpPr>
          <p:cNvPr id="149" name="Rectangle 148"/>
          <p:cNvSpPr/>
          <p:nvPr/>
        </p:nvSpPr>
        <p:spPr bwMode="auto">
          <a:xfrm>
            <a:off x="5165662" y="4228773"/>
            <a:ext cx="2011680" cy="1737342"/>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Acquiring processor passes </a:t>
            </a:r>
            <a:r>
              <a:rPr lang="en-US" sz="1600" b="1" dirty="0" smtClean="0">
                <a:solidFill>
                  <a:srgbClr val="FF0000"/>
                </a:solidFill>
                <a:ea typeface="Segoe UI" pitchFamily="34" charset="0"/>
                <a:cs typeface="Segoe UI" pitchFamily="34" charset="0"/>
              </a:rPr>
              <a:t>chargeback</a:t>
            </a:r>
            <a:r>
              <a:rPr lang="en-US" sz="1600" dirty="0" smtClean="0">
                <a:solidFill>
                  <a:schemeClr val="tx2"/>
                </a:solidFill>
                <a:ea typeface="Segoe UI" pitchFamily="34" charset="0"/>
                <a:cs typeface="Segoe UI" pitchFamily="34" charset="0"/>
              </a:rPr>
              <a:t> to merchant.</a:t>
            </a:r>
            <a:endParaRPr lang="en-US" sz="1600" b="1" dirty="0">
              <a:solidFill>
                <a:srgbClr val="FF0000"/>
              </a:solidFill>
              <a:ea typeface="Segoe UI" pitchFamily="34" charset="0"/>
              <a:cs typeface="Segoe UI" pitchFamily="34" charset="0"/>
            </a:endParaRPr>
          </a:p>
        </p:txBody>
      </p:sp>
      <p:sp>
        <p:nvSpPr>
          <p:cNvPr id="152" name="Rectangle 151"/>
          <p:cNvSpPr/>
          <p:nvPr/>
        </p:nvSpPr>
        <p:spPr bwMode="auto">
          <a:xfrm>
            <a:off x="2848706" y="4228774"/>
            <a:ext cx="2011680" cy="1737342"/>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Merchants receives </a:t>
            </a:r>
            <a:r>
              <a:rPr lang="en-US" sz="1600" b="1" dirty="0" smtClean="0">
                <a:solidFill>
                  <a:srgbClr val="FF0000"/>
                </a:solidFill>
                <a:ea typeface="Segoe UI" pitchFamily="34" charset="0"/>
                <a:cs typeface="Segoe UI" pitchFamily="34" charset="0"/>
              </a:rPr>
              <a:t>chargeback </a:t>
            </a:r>
            <a:r>
              <a:rPr lang="en-US" sz="1600" dirty="0" smtClean="0">
                <a:solidFill>
                  <a:schemeClr val="tx2"/>
                </a:solidFill>
                <a:ea typeface="Segoe UI" pitchFamily="34" charset="0"/>
                <a:cs typeface="Segoe UI" pitchFamily="34" charset="0"/>
              </a:rPr>
              <a:t>and either accepts or disputes charge.</a:t>
            </a:r>
            <a:endParaRPr lang="en-US" sz="1600" b="1" dirty="0">
              <a:solidFill>
                <a:srgbClr val="00B050"/>
              </a:solidFill>
              <a:ea typeface="Segoe UI" pitchFamily="34" charset="0"/>
              <a:cs typeface="Segoe UI" pitchFamily="34" charset="0"/>
            </a:endParaRPr>
          </a:p>
        </p:txBody>
      </p:sp>
      <p:cxnSp>
        <p:nvCxnSpPr>
          <p:cNvPr id="154" name="Elbow Connector 153"/>
          <p:cNvCxnSpPr>
            <a:stCxn id="141" idx="2"/>
            <a:endCxn id="143" idx="2"/>
          </p:cNvCxnSpPr>
          <p:nvPr/>
        </p:nvCxnSpPr>
        <p:spPr>
          <a:xfrm rot="5400000" flipH="1" flipV="1">
            <a:off x="6173567" y="1339664"/>
            <a:ext cx="5395" cy="9258300"/>
          </a:xfrm>
          <a:prstGeom prst="bentConnector3">
            <a:avLst>
              <a:gd name="adj1" fmla="val -7591789"/>
            </a:avLst>
          </a:prstGeom>
          <a:noFill/>
          <a:ln w="28575">
            <a:solidFill>
              <a:schemeClr val="tx2"/>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sp>
        <p:nvSpPr>
          <p:cNvPr id="160" name="Rectangle 159"/>
          <p:cNvSpPr/>
          <p:nvPr/>
        </p:nvSpPr>
        <p:spPr bwMode="auto">
          <a:xfrm>
            <a:off x="7483869" y="4228774"/>
            <a:ext cx="2011680" cy="2011658"/>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tx2"/>
                </a:solidFill>
                <a:ea typeface="Segoe UI" pitchFamily="34" charset="0"/>
                <a:cs typeface="Segoe UI" pitchFamily="34" charset="0"/>
              </a:rPr>
              <a:t>Credit acquirer/debit issuer</a:t>
            </a:r>
          </a:p>
          <a:p>
            <a:pPr marL="285750" indent="-285750" defTabSz="932472" fontAlgn="base">
              <a:lnSpc>
                <a:spcPct val="90000"/>
              </a:lnSpc>
              <a:spcBef>
                <a:spcPct val="0"/>
              </a:spcBef>
              <a:spcAft>
                <a:spcPct val="0"/>
              </a:spcAft>
              <a:buFont typeface="Arial" panose="020B0604020202020204" pitchFamily="34" charset="0"/>
              <a:buChar char="•"/>
            </a:pPr>
            <a:r>
              <a:rPr lang="en-US" sz="1600" dirty="0" smtClean="0">
                <a:solidFill>
                  <a:schemeClr val="tx2"/>
                </a:solidFill>
                <a:ea typeface="Segoe UI" pitchFamily="34" charset="0"/>
                <a:cs typeface="Segoe UI" pitchFamily="34" charset="0"/>
              </a:rPr>
              <a:t>Send representation to issuer</a:t>
            </a:r>
            <a:endParaRPr lang="en-US" sz="1600" dirty="0">
              <a:solidFill>
                <a:srgbClr val="FF0000"/>
              </a:solidFill>
              <a:ea typeface="Segoe UI" pitchFamily="34" charset="0"/>
              <a:cs typeface="Segoe UI" pitchFamily="34" charset="0"/>
            </a:endParaRPr>
          </a:p>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 </a:t>
            </a:r>
            <a:endParaRPr lang="en-US" sz="1600" dirty="0">
              <a:solidFill>
                <a:schemeClr val="tx2"/>
              </a:solidFill>
              <a:ea typeface="Segoe UI" pitchFamily="34" charset="0"/>
              <a:cs typeface="Segoe UI" pitchFamily="34" charset="0"/>
            </a:endParaRPr>
          </a:p>
        </p:txBody>
      </p:sp>
      <p:grpSp>
        <p:nvGrpSpPr>
          <p:cNvPr id="2" name="Group 1"/>
          <p:cNvGrpSpPr/>
          <p:nvPr/>
        </p:nvGrpSpPr>
        <p:grpSpPr>
          <a:xfrm>
            <a:off x="2849957" y="4228774"/>
            <a:ext cx="2011680" cy="2011658"/>
            <a:chOff x="2834994" y="6057554"/>
            <a:chExt cx="2011680" cy="2011658"/>
          </a:xfrm>
        </p:grpSpPr>
        <p:sp>
          <p:nvSpPr>
            <p:cNvPr id="162" name="Rectangle 161"/>
            <p:cNvSpPr/>
            <p:nvPr/>
          </p:nvSpPr>
          <p:spPr bwMode="auto">
            <a:xfrm>
              <a:off x="2834994" y="6057554"/>
              <a:ext cx="2011680" cy="2011658"/>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Merchants represents </a:t>
              </a:r>
              <a:r>
                <a:rPr lang="en-US" sz="1600" b="1" dirty="0" smtClean="0">
                  <a:solidFill>
                    <a:srgbClr val="FF0000"/>
                  </a:solidFill>
                  <a:ea typeface="Segoe UI" pitchFamily="34" charset="0"/>
                  <a:cs typeface="Segoe UI" pitchFamily="34" charset="0"/>
                </a:rPr>
                <a:t>chargeback </a:t>
              </a:r>
              <a:br>
                <a:rPr lang="en-US" sz="1600" b="1" dirty="0" smtClean="0">
                  <a:solidFill>
                    <a:srgbClr val="FF0000"/>
                  </a:solidFill>
                  <a:ea typeface="Segoe UI" pitchFamily="34" charset="0"/>
                  <a:cs typeface="Segoe UI" pitchFamily="34" charset="0"/>
                </a:rPr>
              </a:br>
              <a:r>
                <a:rPr lang="en-US" sz="1600" dirty="0" smtClean="0">
                  <a:solidFill>
                    <a:schemeClr val="tx2"/>
                  </a:solidFill>
                  <a:ea typeface="Segoe UI" pitchFamily="34" charset="0"/>
                  <a:cs typeface="Segoe UI" pitchFamily="34" charset="0"/>
                </a:rPr>
                <a:t>and provides supporting documentation </a:t>
              </a:r>
              <a:br>
                <a:rPr lang="en-US" sz="1600" dirty="0" smtClean="0">
                  <a:solidFill>
                    <a:schemeClr val="tx2"/>
                  </a:solidFill>
                  <a:ea typeface="Segoe UI" pitchFamily="34" charset="0"/>
                  <a:cs typeface="Segoe UI" pitchFamily="34" charset="0"/>
                </a:rPr>
              </a:br>
              <a:r>
                <a:rPr lang="en-US" sz="1600" dirty="0" smtClean="0">
                  <a:solidFill>
                    <a:schemeClr val="tx2"/>
                  </a:solidFill>
                  <a:ea typeface="Segoe UI" pitchFamily="34" charset="0"/>
                  <a:cs typeface="Segoe UI" pitchFamily="34" charset="0"/>
                </a:rPr>
                <a:t>to acquiring processor</a:t>
              </a:r>
              <a:endParaRPr lang="en-US" sz="1600" b="1" dirty="0">
                <a:solidFill>
                  <a:srgbClr val="00B050"/>
                </a:solidFill>
                <a:ea typeface="Segoe UI" pitchFamily="34" charset="0"/>
                <a:cs typeface="Segoe UI" pitchFamily="34" charset="0"/>
              </a:endParaRPr>
            </a:p>
          </p:txBody>
        </p:sp>
        <p:pic>
          <p:nvPicPr>
            <p:cNvPr id="163" name="Picture 162"/>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59980" y="6140910"/>
              <a:ext cx="427083" cy="427083"/>
            </a:xfrm>
            <a:prstGeom prst="rect">
              <a:avLst/>
            </a:prstGeom>
          </p:spPr>
        </p:pic>
      </p:grpSp>
      <p:grpSp>
        <p:nvGrpSpPr>
          <p:cNvPr id="142" name="Group 141"/>
          <p:cNvGrpSpPr/>
          <p:nvPr/>
        </p:nvGrpSpPr>
        <p:grpSpPr>
          <a:xfrm>
            <a:off x="5166913" y="4228773"/>
            <a:ext cx="2011680" cy="2011658"/>
            <a:chOff x="5151950" y="6057553"/>
            <a:chExt cx="2011680" cy="2011658"/>
          </a:xfrm>
        </p:grpSpPr>
        <p:sp>
          <p:nvSpPr>
            <p:cNvPr id="161" name="Rectangle 160"/>
            <p:cNvSpPr/>
            <p:nvPr/>
          </p:nvSpPr>
          <p:spPr bwMode="auto">
            <a:xfrm>
              <a:off x="5151950" y="6057553"/>
              <a:ext cx="2011680" cy="2011658"/>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Acquiring processor provides </a:t>
              </a:r>
              <a:r>
                <a:rPr lang="en-US" sz="1600" b="1" dirty="0" smtClean="0">
                  <a:solidFill>
                    <a:srgbClr val="FF0000"/>
                  </a:solidFill>
                  <a:ea typeface="Segoe UI" pitchFamily="34" charset="0"/>
                  <a:cs typeface="Segoe UI" pitchFamily="34" charset="0"/>
                </a:rPr>
                <a:t>chargeback</a:t>
              </a:r>
              <a:r>
                <a:rPr lang="en-US" sz="1600" b="1" dirty="0">
                  <a:solidFill>
                    <a:srgbClr val="FF0000"/>
                  </a:solidFill>
                  <a:ea typeface="Segoe UI" pitchFamily="34" charset="0"/>
                  <a:cs typeface="Segoe UI" pitchFamily="34" charset="0"/>
                </a:rPr>
                <a:t/>
              </a:r>
              <a:br>
                <a:rPr lang="en-US" sz="1600" b="1" dirty="0">
                  <a:solidFill>
                    <a:srgbClr val="FF0000"/>
                  </a:solidFill>
                  <a:ea typeface="Segoe UI" pitchFamily="34" charset="0"/>
                  <a:cs typeface="Segoe UI" pitchFamily="34" charset="0"/>
                </a:rPr>
              </a:br>
              <a:r>
                <a:rPr lang="en-US" sz="1600" dirty="0" smtClean="0">
                  <a:solidFill>
                    <a:schemeClr val="tx2"/>
                  </a:solidFill>
                  <a:ea typeface="Segoe UI" pitchFamily="34" charset="0"/>
                  <a:cs typeface="Segoe UI" pitchFamily="34" charset="0"/>
                </a:rPr>
                <a:t>&amp; supporting </a:t>
              </a:r>
              <a:r>
                <a:rPr lang="en-US" sz="1600" dirty="0">
                  <a:solidFill>
                    <a:schemeClr val="tx2"/>
                  </a:solidFill>
                  <a:ea typeface="Segoe UI" pitchFamily="34" charset="0"/>
                  <a:cs typeface="Segoe UI" pitchFamily="34" charset="0"/>
                </a:rPr>
                <a:t>documentation </a:t>
              </a:r>
              <a:br>
                <a:rPr lang="en-US" sz="1600" dirty="0">
                  <a:solidFill>
                    <a:schemeClr val="tx2"/>
                  </a:solidFill>
                  <a:ea typeface="Segoe UI" pitchFamily="34" charset="0"/>
                  <a:cs typeface="Segoe UI" pitchFamily="34" charset="0"/>
                </a:rPr>
              </a:br>
              <a:r>
                <a:rPr lang="en-US" sz="1600" dirty="0">
                  <a:solidFill>
                    <a:schemeClr val="tx2"/>
                  </a:solidFill>
                  <a:ea typeface="Segoe UI" pitchFamily="34" charset="0"/>
                  <a:cs typeface="Segoe UI" pitchFamily="34" charset="0"/>
                </a:rPr>
                <a:t>to </a:t>
              </a:r>
              <a:r>
                <a:rPr lang="en-US" sz="1600" dirty="0" smtClean="0">
                  <a:solidFill>
                    <a:schemeClr val="tx2"/>
                  </a:solidFill>
                  <a:ea typeface="Segoe UI" pitchFamily="34" charset="0"/>
                  <a:cs typeface="Segoe UI" pitchFamily="34" charset="0"/>
                </a:rPr>
                <a:t>Credit Card networks</a:t>
              </a:r>
              <a:endParaRPr lang="en-US" sz="1600" b="1" dirty="0">
                <a:solidFill>
                  <a:srgbClr val="00B050"/>
                </a:solidFill>
                <a:ea typeface="Segoe UI" pitchFamily="34" charset="0"/>
                <a:cs typeface="Segoe UI" pitchFamily="34" charset="0"/>
              </a:endParaRPr>
            </a:p>
          </p:txBody>
        </p:sp>
        <p:pic>
          <p:nvPicPr>
            <p:cNvPr id="165" name="Picture 164"/>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645955" y="6140910"/>
              <a:ext cx="427083" cy="427083"/>
            </a:xfrm>
            <a:prstGeom prst="rect">
              <a:avLst/>
            </a:prstGeom>
          </p:spPr>
        </p:pic>
      </p:grpSp>
      <p:sp>
        <p:nvSpPr>
          <p:cNvPr id="153" name="Rectangle 152"/>
          <p:cNvSpPr/>
          <p:nvPr/>
        </p:nvSpPr>
        <p:spPr bwMode="auto">
          <a:xfrm>
            <a:off x="9798872" y="4228774"/>
            <a:ext cx="2011680" cy="2011658"/>
          </a:xfrm>
          <a:prstGeom prst="rect">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Need Text</a:t>
            </a:r>
            <a:endParaRPr lang="en-US" sz="1600" dirty="0">
              <a:solidFill>
                <a:srgbClr val="FF0000"/>
              </a:solidFill>
              <a:ea typeface="Segoe UI" pitchFamily="34" charset="0"/>
              <a:cs typeface="Segoe UI" pitchFamily="34" charset="0"/>
            </a:endParaRPr>
          </a:p>
          <a:p>
            <a:pPr defTabSz="932472" fontAlgn="base">
              <a:lnSpc>
                <a:spcPct val="90000"/>
              </a:lnSpc>
              <a:spcBef>
                <a:spcPct val="0"/>
              </a:spcBef>
              <a:spcAft>
                <a:spcPct val="0"/>
              </a:spcAft>
            </a:pPr>
            <a:r>
              <a:rPr lang="en-US" sz="1600" dirty="0" smtClean="0">
                <a:solidFill>
                  <a:schemeClr val="tx2"/>
                </a:solidFill>
                <a:ea typeface="Segoe UI" pitchFamily="34" charset="0"/>
                <a:cs typeface="Segoe UI" pitchFamily="34" charset="0"/>
              </a:rPr>
              <a:t> </a:t>
            </a:r>
            <a:endParaRPr lang="en-US" sz="1600" dirty="0">
              <a:solidFill>
                <a:schemeClr val="tx2"/>
              </a:solidFill>
              <a:ea typeface="Segoe UI" pitchFamily="34" charset="0"/>
              <a:cs typeface="Segoe UI" pitchFamily="34" charset="0"/>
            </a:endParaRPr>
          </a:p>
        </p:txBody>
      </p:sp>
    </p:spTree>
    <p:extLst>
      <p:ext uri="{BB962C8B-B14F-4D97-AF65-F5344CB8AC3E}">
        <p14:creationId xmlns:p14="http://schemas.microsoft.com/office/powerpoint/2010/main" val="2416640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10800000">
                                      <p:cBhvr>
                                        <p:cTn id="6" dur="2000" fill="hold"/>
                                        <p:tgtEl>
                                          <p:spTgt spid="7"/>
                                        </p:tgtEl>
                                        <p:attrNameLst>
                                          <p:attrName>r</p:attrName>
                                        </p:attrNameLst>
                                      </p:cBhvr>
                                    </p:animRot>
                                  </p:childTnLst>
                                </p:cTn>
                              </p:par>
                              <p:par>
                                <p:cTn id="7" presetID="8" presetClass="emph" presetSubtype="0" fill="hold" grpId="0" nodeType="withEffect">
                                  <p:stCondLst>
                                    <p:cond delay="0"/>
                                  </p:stCondLst>
                                  <p:childTnLst>
                                    <p:animRot by="10800000">
                                      <p:cBhvr>
                                        <p:cTn id="8" dur="2000" fill="hold"/>
                                        <p:tgtEl>
                                          <p:spTgt spid="6"/>
                                        </p:tgtEl>
                                        <p:attrNameLst>
                                          <p:attrName>r</p:attrName>
                                        </p:attrNameLst>
                                      </p:cBhvr>
                                    </p:animRot>
                                  </p:childTnLst>
                                </p:cTn>
                              </p:par>
                              <p:par>
                                <p:cTn id="9" presetID="8" presetClass="emph" presetSubtype="0" fill="hold" grpId="0" nodeType="withEffect">
                                  <p:stCondLst>
                                    <p:cond delay="0"/>
                                  </p:stCondLst>
                                  <p:childTnLst>
                                    <p:animRot by="10800000">
                                      <p:cBhvr>
                                        <p:cTn id="10" dur="2000" fill="hold"/>
                                        <p:tgtEl>
                                          <p:spTgt spid="5"/>
                                        </p:tgtEl>
                                        <p:attrNameLst>
                                          <p:attrName>r</p:attrName>
                                        </p:attrNameLst>
                                      </p:cBhvr>
                                    </p:animRot>
                                  </p:childTnLst>
                                </p:cTn>
                              </p:par>
                              <p:par>
                                <p:cTn id="11" presetID="8" presetClass="emph" presetSubtype="0" fill="hold" grpId="0" nodeType="withEffect">
                                  <p:stCondLst>
                                    <p:cond delay="0"/>
                                  </p:stCondLst>
                                  <p:childTnLst>
                                    <p:animRot by="10800000">
                                      <p:cBhvr>
                                        <p:cTn id="12" dur="2000" fill="hold"/>
                                        <p:tgtEl>
                                          <p:spTgt spid="140"/>
                                        </p:tgtEl>
                                        <p:attrNameLst>
                                          <p:attrName>r</p:attrName>
                                        </p:attrNameLst>
                                      </p:cBhvr>
                                    </p:animRo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41"/>
                                        </p:tgtEl>
                                        <p:attrNameLst>
                                          <p:attrName>style.visibility</p:attrName>
                                        </p:attrNameLst>
                                      </p:cBhvr>
                                      <p:to>
                                        <p:strVal val="visible"/>
                                      </p:to>
                                    </p:set>
                                    <p:animEffect transition="in" filter="fade">
                                      <p:cBhvr>
                                        <p:cTn id="16" dur="500"/>
                                        <p:tgtEl>
                                          <p:spTgt spid="14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41"/>
                                        </p:tgtEl>
                                      </p:cBhvr>
                                    </p:animEffect>
                                    <p:set>
                                      <p:cBhvr>
                                        <p:cTn id="21" dur="1" fill="hold">
                                          <p:stCondLst>
                                            <p:cond delay="499"/>
                                          </p:stCondLst>
                                        </p:cTn>
                                        <p:tgtEl>
                                          <p:spTgt spid="141"/>
                                        </p:tgtEl>
                                        <p:attrNameLst>
                                          <p:attrName>style.visibility</p:attrName>
                                        </p:attrNameLst>
                                      </p:cBhvr>
                                      <p:to>
                                        <p:strVal val="hidden"/>
                                      </p:to>
                                    </p:se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4"/>
                                        </p:tgtEl>
                                        <p:attrNameLst>
                                          <p:attrName>style.visibility</p:attrName>
                                        </p:attrNameLst>
                                      </p:cBhvr>
                                      <p:to>
                                        <p:strVal val="visible"/>
                                      </p:to>
                                    </p:set>
                                    <p:animEffect transition="in" filter="wipe(left)">
                                      <p:cBhvr>
                                        <p:cTn id="25" dur="500"/>
                                        <p:tgtEl>
                                          <p:spTgt spid="154"/>
                                        </p:tgtEl>
                                      </p:cBhvr>
                                    </p:animEffect>
                                  </p:childTnLst>
                                </p:cTn>
                              </p:par>
                            </p:childTnLst>
                          </p:cTn>
                        </p:par>
                        <p:par>
                          <p:cTn id="26" fill="hold">
                            <p:stCondLst>
                              <p:cond delay="1000"/>
                            </p:stCondLst>
                            <p:childTnLst>
                              <p:par>
                                <p:cTn id="27" presetID="10" presetClass="exit" presetSubtype="0" fill="hold" nodeType="afterEffect">
                                  <p:stCondLst>
                                    <p:cond delay="0"/>
                                  </p:stCondLst>
                                  <p:childTnLst>
                                    <p:animEffect transition="out" filter="fade">
                                      <p:cBhvr>
                                        <p:cTn id="28" dur="500"/>
                                        <p:tgtEl>
                                          <p:spTgt spid="154"/>
                                        </p:tgtEl>
                                      </p:cBhvr>
                                    </p:animEffect>
                                    <p:set>
                                      <p:cBhvr>
                                        <p:cTn id="29" dur="1" fill="hold">
                                          <p:stCondLst>
                                            <p:cond delay="499"/>
                                          </p:stCondLst>
                                        </p:cTn>
                                        <p:tgtEl>
                                          <p:spTgt spid="15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41"/>
                                        </p:tgtEl>
                                      </p:cBhvr>
                                    </p:animEffect>
                                    <p:set>
                                      <p:cBhvr>
                                        <p:cTn id="34" dur="1" fill="hold">
                                          <p:stCondLst>
                                            <p:cond delay="499"/>
                                          </p:stCondLst>
                                        </p:cTn>
                                        <p:tgtEl>
                                          <p:spTgt spid="14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4"/>
                                        </p:tgtEl>
                                      </p:cBhvr>
                                    </p:animEffect>
                                    <p:set>
                                      <p:cBhvr>
                                        <p:cTn id="37" dur="1" fill="hold">
                                          <p:stCondLst>
                                            <p:cond delay="499"/>
                                          </p:stCondLst>
                                        </p:cTn>
                                        <p:tgtEl>
                                          <p:spTgt spid="15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52"/>
                                        </p:tgtEl>
                                      </p:cBhvr>
                                    </p:animEffect>
                                    <p:set>
                                      <p:cBhvr>
                                        <p:cTn id="40" dur="1" fill="hold">
                                          <p:stCondLst>
                                            <p:cond delay="499"/>
                                          </p:stCondLst>
                                        </p:cTn>
                                        <p:tgtEl>
                                          <p:spTgt spid="15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149"/>
                                        </p:tgtEl>
                                      </p:cBhvr>
                                    </p:animEffect>
                                    <p:set>
                                      <p:cBhvr>
                                        <p:cTn id="43" dur="1" fill="hold">
                                          <p:stCondLst>
                                            <p:cond delay="499"/>
                                          </p:stCondLst>
                                        </p:cTn>
                                        <p:tgtEl>
                                          <p:spTgt spid="149"/>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6"/>
                                        </p:tgtEl>
                                      </p:cBhvr>
                                    </p:animEffect>
                                    <p:set>
                                      <p:cBhvr>
                                        <p:cTn id="46" dur="1" fill="hold">
                                          <p:stCondLst>
                                            <p:cond delay="499"/>
                                          </p:stCondLst>
                                        </p:cTn>
                                        <p:tgtEl>
                                          <p:spTgt spid="146"/>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43"/>
                                        </p:tgtEl>
                                      </p:cBhvr>
                                    </p:animEffect>
                                    <p:set>
                                      <p:cBhvr>
                                        <p:cTn id="49" dur="1" fill="hold">
                                          <p:stCondLst>
                                            <p:cond delay="499"/>
                                          </p:stCondLst>
                                        </p:cTn>
                                        <p:tgtEl>
                                          <p:spTgt spid="14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1" nodeType="clickEffect">
                                  <p:stCondLst>
                                    <p:cond delay="0"/>
                                  </p:stCondLst>
                                  <p:childTnLst>
                                    <p:animRot by="10800000">
                                      <p:cBhvr>
                                        <p:cTn id="53" dur="2000" fill="hold"/>
                                        <p:tgtEl>
                                          <p:spTgt spid="7"/>
                                        </p:tgtEl>
                                        <p:attrNameLst>
                                          <p:attrName>r</p:attrName>
                                        </p:attrNameLst>
                                      </p:cBhvr>
                                    </p:animRot>
                                  </p:childTnLst>
                                </p:cTn>
                              </p:par>
                              <p:par>
                                <p:cTn id="54" presetID="8" presetClass="emph" presetSubtype="0" fill="hold" grpId="1" nodeType="withEffect">
                                  <p:stCondLst>
                                    <p:cond delay="0"/>
                                  </p:stCondLst>
                                  <p:childTnLst>
                                    <p:animRot by="10800000">
                                      <p:cBhvr>
                                        <p:cTn id="55" dur="2000" fill="hold"/>
                                        <p:tgtEl>
                                          <p:spTgt spid="6"/>
                                        </p:tgtEl>
                                        <p:attrNameLst>
                                          <p:attrName>r</p:attrName>
                                        </p:attrNameLst>
                                      </p:cBhvr>
                                    </p:animRot>
                                  </p:childTnLst>
                                </p:cTn>
                              </p:par>
                              <p:par>
                                <p:cTn id="56" presetID="8" presetClass="emph" presetSubtype="0" fill="hold" grpId="1" nodeType="withEffect">
                                  <p:stCondLst>
                                    <p:cond delay="0"/>
                                  </p:stCondLst>
                                  <p:childTnLst>
                                    <p:animRot by="10800000">
                                      <p:cBhvr>
                                        <p:cTn id="57" dur="2000" fill="hold"/>
                                        <p:tgtEl>
                                          <p:spTgt spid="5"/>
                                        </p:tgtEl>
                                        <p:attrNameLst>
                                          <p:attrName>r</p:attrName>
                                        </p:attrNameLst>
                                      </p:cBhvr>
                                    </p:animRot>
                                  </p:childTnLst>
                                </p:cTn>
                              </p:par>
                              <p:par>
                                <p:cTn id="58" presetID="8" presetClass="emph" presetSubtype="0" fill="hold" grpId="1" nodeType="withEffect">
                                  <p:stCondLst>
                                    <p:cond delay="0"/>
                                  </p:stCondLst>
                                  <p:childTnLst>
                                    <p:animRot by="10800000">
                                      <p:cBhvr>
                                        <p:cTn id="59" dur="2000" fill="hold"/>
                                        <p:tgtEl>
                                          <p:spTgt spid="140"/>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0"/>
                                        </p:tgtEl>
                                        <p:attrNameLst>
                                          <p:attrName>style.visibility</p:attrName>
                                        </p:attrNameLst>
                                      </p:cBhvr>
                                      <p:to>
                                        <p:strVal val="visible"/>
                                      </p:to>
                                    </p:set>
                                    <p:animEffect transition="in" filter="fade">
                                      <p:cBhvr>
                                        <p:cTn id="64" dur="500"/>
                                        <p:tgtEl>
                                          <p:spTgt spid="160"/>
                                        </p:tgtEl>
                                      </p:cBhvr>
                                    </p:animEffect>
                                  </p:childTnLst>
                                </p:cTn>
                              </p:par>
                              <p:par>
                                <p:cTn id="65" presetID="10" presetClass="entr" presetSubtype="0" fill="hold" nodeType="withEffect">
                                  <p:stCondLst>
                                    <p:cond delay="0"/>
                                  </p:stCondLst>
                                  <p:childTnLst>
                                    <p:set>
                                      <p:cBhvr>
                                        <p:cTn id="66" dur="1" fill="hold">
                                          <p:stCondLst>
                                            <p:cond delay="0"/>
                                          </p:stCondLst>
                                        </p:cTn>
                                        <p:tgtEl>
                                          <p:spTgt spid="142"/>
                                        </p:tgtEl>
                                        <p:attrNameLst>
                                          <p:attrName>style.visibility</p:attrName>
                                        </p:attrNameLst>
                                      </p:cBhvr>
                                      <p:to>
                                        <p:strVal val="visible"/>
                                      </p:to>
                                    </p:set>
                                    <p:animEffect transition="in" filter="fade">
                                      <p:cBhvr>
                                        <p:cTn id="67" dur="500"/>
                                        <p:tgtEl>
                                          <p:spTgt spid="142"/>
                                        </p:tgtEl>
                                      </p:cBhvr>
                                    </p:animEffect>
                                  </p:child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3"/>
                                        </p:tgtEl>
                                        <p:attrNameLst>
                                          <p:attrName>style.visibility</p:attrName>
                                        </p:attrNameLst>
                                      </p:cBhvr>
                                      <p:to>
                                        <p:strVal val="visible"/>
                                      </p:to>
                                    </p:set>
                                    <p:animEffect transition="in" filter="fade">
                                      <p:cBhvr>
                                        <p:cTn id="75"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140" grpId="0" animBg="1"/>
      <p:bldP spid="140" grpId="1" animBg="1"/>
      <p:bldP spid="141" grpId="0" animBg="1"/>
      <p:bldP spid="141" grpId="1" animBg="1"/>
      <p:bldP spid="141" grpId="2" animBg="1"/>
      <p:bldP spid="143" grpId="0" animBg="1"/>
      <p:bldP spid="146" grpId="0" animBg="1"/>
      <p:bldP spid="149" grpId="0" animBg="1"/>
      <p:bldP spid="152" grpId="0" animBg="1"/>
      <p:bldP spid="160" grpId="0" animBg="1"/>
      <p:bldP spid="1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Security and Trust</a:t>
            </a:r>
            <a:endParaRPr lang="en-US" dirty="0"/>
          </a:p>
        </p:txBody>
      </p:sp>
    </p:spTree>
    <p:extLst>
      <p:ext uri="{BB962C8B-B14F-4D97-AF65-F5344CB8AC3E}">
        <p14:creationId xmlns:p14="http://schemas.microsoft.com/office/powerpoint/2010/main" val="114796826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rot="21219927">
            <a:off x="1381388" y="2468686"/>
            <a:ext cx="6338248" cy="2178953"/>
            <a:chOff x="-91054" y="6606188"/>
            <a:chExt cx="6338248" cy="2178953"/>
          </a:xfrm>
        </p:grpSpPr>
        <p:pic>
          <p:nvPicPr>
            <p:cNvPr id="3" name="Rectangle 540675"/>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91054" y="6606188"/>
              <a:ext cx="6338248" cy="217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27" y="6801919"/>
              <a:ext cx="5673337" cy="1787490"/>
            </a:xfrm>
            <a:prstGeom prst="rect">
              <a:avLst/>
            </a:prstGeom>
          </p:spPr>
        </p:pic>
      </p:grpSp>
      <p:grpSp>
        <p:nvGrpSpPr>
          <p:cNvPr id="29" name="Group 28"/>
          <p:cNvGrpSpPr/>
          <p:nvPr/>
        </p:nvGrpSpPr>
        <p:grpSpPr>
          <a:xfrm rot="900000">
            <a:off x="5246032" y="3183539"/>
            <a:ext cx="5571982" cy="1699975"/>
            <a:chOff x="6521642" y="7085166"/>
            <a:chExt cx="5571982" cy="1699975"/>
          </a:xfrm>
        </p:grpSpPr>
        <p:pic>
          <p:nvPicPr>
            <p:cNvPr id="17" name="Rectangle 540675"/>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521642" y="7085166"/>
              <a:ext cx="5571982" cy="169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045568" y="7551439"/>
              <a:ext cx="4517250" cy="601780"/>
              <a:chOff x="143308" y="1520440"/>
              <a:chExt cx="4430233" cy="590188"/>
            </a:xfrm>
          </p:grpSpPr>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73692" y="1917533"/>
                <a:ext cx="3617286" cy="193095"/>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43308" y="1520440"/>
                <a:ext cx="4430233" cy="39030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8211" y="1834519"/>
                <a:ext cx="656930" cy="228612"/>
              </a:xfrm>
              <a:prstGeom prst="rect">
                <a:avLst/>
              </a:prstGeom>
            </p:spPr>
          </p:pic>
        </p:grpSp>
      </p:grpSp>
      <p:grpSp>
        <p:nvGrpSpPr>
          <p:cNvPr id="35" name="Group 34"/>
          <p:cNvGrpSpPr/>
          <p:nvPr/>
        </p:nvGrpSpPr>
        <p:grpSpPr>
          <a:xfrm rot="19800000">
            <a:off x="1676793" y="2396542"/>
            <a:ext cx="6719147" cy="1922412"/>
            <a:chOff x="366141" y="6033319"/>
            <a:chExt cx="6719147" cy="1922412"/>
          </a:xfrm>
        </p:grpSpPr>
        <p:pic>
          <p:nvPicPr>
            <p:cNvPr id="16" name="Rectangle 540675"/>
            <p:cNvPicPr>
              <a:picLocks noChangeAspect="1" noChangeArrowheads="1"/>
            </p:cNvPicPr>
            <p:nvPr/>
          </p:nvPicPr>
          <p:blipFill>
            <a:blip r:embed="rId8">
              <a:lum bright="6000"/>
              <a:extLst>
                <a:ext uri="{28A0092B-C50C-407E-A947-70E740481C1C}">
                  <a14:useLocalDpi xmlns:a14="http://schemas.microsoft.com/office/drawing/2010/main" val="0"/>
                </a:ext>
              </a:extLst>
            </a:blip>
            <a:srcRect/>
            <a:stretch>
              <a:fillRect/>
            </a:stretch>
          </p:blipFill>
          <p:spPr bwMode="auto">
            <a:xfrm>
              <a:off x="366141" y="6033319"/>
              <a:ext cx="6719147" cy="19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590" y="6530266"/>
              <a:ext cx="5984205" cy="1185183"/>
            </a:xfrm>
            <a:prstGeom prst="rect">
              <a:avLst/>
            </a:prstGeom>
          </p:spPr>
        </p:pic>
      </p:grpSp>
      <p:grpSp>
        <p:nvGrpSpPr>
          <p:cNvPr id="31" name="Group 30"/>
          <p:cNvGrpSpPr/>
          <p:nvPr/>
        </p:nvGrpSpPr>
        <p:grpSpPr>
          <a:xfrm rot="20644447">
            <a:off x="3299926" y="3055816"/>
            <a:ext cx="6338248" cy="1609477"/>
            <a:chOff x="5798165" y="8985932"/>
            <a:chExt cx="6338248" cy="1609477"/>
          </a:xfrm>
        </p:grpSpPr>
        <p:pic>
          <p:nvPicPr>
            <p:cNvPr id="18" name="Rectangle 540675"/>
            <p:cNvPicPr>
              <a:picLocks noChangeAspect="1" noChangeArrowheads="1"/>
            </p:cNvPicPr>
            <p:nvPr/>
          </p:nvPicPr>
          <p:blipFill>
            <a:blip r:embed="rId10">
              <a:lum bright="6000"/>
              <a:extLst>
                <a:ext uri="{28A0092B-C50C-407E-A947-70E740481C1C}">
                  <a14:useLocalDpi xmlns:a14="http://schemas.microsoft.com/office/drawing/2010/main" val="0"/>
                </a:ext>
              </a:extLst>
            </a:blip>
            <a:srcRect/>
            <a:stretch>
              <a:fillRect/>
            </a:stretch>
          </p:blipFill>
          <p:spPr bwMode="auto">
            <a:xfrm>
              <a:off x="5798165" y="8985932"/>
              <a:ext cx="6338248" cy="160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21490" y="9249552"/>
              <a:ext cx="5527618" cy="1175469"/>
            </a:xfrm>
            <a:prstGeom prst="rect">
              <a:avLst/>
            </a:prstGeom>
          </p:spPr>
        </p:pic>
      </p:grpSp>
      <p:grpSp>
        <p:nvGrpSpPr>
          <p:cNvPr id="33" name="Group 32"/>
          <p:cNvGrpSpPr/>
          <p:nvPr/>
        </p:nvGrpSpPr>
        <p:grpSpPr>
          <a:xfrm rot="900000">
            <a:off x="1786064" y="4022594"/>
            <a:ext cx="6338248" cy="1207962"/>
            <a:chOff x="-91054" y="10635324"/>
            <a:chExt cx="6338248" cy="1207962"/>
          </a:xfrm>
        </p:grpSpPr>
        <p:pic>
          <p:nvPicPr>
            <p:cNvPr id="19" name="Rectangle 540675"/>
            <p:cNvPicPr>
              <a:picLocks noChangeAspect="1" noChangeArrowheads="1"/>
            </p:cNvPicPr>
            <p:nvPr/>
          </p:nvPicPr>
          <p:blipFill>
            <a:blip r:embed="rId12">
              <a:lum bright="6000"/>
              <a:extLst>
                <a:ext uri="{28A0092B-C50C-407E-A947-70E740481C1C}">
                  <a14:useLocalDpi xmlns:a14="http://schemas.microsoft.com/office/drawing/2010/main" val="0"/>
                </a:ext>
              </a:extLst>
            </a:blip>
            <a:srcRect/>
            <a:stretch>
              <a:fillRect/>
            </a:stretch>
          </p:blipFill>
          <p:spPr bwMode="auto">
            <a:xfrm>
              <a:off x="-91054" y="10635324"/>
              <a:ext cx="6338248" cy="1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498" y="11035063"/>
              <a:ext cx="5177891" cy="689738"/>
            </a:xfrm>
            <a:prstGeom prst="rect">
              <a:avLst/>
            </a:prstGeom>
          </p:spPr>
        </p:pic>
      </p:grpSp>
      <p:sp>
        <p:nvSpPr>
          <p:cNvPr id="27" name="Title 26"/>
          <p:cNvSpPr>
            <a:spLocks noGrp="1"/>
          </p:cNvSpPr>
          <p:nvPr>
            <p:ph type="title"/>
          </p:nvPr>
        </p:nvSpPr>
        <p:spPr/>
        <p:txBody>
          <a:bodyPr/>
          <a:lstStyle/>
          <a:p>
            <a:r>
              <a:rPr lang="en-US" dirty="0" smtClean="0"/>
              <a:t>Security Breaches Occur…</a:t>
            </a:r>
            <a:endParaRPr lang="en-US" dirty="0"/>
          </a:p>
        </p:txBody>
      </p:sp>
      <p:grpSp>
        <p:nvGrpSpPr>
          <p:cNvPr id="32" name="Group 31"/>
          <p:cNvGrpSpPr/>
          <p:nvPr/>
        </p:nvGrpSpPr>
        <p:grpSpPr>
          <a:xfrm>
            <a:off x="2377799" y="3314384"/>
            <a:ext cx="6864920" cy="2178953"/>
            <a:chOff x="4123690" y="10214840"/>
            <a:chExt cx="6864920" cy="2178953"/>
          </a:xfrm>
        </p:grpSpPr>
        <p:pic>
          <p:nvPicPr>
            <p:cNvPr id="20" name="Rectangle 540675"/>
            <p:cNvPicPr>
              <a:picLocks noChangeAspect="1" noChangeArrowheads="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4123690" y="10214840"/>
              <a:ext cx="6864920" cy="217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82241" y="10354582"/>
              <a:ext cx="6139639" cy="1564054"/>
            </a:xfrm>
            <a:prstGeom prst="rect">
              <a:avLst/>
            </a:prstGeom>
          </p:spPr>
        </p:pic>
      </p:grpSp>
      <p:grpSp>
        <p:nvGrpSpPr>
          <p:cNvPr id="36" name="Group 35"/>
          <p:cNvGrpSpPr/>
          <p:nvPr/>
        </p:nvGrpSpPr>
        <p:grpSpPr>
          <a:xfrm rot="20964043">
            <a:off x="2991408" y="3936463"/>
            <a:ext cx="6338248" cy="1371585"/>
            <a:chOff x="2377799" y="6240432"/>
            <a:chExt cx="6338248" cy="1371585"/>
          </a:xfrm>
        </p:grpSpPr>
        <p:pic>
          <p:nvPicPr>
            <p:cNvPr id="21" name="Rectangle 540675"/>
            <p:cNvPicPr>
              <a:picLocks noChangeAspect="1" noChangeArrowheads="1"/>
            </p:cNvPicPr>
            <p:nvPr/>
          </p:nvPicPr>
          <p:blipFill>
            <a:blip r:embed="rId16">
              <a:lum bright="6000"/>
              <a:extLst>
                <a:ext uri="{28A0092B-C50C-407E-A947-70E740481C1C}">
                  <a14:useLocalDpi xmlns:a14="http://schemas.microsoft.com/office/drawing/2010/main" val="0"/>
                </a:ext>
              </a:extLst>
            </a:blip>
            <a:srcRect/>
            <a:stretch>
              <a:fillRect/>
            </a:stretch>
          </p:blipFill>
          <p:spPr bwMode="auto">
            <a:xfrm>
              <a:off x="2377799" y="6240432"/>
              <a:ext cx="6338248" cy="137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27679" y="6409870"/>
              <a:ext cx="5838485" cy="903459"/>
            </a:xfrm>
            <a:prstGeom prst="rect">
              <a:avLst/>
            </a:prstGeom>
          </p:spPr>
        </p:pic>
      </p:grpSp>
    </p:spTree>
    <p:extLst>
      <p:ext uri="{BB962C8B-B14F-4D97-AF65-F5344CB8AC3E}">
        <p14:creationId xmlns:p14="http://schemas.microsoft.com/office/powerpoint/2010/main" val="3636024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05458"/>
            <a:ext cx="5486399" cy="1403461"/>
          </a:xfrm>
        </p:spPr>
        <p:txBody>
          <a:bodyPr/>
          <a:lstStyle/>
          <a:p>
            <a:r>
              <a:rPr lang="en-US" sz="4400" dirty="0" smtClean="0"/>
              <a:t>Consumer Trust Require Security</a:t>
            </a:r>
            <a:endParaRPr lang="en-US" sz="4400" dirty="0"/>
          </a:p>
        </p:txBody>
      </p:sp>
      <p:sp>
        <p:nvSpPr>
          <p:cNvPr id="5" name="TextBox 4"/>
          <p:cNvSpPr txBox="1"/>
          <p:nvPr/>
        </p:nvSpPr>
        <p:spPr>
          <a:xfrm>
            <a:off x="549019" y="1759921"/>
            <a:ext cx="5669218" cy="4958280"/>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3200" dirty="0" smtClean="0"/>
              <a:t>Significant </a:t>
            </a:r>
            <a:r>
              <a:rPr lang="en-US" sz="3200" dirty="0"/>
              <a:t>breaches have put consumer confidence at </a:t>
            </a:r>
            <a:r>
              <a:rPr lang="en-US" sz="3200" dirty="0" smtClean="0"/>
              <a:t>risk</a:t>
            </a:r>
          </a:p>
          <a:p>
            <a:pPr marL="342900" indent="-342900">
              <a:lnSpc>
                <a:spcPct val="90000"/>
              </a:lnSpc>
              <a:spcAft>
                <a:spcPts val="600"/>
              </a:spcAft>
              <a:buFont typeface="Arial" panose="020B0604020202020204" pitchFamily="34" charset="0"/>
              <a:buChar char="•"/>
            </a:pPr>
            <a:r>
              <a:rPr lang="en-US" sz="3200" dirty="0" smtClean="0"/>
              <a:t>Perpetrators </a:t>
            </a:r>
            <a:r>
              <a:rPr lang="en-US" sz="3200" dirty="0"/>
              <a:t>are professional criminals </a:t>
            </a:r>
            <a:endParaRPr lang="en-US" sz="3200" dirty="0" smtClean="0"/>
          </a:p>
          <a:p>
            <a:pPr marL="342900" indent="-342900">
              <a:lnSpc>
                <a:spcPct val="90000"/>
              </a:lnSpc>
              <a:spcAft>
                <a:spcPts val="600"/>
              </a:spcAft>
              <a:buFont typeface="Arial" panose="020B0604020202020204" pitchFamily="34" charset="0"/>
              <a:buChar char="•"/>
            </a:pPr>
            <a:r>
              <a:rPr lang="en-US" sz="3200" dirty="0" smtClean="0"/>
              <a:t>Phishing </a:t>
            </a:r>
            <a:r>
              <a:rPr lang="en-US" sz="3200" dirty="0"/>
              <a:t>and hacking dominate in </a:t>
            </a:r>
            <a:r>
              <a:rPr lang="en-US" sz="3200" dirty="0" smtClean="0"/>
              <a:t>breaches</a:t>
            </a:r>
          </a:p>
          <a:p>
            <a:pPr marL="342900" indent="-342900">
              <a:lnSpc>
                <a:spcPct val="90000"/>
              </a:lnSpc>
              <a:spcAft>
                <a:spcPts val="600"/>
              </a:spcAft>
              <a:buFont typeface="Arial" panose="020B0604020202020204" pitchFamily="34" charset="0"/>
              <a:buChar char="•"/>
            </a:pPr>
            <a:r>
              <a:rPr lang="en-US" sz="3200" dirty="0" err="1" smtClean="0"/>
              <a:t>WiFi</a:t>
            </a:r>
            <a:r>
              <a:rPr lang="en-US" sz="3200" dirty="0" smtClean="0"/>
              <a:t> </a:t>
            </a:r>
            <a:r>
              <a:rPr lang="en-US" sz="3200" dirty="0"/>
              <a:t>and cloud-based storage have increased data breaches</a:t>
            </a:r>
            <a:endParaRPr lang="en-US" sz="3200" dirty="0" smtClean="0">
              <a:gradFill>
                <a:gsLst>
                  <a:gs pos="2917">
                    <a:schemeClr val="tx1"/>
                  </a:gs>
                  <a:gs pos="30000">
                    <a:schemeClr val="tx1"/>
                  </a:gs>
                </a:gsLst>
                <a:lin ang="5400000" scaled="0"/>
              </a:gra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0632" y="1485604"/>
            <a:ext cx="6384007" cy="4781027"/>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208"/>
          <a:stretch/>
        </p:blipFill>
        <p:spPr>
          <a:xfrm>
            <a:off x="6850347" y="754092"/>
            <a:ext cx="4264577" cy="5778851"/>
          </a:xfrm>
          <a:prstGeom prst="rect">
            <a:avLst/>
          </a:prstGeom>
        </p:spPr>
      </p:pic>
    </p:spTree>
    <p:extLst>
      <p:ext uri="{BB962C8B-B14F-4D97-AF65-F5344CB8AC3E}">
        <p14:creationId xmlns:p14="http://schemas.microsoft.com/office/powerpoint/2010/main" val="91355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xit" presetSubtype="10" fill="hold" nodeType="clickEffect">
                                  <p:stCondLst>
                                    <p:cond delay="0"/>
                                  </p:stCondLst>
                                  <p:childTnLst>
                                    <p:anim calcmode="lin" valueType="num">
                                      <p:cBhvr>
                                        <p:cTn id="26" dur="500"/>
                                        <p:tgtEl>
                                          <p:spTgt spid="6"/>
                                        </p:tgtEl>
                                        <p:attrNameLst>
                                          <p:attrName>ppt_w</p:attrName>
                                        </p:attrNameLst>
                                      </p:cBhvr>
                                      <p:tavLst>
                                        <p:tav tm="0">
                                          <p:val>
                                            <p:strVal val="ppt_w"/>
                                          </p:val>
                                        </p:tav>
                                        <p:tav tm="100000">
                                          <p:val>
                                            <p:fltVal val="0"/>
                                          </p:val>
                                        </p:tav>
                                      </p:tavLst>
                                    </p:anim>
                                    <p:anim calcmode="lin" valueType="num">
                                      <p:cBhvr>
                                        <p:cTn id="27" dur="500"/>
                                        <p:tgtEl>
                                          <p:spTgt spid="6"/>
                                        </p:tgtEl>
                                        <p:attrNameLst>
                                          <p:attrName>ppt_h</p:attrName>
                                        </p:attrNameLst>
                                      </p:cBhvr>
                                      <p:tavLst>
                                        <p:tav tm="0">
                                          <p:val>
                                            <p:strVal val="ppt_h"/>
                                          </p:val>
                                        </p:tav>
                                        <p:tav tm="100000">
                                          <p:val>
                                            <p:strVal val="ppt_h"/>
                                          </p:val>
                                        </p:tav>
                                      </p:tavLst>
                                    </p:anim>
                                    <p:set>
                                      <p:cBhvr>
                                        <p:cTn id="28" dur="1" fill="hold">
                                          <p:stCondLst>
                                            <p:cond delay="499"/>
                                          </p:stCondLst>
                                        </p:cTn>
                                        <p:tgtEl>
                                          <p:spTgt spid="6"/>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Breach Responses</a:t>
            </a:r>
            <a:endParaRPr lang="en-US" dirty="0"/>
          </a:p>
        </p:txBody>
      </p:sp>
      <p:sp>
        <p:nvSpPr>
          <p:cNvPr id="9" name="Text Placeholder 8"/>
          <p:cNvSpPr>
            <a:spLocks noGrp="1"/>
          </p:cNvSpPr>
          <p:nvPr>
            <p:ph type="body" sz="quarter" idx="10"/>
          </p:nvPr>
        </p:nvSpPr>
        <p:spPr/>
        <p:txBody>
          <a:bodyPr/>
          <a:lstStyle/>
          <a:p>
            <a:endParaRPr lang="en-US"/>
          </a:p>
        </p:txBody>
      </p:sp>
      <p:sp>
        <p:nvSpPr>
          <p:cNvPr id="10" name="Text Placeholder 9"/>
          <p:cNvSpPr>
            <a:spLocks noGrp="1"/>
          </p:cNvSpPr>
          <p:nvPr>
            <p:ph type="body" sz="quarter" idx="11"/>
          </p:nvPr>
        </p:nvSpPr>
        <p:spPr/>
        <p:txBody>
          <a:bodyPr/>
          <a:lstStyle/>
          <a:p>
            <a:endParaRPr lang="en-US"/>
          </a:p>
        </p:txBody>
      </p:sp>
      <p:sp>
        <p:nvSpPr>
          <p:cNvPr id="6" name="Rectangle 5"/>
          <p:cNvSpPr/>
          <p:nvPr/>
        </p:nvSpPr>
        <p:spPr>
          <a:xfrm>
            <a:off x="232774" y="4226807"/>
            <a:ext cx="4444258" cy="2399270"/>
          </a:xfrm>
          <a:prstGeom prst="rect">
            <a:avLst/>
          </a:prstGeom>
        </p:spPr>
        <p:txBody>
          <a:bodyPr wrap="square">
            <a:spAutoFit/>
          </a:bodyPr>
          <a:lstStyle/>
          <a:p>
            <a:pPr marL="291436" indent="-291436">
              <a:buFont typeface="Arial" panose="020B0604020202020204" pitchFamily="34" charset="0"/>
              <a:buChar char="•"/>
            </a:pPr>
            <a:r>
              <a:rPr lang="en-US" sz="1836" b="1" dirty="0"/>
              <a:t>PCI DSS</a:t>
            </a:r>
          </a:p>
          <a:p>
            <a:pPr marL="757716" lvl="1" indent="-291436">
              <a:buFont typeface="Arial" panose="020B0604020202020204" pitchFamily="34" charset="0"/>
              <a:buChar char="•"/>
            </a:pPr>
            <a:r>
              <a:rPr lang="en-US" sz="1836" dirty="0"/>
              <a:t>Payment Card Industry Data Security Council</a:t>
            </a:r>
          </a:p>
          <a:p>
            <a:pPr marL="757716" lvl="1" indent="-291436">
              <a:buFont typeface="Arial" panose="020B0604020202020204" pitchFamily="34" charset="0"/>
              <a:buChar char="•"/>
            </a:pPr>
            <a:r>
              <a:rPr lang="en-US" sz="1836" dirty="0"/>
              <a:t>Publishes a Data Security Standard (DSS) applies to any entity that handles card data</a:t>
            </a:r>
          </a:p>
          <a:p>
            <a:pPr marL="757716" lvl="1" indent="-291436">
              <a:buFont typeface="Arial" panose="020B0604020202020204" pitchFamily="34" charset="0"/>
              <a:buChar char="•"/>
            </a:pPr>
            <a:r>
              <a:rPr lang="en-US" sz="1836" dirty="0"/>
              <a:t>Card Associations Levies Fines for Breaches</a:t>
            </a:r>
          </a:p>
        </p:txBody>
      </p:sp>
      <p:sp>
        <p:nvSpPr>
          <p:cNvPr id="7" name="Rectangle 6"/>
          <p:cNvSpPr/>
          <p:nvPr/>
        </p:nvSpPr>
        <p:spPr>
          <a:xfrm>
            <a:off x="4383434" y="4226807"/>
            <a:ext cx="4444258" cy="2687407"/>
          </a:xfrm>
          <a:prstGeom prst="rect">
            <a:avLst/>
          </a:prstGeom>
        </p:spPr>
        <p:txBody>
          <a:bodyPr wrap="square">
            <a:spAutoFit/>
          </a:bodyPr>
          <a:lstStyle/>
          <a:p>
            <a:pPr marL="291436" indent="-291436">
              <a:buFont typeface="Arial" panose="020B0604020202020204" pitchFamily="34" charset="0"/>
              <a:buChar char="•"/>
            </a:pPr>
            <a:r>
              <a:rPr lang="en-US" sz="1836" b="1" dirty="0"/>
              <a:t>EMV Chip and PIN</a:t>
            </a:r>
          </a:p>
          <a:p>
            <a:pPr marL="757716" lvl="1" indent="-291436">
              <a:buFont typeface="Arial" panose="020B0604020202020204" pitchFamily="34" charset="0"/>
              <a:buChar char="•"/>
            </a:pPr>
            <a:r>
              <a:rPr lang="en-US" sz="1836" dirty="0"/>
              <a:t>Cards are embedded with security chips</a:t>
            </a:r>
          </a:p>
          <a:p>
            <a:pPr marL="757716" lvl="1" indent="-291436">
              <a:buFont typeface="Arial" panose="020B0604020202020204" pitchFamily="34" charset="0"/>
              <a:buChar char="•"/>
            </a:pPr>
            <a:r>
              <a:rPr lang="en-US" sz="1836" dirty="0"/>
              <a:t>Require a PIN for completing the transaction</a:t>
            </a:r>
          </a:p>
          <a:p>
            <a:pPr marL="757716" lvl="1" indent="-291436">
              <a:buFont typeface="Arial" panose="020B0604020202020204" pitchFamily="34" charset="0"/>
              <a:buChar char="•"/>
            </a:pPr>
            <a:r>
              <a:rPr lang="en-US" sz="1836" dirty="0"/>
              <a:t>Enhances security significantly due to two factor authentication</a:t>
            </a:r>
          </a:p>
          <a:p>
            <a:pPr marL="757716" lvl="1" indent="-291436">
              <a:buFont typeface="Arial" panose="020B0604020202020204" pitchFamily="34" charset="0"/>
              <a:buChar char="•"/>
            </a:pPr>
            <a:r>
              <a:rPr lang="en-US" sz="1836" dirty="0"/>
              <a:t>Prevalent in Europe, slow to take off in US, but it’s coming…</a:t>
            </a:r>
          </a:p>
        </p:txBody>
      </p:sp>
      <p:sp>
        <p:nvSpPr>
          <p:cNvPr id="8" name="Rectangle 7"/>
          <p:cNvSpPr/>
          <p:nvPr/>
        </p:nvSpPr>
        <p:spPr>
          <a:xfrm>
            <a:off x="8827691" y="4226807"/>
            <a:ext cx="3514377" cy="2175418"/>
          </a:xfrm>
          <a:prstGeom prst="rect">
            <a:avLst/>
          </a:prstGeom>
        </p:spPr>
        <p:txBody>
          <a:bodyPr wrap="square">
            <a:spAutoFit/>
          </a:bodyPr>
          <a:lstStyle/>
          <a:p>
            <a:pPr marL="291436" indent="-291436">
              <a:buFont typeface="Arial" panose="020B0604020202020204" pitchFamily="34" charset="0"/>
              <a:buChar char="•"/>
            </a:pPr>
            <a:r>
              <a:rPr lang="en-US" sz="1836" b="1" dirty="0"/>
              <a:t>Point to Point Encryption</a:t>
            </a:r>
          </a:p>
          <a:p>
            <a:pPr marL="757716" lvl="1" indent="-291436">
              <a:buFont typeface="Arial" panose="020B0604020202020204" pitchFamily="34" charset="0"/>
              <a:buChar char="•"/>
            </a:pPr>
            <a:r>
              <a:rPr lang="en-US" sz="1632" dirty="0"/>
              <a:t>Card Data is encrypted upon swipe on POS device</a:t>
            </a:r>
          </a:p>
          <a:p>
            <a:pPr marL="757716" lvl="1" indent="-291436">
              <a:buFont typeface="Arial" panose="020B0604020202020204" pitchFamily="34" charset="0"/>
              <a:buChar char="•"/>
            </a:pPr>
            <a:r>
              <a:rPr lang="en-US" sz="1632" dirty="0"/>
              <a:t>Card Data is never decrypted until it reached a payment processor</a:t>
            </a:r>
          </a:p>
          <a:p>
            <a:pPr marL="757716" lvl="1" indent="-291436">
              <a:buFont typeface="Arial" panose="020B0604020202020204" pitchFamily="34" charset="0"/>
              <a:buChar char="•"/>
            </a:pPr>
            <a:r>
              <a:rPr lang="en-US" sz="1632" dirty="0"/>
              <a:t>P2P Encrypted data is out of scope for PCI Audits</a:t>
            </a:r>
          </a:p>
        </p:txBody>
      </p:sp>
    </p:spTree>
    <p:extLst>
      <p:ext uri="{BB962C8B-B14F-4D97-AF65-F5344CB8AC3E}">
        <p14:creationId xmlns:p14="http://schemas.microsoft.com/office/powerpoint/2010/main" val="846680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 Industry Responses</a:t>
            </a:r>
            <a:endParaRPr lang="en-US" dirty="0"/>
          </a:p>
        </p:txBody>
      </p:sp>
      <p:graphicFrame>
        <p:nvGraphicFramePr>
          <p:cNvPr id="4" name="Diagram 3"/>
          <p:cNvGraphicFramePr/>
          <p:nvPr>
            <p:extLst>
              <p:ext uri="{D42A27DB-BD31-4B8C-83A1-F6EECF244321}">
                <p14:modId xmlns:p14="http://schemas.microsoft.com/office/powerpoint/2010/main" val="1731357754"/>
              </p:ext>
            </p:extLst>
          </p:nvPr>
        </p:nvGraphicFramePr>
        <p:xfrm>
          <a:off x="457580" y="1302725"/>
          <a:ext cx="11064119" cy="4937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p:cNvSpPr/>
          <p:nvPr/>
        </p:nvSpPr>
        <p:spPr bwMode="auto">
          <a:xfrm>
            <a:off x="3383628" y="5326042"/>
            <a:ext cx="1005829" cy="100582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5067" y="5572718"/>
            <a:ext cx="914390" cy="512058"/>
          </a:xfrm>
          <a:prstGeom prst="rect">
            <a:avLst/>
          </a:prstGeom>
        </p:spPr>
      </p:pic>
      <p:sp>
        <p:nvSpPr>
          <p:cNvPr id="12" name="Oval 11"/>
          <p:cNvSpPr/>
          <p:nvPr/>
        </p:nvSpPr>
        <p:spPr bwMode="auto">
          <a:xfrm>
            <a:off x="6785343" y="5365325"/>
            <a:ext cx="1005829" cy="100582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858310" y="5440631"/>
            <a:ext cx="858783" cy="858783"/>
          </a:xfrm>
          <a:prstGeom prst="ellipse">
            <a:avLst/>
          </a:prstGeom>
        </p:spPr>
      </p:pic>
      <p:sp>
        <p:nvSpPr>
          <p:cNvPr id="13" name="Oval 12"/>
          <p:cNvSpPr/>
          <p:nvPr/>
        </p:nvSpPr>
        <p:spPr bwMode="auto">
          <a:xfrm>
            <a:off x="10234578" y="5326042"/>
            <a:ext cx="1005829" cy="100582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backgroundRemoval t="4293" b="94571" l="6745" r="91056">
                        <a14:foregroundMark x1="24780" y1="63510" x2="24780" y2="63510"/>
                      </a14:backgroundRemoval>
                    </a14:imgEffect>
                  </a14:imgLayer>
                </a14:imgProps>
              </a:ext>
              <a:ext uri="{28A0092B-C50C-407E-A947-70E740481C1C}">
                <a14:useLocalDpi xmlns:a14="http://schemas.microsoft.com/office/drawing/2010/main" val="0"/>
              </a:ext>
            </a:extLst>
          </a:blip>
          <a:stretch>
            <a:fillRect/>
          </a:stretch>
        </p:blipFill>
        <p:spPr>
          <a:xfrm>
            <a:off x="10332992" y="5326042"/>
            <a:ext cx="829926" cy="963785"/>
          </a:xfrm>
          <a:prstGeom prst="rect">
            <a:avLst/>
          </a:prstGeom>
        </p:spPr>
      </p:pic>
    </p:spTree>
    <p:extLst>
      <p:ext uri="{BB962C8B-B14F-4D97-AF65-F5344CB8AC3E}">
        <p14:creationId xmlns:p14="http://schemas.microsoft.com/office/powerpoint/2010/main" val="3064179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B6894FC7-FAD7-42D3-B09D-5AEB077EE8C2}"/>
                                            </p:graphicEl>
                                          </p:spTgt>
                                        </p:tgtEl>
                                        <p:attrNameLst>
                                          <p:attrName>style.visibility</p:attrName>
                                        </p:attrNameLst>
                                      </p:cBhvr>
                                      <p:to>
                                        <p:strVal val="visible"/>
                                      </p:to>
                                    </p:set>
                                    <p:animEffect transition="in" filter="fade">
                                      <p:cBhvr>
                                        <p:cTn id="7" dur="500"/>
                                        <p:tgtEl>
                                          <p:spTgt spid="4">
                                            <p:graphicEl>
                                              <a:dgm id="{B6894FC7-FAD7-42D3-B09D-5AEB077EE8C2}"/>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061B7BE9-44F0-447B-9D55-44DE3C400B2F}"/>
                                            </p:graphicEl>
                                          </p:spTgt>
                                        </p:tgtEl>
                                        <p:attrNameLst>
                                          <p:attrName>style.visibility</p:attrName>
                                        </p:attrNameLst>
                                      </p:cBhvr>
                                      <p:to>
                                        <p:strVal val="visible"/>
                                      </p:to>
                                    </p:set>
                                    <p:animEffect transition="in" filter="fade">
                                      <p:cBhvr>
                                        <p:cTn id="10" dur="500"/>
                                        <p:tgtEl>
                                          <p:spTgt spid="4">
                                            <p:graphicEl>
                                              <a:dgm id="{061B7BE9-44F0-447B-9D55-44DE3C400B2F}"/>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dgm id="{5522DE03-691A-43F1-9861-D9A06CD5A69E}"/>
                                            </p:graphicEl>
                                          </p:spTgt>
                                        </p:tgtEl>
                                        <p:attrNameLst>
                                          <p:attrName>style.visibility</p:attrName>
                                        </p:attrNameLst>
                                      </p:cBhvr>
                                      <p:to>
                                        <p:strVal val="visible"/>
                                      </p:to>
                                    </p:set>
                                    <p:animEffect transition="in" filter="fade">
                                      <p:cBhvr>
                                        <p:cTn id="13" dur="500"/>
                                        <p:tgtEl>
                                          <p:spTgt spid="4">
                                            <p:graphicEl>
                                              <a:dgm id="{5522DE03-691A-43F1-9861-D9A06CD5A69E}"/>
                                            </p:graphic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grpId="1" nodeType="clickEffect">
                                  <p:stCondLst>
                                    <p:cond delay="0"/>
                                  </p:stCondLst>
                                  <p:childTnLst>
                                    <p:set>
                                      <p:cBhvr rctx="PPT">
                                        <p:cTn id="20" dur="indefinite"/>
                                        <p:tgtEl>
                                          <p:spTgt spid="4">
                                            <p:graphicEl>
                                              <a:dgm id="{B6894FC7-FAD7-42D3-B09D-5AEB077EE8C2}"/>
                                            </p:graphicEl>
                                          </p:spTgt>
                                        </p:tgtEl>
                                        <p:attrNameLst>
                                          <p:attrName>style.opacity</p:attrName>
                                        </p:attrNameLst>
                                      </p:cBhvr>
                                      <p:to>
                                        <p:strVal val="0.5"/>
                                      </p:to>
                                    </p:set>
                                    <p:animEffect filter="image" prLst="opacity: 0.5">
                                      <p:cBhvr rctx="IE">
                                        <p:cTn id="21" dur="indefinite"/>
                                        <p:tgtEl>
                                          <p:spTgt spid="4">
                                            <p:graphicEl>
                                              <a:dgm id="{B6894FC7-FAD7-42D3-B09D-5AEB077EE8C2}"/>
                                            </p:graphicEl>
                                          </p:spTgt>
                                        </p:tgtEl>
                                      </p:cBhvr>
                                    </p:animEffect>
                                  </p:childTnLst>
                                </p:cTn>
                              </p:par>
                              <p:par>
                                <p:cTn id="22" presetID="9" presetClass="emph" presetSubtype="0" grpId="1" nodeType="withEffect">
                                  <p:stCondLst>
                                    <p:cond delay="0"/>
                                  </p:stCondLst>
                                  <p:childTnLst>
                                    <p:set>
                                      <p:cBhvr rctx="PPT">
                                        <p:cTn id="23" dur="indefinite"/>
                                        <p:tgtEl>
                                          <p:spTgt spid="4">
                                            <p:graphicEl>
                                              <a:dgm id="{061B7BE9-44F0-447B-9D55-44DE3C400B2F}"/>
                                            </p:graphicEl>
                                          </p:spTgt>
                                        </p:tgtEl>
                                        <p:attrNameLst>
                                          <p:attrName>style.opacity</p:attrName>
                                        </p:attrNameLst>
                                      </p:cBhvr>
                                      <p:to>
                                        <p:strVal val="0.5"/>
                                      </p:to>
                                    </p:set>
                                    <p:animEffect filter="image" prLst="opacity: 0.5">
                                      <p:cBhvr rctx="IE">
                                        <p:cTn id="24" dur="indefinite"/>
                                        <p:tgtEl>
                                          <p:spTgt spid="4">
                                            <p:graphicEl>
                                              <a:dgm id="{061B7BE9-44F0-447B-9D55-44DE3C400B2F}"/>
                                            </p:graphicEl>
                                          </p:spTgt>
                                        </p:tgtEl>
                                      </p:cBhvr>
                                    </p:animEffect>
                                  </p:childTnLst>
                                </p:cTn>
                              </p:par>
                              <p:par>
                                <p:cTn id="25" presetID="9" presetClass="emph" presetSubtype="0" grpId="1" nodeType="withEffect">
                                  <p:stCondLst>
                                    <p:cond delay="0"/>
                                  </p:stCondLst>
                                  <p:childTnLst>
                                    <p:set>
                                      <p:cBhvr rctx="PPT">
                                        <p:cTn id="26" dur="indefinite"/>
                                        <p:tgtEl>
                                          <p:spTgt spid="4">
                                            <p:graphicEl>
                                              <a:dgm id="{5522DE03-691A-43F1-9861-D9A06CD5A69E}"/>
                                            </p:graphicEl>
                                          </p:spTgt>
                                        </p:tgtEl>
                                        <p:attrNameLst>
                                          <p:attrName>style.opacity</p:attrName>
                                        </p:attrNameLst>
                                      </p:cBhvr>
                                      <p:to>
                                        <p:strVal val="0.5"/>
                                      </p:to>
                                    </p:set>
                                    <p:animEffect filter="image" prLst="opacity: 0.5">
                                      <p:cBhvr rctx="IE">
                                        <p:cTn id="27" dur="indefinite"/>
                                        <p:tgtEl>
                                          <p:spTgt spid="4">
                                            <p:graphicEl>
                                              <a:dgm id="{5522DE03-691A-43F1-9861-D9A06CD5A69E}"/>
                                            </p:graphicEl>
                                          </p:spTgt>
                                        </p:tgtEl>
                                      </p:cBhvr>
                                    </p:animEffect>
                                  </p:childTnLst>
                                </p:cTn>
                              </p:par>
                              <p:par>
                                <p:cTn id="28" presetID="9" presetClass="emph" presetSubtype="0" nodeType="withEffect">
                                  <p:stCondLst>
                                    <p:cond delay="0"/>
                                  </p:stCondLst>
                                  <p:childTnLst>
                                    <p:set>
                                      <p:cBhvr rctx="PPT">
                                        <p:cTn id="29" dur="indefinite"/>
                                        <p:tgtEl>
                                          <p:spTgt spid="3"/>
                                        </p:tgtEl>
                                        <p:attrNameLst>
                                          <p:attrName>style.opacity</p:attrName>
                                        </p:attrNameLst>
                                      </p:cBhvr>
                                      <p:to>
                                        <p:strVal val="0.5"/>
                                      </p:to>
                                    </p:set>
                                    <p:animEffect filter="image" prLst="opacity: 0.5">
                                      <p:cBhvr rctx="IE">
                                        <p:cTn id="30" dur="indefinite"/>
                                        <p:tgtEl>
                                          <p:spTgt spid="3"/>
                                        </p:tgtEl>
                                      </p:cBhvr>
                                    </p:animEffect>
                                  </p:childTnLst>
                                </p:cTn>
                              </p:par>
                            </p:childTnLst>
                          </p:cTn>
                        </p:par>
                        <p:par>
                          <p:cTn id="31" fill="hold">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4">
                                            <p:graphicEl>
                                              <a:dgm id="{DCF2EA00-4507-441A-B2B0-430373448E42}"/>
                                            </p:graphicEl>
                                          </p:spTgt>
                                        </p:tgtEl>
                                        <p:attrNameLst>
                                          <p:attrName>style.visibility</p:attrName>
                                        </p:attrNameLst>
                                      </p:cBhvr>
                                      <p:to>
                                        <p:strVal val="visible"/>
                                      </p:to>
                                    </p:set>
                                    <p:animEffect transition="in" filter="fade">
                                      <p:cBhvr>
                                        <p:cTn id="34" dur="500"/>
                                        <p:tgtEl>
                                          <p:spTgt spid="4">
                                            <p:graphicEl>
                                              <a:dgm id="{DCF2EA00-4507-441A-B2B0-430373448E42}"/>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graphicEl>
                                              <a:dgm id="{A18658FE-C64D-4142-8D68-DBAF256ECBF9}"/>
                                            </p:graphicEl>
                                          </p:spTgt>
                                        </p:tgtEl>
                                        <p:attrNameLst>
                                          <p:attrName>style.visibility</p:attrName>
                                        </p:attrNameLst>
                                      </p:cBhvr>
                                      <p:to>
                                        <p:strVal val="visible"/>
                                      </p:to>
                                    </p:set>
                                    <p:animEffect transition="in" filter="fade">
                                      <p:cBhvr>
                                        <p:cTn id="37" dur="500"/>
                                        <p:tgtEl>
                                          <p:spTgt spid="4">
                                            <p:graphicEl>
                                              <a:dgm id="{A18658FE-C64D-4142-8D68-DBAF256ECBF9}"/>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graphicEl>
                                              <a:dgm id="{F532137C-E37A-47C1-B80D-DD4C57030616}"/>
                                            </p:graphicEl>
                                          </p:spTgt>
                                        </p:tgtEl>
                                        <p:attrNameLst>
                                          <p:attrName>style.visibility</p:attrName>
                                        </p:attrNameLst>
                                      </p:cBhvr>
                                      <p:to>
                                        <p:strVal val="visible"/>
                                      </p:to>
                                    </p:set>
                                    <p:animEffect transition="in" filter="fade">
                                      <p:cBhvr>
                                        <p:cTn id="40" dur="500"/>
                                        <p:tgtEl>
                                          <p:spTgt spid="4">
                                            <p:graphicEl>
                                              <a:dgm id="{F532137C-E37A-47C1-B80D-DD4C57030616}"/>
                                            </p:graphic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grpId="1" nodeType="clickEffect">
                                  <p:stCondLst>
                                    <p:cond delay="0"/>
                                  </p:stCondLst>
                                  <p:childTnLst>
                                    <p:set>
                                      <p:cBhvr rctx="PPT">
                                        <p:cTn id="47" dur="indefinite"/>
                                        <p:tgtEl>
                                          <p:spTgt spid="4">
                                            <p:graphicEl>
                                              <a:dgm id="{DCF2EA00-4507-441A-B2B0-430373448E42}"/>
                                            </p:graphicEl>
                                          </p:spTgt>
                                        </p:tgtEl>
                                        <p:attrNameLst>
                                          <p:attrName>style.opacity</p:attrName>
                                        </p:attrNameLst>
                                      </p:cBhvr>
                                      <p:to>
                                        <p:strVal val="0.5"/>
                                      </p:to>
                                    </p:set>
                                    <p:animEffect filter="image" prLst="opacity: 0.5">
                                      <p:cBhvr rctx="IE">
                                        <p:cTn id="48" dur="indefinite"/>
                                        <p:tgtEl>
                                          <p:spTgt spid="4">
                                            <p:graphicEl>
                                              <a:dgm id="{DCF2EA00-4507-441A-B2B0-430373448E42}"/>
                                            </p:graphicEl>
                                          </p:spTgt>
                                        </p:tgtEl>
                                      </p:cBhvr>
                                    </p:animEffect>
                                  </p:childTnLst>
                                </p:cTn>
                              </p:par>
                              <p:par>
                                <p:cTn id="49" presetID="9" presetClass="emph" presetSubtype="0" grpId="1" nodeType="withEffect">
                                  <p:stCondLst>
                                    <p:cond delay="0"/>
                                  </p:stCondLst>
                                  <p:childTnLst>
                                    <p:set>
                                      <p:cBhvr rctx="PPT">
                                        <p:cTn id="50" dur="indefinite"/>
                                        <p:tgtEl>
                                          <p:spTgt spid="4">
                                            <p:graphicEl>
                                              <a:dgm id="{A18658FE-C64D-4142-8D68-DBAF256ECBF9}"/>
                                            </p:graphicEl>
                                          </p:spTgt>
                                        </p:tgtEl>
                                        <p:attrNameLst>
                                          <p:attrName>style.opacity</p:attrName>
                                        </p:attrNameLst>
                                      </p:cBhvr>
                                      <p:to>
                                        <p:strVal val="0.5"/>
                                      </p:to>
                                    </p:set>
                                    <p:animEffect filter="image" prLst="opacity: 0.5">
                                      <p:cBhvr rctx="IE">
                                        <p:cTn id="51" dur="indefinite"/>
                                        <p:tgtEl>
                                          <p:spTgt spid="4">
                                            <p:graphicEl>
                                              <a:dgm id="{A18658FE-C64D-4142-8D68-DBAF256ECBF9}"/>
                                            </p:graphicEl>
                                          </p:spTgt>
                                        </p:tgtEl>
                                      </p:cBhvr>
                                    </p:animEffect>
                                  </p:childTnLst>
                                </p:cTn>
                              </p:par>
                              <p:par>
                                <p:cTn id="52" presetID="9" presetClass="emph" presetSubtype="0" grpId="1" nodeType="withEffect">
                                  <p:stCondLst>
                                    <p:cond delay="0"/>
                                  </p:stCondLst>
                                  <p:childTnLst>
                                    <p:set>
                                      <p:cBhvr rctx="PPT">
                                        <p:cTn id="53" dur="indefinite"/>
                                        <p:tgtEl>
                                          <p:spTgt spid="4">
                                            <p:graphicEl>
                                              <a:dgm id="{F532137C-E37A-47C1-B80D-DD4C57030616}"/>
                                            </p:graphicEl>
                                          </p:spTgt>
                                        </p:tgtEl>
                                        <p:attrNameLst>
                                          <p:attrName>style.opacity</p:attrName>
                                        </p:attrNameLst>
                                      </p:cBhvr>
                                      <p:to>
                                        <p:strVal val="0.5"/>
                                      </p:to>
                                    </p:set>
                                    <p:animEffect filter="image" prLst="opacity: 0.5">
                                      <p:cBhvr rctx="IE">
                                        <p:cTn id="54" dur="indefinite"/>
                                        <p:tgtEl>
                                          <p:spTgt spid="4">
                                            <p:graphicEl>
                                              <a:dgm id="{F532137C-E37A-47C1-B80D-DD4C57030616}"/>
                                            </p:graphicEl>
                                          </p:spTgt>
                                        </p:tgtEl>
                                      </p:cBhvr>
                                    </p:animEffect>
                                  </p:childTnLst>
                                </p:cTn>
                              </p:par>
                              <p:par>
                                <p:cTn id="55" presetID="9" presetClass="emph" presetSubtype="0" nodeType="withEffect">
                                  <p:stCondLst>
                                    <p:cond delay="0"/>
                                  </p:stCondLst>
                                  <p:childTnLst>
                                    <p:set>
                                      <p:cBhvr rctx="PPT">
                                        <p:cTn id="56" dur="indefinite"/>
                                        <p:tgtEl>
                                          <p:spTgt spid="14"/>
                                        </p:tgtEl>
                                        <p:attrNameLst>
                                          <p:attrName>style.opacity</p:attrName>
                                        </p:attrNameLst>
                                      </p:cBhvr>
                                      <p:to>
                                        <p:strVal val="0.5"/>
                                      </p:to>
                                    </p:set>
                                    <p:animEffect filter="image" prLst="opacity: 0.5">
                                      <p:cBhvr rctx="IE">
                                        <p:cTn id="57" dur="indefinite"/>
                                        <p:tgtEl>
                                          <p:spTgt spid="14"/>
                                        </p:tgtEl>
                                      </p:cBhvr>
                                    </p:animEffect>
                                  </p:childTnLst>
                                </p:cTn>
                              </p:par>
                            </p:childTnLst>
                          </p:cTn>
                        </p:par>
                        <p:par>
                          <p:cTn id="58" fill="hold">
                            <p:stCondLst>
                              <p:cond delay="0"/>
                            </p:stCondLst>
                            <p:childTnLst>
                              <p:par>
                                <p:cTn id="59" presetID="10" presetClass="entr" presetSubtype="0" fill="hold" grpId="0" nodeType="afterEffect">
                                  <p:stCondLst>
                                    <p:cond delay="0"/>
                                  </p:stCondLst>
                                  <p:childTnLst>
                                    <p:set>
                                      <p:cBhvr>
                                        <p:cTn id="60" dur="1" fill="hold">
                                          <p:stCondLst>
                                            <p:cond delay="0"/>
                                          </p:stCondLst>
                                        </p:cTn>
                                        <p:tgtEl>
                                          <p:spTgt spid="4">
                                            <p:graphicEl>
                                              <a:dgm id="{A762C9FC-5C34-46E7-89B5-220505FCE7FC}"/>
                                            </p:graphicEl>
                                          </p:spTgt>
                                        </p:tgtEl>
                                        <p:attrNameLst>
                                          <p:attrName>style.visibility</p:attrName>
                                        </p:attrNameLst>
                                      </p:cBhvr>
                                      <p:to>
                                        <p:strVal val="visible"/>
                                      </p:to>
                                    </p:set>
                                    <p:animEffect transition="in" filter="fade">
                                      <p:cBhvr>
                                        <p:cTn id="61" dur="500"/>
                                        <p:tgtEl>
                                          <p:spTgt spid="4">
                                            <p:graphicEl>
                                              <a:dgm id="{A762C9FC-5C34-46E7-89B5-220505FCE7FC}"/>
                                            </p:graphic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
                                            <p:graphicEl>
                                              <a:dgm id="{0CBA72DE-C86F-46EC-915A-BED13A004F0E}"/>
                                            </p:graphicEl>
                                          </p:spTgt>
                                        </p:tgtEl>
                                        <p:attrNameLst>
                                          <p:attrName>style.visibility</p:attrName>
                                        </p:attrNameLst>
                                      </p:cBhvr>
                                      <p:to>
                                        <p:strVal val="visible"/>
                                      </p:to>
                                    </p:set>
                                    <p:animEffect transition="in" filter="fade">
                                      <p:cBhvr>
                                        <p:cTn id="64" dur="500"/>
                                        <p:tgtEl>
                                          <p:spTgt spid="4">
                                            <p:graphicEl>
                                              <a:dgm id="{0CBA72DE-C86F-46EC-915A-BED13A004F0E}"/>
                                            </p:graphic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
                                            <p:graphicEl>
                                              <a:dgm id="{856C837D-25CD-4348-AB54-14ACEE6F9512}"/>
                                            </p:graphicEl>
                                          </p:spTgt>
                                        </p:tgtEl>
                                        <p:attrNameLst>
                                          <p:attrName>style.visibility</p:attrName>
                                        </p:attrNameLst>
                                      </p:cBhvr>
                                      <p:to>
                                        <p:strVal val="visible"/>
                                      </p:to>
                                    </p:set>
                                    <p:animEffect transition="in" filter="fade">
                                      <p:cBhvr>
                                        <p:cTn id="67" dur="500"/>
                                        <p:tgtEl>
                                          <p:spTgt spid="4">
                                            <p:graphicEl>
                                              <a:dgm id="{856C837D-25CD-4348-AB54-14ACEE6F9512}"/>
                                            </p:graphic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4" grpId="1"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Disruptors and Innovators</a:t>
            </a:r>
            <a:endParaRPr lang="en-US" dirty="0"/>
          </a:p>
        </p:txBody>
      </p:sp>
    </p:spTree>
    <p:extLst>
      <p:ext uri="{BB962C8B-B14F-4D97-AF65-F5344CB8AC3E}">
        <p14:creationId xmlns:p14="http://schemas.microsoft.com/office/powerpoint/2010/main" val="359645463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Disrupters</a:t>
            </a:r>
            <a:endParaRPr lang="en-US" dirty="0"/>
          </a:p>
        </p:txBody>
      </p:sp>
      <p:graphicFrame>
        <p:nvGraphicFramePr>
          <p:cNvPr id="8" name="Diagram 7"/>
          <p:cNvGraphicFramePr/>
          <p:nvPr>
            <p:extLst>
              <p:ext uri="{D42A27DB-BD31-4B8C-83A1-F6EECF244321}">
                <p14:modId xmlns:p14="http://schemas.microsoft.com/office/powerpoint/2010/main" val="1765827619"/>
              </p:ext>
            </p:extLst>
          </p:nvPr>
        </p:nvGraphicFramePr>
        <p:xfrm>
          <a:off x="274702" y="1394165"/>
          <a:ext cx="11887070" cy="4480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214" y="1851360"/>
            <a:ext cx="1280146" cy="41764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9092" y="2308555"/>
            <a:ext cx="919030" cy="71454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6506" y="1759921"/>
            <a:ext cx="731512" cy="731512"/>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669603" y="1851360"/>
            <a:ext cx="1097268" cy="110042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67236" y="1759921"/>
            <a:ext cx="1693690" cy="1270014"/>
          </a:xfrm>
          <a:prstGeom prst="rect">
            <a:avLst/>
          </a:prstGeom>
        </p:spPr>
      </p:pic>
      <p:pic>
        <p:nvPicPr>
          <p:cNvPr id="15" name="Picture 14"/>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7814931" y="1801161"/>
            <a:ext cx="1371600" cy="1244010"/>
          </a:xfrm>
          <a:prstGeom prst="rect">
            <a:avLst/>
          </a:prstGeom>
        </p:spPr>
      </p:pic>
      <p:pic>
        <p:nvPicPr>
          <p:cNvPr id="16" name="Picture 15"/>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3017872" y="2597112"/>
            <a:ext cx="1920219" cy="351516"/>
          </a:xfrm>
          <a:prstGeom prst="rect">
            <a:avLst/>
          </a:prstGeom>
        </p:spPr>
      </p:pic>
    </p:spTree>
    <p:extLst>
      <p:ext uri="{BB962C8B-B14F-4D97-AF65-F5344CB8AC3E}">
        <p14:creationId xmlns:p14="http://schemas.microsoft.com/office/powerpoint/2010/main" val="338393075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Accounts</a:t>
            </a:r>
            <a:endParaRPr lang="en-US" dirty="0"/>
          </a:p>
        </p:txBody>
      </p:sp>
      <p:sp>
        <p:nvSpPr>
          <p:cNvPr id="3" name="Text Placeholder 2"/>
          <p:cNvSpPr>
            <a:spLocks noGrp="1"/>
          </p:cNvSpPr>
          <p:nvPr>
            <p:ph type="body" sz="quarter" idx="10"/>
          </p:nvPr>
        </p:nvSpPr>
        <p:spPr>
          <a:xfrm>
            <a:off x="274638" y="1212850"/>
            <a:ext cx="4297697" cy="2954655"/>
          </a:xfrm>
        </p:spPr>
        <p:txBody>
          <a:bodyPr/>
          <a:lstStyle/>
          <a:p>
            <a:r>
              <a:rPr lang="en-US" dirty="0" smtClean="0"/>
              <a:t>Traditionally, “Mom &amp; Pop” merchants had the highest number of accounts…</a:t>
            </a:r>
            <a:endParaRPr lang="en-US" dirty="0"/>
          </a:p>
        </p:txBody>
      </p:sp>
      <p:sp>
        <p:nvSpPr>
          <p:cNvPr id="7" name="Text Placeholder 2"/>
          <p:cNvSpPr txBox="1">
            <a:spLocks/>
          </p:cNvSpPr>
          <p:nvPr/>
        </p:nvSpPr>
        <p:spPr>
          <a:xfrm>
            <a:off x="243106" y="1223904"/>
            <a:ext cx="4297697" cy="2400657"/>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accent2"/>
                </a:solidFill>
              </a:rPr>
              <a:t>…While Enterprise accounts held the highest number of sales volume</a:t>
            </a:r>
            <a:endParaRPr lang="en-US" dirty="0">
              <a:solidFill>
                <a:schemeClr val="accent2"/>
              </a:solidFill>
            </a:endParaRPr>
          </a:p>
        </p:txBody>
      </p:sp>
      <p:graphicFrame>
        <p:nvGraphicFramePr>
          <p:cNvPr id="10" name="Chart 9"/>
          <p:cNvGraphicFramePr/>
          <p:nvPr>
            <p:extLst>
              <p:ext uri="{D42A27DB-BD31-4B8C-83A1-F6EECF244321}">
                <p14:modId xmlns:p14="http://schemas.microsoft.com/office/powerpoint/2010/main" val="600917088"/>
              </p:ext>
            </p:extLst>
          </p:nvPr>
        </p:nvGraphicFramePr>
        <p:xfrm>
          <a:off x="4405864" y="296897"/>
          <a:ext cx="8046632" cy="55273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1368543128"/>
              </p:ext>
            </p:extLst>
          </p:nvPr>
        </p:nvGraphicFramePr>
        <p:xfrm>
          <a:off x="3475067" y="754092"/>
          <a:ext cx="8046632" cy="5527322"/>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p:cNvSpPr txBox="1">
            <a:spLocks/>
          </p:cNvSpPr>
          <p:nvPr/>
        </p:nvSpPr>
        <p:spPr>
          <a:xfrm>
            <a:off x="274702" y="29371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Square Created a New Market </a:t>
            </a:r>
            <a:endParaRPr lang="en-US" dirty="0"/>
          </a:p>
        </p:txBody>
      </p:sp>
      <p:sp>
        <p:nvSpPr>
          <p:cNvPr id="13" name="Text Placeholder 2"/>
          <p:cNvSpPr txBox="1">
            <a:spLocks/>
          </p:cNvSpPr>
          <p:nvPr/>
        </p:nvSpPr>
        <p:spPr>
          <a:xfrm>
            <a:off x="274638" y="1212850"/>
            <a:ext cx="4206258" cy="295465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accent6"/>
                </a:solidFill>
              </a:rPr>
              <a:t>Square’s Gross Payment Volume (GPV) grew 47% YoY to $10.2 billion in 2015</a:t>
            </a:r>
            <a:endParaRPr lang="en-US" dirty="0">
              <a:solidFill>
                <a:schemeClr val="accent6"/>
              </a:solidFill>
            </a:endParaRPr>
          </a:p>
        </p:txBody>
      </p:sp>
      <p:graphicFrame>
        <p:nvGraphicFramePr>
          <p:cNvPr id="14" name="Chart 13"/>
          <p:cNvGraphicFramePr/>
          <p:nvPr>
            <p:extLst>
              <p:ext uri="{D42A27DB-BD31-4B8C-83A1-F6EECF244321}">
                <p14:modId xmlns:p14="http://schemas.microsoft.com/office/powerpoint/2010/main" val="2036565115"/>
              </p:ext>
            </p:extLst>
          </p:nvPr>
        </p:nvGraphicFramePr>
        <p:xfrm>
          <a:off x="4405864" y="296897"/>
          <a:ext cx="8046632" cy="55273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p:nvPr>
            <p:extLst>
              <p:ext uri="{D42A27DB-BD31-4B8C-83A1-F6EECF244321}">
                <p14:modId xmlns:p14="http://schemas.microsoft.com/office/powerpoint/2010/main" val="1882983056"/>
              </p:ext>
            </p:extLst>
          </p:nvPr>
        </p:nvGraphicFramePr>
        <p:xfrm>
          <a:off x="3657945" y="754092"/>
          <a:ext cx="8046632" cy="552732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1851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
                                            <p:txEl>
                                              <p:pRg st="0" end="0"/>
                                            </p:txEl>
                                          </p:spTgt>
                                        </p:tgtEl>
                                      </p:cBhvr>
                                    </p:animEffect>
                                    <p:set>
                                      <p:cBhvr>
                                        <p:cTn id="16" dur="1" fill="hold">
                                          <p:stCondLst>
                                            <p:cond delay="499"/>
                                          </p:stCondLst>
                                        </p:cTn>
                                        <p:tgtEl>
                                          <p:spTgt spid="3">
                                            <p:txEl>
                                              <p:pRg st="0" end="0"/>
                                            </p:txEl>
                                          </p:spTgt>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par>
                          <p:cTn id="46" fill="hold">
                            <p:stCondLst>
                              <p:cond delay="1000"/>
                            </p:stCondLst>
                            <p:childTnLst>
                              <p:par>
                                <p:cTn id="47" presetID="22" presetClass="entr" presetSubtype="4"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par>
                          <p:cTn id="50" fill="hold">
                            <p:stCondLst>
                              <p:cond delay="1500"/>
                            </p:stCondLst>
                            <p:childTnLst>
                              <p:par>
                                <p:cTn id="51" presetID="22" presetClass="entr" presetSubtype="4"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P spid="7" grpId="0"/>
      <p:bldP spid="7" grpId="1"/>
      <p:bldGraphic spid="10" grpId="0">
        <p:bldAsOne/>
      </p:bldGraphic>
      <p:bldGraphic spid="10" grpId="1">
        <p:bldAsOne/>
      </p:bldGraphic>
      <p:bldGraphic spid="11" grpId="0">
        <p:bldAsOne/>
      </p:bldGraphic>
      <p:bldGraphic spid="11" grpId="1">
        <p:bldAsOne/>
      </p:bldGraphic>
      <p:bldP spid="12" grpId="0"/>
      <p:bldP spid="13" grpId="0"/>
      <p:bldGraphic spid="14" grpId="0">
        <p:bldAsOne/>
      </p:bldGraphic>
      <p:bldGraphic spid="1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Once, Not-So Long Ago…</a:t>
            </a:r>
            <a:endParaRPr lang="en-US" dirty="0"/>
          </a:p>
        </p:txBody>
      </p:sp>
      <p:sp>
        <p:nvSpPr>
          <p:cNvPr id="5" name="Text Placeholder 4"/>
          <p:cNvSpPr>
            <a:spLocks noGrp="1"/>
          </p:cNvSpPr>
          <p:nvPr>
            <p:ph type="body" sz="quarter" idx="10"/>
          </p:nvPr>
        </p:nvSpPr>
        <p:spPr>
          <a:xfrm>
            <a:off x="3932196" y="1416650"/>
            <a:ext cx="8229576" cy="4062651"/>
          </a:xfrm>
        </p:spPr>
        <p:txBody>
          <a:bodyPr/>
          <a:lstStyle/>
          <a:p>
            <a:r>
              <a:rPr lang="en-US"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It all began when a man named Frank McNamara </a:t>
            </a:r>
            <a:r>
              <a:rPr lang="en-US"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had </a:t>
            </a:r>
            <a:r>
              <a:rPr lang="en-US"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dinner in a New York restaurant, but left his </a:t>
            </a:r>
            <a:r>
              <a:rPr lang="en-US"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a:r>
            <a:br>
              <a:rPr lang="en-US"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br>
            <a:r>
              <a:rPr lang="en-US"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cash </a:t>
            </a:r>
            <a:r>
              <a:rPr lang="en-US"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in another suit. </a:t>
            </a:r>
            <a:r>
              <a:rPr lang="en-US"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a:r>
            <a:br>
              <a:rPr lang="en-US"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br>
            <a:r>
              <a:rPr lang="en-US"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a:r>
            <a:br>
              <a:rPr lang="en-US"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br>
            <a:r>
              <a:rPr lang="en-US"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He </a:t>
            </a:r>
            <a:r>
              <a:rPr lang="en-US"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resolved never to be embarrassed </a:t>
            </a:r>
            <a:r>
              <a:rPr lang="en-US"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again.</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7514" y="1577043"/>
            <a:ext cx="3291804" cy="3860756"/>
          </a:xfrm>
          <a:prstGeom prst="rect">
            <a:avLst/>
          </a:prstGeom>
        </p:spPr>
      </p:pic>
      <p:sp>
        <p:nvSpPr>
          <p:cNvPr id="9" name="Text Placeholder 4"/>
          <p:cNvSpPr txBox="1">
            <a:spLocks/>
          </p:cNvSpPr>
          <p:nvPr/>
        </p:nvSpPr>
        <p:spPr>
          <a:xfrm>
            <a:off x="3947252" y="1440634"/>
            <a:ext cx="8229576" cy="4293483"/>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He founded Diners Club.  The first credit cards accepted nationwide. </a:t>
            </a:r>
          </a:p>
          <a:p>
            <a:endParaRPr lang="en-US" sz="300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r>
              <a:rPr lang="en-US" sz="300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Life Magazine proclaimed him one of the </a:t>
            </a:r>
            <a:br>
              <a:rPr lang="en-US" sz="300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br>
            <a:r>
              <a:rPr lang="en-US" sz="300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a:t>
            </a:r>
            <a:r>
              <a:rPr lang="en-US" sz="3000" b="1"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100 Most Influential Americans </a:t>
            </a:r>
            <a:br>
              <a:rPr lang="en-US" sz="3000" b="1"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br>
            <a:r>
              <a:rPr lang="en-US" sz="3000" b="1"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of the 20</a:t>
            </a:r>
            <a:r>
              <a:rPr lang="en-US" sz="3000" b="1" baseline="3000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th</a:t>
            </a:r>
            <a:r>
              <a:rPr lang="en-US" sz="3000" b="1"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Century</a:t>
            </a:r>
            <a:r>
              <a:rPr lang="en-US" sz="300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a:t>
            </a:r>
          </a:p>
          <a:p>
            <a:endParaRPr lang="en-US" sz="300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r>
              <a:rPr lang="en-US" sz="300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Not to shabby for a guy </a:t>
            </a:r>
            <a:br>
              <a:rPr lang="en-US" sz="300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br>
            <a:r>
              <a:rPr lang="en-US" sz="300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that forgot his wallet.</a:t>
            </a:r>
            <a:endParaRPr lang="en-US" sz="3000" dirty="0"/>
          </a:p>
        </p:txBody>
      </p:sp>
      <p:grpSp>
        <p:nvGrpSpPr>
          <p:cNvPr id="11" name="Group 10"/>
          <p:cNvGrpSpPr/>
          <p:nvPr/>
        </p:nvGrpSpPr>
        <p:grpSpPr>
          <a:xfrm>
            <a:off x="457580" y="1556406"/>
            <a:ext cx="3478296" cy="4661165"/>
            <a:chOff x="457580" y="1577042"/>
            <a:chExt cx="3478296" cy="4661165"/>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80" y="1577042"/>
              <a:ext cx="3291804" cy="3950165"/>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370" b="97603" l="800" r="99000"/>
                      </a14:imgEffect>
                    </a14:imgLayer>
                  </a14:imgProps>
                </a:ext>
                <a:ext uri="{28A0092B-C50C-407E-A947-70E740481C1C}">
                  <a14:useLocalDpi xmlns:a14="http://schemas.microsoft.com/office/drawing/2010/main" val="0"/>
                </a:ext>
              </a:extLst>
            </a:blip>
            <a:stretch>
              <a:fillRect/>
            </a:stretch>
          </p:blipFill>
          <p:spPr>
            <a:xfrm rot="20700000">
              <a:off x="1859285" y="5025478"/>
              <a:ext cx="2076591" cy="1212729"/>
            </a:xfrm>
            <a:prstGeom prst="roundRect">
              <a:avLst>
                <a:gd name="adj" fmla="val 0"/>
              </a:avLst>
            </a:prstGeom>
          </p:spPr>
        </p:pic>
      </p:grpSp>
    </p:spTree>
    <p:extLst>
      <p:ext uri="{BB962C8B-B14F-4D97-AF65-F5344CB8AC3E}">
        <p14:creationId xmlns:p14="http://schemas.microsoft.com/office/powerpoint/2010/main" val="4287516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xEl>
                                              <p:pRg st="0" end="0"/>
                                            </p:txEl>
                                          </p:spTgt>
                                        </p:tgtEl>
                                      </p:cBhvr>
                                    </p:animEffect>
                                    <p:set>
                                      <p:cBhvr>
                                        <p:cTn id="10" dur="1" fill="hold">
                                          <p:stCondLst>
                                            <p:cond delay="499"/>
                                          </p:stCondLst>
                                        </p:cTn>
                                        <p:tgtEl>
                                          <p:spTgt spid="5">
                                            <p:txEl>
                                              <p:pRg st="0" end="0"/>
                                            </p:txEl>
                                          </p:spTgt>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Created a New Market </a:t>
            </a:r>
            <a:endParaRPr lang="en-US" dirty="0"/>
          </a:p>
        </p:txBody>
      </p:sp>
      <p:sp>
        <p:nvSpPr>
          <p:cNvPr id="3" name="Text Placeholder 2"/>
          <p:cNvSpPr>
            <a:spLocks noGrp="1"/>
          </p:cNvSpPr>
          <p:nvPr>
            <p:ph type="body" sz="quarter" idx="10"/>
          </p:nvPr>
        </p:nvSpPr>
        <p:spPr>
          <a:xfrm>
            <a:off x="274638" y="1212850"/>
            <a:ext cx="4206258" cy="2954655"/>
          </a:xfrm>
        </p:spPr>
        <p:txBody>
          <a:bodyPr/>
          <a:lstStyle/>
          <a:p>
            <a:r>
              <a:rPr lang="en-US" dirty="0" smtClean="0">
                <a:solidFill>
                  <a:schemeClr val="accent6"/>
                </a:solidFill>
              </a:rPr>
              <a:t>Square’s Gross Payment Volume (GPV) grew 47% YoY to $10.2 billion in 2015</a:t>
            </a:r>
            <a:endParaRPr lang="en-US" dirty="0">
              <a:solidFill>
                <a:schemeClr val="accent6"/>
              </a:solidFill>
            </a:endParaRPr>
          </a:p>
        </p:txBody>
      </p:sp>
      <p:graphicFrame>
        <p:nvGraphicFramePr>
          <p:cNvPr id="4" name="Chart 3"/>
          <p:cNvGraphicFramePr/>
          <p:nvPr>
            <p:extLst>
              <p:ext uri="{D42A27DB-BD31-4B8C-83A1-F6EECF244321}">
                <p14:modId xmlns:p14="http://schemas.microsoft.com/office/powerpoint/2010/main" val="1494108941"/>
              </p:ext>
            </p:extLst>
          </p:nvPr>
        </p:nvGraphicFramePr>
        <p:xfrm>
          <a:off x="4405864" y="296897"/>
          <a:ext cx="8046632" cy="55273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3220624875"/>
              </p:ext>
            </p:extLst>
          </p:nvPr>
        </p:nvGraphicFramePr>
        <p:xfrm>
          <a:off x="3657945" y="754092"/>
          <a:ext cx="8046632" cy="552732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366141" y="6331872"/>
            <a:ext cx="11522084" cy="406265"/>
          </a:xfrm>
          <a:prstGeom prst="rect">
            <a:avLst/>
          </a:prstGeom>
          <a:noFill/>
        </p:spPr>
        <p:txBody>
          <a:bodyPr wrap="square" lIns="182880" tIns="146304" rIns="182880" bIns="146304" rtlCol="0">
            <a:spAutoFit/>
          </a:bodyPr>
          <a:lstStyle/>
          <a:p>
            <a:pPr>
              <a:lnSpc>
                <a:spcPct val="90000"/>
              </a:lnSpc>
              <a:spcAft>
                <a:spcPts val="600"/>
              </a:spcAft>
            </a:pPr>
            <a:r>
              <a:rPr lang="en-US" sz="800" dirty="0" smtClean="0">
                <a:gradFill>
                  <a:gsLst>
                    <a:gs pos="2917">
                      <a:schemeClr val="tx1"/>
                    </a:gs>
                    <a:gs pos="30000">
                      <a:schemeClr val="tx1"/>
                    </a:gs>
                  </a:gsLst>
                  <a:lin ang="5400000" scaled="0"/>
                </a:gradFill>
              </a:rPr>
              <a:t>Source: Squareup.com, Investor 2015 Year End Results, March, 9, 2016 </a:t>
            </a:r>
          </a:p>
        </p:txBody>
      </p:sp>
    </p:spTree>
    <p:extLst>
      <p:ext uri="{BB962C8B-B14F-4D97-AF65-F5344CB8AC3E}">
        <p14:creationId xmlns:p14="http://schemas.microsoft.com/office/powerpoint/2010/main" val="2018174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End Game</a:t>
            </a:r>
            <a:endParaRPr lang="en-US" dirty="0"/>
          </a:p>
        </p:txBody>
      </p:sp>
    </p:spTree>
    <p:extLst>
      <p:ext uri="{BB962C8B-B14F-4D97-AF65-F5344CB8AC3E}">
        <p14:creationId xmlns:p14="http://schemas.microsoft.com/office/powerpoint/2010/main" val="78785363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Takeaways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498382" y="3848430"/>
            <a:ext cx="4587259" cy="2858699"/>
          </a:xfrm>
          <a:prstGeom prst="rect">
            <a:avLst/>
          </a:prstGeom>
        </p:spPr>
      </p:pic>
      <p:sp>
        <p:nvSpPr>
          <p:cNvPr id="7" name="Content Placeholder 2"/>
          <p:cNvSpPr txBox="1">
            <a:spLocks/>
          </p:cNvSpPr>
          <p:nvPr/>
        </p:nvSpPr>
        <p:spPr>
          <a:xfrm>
            <a:off x="263366" y="6731188"/>
            <a:ext cx="7797419" cy="3301742"/>
          </a:xfrm>
          <a:prstGeom prst="rect">
            <a:avLst/>
          </a:prstGeom>
        </p:spPr>
        <p:txBody>
          <a:bodyPr vert="horz" wrap="square" lIns="0" tIns="0" rIns="0" bIns="0" rtlCol="0">
            <a:spAutoFit/>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accent1"/>
                    </a:gs>
                    <a:gs pos="86000">
                      <a:schemeClr val="accent1">
                        <a:lumMod val="7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sz="1122"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r>
              <a:rPr lang="en-US" sz="2855" dirty="0">
                <a:gradFill flip="none" rotWithShape="1">
                  <a:gsLst>
                    <a:gs pos="0">
                      <a:srgbClr val="0071BC"/>
                    </a:gs>
                    <a:gs pos="86000">
                      <a:srgbClr val="0071BC">
                        <a:lumMod val="75000"/>
                      </a:srgbClr>
                    </a:gs>
                  </a:gsLst>
                  <a:path path="circle">
                    <a:fillToRect r="100000" b="100000"/>
                  </a:path>
                  <a:tileRect l="-100000" t="-100000"/>
                </a:gradFill>
              </a:rPr>
              <a:t>Visa &amp; MasterCard’s 4 party model</a:t>
            </a:r>
            <a:endParaRPr lang="en-US" sz="3263" dirty="0">
              <a:gradFill flip="none" rotWithShape="1">
                <a:gsLst>
                  <a:gs pos="0">
                    <a:srgbClr val="0071BC"/>
                  </a:gs>
                  <a:gs pos="86000">
                    <a:srgbClr val="0071BC">
                      <a:lumMod val="75000"/>
                    </a:srgbClr>
                  </a:gs>
                </a:gsLst>
                <a:path path="circle">
                  <a:fillToRect r="100000" b="100000"/>
                </a:path>
                <a:tileRect l="-100000" t="-100000"/>
              </a:gradFill>
            </a:endParaRPr>
          </a:p>
          <a:p>
            <a:pPr lvl="1"/>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Yes, it is no doubt a well-oiled machine.  And yes, it is tough to </a:t>
            </a:r>
            <a:r>
              <a:rPr lang="en-US" sz="2447" b="1"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disrupt</a:t>
            </a:r>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but…</a:t>
            </a:r>
          </a:p>
          <a:p>
            <a:pPr lvl="1"/>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There are plenty of </a:t>
            </a:r>
            <a:r>
              <a:rPr lang="en-US" sz="2447" b="1"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challengers</a:t>
            </a:r>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in the form of both startups as well as establishment players from different industries showing up and giving the 4 party model a run for its money</a:t>
            </a:r>
          </a:p>
          <a:p>
            <a:pPr lvl="1"/>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The </a:t>
            </a:r>
            <a:r>
              <a:rPr lang="en-US" sz="2447" b="1"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opportunity</a:t>
            </a:r>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to </a:t>
            </a:r>
            <a:r>
              <a:rPr lang="en-US" sz="2447" b="1"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innovate</a:t>
            </a:r>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is here</a:t>
            </a:r>
          </a:p>
        </p:txBody>
      </p:sp>
      <p:sp>
        <p:nvSpPr>
          <p:cNvPr id="9" name="Text Placeholder 8"/>
          <p:cNvSpPr>
            <a:spLocks noGrp="1"/>
          </p:cNvSpPr>
          <p:nvPr>
            <p:ph type="body" sz="quarter" idx="10"/>
          </p:nvPr>
        </p:nvSpPr>
        <p:spPr>
          <a:xfrm>
            <a:off x="274638" y="1212850"/>
            <a:ext cx="11887200" cy="3674852"/>
          </a:xfrm>
        </p:spPr>
        <p:txBody>
          <a:bodyPr/>
          <a:lstStyle/>
          <a:p>
            <a:pPr marL="571500" indent="-571500">
              <a:buFont typeface="Arial" panose="020B0604020202020204" pitchFamily="34" charset="0"/>
              <a:buChar char="•"/>
            </a:pPr>
            <a:r>
              <a:rPr lang="en-US" dirty="0"/>
              <a:t>Cards are a dominant payment method worldwide</a:t>
            </a:r>
          </a:p>
          <a:p>
            <a:pPr marL="1028700" lvl="3" indent="-571500">
              <a:buFont typeface="Arial" pitchFamily="34" charset="0"/>
              <a:buChar char="•"/>
            </a:pPr>
            <a:r>
              <a:rPr lang="en-US" sz="3600" dirty="0"/>
              <a:t>Usage continues to grow, especially in ecommerce</a:t>
            </a:r>
          </a:p>
          <a:p>
            <a:pPr marL="1028700" lvl="3" indent="-571500">
              <a:buFont typeface="Arial" pitchFamily="34" charset="0"/>
              <a:buChar char="•"/>
            </a:pPr>
            <a:r>
              <a:rPr lang="en-US" sz="3600" dirty="0"/>
              <a:t>Card permutations play significant role in world’s economic </a:t>
            </a:r>
            <a:r>
              <a:rPr lang="en-US" sz="3600" dirty="0" smtClean="0"/>
              <a:t>engine</a:t>
            </a:r>
          </a:p>
          <a:p>
            <a:pPr marL="571500" lvl="1" indent="-571500">
              <a:buFont typeface="Arial" pitchFamily="34" charset="0"/>
              <a:buChar char="•"/>
            </a:pPr>
            <a:r>
              <a:rPr lang="en-US" sz="3800" dirty="0" smtClean="0"/>
              <a:t>Visa/MasterCard Four Party model is </a:t>
            </a:r>
            <a:r>
              <a:rPr lang="en-US" sz="3800" smtClean="0"/>
              <a:t>a wel</a:t>
            </a:r>
            <a:endParaRPr lang="en-US" sz="3800"/>
          </a:p>
          <a:p>
            <a:pPr marL="1028700" lvl="3" indent="-571500">
              <a:buFont typeface="Arial" pitchFamily="34" charset="0"/>
              <a:buChar char="•"/>
            </a:pPr>
            <a:endParaRPr lang="en-US" sz="3600" dirty="0"/>
          </a:p>
        </p:txBody>
      </p:sp>
    </p:spTree>
    <p:extLst>
      <p:ext uri="{BB962C8B-B14F-4D97-AF65-F5344CB8AC3E}">
        <p14:creationId xmlns:p14="http://schemas.microsoft.com/office/powerpoint/2010/main" val="143714200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30" y="234000"/>
            <a:ext cx="11898926" cy="564880"/>
          </a:xfrm>
        </p:spPr>
        <p:txBody>
          <a:bodyPr/>
          <a:lstStyle/>
          <a:p>
            <a:r>
              <a:rPr lang="en-US" sz="4079" dirty="0"/>
              <a:t>The Takeaway: Making Sure You Got Your Money’s Worth</a:t>
            </a:r>
          </a:p>
        </p:txBody>
      </p:sp>
      <p:sp>
        <p:nvSpPr>
          <p:cNvPr id="3" name="Content Placeholder 2"/>
          <p:cNvSpPr>
            <a:spLocks noGrp="1"/>
          </p:cNvSpPr>
          <p:nvPr>
            <p:ph idx="4294967295"/>
          </p:nvPr>
        </p:nvSpPr>
        <p:spPr>
          <a:xfrm>
            <a:off x="430966" y="1007267"/>
            <a:ext cx="12001389" cy="2144972"/>
          </a:xfrm>
        </p:spPr>
        <p:txBody>
          <a:bodyPr/>
          <a:lstStyle/>
          <a:p>
            <a:pPr lvl="1"/>
            <a:endParaRPr lang="en-US" sz="1122" dirty="0"/>
          </a:p>
          <a:p>
            <a:r>
              <a:rPr lang="en-US" sz="2855" dirty="0"/>
              <a:t>Cards &amp; Their Place in the Economy</a:t>
            </a:r>
          </a:p>
          <a:p>
            <a:pPr lvl="1"/>
            <a:r>
              <a:rPr lang="en-US" sz="2447" dirty="0"/>
              <a:t>Cards are a </a:t>
            </a:r>
            <a:r>
              <a:rPr lang="en-US" sz="2447" b="1" dirty="0"/>
              <a:t>dominant payment method</a:t>
            </a:r>
            <a:r>
              <a:rPr lang="en-US" sz="2447" dirty="0"/>
              <a:t>, and usage continues to increase in existing and new markets – especially with the rise of </a:t>
            </a:r>
            <a:r>
              <a:rPr lang="en-US" sz="2447" b="1" dirty="0"/>
              <a:t>E-Commerce</a:t>
            </a:r>
          </a:p>
          <a:p>
            <a:pPr lvl="1"/>
            <a:r>
              <a:rPr lang="en-US" sz="2447" dirty="0"/>
              <a:t>Cards – in all their permutations – play a significant role in the world’s </a:t>
            </a:r>
            <a:r>
              <a:rPr lang="en-US" sz="2447" b="1" dirty="0"/>
              <a:t>economic</a:t>
            </a:r>
            <a:r>
              <a:rPr lang="en-US" sz="2447" dirty="0"/>
              <a:t> </a:t>
            </a:r>
            <a:r>
              <a:rPr lang="en-US" sz="2447" b="1" dirty="0"/>
              <a:t>engine</a:t>
            </a:r>
          </a:p>
        </p:txBody>
      </p:sp>
      <p:grpSp>
        <p:nvGrpSpPr>
          <p:cNvPr id="6" name="Group 5"/>
          <p:cNvGrpSpPr/>
          <p:nvPr/>
        </p:nvGrpSpPr>
        <p:grpSpPr>
          <a:xfrm>
            <a:off x="8202489" y="2611521"/>
            <a:ext cx="4229869" cy="4253409"/>
            <a:chOff x="5885950" y="466294"/>
            <a:chExt cx="5981700" cy="6014988"/>
          </a:xfrm>
        </p:grpSpPr>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6574" b="82699" l="18519" r="84127">
                          <a14:foregroundMark x1="77249" y1="57439" x2="82275" y2="63668"/>
                          <a14:foregroundMark x1="27778" y1="18339" x2="27778" y2="18339"/>
                          <a14:foregroundMark x1="19841" y1="63668" x2="21958" y2="67820"/>
                          <a14:foregroundMark x1="41005" y1="79239" x2="51058" y2="80277"/>
                          <a14:foregroundMark x1="50529" y1="81315" x2="62169" y2="80623"/>
                          <a14:foregroundMark x1="63757" y1="80623" x2="71693" y2="77855"/>
                          <a14:foregroundMark x1="73016" y1="77509" x2="77249" y2="74740"/>
                          <a14:foregroundMark x1="78042" y1="74394" x2="81217" y2="69550"/>
                          <a14:foregroundMark x1="81481" y1="64014" x2="82011" y2="65744"/>
                          <a14:foregroundMark x1="51323" y1="16609" x2="51587" y2="8651"/>
                        </a14:backgroundRemoval>
                      </a14:imgEffect>
                    </a14:imgLayer>
                  </a14:imgProps>
                </a:ext>
                <a:ext uri="{28A0092B-C50C-407E-A947-70E740481C1C}">
                  <a14:useLocalDpi xmlns:a14="http://schemas.microsoft.com/office/drawing/2010/main" val="0"/>
                </a:ext>
              </a:extLst>
            </a:blip>
            <a:srcRect l="17157" t="7085" r="13567" b="15289"/>
            <a:stretch/>
          </p:blipFill>
          <p:spPr>
            <a:xfrm>
              <a:off x="5885950" y="1356832"/>
              <a:ext cx="5981700" cy="512445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9600966">
              <a:off x="6873923" y="466294"/>
              <a:ext cx="3377221" cy="4532943"/>
            </a:xfrm>
            <a:prstGeom prst="rect">
              <a:avLst/>
            </a:prstGeom>
            <a:scene3d>
              <a:camera prst="isometricLeftDown">
                <a:rot lat="3000000" lon="2700000" rev="0"/>
              </a:camera>
              <a:lightRig rig="threePt" dir="t"/>
            </a:scene3d>
            <a:sp3d/>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2190" b="97810" l="10204" r="89796"/>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a:stretch/>
          </p:blipFill>
          <p:spPr>
            <a:xfrm rot="211828">
              <a:off x="8633390" y="994816"/>
              <a:ext cx="466725" cy="1304925"/>
            </a:xfrm>
            <a:prstGeom prst="rect">
              <a:avLst/>
            </a:prstGeom>
          </p:spPr>
        </p:pic>
      </p:grpSp>
      <p:sp>
        <p:nvSpPr>
          <p:cNvPr id="15" name="Content Placeholder 2"/>
          <p:cNvSpPr txBox="1">
            <a:spLocks/>
          </p:cNvSpPr>
          <p:nvPr/>
        </p:nvSpPr>
        <p:spPr>
          <a:xfrm>
            <a:off x="419630" y="3143925"/>
            <a:ext cx="7797419" cy="3301742"/>
          </a:xfrm>
          <a:prstGeom prst="rect">
            <a:avLst/>
          </a:prstGeom>
        </p:spPr>
        <p:txBody>
          <a:bodyPr vert="horz" wrap="square" lIns="0" tIns="0" rIns="0" bIns="0" rtlCol="0">
            <a:spAutoFit/>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accent1"/>
                    </a:gs>
                    <a:gs pos="86000">
                      <a:schemeClr val="accent1">
                        <a:lumMod val="7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sz="1122"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r>
              <a:rPr lang="en-US" sz="2855" dirty="0">
                <a:gradFill flip="none" rotWithShape="1">
                  <a:gsLst>
                    <a:gs pos="0">
                      <a:srgbClr val="0071BC"/>
                    </a:gs>
                    <a:gs pos="86000">
                      <a:srgbClr val="0071BC">
                        <a:lumMod val="75000"/>
                      </a:srgbClr>
                    </a:gs>
                  </a:gsLst>
                  <a:path path="circle">
                    <a:fillToRect r="100000" b="100000"/>
                  </a:path>
                  <a:tileRect l="-100000" t="-100000"/>
                </a:gradFill>
              </a:rPr>
              <a:t>Visa &amp; MasterCard’s 4 party model</a:t>
            </a:r>
            <a:endParaRPr lang="en-US" sz="3263" dirty="0">
              <a:gradFill flip="none" rotWithShape="1">
                <a:gsLst>
                  <a:gs pos="0">
                    <a:srgbClr val="0071BC"/>
                  </a:gs>
                  <a:gs pos="86000">
                    <a:srgbClr val="0071BC">
                      <a:lumMod val="75000"/>
                    </a:srgbClr>
                  </a:gs>
                </a:gsLst>
                <a:path path="circle">
                  <a:fillToRect r="100000" b="100000"/>
                </a:path>
                <a:tileRect l="-100000" t="-100000"/>
              </a:gradFill>
            </a:endParaRPr>
          </a:p>
          <a:p>
            <a:pPr lvl="1"/>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Yes, it is no doubt a well-oiled machine.  And yes, it is tough to </a:t>
            </a:r>
            <a:r>
              <a:rPr lang="en-US" sz="2447" b="1"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disrupt</a:t>
            </a:r>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but…</a:t>
            </a:r>
          </a:p>
          <a:p>
            <a:pPr lvl="1"/>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There are plenty of </a:t>
            </a:r>
            <a:r>
              <a:rPr lang="en-US" sz="2447" b="1"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challengers</a:t>
            </a:r>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in the form of both startups as well as establishment players from different industries showing up and giving the 4 party model a run for its money</a:t>
            </a:r>
          </a:p>
          <a:p>
            <a:pPr lvl="1"/>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The </a:t>
            </a:r>
            <a:r>
              <a:rPr lang="en-US" sz="2447" b="1"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opportunity</a:t>
            </a:r>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to </a:t>
            </a:r>
            <a:r>
              <a:rPr lang="en-US" sz="2447" b="1"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innovate</a:t>
            </a:r>
            <a:r>
              <a:rPr lang="en-US" sz="2447"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 is here</a:t>
            </a:r>
          </a:p>
        </p:txBody>
      </p:sp>
    </p:spTree>
    <p:extLst>
      <p:ext uri="{BB962C8B-B14F-4D97-AF65-F5344CB8AC3E}">
        <p14:creationId xmlns:p14="http://schemas.microsoft.com/office/powerpoint/2010/main" val="329836841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077797">
            <a:off x="37" y="-37039"/>
            <a:ext cx="6118615" cy="4079077"/>
          </a:xfrm>
          <a:prstGeom prst="rect">
            <a:avLst/>
          </a:prstGeom>
        </p:spPr>
      </p:pic>
      <p:sp>
        <p:nvSpPr>
          <p:cNvPr id="4" name="Title 3"/>
          <p:cNvSpPr>
            <a:spLocks noGrp="1"/>
          </p:cNvSpPr>
          <p:nvPr>
            <p:ph type="title"/>
          </p:nvPr>
        </p:nvSpPr>
        <p:spPr>
          <a:xfrm>
            <a:off x="7073362" y="347355"/>
            <a:ext cx="4704952" cy="2075932"/>
          </a:xfrm>
        </p:spPr>
        <p:txBody>
          <a:bodyPr/>
          <a:lstStyle/>
          <a:p>
            <a:r>
              <a:rPr lang="en-US" sz="4996" dirty="0"/>
              <a:t>Congratulations on completing</a:t>
            </a:r>
            <a:br>
              <a:rPr lang="en-US" sz="4996" dirty="0"/>
            </a:br>
            <a:r>
              <a:rPr lang="en-US" sz="4996" dirty="0"/>
              <a:t>Payments 101!</a:t>
            </a:r>
          </a:p>
        </p:txBody>
      </p:sp>
      <p:sp>
        <p:nvSpPr>
          <p:cNvPr id="6" name="Title 3"/>
          <p:cNvSpPr txBox="1">
            <a:spLocks/>
          </p:cNvSpPr>
          <p:nvPr/>
        </p:nvSpPr>
        <p:spPr>
          <a:xfrm>
            <a:off x="8743866" y="2953566"/>
            <a:ext cx="3492148" cy="138274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pPr algn="r"/>
            <a:r>
              <a:rPr sz="3263">
                <a:gradFill flip="none" rotWithShape="1">
                  <a:gsLst>
                    <a:gs pos="0">
                      <a:srgbClr val="000000">
                        <a:lumMod val="65000"/>
                        <a:lumOff val="35000"/>
                      </a:srgbClr>
                    </a:gs>
                    <a:gs pos="86000">
                      <a:srgbClr val="000000">
                        <a:lumMod val="65000"/>
                        <a:lumOff val="35000"/>
                      </a:srgbClr>
                    </a:gs>
                  </a:gsLst>
                  <a:lin ang="5400000" scaled="0"/>
                  <a:tileRect/>
                </a:gradFill>
              </a:rPr>
              <a:t>Interested in continuing the discussion?</a:t>
            </a:r>
          </a:p>
        </p:txBody>
      </p:sp>
      <p:sp>
        <p:nvSpPr>
          <p:cNvPr id="5" name="Content Placeholder 4"/>
          <p:cNvSpPr>
            <a:spLocks noGrp="1"/>
          </p:cNvSpPr>
          <p:nvPr>
            <p:ph idx="4294967295"/>
          </p:nvPr>
        </p:nvSpPr>
        <p:spPr>
          <a:xfrm>
            <a:off x="2279357" y="4529455"/>
            <a:ext cx="8892214" cy="1581662"/>
          </a:xfrm>
        </p:spPr>
        <p:txBody>
          <a:bodyPr/>
          <a:lstStyle/>
          <a:p>
            <a:pPr marL="0" indent="0">
              <a:buNone/>
            </a:pPr>
            <a:r>
              <a:rPr lang="en-US" sz="2447" b="1" dirty="0"/>
              <a:t>Payments 201:  </a:t>
            </a:r>
            <a:r>
              <a:rPr lang="en-US" sz="2447" dirty="0"/>
              <a:t>Alternative Payment Methods</a:t>
            </a:r>
          </a:p>
          <a:p>
            <a:pPr marL="0" indent="0">
              <a:buNone/>
            </a:pPr>
            <a:r>
              <a:rPr lang="en-US" sz="2447" b="1" dirty="0"/>
              <a:t>Payments 301:  </a:t>
            </a:r>
            <a:r>
              <a:rPr lang="en-US" sz="2447" dirty="0"/>
              <a:t>Developer/Seller Payouts</a:t>
            </a:r>
          </a:p>
          <a:p>
            <a:pPr marL="0" indent="0">
              <a:buNone/>
            </a:pPr>
            <a:r>
              <a:rPr lang="en-US" sz="2447" b="1" dirty="0"/>
              <a:t>Payments 401:</a:t>
            </a:r>
            <a:r>
              <a:rPr lang="en-US" sz="2447" dirty="0"/>
              <a:t>  Currency Based Stored Value</a:t>
            </a:r>
          </a:p>
          <a:p>
            <a:pPr marL="0" indent="0">
              <a:buNone/>
            </a:pPr>
            <a:r>
              <a:rPr lang="en-US" sz="2447" b="1" dirty="0"/>
              <a:t>Payments 501:  </a:t>
            </a:r>
            <a:r>
              <a:rPr lang="en-US" sz="2447" dirty="0"/>
              <a:t>Emerging Payment Trends</a:t>
            </a:r>
          </a:p>
        </p:txBody>
      </p:sp>
    </p:spTree>
    <p:extLst>
      <p:ext uri="{BB962C8B-B14F-4D97-AF65-F5344CB8AC3E}">
        <p14:creationId xmlns:p14="http://schemas.microsoft.com/office/powerpoint/2010/main" val="65717532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525470" y="2953243"/>
            <a:ext cx="4779104" cy="803779"/>
          </a:xfrm>
          <a:prstGeom prst="rect">
            <a:avLst/>
          </a:prstGeom>
          <a:noFill/>
          <a:ln>
            <a:noFill/>
          </a:ln>
        </p:spPr>
      </p:pic>
      <p:sp>
        <p:nvSpPr>
          <p:cNvPr id="5" name="Text Box 3"/>
          <p:cNvSpPr txBox="1">
            <a:spLocks noChangeArrowheads="1"/>
          </p:cNvSpPr>
          <p:nvPr/>
        </p:nvSpPr>
        <p:spPr bwMode="blackWhite">
          <a:xfrm>
            <a:off x="533567" y="6423680"/>
            <a:ext cx="11395517" cy="336270"/>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14" dirty="0">
                <a:gradFill>
                  <a:gsLst>
                    <a:gs pos="0">
                      <a:srgbClr val="FFFFFF"/>
                    </a:gs>
                    <a:gs pos="100000">
                      <a:srgbClr val="FFFFFF"/>
                    </a:gs>
                  </a:gsLst>
                  <a:lin ang="5400000" scaled="0"/>
                </a:gradFill>
                <a:latin typeface="Segoe UI" pitchFamily="34" charset="0"/>
                <a:cs typeface="Arial"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14" dirty="0">
                <a:gradFill>
                  <a:gsLst>
                    <a:gs pos="0">
                      <a:srgbClr val="FFFFFF"/>
                    </a:gs>
                    <a:gs pos="100000">
                      <a:srgbClr val="FFFFFF"/>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1532401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2379" y="2320910"/>
            <a:ext cx="6740178" cy="2670637"/>
          </a:xfrm>
          <a:prstGeom prst="rect">
            <a:avLst/>
          </a:prstGeom>
        </p:spPr>
      </p:pic>
    </p:spTree>
    <p:extLst>
      <p:ext uri="{BB962C8B-B14F-4D97-AF65-F5344CB8AC3E}">
        <p14:creationId xmlns:p14="http://schemas.microsoft.com/office/powerpoint/2010/main" val="393851344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1948" y="1476621"/>
            <a:ext cx="11370961" cy="2385667"/>
          </a:xfrm>
        </p:spPr>
        <p:txBody>
          <a:bodyPr/>
          <a:lstStyle/>
          <a:p>
            <a:r>
              <a:rPr lang="en-US" dirty="0" smtClean="0"/>
              <a:t>A Two Party System (a.k.a. Private Label Credit Card)</a:t>
            </a:r>
          </a:p>
          <a:p>
            <a:pPr lvl="1"/>
            <a:r>
              <a:rPr lang="en-US" dirty="0" smtClean="0"/>
              <a:t>Merchant do not pay </a:t>
            </a:r>
            <a:r>
              <a:rPr lang="en-US" dirty="0"/>
              <a:t>transaction </a:t>
            </a:r>
            <a:r>
              <a:rPr lang="en-US" dirty="0" smtClean="0"/>
              <a:t>fees </a:t>
            </a:r>
          </a:p>
          <a:p>
            <a:pPr lvl="1"/>
            <a:r>
              <a:rPr lang="en-US" dirty="0" smtClean="0"/>
              <a:t>They have access to cardholders’ demographic  data</a:t>
            </a:r>
          </a:p>
          <a:p>
            <a:pPr lvl="1"/>
            <a:r>
              <a:rPr lang="en-US" dirty="0"/>
              <a:t>Merchants own the debt and risk of non-payment</a:t>
            </a:r>
          </a:p>
          <a:p>
            <a:pPr lvl="1"/>
            <a:endParaRPr lang="en-US" dirty="0"/>
          </a:p>
        </p:txBody>
      </p:sp>
      <p:sp>
        <p:nvSpPr>
          <p:cNvPr id="2" name="Title 1"/>
          <p:cNvSpPr>
            <a:spLocks noGrp="1"/>
          </p:cNvSpPr>
          <p:nvPr>
            <p:ph type="title"/>
          </p:nvPr>
        </p:nvSpPr>
        <p:spPr/>
        <p:txBody>
          <a:bodyPr/>
          <a:lstStyle/>
          <a:p>
            <a:r>
              <a:rPr lang="en-US" dirty="0" smtClean="0"/>
              <a:t>Types of Card Payment Networks</a:t>
            </a:r>
            <a:endParaRPr lang="en-US" dirty="0"/>
          </a:p>
        </p:txBody>
      </p:sp>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4208" y="3769495"/>
            <a:ext cx="1485584" cy="163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descr="http://www.bizme.biz/wp-content/themes/mimbo/scripts/timthumb.php?src=http://www.bizme.biz/wp-content/uploads/2011/03/credit-card-image-145x300.jpg&amp;w=100&amp;h=100&amp;zc=1&amp;q=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7609" y="4120615"/>
            <a:ext cx="1081561" cy="10815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nvPr>
        </p:nvGraphicFramePr>
        <p:xfrm>
          <a:off x="2996551" y="3349923"/>
          <a:ext cx="4913650" cy="1972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2" name="Diagram 11"/>
          <p:cNvGraphicFramePr/>
          <p:nvPr>
            <p:extLst/>
          </p:nvPr>
        </p:nvGraphicFramePr>
        <p:xfrm>
          <a:off x="2916887" y="4130329"/>
          <a:ext cx="5012743" cy="175996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885153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2"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1948" y="1476620"/>
            <a:ext cx="11370961" cy="1902256"/>
          </a:xfrm>
        </p:spPr>
        <p:txBody>
          <a:bodyPr/>
          <a:lstStyle/>
          <a:p>
            <a:r>
              <a:rPr lang="en-US" dirty="0" smtClean="0"/>
              <a:t>A Three Party System (e.g. American Express)</a:t>
            </a:r>
          </a:p>
          <a:p>
            <a:pPr lvl="1"/>
            <a:r>
              <a:rPr lang="en-US" dirty="0"/>
              <a:t>Third party </a:t>
            </a:r>
            <a:r>
              <a:rPr lang="en-US" dirty="0" smtClean="0"/>
              <a:t>issues card and carries debt </a:t>
            </a:r>
            <a:r>
              <a:rPr lang="en-US" dirty="0"/>
              <a:t>and risk of non-payment</a:t>
            </a:r>
          </a:p>
          <a:p>
            <a:pPr lvl="1"/>
            <a:r>
              <a:rPr lang="en-US" dirty="0" smtClean="0"/>
              <a:t>Merchant pays </a:t>
            </a:r>
            <a:r>
              <a:rPr lang="en-US" dirty="0"/>
              <a:t>transaction </a:t>
            </a:r>
            <a:r>
              <a:rPr lang="en-US" dirty="0" smtClean="0"/>
              <a:t>fees</a:t>
            </a:r>
          </a:p>
          <a:p>
            <a:pPr lvl="1"/>
            <a:endParaRPr lang="en-US" dirty="0"/>
          </a:p>
        </p:txBody>
      </p:sp>
      <p:sp>
        <p:nvSpPr>
          <p:cNvPr id="2" name="Title 1"/>
          <p:cNvSpPr>
            <a:spLocks noGrp="1"/>
          </p:cNvSpPr>
          <p:nvPr>
            <p:ph type="title"/>
          </p:nvPr>
        </p:nvSpPr>
        <p:spPr/>
        <p:txBody>
          <a:bodyPr/>
          <a:lstStyle/>
          <a:p>
            <a:r>
              <a:rPr lang="en-US" dirty="0" smtClean="0"/>
              <a:t>Types of Card Payment Networks</a:t>
            </a:r>
            <a:endParaRPr lang="en-US" dirty="0"/>
          </a:p>
        </p:txBody>
      </p:sp>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584" y="4751397"/>
            <a:ext cx="1485584" cy="163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descr="http://www.bizme.biz/wp-content/themes/mimbo/scripts/timthumb.php?src=http://www.bizme.biz/wp-content/uploads/2011/03/credit-card-image-145x300.jpg&amp;w=100&amp;h=100&amp;zc=1&amp;q=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161" y="3625878"/>
            <a:ext cx="1862456" cy="18624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nvPr>
        </p:nvGraphicFramePr>
        <p:xfrm>
          <a:off x="3505217" y="2894078"/>
          <a:ext cx="3592462" cy="10036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38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9226" y="2954553"/>
            <a:ext cx="1453955" cy="147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7126" y="3218289"/>
            <a:ext cx="466919" cy="41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nvPr>
        </p:nvGraphicFramePr>
        <p:xfrm>
          <a:off x="3703770" y="4896167"/>
          <a:ext cx="3072306" cy="6727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2" name="Diagram 11"/>
          <p:cNvGraphicFramePr/>
          <p:nvPr>
            <p:extLst/>
          </p:nvPr>
        </p:nvGraphicFramePr>
        <p:xfrm>
          <a:off x="3538622" y="3460729"/>
          <a:ext cx="3594409" cy="107692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3" name="Diagram 12"/>
          <p:cNvGraphicFramePr/>
          <p:nvPr>
            <p:extLst/>
          </p:nvPr>
        </p:nvGraphicFramePr>
        <p:xfrm>
          <a:off x="8903578" y="3341829"/>
          <a:ext cx="3014017" cy="266969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4" name="Diagram 13"/>
          <p:cNvGraphicFramePr/>
          <p:nvPr>
            <p:extLst/>
          </p:nvPr>
        </p:nvGraphicFramePr>
        <p:xfrm>
          <a:off x="3703770" y="5567983"/>
          <a:ext cx="3072306" cy="672767"/>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Tree>
    <p:extLst>
      <p:ext uri="{BB962C8B-B14F-4D97-AF65-F5344CB8AC3E}">
        <p14:creationId xmlns:p14="http://schemas.microsoft.com/office/powerpoint/2010/main" val="153584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1" grpId="0">
        <p:bldAsOne/>
      </p:bldGraphic>
      <p:bldGraphic spid="12" grpId="0">
        <p:bldAsOne/>
      </p:bldGraphic>
      <p:bldGraphic spid="13" grpId="0">
        <p:bldAsOne/>
      </p:bldGraphic>
      <p:bldGraphic spid="14"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47" y="967007"/>
            <a:ext cx="11514783" cy="5806009"/>
          </a:xfrm>
          <a:prstGeom prst="rect">
            <a:avLst/>
          </a:prstGeom>
        </p:spPr>
      </p:pic>
    </p:spTree>
    <p:extLst>
      <p:ext uri="{BB962C8B-B14F-4D97-AF65-F5344CB8AC3E}">
        <p14:creationId xmlns:p14="http://schemas.microsoft.com/office/powerpoint/2010/main" val="349021901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of Credit Card Growth</a:t>
            </a:r>
            <a:endParaRPr lang="en-US" dirty="0"/>
          </a:p>
        </p:txBody>
      </p:sp>
      <p:sp>
        <p:nvSpPr>
          <p:cNvPr id="8" name="Rectangle 7"/>
          <p:cNvSpPr/>
          <p:nvPr/>
        </p:nvSpPr>
        <p:spPr bwMode="auto">
          <a:xfrm>
            <a:off x="0" y="3409793"/>
            <a:ext cx="12436475" cy="91439"/>
          </a:xfrm>
          <a:prstGeom prst="rect">
            <a:avLst/>
          </a:prstGeom>
          <a:gradFill flip="none" rotWithShape="1">
            <a:gsLst>
              <a:gs pos="0">
                <a:schemeClr val="bg1">
                  <a:lumMod val="85000"/>
                </a:schemeClr>
              </a:gs>
              <a:gs pos="100000">
                <a:schemeClr val="tx1">
                  <a:lumMod val="75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4" name="Group 43"/>
          <p:cNvGrpSpPr/>
          <p:nvPr/>
        </p:nvGrpSpPr>
        <p:grpSpPr>
          <a:xfrm>
            <a:off x="421955" y="3272634"/>
            <a:ext cx="822951" cy="365756"/>
            <a:chOff x="421955" y="3272634"/>
            <a:chExt cx="822951" cy="365756"/>
          </a:xfrm>
        </p:grpSpPr>
        <p:sp>
          <p:nvSpPr>
            <p:cNvPr id="10" name="Rounded Rectangle 9"/>
            <p:cNvSpPr/>
            <p:nvPr/>
          </p:nvSpPr>
          <p:spPr bwMode="auto">
            <a:xfrm>
              <a:off x="421955" y="3272634"/>
              <a:ext cx="822951" cy="365756"/>
            </a:xfrm>
            <a:prstGeom prst="roundRect">
              <a:avLst>
                <a:gd name="adj" fmla="val 50000"/>
              </a:avLst>
            </a:prstGeom>
            <a:solidFill>
              <a:schemeClr val="bg1">
                <a:lumMod val="85000"/>
              </a:schemeClr>
            </a:solidFill>
            <a:ln w="222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solidFill>
                  <a:schemeClr val="tx1"/>
                </a:solidFill>
                <a:latin typeface="+mj-lt"/>
                <a:ea typeface="Segoe UI" pitchFamily="34" charset="0"/>
                <a:cs typeface="Segoe UI" pitchFamily="34" charset="0"/>
              </a:endParaRPr>
            </a:p>
          </p:txBody>
        </p:sp>
        <p:sp>
          <p:nvSpPr>
            <p:cNvPr id="15" name="Rectangle 14"/>
            <p:cNvSpPr/>
            <p:nvPr/>
          </p:nvSpPr>
          <p:spPr>
            <a:xfrm>
              <a:off x="518328" y="3290531"/>
              <a:ext cx="619080" cy="341632"/>
            </a:xfrm>
            <a:prstGeom prst="rect">
              <a:avLst/>
            </a:prstGeom>
          </p:spPr>
          <p:txBody>
            <a:bodyPr wrap="none">
              <a:spAutoFit/>
            </a:bodyPr>
            <a:lstStyle/>
            <a:p>
              <a:pPr algn="ctr" defTabSz="932472" fontAlgn="base">
                <a:lnSpc>
                  <a:spcPct val="90000"/>
                </a:lnSpc>
                <a:spcBef>
                  <a:spcPct val="0"/>
                </a:spcBef>
                <a:spcAft>
                  <a:spcPct val="0"/>
                </a:spcAft>
              </a:pPr>
              <a:r>
                <a:rPr lang="en-US" b="1" dirty="0" smtClean="0">
                  <a:solidFill>
                    <a:schemeClr val="bg1"/>
                  </a:solidFill>
                  <a:latin typeface="+mj-lt"/>
                  <a:ea typeface="Segoe UI" pitchFamily="34" charset="0"/>
                  <a:cs typeface="Segoe UI" pitchFamily="34" charset="0"/>
                </a:rPr>
                <a:t>1950</a:t>
              </a:r>
              <a:endParaRPr lang="en-US" b="1" dirty="0">
                <a:solidFill>
                  <a:schemeClr val="bg1"/>
                </a:solidFill>
                <a:latin typeface="+mj-lt"/>
                <a:ea typeface="Segoe UI" pitchFamily="34" charset="0"/>
                <a:cs typeface="Segoe UI" pitchFamily="34" charset="0"/>
              </a:endParaRPr>
            </a:p>
          </p:txBody>
        </p:sp>
      </p:grpSp>
      <p:grpSp>
        <p:nvGrpSpPr>
          <p:cNvPr id="43" name="Group 42"/>
          <p:cNvGrpSpPr/>
          <p:nvPr/>
        </p:nvGrpSpPr>
        <p:grpSpPr>
          <a:xfrm>
            <a:off x="3109311" y="3272634"/>
            <a:ext cx="822951" cy="365756"/>
            <a:chOff x="3109311" y="3272634"/>
            <a:chExt cx="822951" cy="365756"/>
          </a:xfrm>
        </p:grpSpPr>
        <p:sp>
          <p:nvSpPr>
            <p:cNvPr id="12" name="Rounded Rectangle 11"/>
            <p:cNvSpPr/>
            <p:nvPr/>
          </p:nvSpPr>
          <p:spPr bwMode="auto">
            <a:xfrm>
              <a:off x="3109311" y="3272634"/>
              <a:ext cx="822951" cy="365756"/>
            </a:xfrm>
            <a:prstGeom prst="roundRect">
              <a:avLst>
                <a:gd name="adj" fmla="val 50000"/>
              </a:avLst>
            </a:prstGeom>
            <a:solidFill>
              <a:schemeClr val="bg1">
                <a:lumMod val="75000"/>
              </a:schemeClr>
            </a:solidFill>
            <a:ln w="2222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a:xfrm>
              <a:off x="3200750" y="3286824"/>
              <a:ext cx="619080" cy="341632"/>
            </a:xfrm>
            <a:prstGeom prst="rect">
              <a:avLst/>
            </a:prstGeom>
          </p:spPr>
          <p:txBody>
            <a:bodyPr wrap="none">
              <a:spAutoFit/>
            </a:bodyPr>
            <a:lstStyle/>
            <a:p>
              <a:pPr algn="ctr" defTabSz="932472" fontAlgn="base">
                <a:lnSpc>
                  <a:spcPct val="90000"/>
                </a:lnSpc>
                <a:spcBef>
                  <a:spcPct val="0"/>
                </a:spcBef>
                <a:spcAft>
                  <a:spcPct val="0"/>
                </a:spcAft>
              </a:pPr>
              <a:r>
                <a:rPr lang="en-US" b="1" dirty="0" smtClean="0">
                  <a:solidFill>
                    <a:schemeClr val="bg1"/>
                  </a:solidFill>
                  <a:latin typeface="+mj-lt"/>
                  <a:ea typeface="Segoe UI" pitchFamily="34" charset="0"/>
                  <a:cs typeface="Segoe UI" pitchFamily="34" charset="0"/>
                </a:rPr>
                <a:t>1960</a:t>
              </a:r>
              <a:endParaRPr lang="en-US" b="1" dirty="0">
                <a:solidFill>
                  <a:schemeClr val="bg1"/>
                </a:solidFill>
                <a:latin typeface="+mj-lt"/>
                <a:ea typeface="Segoe UI" pitchFamily="34" charset="0"/>
                <a:cs typeface="Segoe UI" pitchFamily="34" charset="0"/>
              </a:endParaRPr>
            </a:p>
          </p:txBody>
        </p:sp>
      </p:grpSp>
      <p:grpSp>
        <p:nvGrpSpPr>
          <p:cNvPr id="42" name="Group 41"/>
          <p:cNvGrpSpPr/>
          <p:nvPr/>
        </p:nvGrpSpPr>
        <p:grpSpPr>
          <a:xfrm>
            <a:off x="5820417" y="3272634"/>
            <a:ext cx="822951" cy="365756"/>
            <a:chOff x="5820417" y="3272634"/>
            <a:chExt cx="822951" cy="365756"/>
          </a:xfrm>
        </p:grpSpPr>
        <p:sp>
          <p:nvSpPr>
            <p:cNvPr id="11" name="Rounded Rectangle 10"/>
            <p:cNvSpPr/>
            <p:nvPr/>
          </p:nvSpPr>
          <p:spPr bwMode="auto">
            <a:xfrm>
              <a:off x="5820417" y="3272634"/>
              <a:ext cx="822951" cy="365756"/>
            </a:xfrm>
            <a:prstGeom prst="roundRect">
              <a:avLst>
                <a:gd name="adj" fmla="val 50000"/>
              </a:avLst>
            </a:prstGeom>
            <a:solidFill>
              <a:schemeClr val="tx1">
                <a:lumMod val="40000"/>
                <a:lumOff val="60000"/>
              </a:schemeClr>
            </a:solidFill>
            <a:ln w="22225">
              <a:solidFill>
                <a:schemeClr val="tx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a:xfrm>
              <a:off x="5916089" y="3290531"/>
              <a:ext cx="619080" cy="341632"/>
            </a:xfrm>
            <a:prstGeom prst="rect">
              <a:avLst/>
            </a:prstGeom>
          </p:spPr>
          <p:txBody>
            <a:bodyPr wrap="none">
              <a:spAutoFit/>
            </a:bodyPr>
            <a:lstStyle/>
            <a:p>
              <a:pPr algn="ctr" defTabSz="932472" fontAlgn="base">
                <a:lnSpc>
                  <a:spcPct val="90000"/>
                </a:lnSpc>
                <a:spcBef>
                  <a:spcPct val="0"/>
                </a:spcBef>
                <a:spcAft>
                  <a:spcPct val="0"/>
                </a:spcAft>
              </a:pPr>
              <a:r>
                <a:rPr lang="en-US" b="1" dirty="0" smtClean="0">
                  <a:solidFill>
                    <a:schemeClr val="bg1"/>
                  </a:solidFill>
                  <a:latin typeface="+mj-lt"/>
                  <a:ea typeface="Segoe UI" pitchFamily="34" charset="0"/>
                  <a:cs typeface="Segoe UI" pitchFamily="34" charset="0"/>
                </a:rPr>
                <a:t>1970</a:t>
              </a:r>
              <a:endParaRPr lang="en-US" b="1" dirty="0">
                <a:solidFill>
                  <a:schemeClr val="bg1"/>
                </a:solidFill>
                <a:latin typeface="+mj-lt"/>
                <a:ea typeface="Segoe UI" pitchFamily="34" charset="0"/>
                <a:cs typeface="Segoe UI" pitchFamily="34" charset="0"/>
              </a:endParaRPr>
            </a:p>
          </p:txBody>
        </p:sp>
      </p:grpSp>
      <p:grpSp>
        <p:nvGrpSpPr>
          <p:cNvPr id="41" name="Group 40"/>
          <p:cNvGrpSpPr/>
          <p:nvPr/>
        </p:nvGrpSpPr>
        <p:grpSpPr>
          <a:xfrm>
            <a:off x="8595651" y="3272634"/>
            <a:ext cx="822951" cy="365756"/>
            <a:chOff x="8595651" y="3272634"/>
            <a:chExt cx="822951" cy="365756"/>
          </a:xfrm>
        </p:grpSpPr>
        <p:sp>
          <p:nvSpPr>
            <p:cNvPr id="14" name="Rounded Rectangle 13"/>
            <p:cNvSpPr/>
            <p:nvPr/>
          </p:nvSpPr>
          <p:spPr bwMode="auto">
            <a:xfrm>
              <a:off x="8595651" y="3272634"/>
              <a:ext cx="822951" cy="365756"/>
            </a:xfrm>
            <a:prstGeom prst="roundRect">
              <a:avLst>
                <a:gd name="adj" fmla="val 50000"/>
              </a:avLst>
            </a:prstGeom>
            <a:solidFill>
              <a:schemeClr val="tx1">
                <a:lumMod val="60000"/>
                <a:lumOff val="40000"/>
              </a:schemeClr>
            </a:solidFill>
            <a:ln w="22225">
              <a:solidFill>
                <a:schemeClr val="tx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a:xfrm>
              <a:off x="8702992" y="3298482"/>
              <a:ext cx="619080" cy="310575"/>
            </a:xfrm>
            <a:prstGeom prst="rect">
              <a:avLst/>
            </a:prstGeom>
          </p:spPr>
          <p:txBody>
            <a:bodyPr wrap="none">
              <a:spAutoFit/>
            </a:bodyPr>
            <a:lstStyle/>
            <a:p>
              <a:pPr algn="ctr" defTabSz="932472" fontAlgn="base">
                <a:lnSpc>
                  <a:spcPct val="90000"/>
                </a:lnSpc>
                <a:spcBef>
                  <a:spcPct val="0"/>
                </a:spcBef>
                <a:spcAft>
                  <a:spcPct val="0"/>
                </a:spcAft>
              </a:pPr>
              <a:r>
                <a:rPr lang="en-US" b="1" dirty="0" smtClean="0">
                  <a:solidFill>
                    <a:schemeClr val="bg1"/>
                  </a:solidFill>
                  <a:latin typeface="+mj-lt"/>
                  <a:ea typeface="Segoe UI" pitchFamily="34" charset="0"/>
                  <a:cs typeface="Segoe UI" pitchFamily="34" charset="0"/>
                </a:rPr>
                <a:t>1980</a:t>
              </a:r>
              <a:endParaRPr lang="en-US" b="1" dirty="0">
                <a:solidFill>
                  <a:schemeClr val="bg1"/>
                </a:solidFill>
                <a:latin typeface="+mj-lt"/>
                <a:ea typeface="Segoe UI" pitchFamily="34" charset="0"/>
                <a:cs typeface="Segoe UI" pitchFamily="34" charset="0"/>
              </a:endParaRPr>
            </a:p>
          </p:txBody>
        </p:sp>
      </p:grpSp>
      <p:grpSp>
        <p:nvGrpSpPr>
          <p:cNvPr id="40" name="Group 39"/>
          <p:cNvGrpSpPr/>
          <p:nvPr/>
        </p:nvGrpSpPr>
        <p:grpSpPr>
          <a:xfrm>
            <a:off x="11278621" y="3272634"/>
            <a:ext cx="822951" cy="365756"/>
            <a:chOff x="11278621" y="3272634"/>
            <a:chExt cx="822951" cy="365756"/>
          </a:xfrm>
        </p:grpSpPr>
        <p:sp>
          <p:nvSpPr>
            <p:cNvPr id="13" name="Rounded Rectangle 12"/>
            <p:cNvSpPr/>
            <p:nvPr/>
          </p:nvSpPr>
          <p:spPr bwMode="auto">
            <a:xfrm>
              <a:off x="11278621" y="3272634"/>
              <a:ext cx="822951" cy="365756"/>
            </a:xfrm>
            <a:prstGeom prst="roundRect">
              <a:avLst>
                <a:gd name="adj" fmla="val 50000"/>
              </a:avLst>
            </a:prstGeom>
            <a:solidFill>
              <a:schemeClr val="tx1"/>
            </a:solidFill>
            <a:ln w="222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p:cNvSpPr/>
            <p:nvPr/>
          </p:nvSpPr>
          <p:spPr>
            <a:xfrm>
              <a:off x="11386527" y="3290802"/>
              <a:ext cx="619080" cy="341632"/>
            </a:xfrm>
            <a:prstGeom prst="rect">
              <a:avLst/>
            </a:prstGeom>
          </p:spPr>
          <p:txBody>
            <a:bodyPr wrap="none">
              <a:spAutoFit/>
            </a:bodyPr>
            <a:lstStyle/>
            <a:p>
              <a:pPr algn="ctr" defTabSz="932472" fontAlgn="base">
                <a:lnSpc>
                  <a:spcPct val="90000"/>
                </a:lnSpc>
                <a:spcBef>
                  <a:spcPct val="0"/>
                </a:spcBef>
                <a:spcAft>
                  <a:spcPct val="0"/>
                </a:spcAft>
              </a:pPr>
              <a:r>
                <a:rPr lang="en-US" b="1" dirty="0" smtClean="0">
                  <a:solidFill>
                    <a:schemeClr val="bg1"/>
                  </a:solidFill>
                  <a:latin typeface="+mj-lt"/>
                  <a:ea typeface="Segoe UI" pitchFamily="34" charset="0"/>
                  <a:cs typeface="Segoe UI" pitchFamily="34" charset="0"/>
                </a:rPr>
                <a:t>1990</a:t>
              </a:r>
              <a:endParaRPr lang="en-US" b="1" dirty="0">
                <a:solidFill>
                  <a:schemeClr val="bg1"/>
                </a:solidFill>
                <a:latin typeface="+mj-lt"/>
                <a:ea typeface="Segoe UI" pitchFamily="34" charset="0"/>
                <a:cs typeface="Segoe UI" pitchFamily="34" charset="0"/>
              </a:endParaRPr>
            </a:p>
          </p:txBody>
        </p:sp>
      </p:grpSp>
      <p:sp>
        <p:nvSpPr>
          <p:cNvPr id="3" name="Line Callout 2 (Border and Accent Bar) 2"/>
          <p:cNvSpPr/>
          <p:nvPr/>
        </p:nvSpPr>
        <p:spPr bwMode="auto">
          <a:xfrm>
            <a:off x="1130308" y="1360694"/>
            <a:ext cx="1920219" cy="1280146"/>
          </a:xfrm>
          <a:prstGeom prst="accentBorderCallout2">
            <a:avLst>
              <a:gd name="adj1" fmla="val 18750"/>
              <a:gd name="adj2" fmla="val -8333"/>
              <a:gd name="adj3" fmla="val 18750"/>
              <a:gd name="adj4" fmla="val -16667"/>
              <a:gd name="adj5" fmla="val 148401"/>
              <a:gd name="adj6" fmla="val -17479"/>
            </a:avLst>
          </a:prstGeom>
          <a:solidFill>
            <a:schemeClr val="tx1">
              <a:lumMod val="20000"/>
              <a:lumOff val="80000"/>
            </a:schemeClr>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400" b="1" dirty="0" smtClean="0">
                <a:solidFill>
                  <a:schemeClr val="accent2">
                    <a:lumMod val="90000"/>
                    <a:lumOff val="10000"/>
                  </a:schemeClr>
                </a:solidFill>
                <a:ea typeface="Segoe UI" pitchFamily="34" charset="0"/>
                <a:cs typeface="Segoe UI" pitchFamily="34" charset="0"/>
              </a:rPr>
              <a:t>1950’s</a:t>
            </a:r>
          </a:p>
          <a:p>
            <a:pPr defTabSz="932472" fontAlgn="base">
              <a:lnSpc>
                <a:spcPct val="90000"/>
              </a:lnSpc>
              <a:spcBef>
                <a:spcPct val="0"/>
              </a:spcBef>
              <a:spcAft>
                <a:spcPct val="0"/>
              </a:spcAft>
            </a:pPr>
            <a:r>
              <a:rPr lang="en-US" sz="1400" dirty="0" smtClean="0">
                <a:solidFill>
                  <a:schemeClr val="tx1"/>
                </a:solidFill>
                <a:ea typeface="Segoe UI" pitchFamily="34" charset="0"/>
                <a:cs typeface="Segoe UI" pitchFamily="34" charset="0"/>
              </a:rPr>
              <a:t>Individual banks try card issuing but most fail – Except </a:t>
            </a:r>
            <a:r>
              <a:rPr lang="en-US" sz="1400" dirty="0" err="1" smtClean="0">
                <a:solidFill>
                  <a:schemeClr val="tx1"/>
                </a:solidFill>
                <a:ea typeface="Segoe UI" pitchFamily="34" charset="0"/>
                <a:cs typeface="Segoe UI" pitchFamily="34" charset="0"/>
              </a:rPr>
              <a:t>BofA</a:t>
            </a:r>
            <a:r>
              <a:rPr lang="en-US" sz="1400" dirty="0" smtClean="0">
                <a:solidFill>
                  <a:schemeClr val="tx1"/>
                </a:solidFill>
                <a:ea typeface="Segoe UI" pitchFamily="34" charset="0"/>
                <a:cs typeface="Segoe UI" pitchFamily="34" charset="0"/>
              </a:rPr>
              <a:t> in California</a:t>
            </a:r>
            <a:endParaRPr lang="en-US" sz="1400" dirty="0">
              <a:solidFill>
                <a:schemeClr val="tx1"/>
              </a:solidFill>
              <a:ea typeface="Segoe UI" pitchFamily="34" charset="0"/>
              <a:cs typeface="Segoe UI" pitchFamily="34" charset="0"/>
            </a:endParaRPr>
          </a:p>
        </p:txBody>
      </p:sp>
      <p:sp>
        <p:nvSpPr>
          <p:cNvPr id="32" name="Line Callout 2 (Border and Accent Bar) 31"/>
          <p:cNvSpPr/>
          <p:nvPr/>
        </p:nvSpPr>
        <p:spPr bwMode="auto">
          <a:xfrm>
            <a:off x="3809345" y="1357054"/>
            <a:ext cx="1989172" cy="1645902"/>
          </a:xfrm>
          <a:prstGeom prst="accentBorderCallout2">
            <a:avLst>
              <a:gd name="adj1" fmla="val 18750"/>
              <a:gd name="adj2" fmla="val -8333"/>
              <a:gd name="adj3" fmla="val 18750"/>
              <a:gd name="adj4" fmla="val -16667"/>
              <a:gd name="adj5" fmla="val 117665"/>
              <a:gd name="adj6" fmla="val -16434"/>
            </a:avLst>
          </a:prstGeom>
          <a:solidFill>
            <a:schemeClr val="tx1">
              <a:lumMod val="20000"/>
              <a:lumOff val="80000"/>
            </a:schemeClr>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400" b="1" dirty="0" smtClean="0">
                <a:solidFill>
                  <a:schemeClr val="accent2">
                    <a:lumMod val="90000"/>
                    <a:lumOff val="10000"/>
                  </a:schemeClr>
                </a:solidFill>
                <a:ea typeface="Segoe UI" pitchFamily="34" charset="0"/>
                <a:cs typeface="Segoe UI" pitchFamily="34" charset="0"/>
              </a:rPr>
              <a:t>1960’s</a:t>
            </a:r>
          </a:p>
          <a:p>
            <a:pPr defTabSz="932472" fontAlgn="base">
              <a:lnSpc>
                <a:spcPct val="90000"/>
              </a:lnSpc>
              <a:spcBef>
                <a:spcPct val="0"/>
              </a:spcBef>
              <a:spcAft>
                <a:spcPct val="0"/>
              </a:spcAft>
            </a:pPr>
            <a:r>
              <a:rPr lang="en-US" sz="1400" dirty="0" smtClean="0">
                <a:solidFill>
                  <a:schemeClr val="tx1"/>
                </a:solidFill>
                <a:ea typeface="Segoe UI" pitchFamily="34" charset="0"/>
                <a:cs typeface="Segoe UI" pitchFamily="34" charset="0"/>
              </a:rPr>
              <a:t>Groups of banks form “co-operatives” so all member bank cards can be used at all member bank merchants</a:t>
            </a:r>
            <a:endParaRPr lang="en-US" sz="1400" dirty="0">
              <a:solidFill>
                <a:schemeClr val="tx1"/>
              </a:solidFill>
              <a:ea typeface="Segoe UI" pitchFamily="34" charset="0"/>
              <a:cs typeface="Segoe UI" pitchFamily="34" charset="0"/>
            </a:endParaRPr>
          </a:p>
        </p:txBody>
      </p:sp>
      <p:sp>
        <p:nvSpPr>
          <p:cNvPr id="34" name="Line Callout 2 (Border and Accent Bar) 33"/>
          <p:cNvSpPr/>
          <p:nvPr/>
        </p:nvSpPr>
        <p:spPr bwMode="auto">
          <a:xfrm>
            <a:off x="6656381" y="1354163"/>
            <a:ext cx="2560293" cy="1685904"/>
          </a:xfrm>
          <a:prstGeom prst="accentBorderCallout2">
            <a:avLst>
              <a:gd name="adj1" fmla="val 18750"/>
              <a:gd name="adj2" fmla="val -8333"/>
              <a:gd name="adj3" fmla="val 18750"/>
              <a:gd name="adj4" fmla="val -16667"/>
              <a:gd name="adj5" fmla="val 113883"/>
              <a:gd name="adj6" fmla="val -17118"/>
            </a:avLst>
          </a:prstGeom>
          <a:solidFill>
            <a:schemeClr val="tx1">
              <a:lumMod val="20000"/>
              <a:lumOff val="80000"/>
            </a:schemeClr>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400" b="1" dirty="0" smtClean="0">
                <a:solidFill>
                  <a:schemeClr val="accent2">
                    <a:lumMod val="90000"/>
                    <a:lumOff val="10000"/>
                  </a:schemeClr>
                </a:solidFill>
                <a:ea typeface="Segoe UI" pitchFamily="34" charset="0"/>
                <a:cs typeface="Segoe UI" pitchFamily="34" charset="0"/>
              </a:rPr>
              <a:t>1970’s</a:t>
            </a:r>
          </a:p>
          <a:p>
            <a:pPr marL="285750" indent="-285750" defTabSz="932472" fontAlgn="base">
              <a:lnSpc>
                <a:spcPct val="90000"/>
              </a:lnSpc>
              <a:spcBef>
                <a:spcPct val="0"/>
              </a:spcBef>
              <a:spcAft>
                <a:spcPct val="0"/>
              </a:spcAft>
              <a:buFont typeface="Arial" panose="020B0604020202020204" pitchFamily="34" charset="0"/>
              <a:buChar char="•"/>
            </a:pPr>
            <a:r>
              <a:rPr lang="en-US" sz="1400" dirty="0">
                <a:solidFill>
                  <a:schemeClr val="tx1"/>
                </a:solidFill>
                <a:ea typeface="Segoe UI" pitchFamily="34" charset="0"/>
                <a:cs typeface="Segoe UI" pitchFamily="34" charset="0"/>
              </a:rPr>
              <a:t>MasterCard formed by combining bank associations</a:t>
            </a:r>
          </a:p>
          <a:p>
            <a:pPr marL="285750" indent="-285750" defTabSz="932472" fontAlgn="base">
              <a:lnSpc>
                <a:spcPct val="90000"/>
              </a:lnSpc>
              <a:spcBef>
                <a:spcPct val="0"/>
              </a:spcBef>
              <a:spcAft>
                <a:spcPct val="0"/>
              </a:spcAft>
              <a:buFont typeface="Arial" panose="020B0604020202020204" pitchFamily="34" charset="0"/>
              <a:buChar char="•"/>
            </a:pPr>
            <a:r>
              <a:rPr lang="en-US" sz="1400" dirty="0">
                <a:solidFill>
                  <a:schemeClr val="tx1"/>
                </a:solidFill>
                <a:ea typeface="Segoe UI" pitchFamily="34" charset="0"/>
                <a:cs typeface="Segoe UI" pitchFamily="34" charset="0"/>
              </a:rPr>
              <a:t>Visa formed by Bank of America franchising banks</a:t>
            </a:r>
          </a:p>
        </p:txBody>
      </p:sp>
      <p:grpSp>
        <p:nvGrpSpPr>
          <p:cNvPr id="21" name="Group 20"/>
          <p:cNvGrpSpPr/>
          <p:nvPr/>
        </p:nvGrpSpPr>
        <p:grpSpPr>
          <a:xfrm>
            <a:off x="2926433" y="3863017"/>
            <a:ext cx="2285975" cy="1371585"/>
            <a:chOff x="2926433" y="3863017"/>
            <a:chExt cx="2285975" cy="1371585"/>
          </a:xfrm>
        </p:grpSpPr>
        <p:sp>
          <p:nvSpPr>
            <p:cNvPr id="33" name="Line Callout 2 (Border and Accent Bar) 32"/>
            <p:cNvSpPr/>
            <p:nvPr/>
          </p:nvSpPr>
          <p:spPr bwMode="auto">
            <a:xfrm>
              <a:off x="2926433" y="3863017"/>
              <a:ext cx="2285975" cy="1371585"/>
            </a:xfrm>
            <a:prstGeom prst="accentBorderCallout2">
              <a:avLst>
                <a:gd name="adj1" fmla="val 18750"/>
                <a:gd name="adj2" fmla="val -8333"/>
                <a:gd name="adj3" fmla="val 18750"/>
                <a:gd name="adj4" fmla="val -16667"/>
                <a:gd name="adj5" fmla="val -27942"/>
                <a:gd name="adj6" fmla="val -16851"/>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400" b="1" dirty="0" smtClean="0">
                  <a:solidFill>
                    <a:schemeClr val="accent2">
                      <a:lumMod val="90000"/>
                      <a:lumOff val="10000"/>
                    </a:schemeClr>
                  </a:solidFill>
                  <a:ea typeface="Segoe UI" pitchFamily="34" charset="0"/>
                  <a:cs typeface="Segoe UI" pitchFamily="34" charset="0"/>
                </a:rPr>
                <a:t/>
              </a:r>
              <a:br>
                <a:rPr lang="en-US" sz="1400" b="1" dirty="0" smtClean="0">
                  <a:solidFill>
                    <a:schemeClr val="accent2">
                      <a:lumMod val="90000"/>
                      <a:lumOff val="10000"/>
                    </a:schemeClr>
                  </a:solidFill>
                  <a:ea typeface="Segoe UI" pitchFamily="34" charset="0"/>
                  <a:cs typeface="Segoe UI" pitchFamily="34" charset="0"/>
                </a:rPr>
              </a:br>
              <a:r>
                <a:rPr lang="en-US" sz="1400" b="1" dirty="0" smtClean="0">
                  <a:solidFill>
                    <a:schemeClr val="accent2">
                      <a:lumMod val="90000"/>
                      <a:lumOff val="10000"/>
                    </a:schemeClr>
                  </a:solidFill>
                  <a:ea typeface="Segoe UI" pitchFamily="34" charset="0"/>
                  <a:cs typeface="Segoe UI" pitchFamily="34" charset="0"/>
                </a:rPr>
                <a:t/>
              </a:r>
              <a:br>
                <a:rPr lang="en-US" sz="1400" b="1" dirty="0" smtClean="0">
                  <a:solidFill>
                    <a:schemeClr val="accent2">
                      <a:lumMod val="90000"/>
                      <a:lumOff val="10000"/>
                    </a:schemeClr>
                  </a:solidFill>
                  <a:ea typeface="Segoe UI" pitchFamily="34" charset="0"/>
                  <a:cs typeface="Segoe UI" pitchFamily="34" charset="0"/>
                </a:rPr>
              </a:br>
              <a:r>
                <a:rPr lang="en-US" sz="1400" b="1" dirty="0" smtClean="0">
                  <a:solidFill>
                    <a:schemeClr val="accent2">
                      <a:lumMod val="90000"/>
                      <a:lumOff val="10000"/>
                    </a:schemeClr>
                  </a:solidFill>
                  <a:ea typeface="Segoe UI" pitchFamily="34" charset="0"/>
                  <a:cs typeface="Segoe UI" pitchFamily="34" charset="0"/>
                </a:rPr>
                <a:t>1958</a:t>
              </a:r>
            </a:p>
            <a:p>
              <a:pPr defTabSz="932472" fontAlgn="base">
                <a:lnSpc>
                  <a:spcPct val="90000"/>
                </a:lnSpc>
                <a:spcBef>
                  <a:spcPct val="0"/>
                </a:spcBef>
                <a:spcAft>
                  <a:spcPct val="0"/>
                </a:spcAft>
              </a:pPr>
              <a:r>
                <a:rPr lang="en-US" sz="1400" dirty="0" smtClean="0">
                  <a:solidFill>
                    <a:schemeClr val="tx1"/>
                  </a:solidFill>
                  <a:ea typeface="Segoe UI" pitchFamily="34" charset="0"/>
                  <a:cs typeface="Segoe UI" pitchFamily="34" charset="0"/>
                </a:rPr>
                <a:t>American Express and Carte Blanche introduce general purpose card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151" y="3936169"/>
              <a:ext cx="402332" cy="4023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1021" y="3965536"/>
              <a:ext cx="463132" cy="331003"/>
            </a:xfrm>
            <a:prstGeom prst="rect">
              <a:avLst/>
            </a:prstGeom>
          </p:spPr>
        </p:pic>
      </p:grpSp>
      <p:grpSp>
        <p:nvGrpSpPr>
          <p:cNvPr id="22" name="Group 21"/>
          <p:cNvGrpSpPr/>
          <p:nvPr/>
        </p:nvGrpSpPr>
        <p:grpSpPr>
          <a:xfrm>
            <a:off x="7132627" y="4320213"/>
            <a:ext cx="2285975" cy="1645902"/>
            <a:chOff x="7132627" y="4320213"/>
            <a:chExt cx="2285975" cy="1645902"/>
          </a:xfrm>
        </p:grpSpPr>
        <p:sp>
          <p:nvSpPr>
            <p:cNvPr id="35" name="Line Callout 2 (Border and Accent Bar) 34"/>
            <p:cNvSpPr/>
            <p:nvPr/>
          </p:nvSpPr>
          <p:spPr bwMode="auto">
            <a:xfrm>
              <a:off x="7132627" y="4320213"/>
              <a:ext cx="2285975" cy="1645902"/>
            </a:xfrm>
            <a:prstGeom prst="accentBorderCallout2">
              <a:avLst>
                <a:gd name="adj1" fmla="val 18750"/>
                <a:gd name="adj2" fmla="val -8333"/>
                <a:gd name="adj3" fmla="val 18750"/>
                <a:gd name="adj4" fmla="val -16667"/>
                <a:gd name="adj5" fmla="val -50799"/>
                <a:gd name="adj6" fmla="val -16363"/>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400" b="1" dirty="0" smtClean="0">
                  <a:solidFill>
                    <a:schemeClr val="accent2">
                      <a:lumMod val="90000"/>
                      <a:lumOff val="10000"/>
                    </a:schemeClr>
                  </a:solidFill>
                  <a:ea typeface="Segoe UI" pitchFamily="34" charset="0"/>
                  <a:cs typeface="Segoe UI" pitchFamily="34" charset="0"/>
                </a:rPr>
                <a:t/>
              </a:r>
              <a:br>
                <a:rPr lang="en-US" sz="1400" b="1" dirty="0" smtClean="0">
                  <a:solidFill>
                    <a:schemeClr val="accent2">
                      <a:lumMod val="90000"/>
                      <a:lumOff val="10000"/>
                    </a:schemeClr>
                  </a:solidFill>
                  <a:ea typeface="Segoe UI" pitchFamily="34" charset="0"/>
                  <a:cs typeface="Segoe UI" pitchFamily="34" charset="0"/>
                </a:rPr>
              </a:br>
              <a:r>
                <a:rPr lang="en-US" sz="1400" b="1" dirty="0" smtClean="0">
                  <a:solidFill>
                    <a:schemeClr val="accent2">
                      <a:lumMod val="90000"/>
                      <a:lumOff val="10000"/>
                    </a:schemeClr>
                  </a:solidFill>
                  <a:ea typeface="Segoe UI" pitchFamily="34" charset="0"/>
                  <a:cs typeface="Segoe UI" pitchFamily="34" charset="0"/>
                </a:rPr>
                <a:t/>
              </a:r>
              <a:br>
                <a:rPr lang="en-US" sz="1400" b="1" dirty="0" smtClean="0">
                  <a:solidFill>
                    <a:schemeClr val="accent2">
                      <a:lumMod val="90000"/>
                      <a:lumOff val="10000"/>
                    </a:schemeClr>
                  </a:solidFill>
                  <a:ea typeface="Segoe UI" pitchFamily="34" charset="0"/>
                  <a:cs typeface="Segoe UI" pitchFamily="34" charset="0"/>
                </a:rPr>
              </a:br>
              <a:r>
                <a:rPr lang="en-US" sz="1400" b="1" dirty="0" smtClean="0">
                  <a:solidFill>
                    <a:schemeClr val="accent2">
                      <a:lumMod val="90000"/>
                      <a:lumOff val="10000"/>
                    </a:schemeClr>
                  </a:solidFill>
                  <a:ea typeface="Segoe UI" pitchFamily="34" charset="0"/>
                  <a:cs typeface="Segoe UI" pitchFamily="34" charset="0"/>
                </a:rPr>
                <a:t>1971</a:t>
              </a:r>
            </a:p>
            <a:p>
              <a:pPr defTabSz="932472" fontAlgn="base">
                <a:lnSpc>
                  <a:spcPct val="90000"/>
                </a:lnSpc>
                <a:spcBef>
                  <a:spcPct val="0"/>
                </a:spcBef>
                <a:spcAft>
                  <a:spcPct val="0"/>
                </a:spcAft>
              </a:pPr>
              <a:r>
                <a:rPr lang="en-US" sz="1400" dirty="0" smtClean="0">
                  <a:solidFill>
                    <a:schemeClr val="tx1"/>
                  </a:solidFill>
                  <a:ea typeface="Segoe UI" pitchFamily="34" charset="0"/>
                  <a:cs typeface="Segoe UI" pitchFamily="34" charset="0"/>
                </a:rPr>
                <a:t>Visa follows </a:t>
              </a:r>
              <a:r>
                <a:rPr lang="en-US" sz="1400" dirty="0" err="1" smtClean="0">
                  <a:solidFill>
                    <a:schemeClr val="tx1"/>
                  </a:solidFill>
                  <a:ea typeface="Segoe UI" pitchFamily="34" charset="0"/>
                  <a:cs typeface="Segoe UI" pitchFamily="34" charset="0"/>
                </a:rPr>
                <a:t>Mastercard</a:t>
              </a:r>
              <a:r>
                <a:rPr lang="en-US" sz="1400" dirty="0" smtClean="0">
                  <a:solidFill>
                    <a:schemeClr val="tx1"/>
                  </a:solidFill>
                  <a:ea typeface="Segoe UI" pitchFamily="34" charset="0"/>
                  <a:cs typeface="Segoe UI" pitchFamily="34" charset="0"/>
                </a:rPr>
                <a:t> by transforming franchising model into co-operative model</a:t>
              </a:r>
              <a:endParaRPr lang="en-US" sz="1400" dirty="0">
                <a:solidFill>
                  <a:schemeClr val="tx1"/>
                </a:solidFill>
                <a:ea typeface="Segoe UI" pitchFamily="34" charset="0"/>
                <a:cs typeface="Segoe UI"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139" y="4503091"/>
              <a:ext cx="701099" cy="228405"/>
            </a:xfrm>
            <a:prstGeom prst="rect">
              <a:avLst/>
            </a:prstGeom>
          </p:spPr>
        </p:pic>
      </p:grpSp>
      <p:grpSp>
        <p:nvGrpSpPr>
          <p:cNvPr id="23" name="Group 22"/>
          <p:cNvGrpSpPr/>
          <p:nvPr/>
        </p:nvGrpSpPr>
        <p:grpSpPr>
          <a:xfrm>
            <a:off x="10241551" y="4228774"/>
            <a:ext cx="1737341" cy="1005829"/>
            <a:chOff x="10241551" y="4228774"/>
            <a:chExt cx="1737341" cy="1005829"/>
          </a:xfrm>
        </p:grpSpPr>
        <p:sp>
          <p:nvSpPr>
            <p:cNvPr id="36" name="Line Callout 2 (Border and Accent Bar) 35"/>
            <p:cNvSpPr/>
            <p:nvPr/>
          </p:nvSpPr>
          <p:spPr bwMode="auto">
            <a:xfrm flipH="1">
              <a:off x="10241551" y="4228774"/>
              <a:ext cx="1737341" cy="1005829"/>
            </a:xfrm>
            <a:prstGeom prst="accentBorderCallout2">
              <a:avLst>
                <a:gd name="adj1" fmla="val 18750"/>
                <a:gd name="adj2" fmla="val -8333"/>
                <a:gd name="adj3" fmla="val 18750"/>
                <a:gd name="adj4" fmla="val -16667"/>
                <a:gd name="adj5" fmla="val -72388"/>
                <a:gd name="adj6" fmla="val -16528"/>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400" b="1" dirty="0" smtClean="0">
                  <a:solidFill>
                    <a:schemeClr val="accent2">
                      <a:lumMod val="90000"/>
                      <a:lumOff val="10000"/>
                    </a:schemeClr>
                  </a:solidFill>
                  <a:ea typeface="Segoe UI" pitchFamily="34" charset="0"/>
                  <a:cs typeface="Segoe UI" pitchFamily="34" charset="0"/>
                </a:rPr>
                <a:t/>
              </a:r>
              <a:br>
                <a:rPr lang="en-US" sz="1400" b="1" dirty="0" smtClean="0">
                  <a:solidFill>
                    <a:schemeClr val="accent2">
                      <a:lumMod val="90000"/>
                      <a:lumOff val="10000"/>
                    </a:schemeClr>
                  </a:solidFill>
                  <a:ea typeface="Segoe UI" pitchFamily="34" charset="0"/>
                  <a:cs typeface="Segoe UI" pitchFamily="34" charset="0"/>
                </a:rPr>
              </a:br>
              <a:r>
                <a:rPr lang="en-US" sz="1400" b="1" dirty="0" smtClean="0">
                  <a:solidFill>
                    <a:schemeClr val="accent2">
                      <a:lumMod val="90000"/>
                      <a:lumOff val="10000"/>
                    </a:schemeClr>
                  </a:solidFill>
                  <a:ea typeface="Segoe UI" pitchFamily="34" charset="0"/>
                  <a:cs typeface="Segoe UI" pitchFamily="34" charset="0"/>
                </a:rPr>
                <a:t/>
              </a:r>
              <a:br>
                <a:rPr lang="en-US" sz="1400" b="1" dirty="0" smtClean="0">
                  <a:solidFill>
                    <a:schemeClr val="accent2">
                      <a:lumMod val="90000"/>
                      <a:lumOff val="10000"/>
                    </a:schemeClr>
                  </a:solidFill>
                  <a:ea typeface="Segoe UI" pitchFamily="34" charset="0"/>
                  <a:cs typeface="Segoe UI" pitchFamily="34" charset="0"/>
                </a:rPr>
              </a:br>
              <a:r>
                <a:rPr lang="en-US" sz="1400" b="1" dirty="0" smtClean="0">
                  <a:solidFill>
                    <a:schemeClr val="accent2">
                      <a:lumMod val="90000"/>
                      <a:lumOff val="10000"/>
                    </a:schemeClr>
                  </a:solidFill>
                  <a:ea typeface="Segoe UI" pitchFamily="34" charset="0"/>
                  <a:cs typeface="Segoe UI" pitchFamily="34" charset="0"/>
                </a:rPr>
                <a:t>1997</a:t>
              </a:r>
            </a:p>
            <a:p>
              <a:pPr defTabSz="932472" fontAlgn="base">
                <a:lnSpc>
                  <a:spcPct val="90000"/>
                </a:lnSpc>
                <a:spcBef>
                  <a:spcPct val="0"/>
                </a:spcBef>
                <a:spcAft>
                  <a:spcPct val="0"/>
                </a:spcAft>
              </a:pPr>
              <a:r>
                <a:rPr lang="en-US" sz="1400" dirty="0" err="1" smtClean="0">
                  <a:solidFill>
                    <a:schemeClr val="tx1"/>
                  </a:solidFill>
                  <a:ea typeface="Segoe UI" pitchFamily="34" charset="0"/>
                  <a:cs typeface="Segoe UI" pitchFamily="34" charset="0"/>
                </a:rPr>
                <a:t>Paypal</a:t>
              </a:r>
              <a:r>
                <a:rPr lang="en-US" sz="1400" dirty="0" smtClean="0">
                  <a:solidFill>
                    <a:schemeClr val="tx1"/>
                  </a:solidFill>
                  <a:ea typeface="Segoe UI" pitchFamily="34" charset="0"/>
                  <a:cs typeface="Segoe UI" pitchFamily="34" charset="0"/>
                </a:rPr>
                <a:t> founded</a:t>
              </a:r>
              <a:endParaRPr lang="en-US" sz="1400" dirty="0">
                <a:solidFill>
                  <a:schemeClr val="tx1"/>
                </a:solidFill>
                <a:ea typeface="Segoe UI" pitchFamily="34" charset="0"/>
                <a:cs typeface="Segoe UI"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618894" y="4361681"/>
              <a:ext cx="915930" cy="274078"/>
            </a:xfrm>
            <a:prstGeom prst="rect">
              <a:avLst/>
            </a:prstGeom>
          </p:spPr>
        </p:pic>
      </p:grpSp>
      <p:grpSp>
        <p:nvGrpSpPr>
          <p:cNvPr id="24" name="Group 23"/>
          <p:cNvGrpSpPr/>
          <p:nvPr/>
        </p:nvGrpSpPr>
        <p:grpSpPr>
          <a:xfrm>
            <a:off x="1148619" y="5417480"/>
            <a:ext cx="2285975" cy="1280147"/>
            <a:chOff x="1148619" y="5417480"/>
            <a:chExt cx="2285975" cy="1280147"/>
          </a:xfrm>
        </p:grpSpPr>
        <p:sp>
          <p:nvSpPr>
            <p:cNvPr id="25" name="Line Callout 2 (Border and Accent Bar) 24"/>
            <p:cNvSpPr/>
            <p:nvPr/>
          </p:nvSpPr>
          <p:spPr bwMode="auto">
            <a:xfrm>
              <a:off x="1148619" y="5417480"/>
              <a:ext cx="2285975" cy="1280147"/>
            </a:xfrm>
            <a:prstGeom prst="accentBorderCallout2">
              <a:avLst>
                <a:gd name="adj1" fmla="val 18750"/>
                <a:gd name="adj2" fmla="val -8333"/>
                <a:gd name="adj3" fmla="val 18750"/>
                <a:gd name="adj4" fmla="val -16667"/>
                <a:gd name="adj5" fmla="val -138768"/>
                <a:gd name="adj6" fmla="val -16175"/>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400" b="1" dirty="0" smtClean="0">
                  <a:solidFill>
                    <a:schemeClr val="accent2">
                      <a:lumMod val="90000"/>
                      <a:lumOff val="10000"/>
                    </a:schemeClr>
                  </a:solidFill>
                  <a:ea typeface="Segoe UI" pitchFamily="34" charset="0"/>
                  <a:cs typeface="Segoe UI" pitchFamily="34" charset="0"/>
                </a:rPr>
                <a:t/>
              </a:r>
              <a:br>
                <a:rPr lang="en-US" sz="1400" b="1" dirty="0" smtClean="0">
                  <a:solidFill>
                    <a:schemeClr val="accent2">
                      <a:lumMod val="90000"/>
                      <a:lumOff val="10000"/>
                    </a:schemeClr>
                  </a:solidFill>
                  <a:ea typeface="Segoe UI" pitchFamily="34" charset="0"/>
                  <a:cs typeface="Segoe UI" pitchFamily="34" charset="0"/>
                </a:rPr>
              </a:br>
              <a:r>
                <a:rPr lang="en-US" sz="1400" b="1" dirty="0" smtClean="0">
                  <a:solidFill>
                    <a:schemeClr val="accent2">
                      <a:lumMod val="90000"/>
                      <a:lumOff val="10000"/>
                    </a:schemeClr>
                  </a:solidFill>
                  <a:ea typeface="Segoe UI" pitchFamily="34" charset="0"/>
                  <a:cs typeface="Segoe UI" pitchFamily="34" charset="0"/>
                </a:rPr>
                <a:t>1950</a:t>
              </a:r>
            </a:p>
            <a:p>
              <a:pPr defTabSz="932472" fontAlgn="base">
                <a:lnSpc>
                  <a:spcPct val="90000"/>
                </a:lnSpc>
                <a:spcBef>
                  <a:spcPct val="0"/>
                </a:spcBef>
                <a:spcAft>
                  <a:spcPct val="0"/>
                </a:spcAft>
              </a:pPr>
              <a:r>
                <a:rPr lang="en-US" sz="1400" dirty="0" smtClean="0">
                  <a:solidFill>
                    <a:schemeClr val="tx1"/>
                  </a:solidFill>
                  <a:ea typeface="Segoe UI" pitchFamily="34" charset="0"/>
                  <a:cs typeface="Segoe UI" pitchFamily="34" charset="0"/>
                </a:rPr>
                <a:t>Diners Club Intro’s Multi-Merchant/Multi-Cardholder Card</a:t>
              </a:r>
            </a:p>
          </p:txBody>
        </p:sp>
        <p:pic>
          <p:nvPicPr>
            <p:cNvPr id="37" name="Picture 3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920604" y="5487816"/>
              <a:ext cx="507674" cy="348576"/>
            </a:xfrm>
            <a:prstGeom prst="rect">
              <a:avLst/>
            </a:prstGeom>
          </p:spPr>
        </p:pic>
      </p:grpSp>
    </p:spTree>
    <p:extLst>
      <p:ext uri="{BB962C8B-B14F-4D97-AF65-F5344CB8AC3E}">
        <p14:creationId xmlns:p14="http://schemas.microsoft.com/office/powerpoint/2010/main" val="2953630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4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800"/>
                                        <p:tgtEl>
                                          <p:spTgt spid="44"/>
                                        </p:tgtEl>
                                      </p:cBhvr>
                                    </p:animEffect>
                                  </p:childTnLst>
                                </p:cTn>
                              </p:par>
                              <p:par>
                                <p:cTn id="11" presetID="10" presetClass="entr" presetSubtype="0" fill="hold" nodeType="withEffect">
                                  <p:stCondLst>
                                    <p:cond delay="8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800"/>
                                        <p:tgtEl>
                                          <p:spTgt spid="43"/>
                                        </p:tgtEl>
                                      </p:cBhvr>
                                    </p:animEffect>
                                  </p:childTnLst>
                                </p:cTn>
                              </p:par>
                              <p:par>
                                <p:cTn id="14" presetID="10" presetClass="entr" presetSubtype="0" fill="hold" nodeType="withEffect">
                                  <p:stCondLst>
                                    <p:cond delay="160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800"/>
                                        <p:tgtEl>
                                          <p:spTgt spid="42"/>
                                        </p:tgtEl>
                                      </p:cBhvr>
                                    </p:animEffect>
                                  </p:childTnLst>
                                </p:cTn>
                              </p:par>
                              <p:par>
                                <p:cTn id="17" presetID="10" presetClass="entr" presetSubtype="0" fill="hold" nodeType="withEffect">
                                  <p:stCondLst>
                                    <p:cond delay="2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800"/>
                                        <p:tgtEl>
                                          <p:spTgt spid="41"/>
                                        </p:tgtEl>
                                      </p:cBhvr>
                                    </p:animEffect>
                                  </p:childTnLst>
                                </p:cTn>
                              </p:par>
                              <p:par>
                                <p:cTn id="20" presetID="10" presetClass="entr" presetSubtype="0" fill="hold" nodeType="withEffect">
                                  <p:stCondLst>
                                    <p:cond delay="32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800"/>
                                        <p:tgtEl>
                                          <p:spTgt spid="40"/>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55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60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par>
                          <p:cTn id="43" fill="hold">
                            <p:stCondLst>
                              <p:cond delay="6500"/>
                            </p:stCondLst>
                            <p:childTnLst>
                              <p:par>
                                <p:cTn id="44" presetID="10"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70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32" grpId="0" animBg="1"/>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5322" y="3405758"/>
            <a:ext cx="1518194" cy="140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100" y="3405758"/>
            <a:ext cx="1518194" cy="140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9108" name="Rectangle 4"/>
          <p:cNvSpPr>
            <a:spLocks noGrp="1" noChangeArrowheads="1"/>
          </p:cNvSpPr>
          <p:nvPr>
            <p:ph type="title"/>
          </p:nvPr>
        </p:nvSpPr>
        <p:spPr/>
        <p:txBody>
          <a:bodyPr/>
          <a:lstStyle/>
          <a:p>
            <a:r>
              <a:rPr lang="en-US" dirty="0" smtClean="0"/>
              <a:t>Arbitration </a:t>
            </a:r>
          </a:p>
        </p:txBody>
      </p:sp>
      <p:grpSp>
        <p:nvGrpSpPr>
          <p:cNvPr id="559354" name="Group 250"/>
          <p:cNvGrpSpPr>
            <a:grpSpLocks/>
          </p:cNvGrpSpPr>
          <p:nvPr/>
        </p:nvGrpSpPr>
        <p:grpSpPr bwMode="auto">
          <a:xfrm>
            <a:off x="3610865" y="1028166"/>
            <a:ext cx="4666119" cy="2147378"/>
            <a:chOff x="557" y="1075"/>
            <a:chExt cx="3586" cy="1337"/>
          </a:xfrm>
        </p:grpSpPr>
        <p:grpSp>
          <p:nvGrpSpPr>
            <p:cNvPr id="559193" name="Group 89"/>
            <p:cNvGrpSpPr>
              <a:grpSpLocks/>
            </p:cNvGrpSpPr>
            <p:nvPr/>
          </p:nvGrpSpPr>
          <p:grpSpPr bwMode="auto">
            <a:xfrm>
              <a:off x="2189" y="1275"/>
              <a:ext cx="1954" cy="1137"/>
              <a:chOff x="2189" y="1275"/>
              <a:chExt cx="1954" cy="1137"/>
            </a:xfrm>
          </p:grpSpPr>
          <p:sp>
            <p:nvSpPr>
              <p:cNvPr id="559114" name="Freeform 10"/>
              <p:cNvSpPr>
                <a:spLocks/>
              </p:cNvSpPr>
              <p:nvPr/>
            </p:nvSpPr>
            <p:spPr bwMode="auto">
              <a:xfrm>
                <a:off x="2223" y="1294"/>
                <a:ext cx="1914" cy="1115"/>
              </a:xfrm>
              <a:custGeom>
                <a:avLst/>
                <a:gdLst>
                  <a:gd name="T0" fmla="*/ 590 w 3828"/>
                  <a:gd name="T1" fmla="*/ 235 h 2230"/>
                  <a:gd name="T2" fmla="*/ 891 w 3828"/>
                  <a:gd name="T3" fmla="*/ 0 h 2230"/>
                  <a:gd name="T4" fmla="*/ 1492 w 3828"/>
                  <a:gd name="T5" fmla="*/ 42 h 2230"/>
                  <a:gd name="T6" fmla="*/ 1787 w 3828"/>
                  <a:gd name="T7" fmla="*/ 126 h 2230"/>
                  <a:gd name="T8" fmla="*/ 2042 w 3828"/>
                  <a:gd name="T9" fmla="*/ 86 h 2230"/>
                  <a:gd name="T10" fmla="*/ 2346 w 3828"/>
                  <a:gd name="T11" fmla="*/ 148 h 2230"/>
                  <a:gd name="T12" fmla="*/ 2396 w 3828"/>
                  <a:gd name="T13" fmla="*/ 234 h 2230"/>
                  <a:gd name="T14" fmla="*/ 2418 w 3828"/>
                  <a:gd name="T15" fmla="*/ 360 h 2230"/>
                  <a:gd name="T16" fmla="*/ 2386 w 3828"/>
                  <a:gd name="T17" fmla="*/ 462 h 2230"/>
                  <a:gd name="T18" fmla="*/ 2427 w 3828"/>
                  <a:gd name="T19" fmla="*/ 557 h 2230"/>
                  <a:gd name="T20" fmla="*/ 2359 w 3828"/>
                  <a:gd name="T21" fmla="*/ 602 h 2230"/>
                  <a:gd name="T22" fmla="*/ 2302 w 3828"/>
                  <a:gd name="T23" fmla="*/ 791 h 2230"/>
                  <a:gd name="T24" fmla="*/ 2400 w 3828"/>
                  <a:gd name="T25" fmla="*/ 865 h 2230"/>
                  <a:gd name="T26" fmla="*/ 2561 w 3828"/>
                  <a:gd name="T27" fmla="*/ 1139 h 2230"/>
                  <a:gd name="T28" fmla="*/ 2629 w 3828"/>
                  <a:gd name="T29" fmla="*/ 1314 h 2230"/>
                  <a:gd name="T30" fmla="*/ 3161 w 3828"/>
                  <a:gd name="T31" fmla="*/ 807 h 2230"/>
                  <a:gd name="T32" fmla="*/ 3287 w 3828"/>
                  <a:gd name="T33" fmla="*/ 861 h 2230"/>
                  <a:gd name="T34" fmla="*/ 3591 w 3828"/>
                  <a:gd name="T35" fmla="*/ 1206 h 2230"/>
                  <a:gd name="T36" fmla="*/ 3662 w 3828"/>
                  <a:gd name="T37" fmla="*/ 1430 h 2230"/>
                  <a:gd name="T38" fmla="*/ 3631 w 3828"/>
                  <a:gd name="T39" fmla="*/ 1654 h 2230"/>
                  <a:gd name="T40" fmla="*/ 3828 w 3828"/>
                  <a:gd name="T41" fmla="*/ 1829 h 2230"/>
                  <a:gd name="T42" fmla="*/ 3622 w 3828"/>
                  <a:gd name="T43" fmla="*/ 2007 h 2230"/>
                  <a:gd name="T44" fmla="*/ 1439 w 3828"/>
                  <a:gd name="T45" fmla="*/ 2124 h 2230"/>
                  <a:gd name="T46" fmla="*/ 1169 w 3828"/>
                  <a:gd name="T47" fmla="*/ 2210 h 2230"/>
                  <a:gd name="T48" fmla="*/ 1188 w 3828"/>
                  <a:gd name="T49" fmla="*/ 2211 h 2230"/>
                  <a:gd name="T50" fmla="*/ 990 w 3828"/>
                  <a:gd name="T51" fmla="*/ 2099 h 2230"/>
                  <a:gd name="T52" fmla="*/ 751 w 3828"/>
                  <a:gd name="T53" fmla="*/ 1976 h 2230"/>
                  <a:gd name="T54" fmla="*/ 510 w 3828"/>
                  <a:gd name="T55" fmla="*/ 1854 h 2230"/>
                  <a:gd name="T56" fmla="*/ 327 w 3828"/>
                  <a:gd name="T57" fmla="*/ 1762 h 2230"/>
                  <a:gd name="T58" fmla="*/ 20 w 3828"/>
                  <a:gd name="T59" fmla="*/ 1690 h 2230"/>
                  <a:gd name="T60" fmla="*/ 62 w 3828"/>
                  <a:gd name="T61" fmla="*/ 1540 h 2230"/>
                  <a:gd name="T62" fmla="*/ 319 w 3828"/>
                  <a:gd name="T63" fmla="*/ 969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28" h="2230">
                    <a:moveTo>
                      <a:pt x="319" y="969"/>
                    </a:moveTo>
                    <a:lnTo>
                      <a:pt x="590" y="235"/>
                    </a:lnTo>
                    <a:lnTo>
                      <a:pt x="726" y="42"/>
                    </a:lnTo>
                    <a:lnTo>
                      <a:pt x="891" y="0"/>
                    </a:lnTo>
                    <a:lnTo>
                      <a:pt x="1227" y="6"/>
                    </a:lnTo>
                    <a:lnTo>
                      <a:pt x="1492" y="42"/>
                    </a:lnTo>
                    <a:lnTo>
                      <a:pt x="1702" y="248"/>
                    </a:lnTo>
                    <a:lnTo>
                      <a:pt x="1787" y="126"/>
                    </a:lnTo>
                    <a:lnTo>
                      <a:pt x="1917" y="54"/>
                    </a:lnTo>
                    <a:lnTo>
                      <a:pt x="2042" y="86"/>
                    </a:lnTo>
                    <a:lnTo>
                      <a:pt x="2180" y="118"/>
                    </a:lnTo>
                    <a:lnTo>
                      <a:pt x="2346" y="148"/>
                    </a:lnTo>
                    <a:lnTo>
                      <a:pt x="2413" y="176"/>
                    </a:lnTo>
                    <a:lnTo>
                      <a:pt x="2396" y="234"/>
                    </a:lnTo>
                    <a:lnTo>
                      <a:pt x="2485" y="318"/>
                    </a:lnTo>
                    <a:lnTo>
                      <a:pt x="2418" y="360"/>
                    </a:lnTo>
                    <a:lnTo>
                      <a:pt x="2396" y="386"/>
                    </a:lnTo>
                    <a:lnTo>
                      <a:pt x="2386" y="462"/>
                    </a:lnTo>
                    <a:lnTo>
                      <a:pt x="2400" y="498"/>
                    </a:lnTo>
                    <a:lnTo>
                      <a:pt x="2427" y="557"/>
                    </a:lnTo>
                    <a:lnTo>
                      <a:pt x="2391" y="588"/>
                    </a:lnTo>
                    <a:lnTo>
                      <a:pt x="2359" y="602"/>
                    </a:lnTo>
                    <a:lnTo>
                      <a:pt x="2356" y="691"/>
                    </a:lnTo>
                    <a:lnTo>
                      <a:pt x="2302" y="791"/>
                    </a:lnTo>
                    <a:lnTo>
                      <a:pt x="2245" y="860"/>
                    </a:lnTo>
                    <a:lnTo>
                      <a:pt x="2400" y="865"/>
                    </a:lnTo>
                    <a:lnTo>
                      <a:pt x="2454" y="905"/>
                    </a:lnTo>
                    <a:lnTo>
                      <a:pt x="2561" y="1139"/>
                    </a:lnTo>
                    <a:lnTo>
                      <a:pt x="2579" y="1278"/>
                    </a:lnTo>
                    <a:lnTo>
                      <a:pt x="2629" y="1314"/>
                    </a:lnTo>
                    <a:lnTo>
                      <a:pt x="2996" y="933"/>
                    </a:lnTo>
                    <a:lnTo>
                      <a:pt x="3161" y="807"/>
                    </a:lnTo>
                    <a:lnTo>
                      <a:pt x="3219" y="799"/>
                    </a:lnTo>
                    <a:lnTo>
                      <a:pt x="3287" y="861"/>
                    </a:lnTo>
                    <a:lnTo>
                      <a:pt x="3465" y="1130"/>
                    </a:lnTo>
                    <a:lnTo>
                      <a:pt x="3591" y="1206"/>
                    </a:lnTo>
                    <a:lnTo>
                      <a:pt x="3698" y="1332"/>
                    </a:lnTo>
                    <a:lnTo>
                      <a:pt x="3662" y="1430"/>
                    </a:lnTo>
                    <a:lnTo>
                      <a:pt x="3613" y="1542"/>
                    </a:lnTo>
                    <a:lnTo>
                      <a:pt x="3631" y="1654"/>
                    </a:lnTo>
                    <a:lnTo>
                      <a:pt x="3680" y="1767"/>
                    </a:lnTo>
                    <a:lnTo>
                      <a:pt x="3828" y="1829"/>
                    </a:lnTo>
                    <a:lnTo>
                      <a:pt x="3828" y="1879"/>
                    </a:lnTo>
                    <a:lnTo>
                      <a:pt x="3622" y="2007"/>
                    </a:lnTo>
                    <a:lnTo>
                      <a:pt x="2256" y="2035"/>
                    </a:lnTo>
                    <a:lnTo>
                      <a:pt x="1439" y="2124"/>
                    </a:lnTo>
                    <a:lnTo>
                      <a:pt x="1259" y="2196"/>
                    </a:lnTo>
                    <a:lnTo>
                      <a:pt x="1169" y="2210"/>
                    </a:lnTo>
                    <a:lnTo>
                      <a:pt x="1211" y="2230"/>
                    </a:lnTo>
                    <a:lnTo>
                      <a:pt x="1188" y="2211"/>
                    </a:lnTo>
                    <a:lnTo>
                      <a:pt x="1083" y="2149"/>
                    </a:lnTo>
                    <a:lnTo>
                      <a:pt x="990" y="2099"/>
                    </a:lnTo>
                    <a:lnTo>
                      <a:pt x="875" y="2039"/>
                    </a:lnTo>
                    <a:lnTo>
                      <a:pt x="751" y="1976"/>
                    </a:lnTo>
                    <a:lnTo>
                      <a:pt x="625" y="1912"/>
                    </a:lnTo>
                    <a:lnTo>
                      <a:pt x="510" y="1854"/>
                    </a:lnTo>
                    <a:lnTo>
                      <a:pt x="416" y="1805"/>
                    </a:lnTo>
                    <a:lnTo>
                      <a:pt x="327" y="1762"/>
                    </a:lnTo>
                    <a:lnTo>
                      <a:pt x="58" y="1780"/>
                    </a:lnTo>
                    <a:lnTo>
                      <a:pt x="20" y="1690"/>
                    </a:lnTo>
                    <a:lnTo>
                      <a:pt x="0" y="1605"/>
                    </a:lnTo>
                    <a:lnTo>
                      <a:pt x="62" y="1540"/>
                    </a:lnTo>
                    <a:lnTo>
                      <a:pt x="139" y="1484"/>
                    </a:lnTo>
                    <a:lnTo>
                      <a:pt x="319" y="969"/>
                    </a:lnTo>
                    <a:lnTo>
                      <a:pt x="319" y="9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15" name="Freeform 11"/>
              <p:cNvSpPr>
                <a:spLocks/>
              </p:cNvSpPr>
              <p:nvPr/>
            </p:nvSpPr>
            <p:spPr bwMode="auto">
              <a:xfrm>
                <a:off x="2333" y="2106"/>
                <a:ext cx="1790" cy="306"/>
              </a:xfrm>
              <a:custGeom>
                <a:avLst/>
                <a:gdLst>
                  <a:gd name="T0" fmla="*/ 0 w 3580"/>
                  <a:gd name="T1" fmla="*/ 147 h 613"/>
                  <a:gd name="T2" fmla="*/ 899 w 3580"/>
                  <a:gd name="T3" fmla="*/ 39 h 613"/>
                  <a:gd name="T4" fmla="*/ 1243 w 3580"/>
                  <a:gd name="T5" fmla="*/ 15 h 613"/>
                  <a:gd name="T6" fmla="*/ 1854 w 3580"/>
                  <a:gd name="T7" fmla="*/ 0 h 613"/>
                  <a:gd name="T8" fmla="*/ 2355 w 3580"/>
                  <a:gd name="T9" fmla="*/ 33 h 613"/>
                  <a:gd name="T10" fmla="*/ 2599 w 3580"/>
                  <a:gd name="T11" fmla="*/ 60 h 613"/>
                  <a:gd name="T12" fmla="*/ 2854 w 3580"/>
                  <a:gd name="T13" fmla="*/ 87 h 613"/>
                  <a:gd name="T14" fmla="*/ 3224 w 3580"/>
                  <a:gd name="T15" fmla="*/ 152 h 613"/>
                  <a:gd name="T16" fmla="*/ 3384 w 3580"/>
                  <a:gd name="T17" fmla="*/ 202 h 613"/>
                  <a:gd name="T18" fmla="*/ 3580 w 3580"/>
                  <a:gd name="T19" fmla="*/ 269 h 613"/>
                  <a:gd name="T20" fmla="*/ 3578 w 3580"/>
                  <a:gd name="T21" fmla="*/ 296 h 613"/>
                  <a:gd name="T22" fmla="*/ 3544 w 3580"/>
                  <a:gd name="T23" fmla="*/ 353 h 613"/>
                  <a:gd name="T24" fmla="*/ 3506 w 3580"/>
                  <a:gd name="T25" fmla="*/ 385 h 613"/>
                  <a:gd name="T26" fmla="*/ 3466 w 3580"/>
                  <a:gd name="T27" fmla="*/ 411 h 613"/>
                  <a:gd name="T28" fmla="*/ 3380 w 3580"/>
                  <a:gd name="T29" fmla="*/ 457 h 613"/>
                  <a:gd name="T30" fmla="*/ 3272 w 3580"/>
                  <a:gd name="T31" fmla="*/ 500 h 613"/>
                  <a:gd name="T32" fmla="*/ 3191 w 3580"/>
                  <a:gd name="T33" fmla="*/ 523 h 613"/>
                  <a:gd name="T34" fmla="*/ 3148 w 3580"/>
                  <a:gd name="T35" fmla="*/ 530 h 613"/>
                  <a:gd name="T36" fmla="*/ 3055 w 3580"/>
                  <a:gd name="T37" fmla="*/ 537 h 613"/>
                  <a:gd name="T38" fmla="*/ 2963 w 3580"/>
                  <a:gd name="T39" fmla="*/ 539 h 613"/>
                  <a:gd name="T40" fmla="*/ 1707 w 3580"/>
                  <a:gd name="T41" fmla="*/ 526 h 613"/>
                  <a:gd name="T42" fmla="*/ 1581 w 3580"/>
                  <a:gd name="T43" fmla="*/ 523 h 613"/>
                  <a:gd name="T44" fmla="*/ 1484 w 3580"/>
                  <a:gd name="T45" fmla="*/ 541 h 613"/>
                  <a:gd name="T46" fmla="*/ 1293 w 3580"/>
                  <a:gd name="T47" fmla="*/ 570 h 613"/>
                  <a:gd name="T48" fmla="*/ 1092 w 3580"/>
                  <a:gd name="T49" fmla="*/ 599 h 613"/>
                  <a:gd name="T50" fmla="*/ 926 w 3580"/>
                  <a:gd name="T51" fmla="*/ 613 h 613"/>
                  <a:gd name="T52" fmla="*/ 854 w 3580"/>
                  <a:gd name="T53" fmla="*/ 605 h 613"/>
                  <a:gd name="T54" fmla="*/ 616 w 3580"/>
                  <a:gd name="T55" fmla="*/ 478 h 613"/>
                  <a:gd name="T56" fmla="*/ 581 w 3580"/>
                  <a:gd name="T57" fmla="*/ 447 h 613"/>
                  <a:gd name="T58" fmla="*/ 507 w 3580"/>
                  <a:gd name="T59" fmla="*/ 403 h 613"/>
                  <a:gd name="T60" fmla="*/ 407 w 3580"/>
                  <a:gd name="T61" fmla="*/ 349 h 613"/>
                  <a:gd name="T62" fmla="*/ 296 w 3580"/>
                  <a:gd name="T63" fmla="*/ 292 h 613"/>
                  <a:gd name="T64" fmla="*/ 187 w 3580"/>
                  <a:gd name="T65" fmla="*/ 237 h 613"/>
                  <a:gd name="T66" fmla="*/ 91 w 3580"/>
                  <a:gd name="T67" fmla="*/ 191 h 613"/>
                  <a:gd name="T68" fmla="*/ 0 w 3580"/>
                  <a:gd name="T69" fmla="*/ 147 h 613"/>
                  <a:gd name="T70" fmla="*/ 0 w 3580"/>
                  <a:gd name="T71" fmla="*/ 147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0" h="613">
                    <a:moveTo>
                      <a:pt x="0" y="147"/>
                    </a:moveTo>
                    <a:lnTo>
                      <a:pt x="899" y="39"/>
                    </a:lnTo>
                    <a:lnTo>
                      <a:pt x="1243" y="15"/>
                    </a:lnTo>
                    <a:lnTo>
                      <a:pt x="1854" y="0"/>
                    </a:lnTo>
                    <a:lnTo>
                      <a:pt x="2355" y="33"/>
                    </a:lnTo>
                    <a:lnTo>
                      <a:pt x="2599" y="60"/>
                    </a:lnTo>
                    <a:lnTo>
                      <a:pt x="2854" y="87"/>
                    </a:lnTo>
                    <a:lnTo>
                      <a:pt x="3224" y="152"/>
                    </a:lnTo>
                    <a:lnTo>
                      <a:pt x="3384" y="202"/>
                    </a:lnTo>
                    <a:lnTo>
                      <a:pt x="3580" y="269"/>
                    </a:lnTo>
                    <a:lnTo>
                      <a:pt x="3578" y="296"/>
                    </a:lnTo>
                    <a:lnTo>
                      <a:pt x="3544" y="353"/>
                    </a:lnTo>
                    <a:lnTo>
                      <a:pt x="3506" y="385"/>
                    </a:lnTo>
                    <a:lnTo>
                      <a:pt x="3466" y="411"/>
                    </a:lnTo>
                    <a:lnTo>
                      <a:pt x="3380" y="457"/>
                    </a:lnTo>
                    <a:lnTo>
                      <a:pt x="3272" y="500"/>
                    </a:lnTo>
                    <a:lnTo>
                      <a:pt x="3191" y="523"/>
                    </a:lnTo>
                    <a:lnTo>
                      <a:pt x="3148" y="530"/>
                    </a:lnTo>
                    <a:lnTo>
                      <a:pt x="3055" y="537"/>
                    </a:lnTo>
                    <a:lnTo>
                      <a:pt x="2963" y="539"/>
                    </a:lnTo>
                    <a:lnTo>
                      <a:pt x="1707" y="526"/>
                    </a:lnTo>
                    <a:lnTo>
                      <a:pt x="1581" y="523"/>
                    </a:lnTo>
                    <a:lnTo>
                      <a:pt x="1484" y="541"/>
                    </a:lnTo>
                    <a:lnTo>
                      <a:pt x="1293" y="570"/>
                    </a:lnTo>
                    <a:lnTo>
                      <a:pt x="1092" y="599"/>
                    </a:lnTo>
                    <a:lnTo>
                      <a:pt x="926" y="613"/>
                    </a:lnTo>
                    <a:lnTo>
                      <a:pt x="854" y="605"/>
                    </a:lnTo>
                    <a:lnTo>
                      <a:pt x="616" y="478"/>
                    </a:lnTo>
                    <a:lnTo>
                      <a:pt x="581" y="447"/>
                    </a:lnTo>
                    <a:lnTo>
                      <a:pt x="507" y="403"/>
                    </a:lnTo>
                    <a:lnTo>
                      <a:pt x="407" y="349"/>
                    </a:lnTo>
                    <a:lnTo>
                      <a:pt x="296" y="292"/>
                    </a:lnTo>
                    <a:lnTo>
                      <a:pt x="187" y="237"/>
                    </a:lnTo>
                    <a:lnTo>
                      <a:pt x="91" y="191"/>
                    </a:lnTo>
                    <a:lnTo>
                      <a:pt x="0" y="147"/>
                    </a:lnTo>
                    <a:lnTo>
                      <a:pt x="0" y="147"/>
                    </a:lnTo>
                    <a:close/>
                  </a:path>
                </a:pathLst>
              </a:custGeom>
              <a:solidFill>
                <a:srgbClr val="C28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16" name="Freeform 12"/>
              <p:cNvSpPr>
                <a:spLocks/>
              </p:cNvSpPr>
              <p:nvPr/>
            </p:nvSpPr>
            <p:spPr bwMode="auto">
              <a:xfrm>
                <a:off x="2198" y="2157"/>
                <a:ext cx="550" cy="237"/>
              </a:xfrm>
              <a:custGeom>
                <a:avLst/>
                <a:gdLst>
                  <a:gd name="T0" fmla="*/ 0 w 1099"/>
                  <a:gd name="T1" fmla="*/ 93 h 475"/>
                  <a:gd name="T2" fmla="*/ 84 w 1099"/>
                  <a:gd name="T3" fmla="*/ 67 h 475"/>
                  <a:gd name="T4" fmla="*/ 203 w 1099"/>
                  <a:gd name="T5" fmla="*/ 49 h 475"/>
                  <a:gd name="T6" fmla="*/ 389 w 1099"/>
                  <a:gd name="T7" fmla="*/ 27 h 475"/>
                  <a:gd name="T8" fmla="*/ 637 w 1099"/>
                  <a:gd name="T9" fmla="*/ 0 h 475"/>
                  <a:gd name="T10" fmla="*/ 941 w 1099"/>
                  <a:gd name="T11" fmla="*/ 12 h 475"/>
                  <a:gd name="T12" fmla="*/ 1058 w 1099"/>
                  <a:gd name="T13" fmla="*/ 67 h 475"/>
                  <a:gd name="T14" fmla="*/ 1063 w 1099"/>
                  <a:gd name="T15" fmla="*/ 183 h 475"/>
                  <a:gd name="T16" fmla="*/ 1094 w 1099"/>
                  <a:gd name="T17" fmla="*/ 329 h 475"/>
                  <a:gd name="T18" fmla="*/ 1099 w 1099"/>
                  <a:gd name="T19" fmla="*/ 453 h 475"/>
                  <a:gd name="T20" fmla="*/ 1065 w 1099"/>
                  <a:gd name="T21" fmla="*/ 475 h 475"/>
                  <a:gd name="T22" fmla="*/ 1004 w 1099"/>
                  <a:gd name="T23" fmla="*/ 470 h 475"/>
                  <a:gd name="T24" fmla="*/ 832 w 1099"/>
                  <a:gd name="T25" fmla="*/ 402 h 475"/>
                  <a:gd name="T26" fmla="*/ 712 w 1099"/>
                  <a:gd name="T27" fmla="*/ 355 h 475"/>
                  <a:gd name="T28" fmla="*/ 562 w 1099"/>
                  <a:gd name="T29" fmla="*/ 312 h 475"/>
                  <a:gd name="T30" fmla="*/ 411 w 1099"/>
                  <a:gd name="T31" fmla="*/ 275 h 475"/>
                  <a:gd name="T32" fmla="*/ 288 w 1099"/>
                  <a:gd name="T33" fmla="*/ 247 h 475"/>
                  <a:gd name="T34" fmla="*/ 108 w 1099"/>
                  <a:gd name="T35" fmla="*/ 178 h 475"/>
                  <a:gd name="T36" fmla="*/ 36 w 1099"/>
                  <a:gd name="T37" fmla="*/ 128 h 475"/>
                  <a:gd name="T38" fmla="*/ 0 w 1099"/>
                  <a:gd name="T39" fmla="*/ 93 h 475"/>
                  <a:gd name="T40" fmla="*/ 0 w 1099"/>
                  <a:gd name="T41" fmla="*/ 9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99" h="475">
                    <a:moveTo>
                      <a:pt x="0" y="93"/>
                    </a:moveTo>
                    <a:lnTo>
                      <a:pt x="84" y="67"/>
                    </a:lnTo>
                    <a:lnTo>
                      <a:pt x="203" y="49"/>
                    </a:lnTo>
                    <a:lnTo>
                      <a:pt x="389" y="27"/>
                    </a:lnTo>
                    <a:lnTo>
                      <a:pt x="637" y="0"/>
                    </a:lnTo>
                    <a:lnTo>
                      <a:pt x="941" y="12"/>
                    </a:lnTo>
                    <a:lnTo>
                      <a:pt x="1058" y="67"/>
                    </a:lnTo>
                    <a:lnTo>
                      <a:pt x="1063" y="183"/>
                    </a:lnTo>
                    <a:lnTo>
                      <a:pt x="1094" y="329"/>
                    </a:lnTo>
                    <a:lnTo>
                      <a:pt x="1099" y="453"/>
                    </a:lnTo>
                    <a:lnTo>
                      <a:pt x="1065" y="475"/>
                    </a:lnTo>
                    <a:lnTo>
                      <a:pt x="1004" y="470"/>
                    </a:lnTo>
                    <a:lnTo>
                      <a:pt x="832" y="402"/>
                    </a:lnTo>
                    <a:lnTo>
                      <a:pt x="712" y="355"/>
                    </a:lnTo>
                    <a:lnTo>
                      <a:pt x="562" y="312"/>
                    </a:lnTo>
                    <a:lnTo>
                      <a:pt x="411" y="275"/>
                    </a:lnTo>
                    <a:lnTo>
                      <a:pt x="288" y="247"/>
                    </a:lnTo>
                    <a:lnTo>
                      <a:pt x="108" y="178"/>
                    </a:lnTo>
                    <a:lnTo>
                      <a:pt x="36" y="128"/>
                    </a:lnTo>
                    <a:lnTo>
                      <a:pt x="0" y="93"/>
                    </a:lnTo>
                    <a:lnTo>
                      <a:pt x="0" y="93"/>
                    </a:lnTo>
                    <a:close/>
                  </a:path>
                </a:pathLst>
              </a:custGeom>
              <a:solidFill>
                <a:srgbClr val="662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17" name="Freeform 13"/>
              <p:cNvSpPr>
                <a:spLocks/>
              </p:cNvSpPr>
              <p:nvPr/>
            </p:nvSpPr>
            <p:spPr bwMode="auto">
              <a:xfrm>
                <a:off x="2896" y="2173"/>
                <a:ext cx="1063" cy="194"/>
              </a:xfrm>
              <a:custGeom>
                <a:avLst/>
                <a:gdLst>
                  <a:gd name="T0" fmla="*/ 12 w 2126"/>
                  <a:gd name="T1" fmla="*/ 373 h 389"/>
                  <a:gd name="T2" fmla="*/ 44 w 2126"/>
                  <a:gd name="T3" fmla="*/ 389 h 389"/>
                  <a:gd name="T4" fmla="*/ 91 w 2126"/>
                  <a:gd name="T5" fmla="*/ 366 h 389"/>
                  <a:gd name="T6" fmla="*/ 109 w 2126"/>
                  <a:gd name="T7" fmla="*/ 238 h 389"/>
                  <a:gd name="T8" fmla="*/ 134 w 2126"/>
                  <a:gd name="T9" fmla="*/ 162 h 389"/>
                  <a:gd name="T10" fmla="*/ 156 w 2126"/>
                  <a:gd name="T11" fmla="*/ 130 h 389"/>
                  <a:gd name="T12" fmla="*/ 188 w 2126"/>
                  <a:gd name="T13" fmla="*/ 104 h 389"/>
                  <a:gd name="T14" fmla="*/ 285 w 2126"/>
                  <a:gd name="T15" fmla="*/ 75 h 389"/>
                  <a:gd name="T16" fmla="*/ 421 w 2126"/>
                  <a:gd name="T17" fmla="*/ 72 h 389"/>
                  <a:gd name="T18" fmla="*/ 792 w 2126"/>
                  <a:gd name="T19" fmla="*/ 110 h 389"/>
                  <a:gd name="T20" fmla="*/ 1015 w 2126"/>
                  <a:gd name="T21" fmla="*/ 136 h 389"/>
                  <a:gd name="T22" fmla="*/ 1247 w 2126"/>
                  <a:gd name="T23" fmla="*/ 161 h 389"/>
                  <a:gd name="T24" fmla="*/ 1686 w 2126"/>
                  <a:gd name="T25" fmla="*/ 190 h 389"/>
                  <a:gd name="T26" fmla="*/ 2004 w 2126"/>
                  <a:gd name="T27" fmla="*/ 179 h 389"/>
                  <a:gd name="T28" fmla="*/ 2126 w 2126"/>
                  <a:gd name="T29" fmla="*/ 165 h 389"/>
                  <a:gd name="T30" fmla="*/ 1315 w 2126"/>
                  <a:gd name="T31" fmla="*/ 68 h 389"/>
                  <a:gd name="T32" fmla="*/ 340 w 2126"/>
                  <a:gd name="T33" fmla="*/ 0 h 389"/>
                  <a:gd name="T34" fmla="*/ 0 w 2126"/>
                  <a:gd name="T35" fmla="*/ 25 h 389"/>
                  <a:gd name="T36" fmla="*/ 12 w 2126"/>
                  <a:gd name="T37" fmla="*/ 373 h 389"/>
                  <a:gd name="T38" fmla="*/ 12 w 2126"/>
                  <a:gd name="T39" fmla="*/ 37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26" h="389">
                    <a:moveTo>
                      <a:pt x="12" y="373"/>
                    </a:moveTo>
                    <a:lnTo>
                      <a:pt x="44" y="389"/>
                    </a:lnTo>
                    <a:lnTo>
                      <a:pt x="91" y="366"/>
                    </a:lnTo>
                    <a:lnTo>
                      <a:pt x="109" y="238"/>
                    </a:lnTo>
                    <a:lnTo>
                      <a:pt x="134" y="162"/>
                    </a:lnTo>
                    <a:lnTo>
                      <a:pt x="156" y="130"/>
                    </a:lnTo>
                    <a:lnTo>
                      <a:pt x="188" y="104"/>
                    </a:lnTo>
                    <a:lnTo>
                      <a:pt x="285" y="75"/>
                    </a:lnTo>
                    <a:lnTo>
                      <a:pt x="421" y="72"/>
                    </a:lnTo>
                    <a:lnTo>
                      <a:pt x="792" y="110"/>
                    </a:lnTo>
                    <a:lnTo>
                      <a:pt x="1015" y="136"/>
                    </a:lnTo>
                    <a:lnTo>
                      <a:pt x="1247" y="161"/>
                    </a:lnTo>
                    <a:lnTo>
                      <a:pt x="1686" y="190"/>
                    </a:lnTo>
                    <a:lnTo>
                      <a:pt x="2004" y="179"/>
                    </a:lnTo>
                    <a:lnTo>
                      <a:pt x="2126" y="165"/>
                    </a:lnTo>
                    <a:lnTo>
                      <a:pt x="1315" y="68"/>
                    </a:lnTo>
                    <a:lnTo>
                      <a:pt x="340" y="0"/>
                    </a:lnTo>
                    <a:lnTo>
                      <a:pt x="0" y="25"/>
                    </a:lnTo>
                    <a:lnTo>
                      <a:pt x="12" y="373"/>
                    </a:lnTo>
                    <a:lnTo>
                      <a:pt x="12" y="373"/>
                    </a:lnTo>
                    <a:close/>
                  </a:path>
                </a:pathLst>
              </a:custGeom>
              <a:solidFill>
                <a:srgbClr val="662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18" name="Freeform 14"/>
              <p:cNvSpPr>
                <a:spLocks/>
              </p:cNvSpPr>
              <p:nvPr/>
            </p:nvSpPr>
            <p:spPr bwMode="auto">
              <a:xfrm>
                <a:off x="2476" y="1318"/>
                <a:ext cx="551" cy="463"/>
              </a:xfrm>
              <a:custGeom>
                <a:avLst/>
                <a:gdLst>
                  <a:gd name="T0" fmla="*/ 109 w 1102"/>
                  <a:gd name="T1" fmla="*/ 124 h 927"/>
                  <a:gd name="T2" fmla="*/ 127 w 1102"/>
                  <a:gd name="T3" fmla="*/ 106 h 927"/>
                  <a:gd name="T4" fmla="*/ 168 w 1102"/>
                  <a:gd name="T5" fmla="*/ 68 h 927"/>
                  <a:gd name="T6" fmla="*/ 215 w 1102"/>
                  <a:gd name="T7" fmla="*/ 28 h 927"/>
                  <a:gd name="T8" fmla="*/ 251 w 1102"/>
                  <a:gd name="T9" fmla="*/ 5 h 927"/>
                  <a:gd name="T10" fmla="*/ 303 w 1102"/>
                  <a:gd name="T11" fmla="*/ 0 h 927"/>
                  <a:gd name="T12" fmla="*/ 339 w 1102"/>
                  <a:gd name="T13" fmla="*/ 25 h 927"/>
                  <a:gd name="T14" fmla="*/ 363 w 1102"/>
                  <a:gd name="T15" fmla="*/ 86 h 927"/>
                  <a:gd name="T16" fmla="*/ 342 w 1102"/>
                  <a:gd name="T17" fmla="*/ 121 h 927"/>
                  <a:gd name="T18" fmla="*/ 296 w 1102"/>
                  <a:gd name="T19" fmla="*/ 204 h 927"/>
                  <a:gd name="T20" fmla="*/ 244 w 1102"/>
                  <a:gd name="T21" fmla="*/ 300 h 927"/>
                  <a:gd name="T22" fmla="*/ 209 w 1102"/>
                  <a:gd name="T23" fmla="*/ 374 h 927"/>
                  <a:gd name="T24" fmla="*/ 212 w 1102"/>
                  <a:gd name="T25" fmla="*/ 395 h 927"/>
                  <a:gd name="T26" fmla="*/ 244 w 1102"/>
                  <a:gd name="T27" fmla="*/ 370 h 927"/>
                  <a:gd name="T28" fmla="*/ 281 w 1102"/>
                  <a:gd name="T29" fmla="*/ 331 h 927"/>
                  <a:gd name="T30" fmla="*/ 299 w 1102"/>
                  <a:gd name="T31" fmla="*/ 312 h 927"/>
                  <a:gd name="T32" fmla="*/ 328 w 1102"/>
                  <a:gd name="T33" fmla="*/ 236 h 927"/>
                  <a:gd name="T34" fmla="*/ 363 w 1102"/>
                  <a:gd name="T35" fmla="*/ 168 h 927"/>
                  <a:gd name="T36" fmla="*/ 409 w 1102"/>
                  <a:gd name="T37" fmla="*/ 104 h 927"/>
                  <a:gd name="T38" fmla="*/ 469 w 1102"/>
                  <a:gd name="T39" fmla="*/ 61 h 927"/>
                  <a:gd name="T40" fmla="*/ 547 w 1102"/>
                  <a:gd name="T41" fmla="*/ 42 h 927"/>
                  <a:gd name="T42" fmla="*/ 627 w 1102"/>
                  <a:gd name="T43" fmla="*/ 48 h 927"/>
                  <a:gd name="T44" fmla="*/ 698 w 1102"/>
                  <a:gd name="T45" fmla="*/ 81 h 927"/>
                  <a:gd name="T46" fmla="*/ 782 w 1102"/>
                  <a:gd name="T47" fmla="*/ 124 h 927"/>
                  <a:gd name="T48" fmla="*/ 823 w 1102"/>
                  <a:gd name="T49" fmla="*/ 125 h 927"/>
                  <a:gd name="T50" fmla="*/ 860 w 1102"/>
                  <a:gd name="T51" fmla="*/ 118 h 927"/>
                  <a:gd name="T52" fmla="*/ 938 w 1102"/>
                  <a:gd name="T53" fmla="*/ 142 h 927"/>
                  <a:gd name="T54" fmla="*/ 1036 w 1102"/>
                  <a:gd name="T55" fmla="*/ 196 h 927"/>
                  <a:gd name="T56" fmla="*/ 1069 w 1102"/>
                  <a:gd name="T57" fmla="*/ 272 h 927"/>
                  <a:gd name="T58" fmla="*/ 1084 w 1102"/>
                  <a:gd name="T59" fmla="*/ 318 h 927"/>
                  <a:gd name="T60" fmla="*/ 1066 w 1102"/>
                  <a:gd name="T61" fmla="*/ 439 h 927"/>
                  <a:gd name="T62" fmla="*/ 1097 w 1102"/>
                  <a:gd name="T63" fmla="*/ 531 h 927"/>
                  <a:gd name="T64" fmla="*/ 1102 w 1102"/>
                  <a:gd name="T65" fmla="*/ 683 h 927"/>
                  <a:gd name="T66" fmla="*/ 813 w 1102"/>
                  <a:gd name="T67" fmla="*/ 585 h 927"/>
                  <a:gd name="T68" fmla="*/ 530 w 1102"/>
                  <a:gd name="T69" fmla="*/ 500 h 927"/>
                  <a:gd name="T70" fmla="*/ 122 w 1102"/>
                  <a:gd name="T71" fmla="*/ 921 h 927"/>
                  <a:gd name="T72" fmla="*/ 0 w 1102"/>
                  <a:gd name="T73" fmla="*/ 927 h 927"/>
                  <a:gd name="T74" fmla="*/ 109 w 1102"/>
                  <a:gd name="T75" fmla="*/ 124 h 927"/>
                  <a:gd name="T76" fmla="*/ 109 w 1102"/>
                  <a:gd name="T77" fmla="*/ 12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2" h="927">
                    <a:moveTo>
                      <a:pt x="109" y="124"/>
                    </a:moveTo>
                    <a:lnTo>
                      <a:pt x="127" y="106"/>
                    </a:lnTo>
                    <a:lnTo>
                      <a:pt x="168" y="68"/>
                    </a:lnTo>
                    <a:lnTo>
                      <a:pt x="215" y="28"/>
                    </a:lnTo>
                    <a:lnTo>
                      <a:pt x="251" y="5"/>
                    </a:lnTo>
                    <a:lnTo>
                      <a:pt x="303" y="0"/>
                    </a:lnTo>
                    <a:lnTo>
                      <a:pt x="339" y="25"/>
                    </a:lnTo>
                    <a:lnTo>
                      <a:pt x="363" y="86"/>
                    </a:lnTo>
                    <a:lnTo>
                      <a:pt x="342" y="121"/>
                    </a:lnTo>
                    <a:lnTo>
                      <a:pt x="296" y="204"/>
                    </a:lnTo>
                    <a:lnTo>
                      <a:pt x="244" y="300"/>
                    </a:lnTo>
                    <a:lnTo>
                      <a:pt x="209" y="374"/>
                    </a:lnTo>
                    <a:lnTo>
                      <a:pt x="212" y="395"/>
                    </a:lnTo>
                    <a:lnTo>
                      <a:pt x="244" y="370"/>
                    </a:lnTo>
                    <a:lnTo>
                      <a:pt x="281" y="331"/>
                    </a:lnTo>
                    <a:lnTo>
                      <a:pt x="299" y="312"/>
                    </a:lnTo>
                    <a:lnTo>
                      <a:pt x="328" y="236"/>
                    </a:lnTo>
                    <a:lnTo>
                      <a:pt x="363" y="168"/>
                    </a:lnTo>
                    <a:lnTo>
                      <a:pt x="409" y="104"/>
                    </a:lnTo>
                    <a:lnTo>
                      <a:pt x="469" y="61"/>
                    </a:lnTo>
                    <a:lnTo>
                      <a:pt x="547" y="42"/>
                    </a:lnTo>
                    <a:lnTo>
                      <a:pt x="627" y="48"/>
                    </a:lnTo>
                    <a:lnTo>
                      <a:pt x="698" y="81"/>
                    </a:lnTo>
                    <a:lnTo>
                      <a:pt x="782" y="124"/>
                    </a:lnTo>
                    <a:lnTo>
                      <a:pt x="823" y="125"/>
                    </a:lnTo>
                    <a:lnTo>
                      <a:pt x="860" y="118"/>
                    </a:lnTo>
                    <a:lnTo>
                      <a:pt x="938" y="142"/>
                    </a:lnTo>
                    <a:lnTo>
                      <a:pt x="1036" y="196"/>
                    </a:lnTo>
                    <a:lnTo>
                      <a:pt x="1069" y="272"/>
                    </a:lnTo>
                    <a:lnTo>
                      <a:pt x="1084" y="318"/>
                    </a:lnTo>
                    <a:lnTo>
                      <a:pt x="1066" y="439"/>
                    </a:lnTo>
                    <a:lnTo>
                      <a:pt x="1097" y="531"/>
                    </a:lnTo>
                    <a:lnTo>
                      <a:pt x="1102" y="683"/>
                    </a:lnTo>
                    <a:lnTo>
                      <a:pt x="813" y="585"/>
                    </a:lnTo>
                    <a:lnTo>
                      <a:pt x="530" y="500"/>
                    </a:lnTo>
                    <a:lnTo>
                      <a:pt x="122" y="921"/>
                    </a:lnTo>
                    <a:lnTo>
                      <a:pt x="0" y="927"/>
                    </a:lnTo>
                    <a:lnTo>
                      <a:pt x="109" y="124"/>
                    </a:lnTo>
                    <a:lnTo>
                      <a:pt x="109" y="124"/>
                    </a:lnTo>
                    <a:close/>
                  </a:path>
                </a:pathLst>
              </a:custGeom>
              <a:solidFill>
                <a:srgbClr val="CB92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19" name="Freeform 15"/>
              <p:cNvSpPr>
                <a:spLocks/>
              </p:cNvSpPr>
              <p:nvPr/>
            </p:nvSpPr>
            <p:spPr bwMode="auto">
              <a:xfrm>
                <a:off x="2254" y="1340"/>
                <a:ext cx="711" cy="729"/>
              </a:xfrm>
              <a:custGeom>
                <a:avLst/>
                <a:gdLst>
                  <a:gd name="T0" fmla="*/ 0 w 1423"/>
                  <a:gd name="T1" fmla="*/ 1447 h 1458"/>
                  <a:gd name="T2" fmla="*/ 372 w 1423"/>
                  <a:gd name="T3" fmla="*/ 477 h 1458"/>
                  <a:gd name="T4" fmla="*/ 397 w 1423"/>
                  <a:gd name="T5" fmla="*/ 425 h 1458"/>
                  <a:gd name="T6" fmla="*/ 455 w 1423"/>
                  <a:gd name="T7" fmla="*/ 306 h 1458"/>
                  <a:gd name="T8" fmla="*/ 487 w 1423"/>
                  <a:gd name="T9" fmla="*/ 241 h 1458"/>
                  <a:gd name="T10" fmla="*/ 517 w 1423"/>
                  <a:gd name="T11" fmla="*/ 181 h 1458"/>
                  <a:gd name="T12" fmla="*/ 561 w 1423"/>
                  <a:gd name="T13" fmla="*/ 112 h 1458"/>
                  <a:gd name="T14" fmla="*/ 615 w 1423"/>
                  <a:gd name="T15" fmla="*/ 57 h 1458"/>
                  <a:gd name="T16" fmla="*/ 676 w 1423"/>
                  <a:gd name="T17" fmla="*/ 14 h 1458"/>
                  <a:gd name="T18" fmla="*/ 734 w 1423"/>
                  <a:gd name="T19" fmla="*/ 0 h 1458"/>
                  <a:gd name="T20" fmla="*/ 768 w 1423"/>
                  <a:gd name="T21" fmla="*/ 21 h 1458"/>
                  <a:gd name="T22" fmla="*/ 707 w 1423"/>
                  <a:gd name="T23" fmla="*/ 160 h 1458"/>
                  <a:gd name="T24" fmla="*/ 662 w 1423"/>
                  <a:gd name="T25" fmla="*/ 315 h 1458"/>
                  <a:gd name="T26" fmla="*/ 617 w 1423"/>
                  <a:gd name="T27" fmla="*/ 493 h 1458"/>
                  <a:gd name="T28" fmla="*/ 582 w 1423"/>
                  <a:gd name="T29" fmla="*/ 637 h 1458"/>
                  <a:gd name="T30" fmla="*/ 567 w 1423"/>
                  <a:gd name="T31" fmla="*/ 696 h 1458"/>
                  <a:gd name="T32" fmla="*/ 582 w 1423"/>
                  <a:gd name="T33" fmla="*/ 675 h 1458"/>
                  <a:gd name="T34" fmla="*/ 618 w 1423"/>
                  <a:gd name="T35" fmla="*/ 623 h 1458"/>
                  <a:gd name="T36" fmla="*/ 664 w 1423"/>
                  <a:gd name="T37" fmla="*/ 551 h 1458"/>
                  <a:gd name="T38" fmla="*/ 707 w 1423"/>
                  <a:gd name="T39" fmla="*/ 477 h 1458"/>
                  <a:gd name="T40" fmla="*/ 798 w 1423"/>
                  <a:gd name="T41" fmla="*/ 349 h 1458"/>
                  <a:gd name="T42" fmla="*/ 834 w 1423"/>
                  <a:gd name="T43" fmla="*/ 274 h 1458"/>
                  <a:gd name="T44" fmla="*/ 884 w 1423"/>
                  <a:gd name="T45" fmla="*/ 196 h 1458"/>
                  <a:gd name="T46" fmla="*/ 933 w 1423"/>
                  <a:gd name="T47" fmla="*/ 155 h 1458"/>
                  <a:gd name="T48" fmla="*/ 993 w 1423"/>
                  <a:gd name="T49" fmla="*/ 135 h 1458"/>
                  <a:gd name="T50" fmla="*/ 1081 w 1423"/>
                  <a:gd name="T51" fmla="*/ 124 h 1458"/>
                  <a:gd name="T52" fmla="*/ 1182 w 1423"/>
                  <a:gd name="T53" fmla="*/ 160 h 1458"/>
                  <a:gd name="T54" fmla="*/ 1280 w 1423"/>
                  <a:gd name="T55" fmla="*/ 274 h 1458"/>
                  <a:gd name="T56" fmla="*/ 1347 w 1423"/>
                  <a:gd name="T57" fmla="*/ 410 h 1458"/>
                  <a:gd name="T58" fmla="*/ 1377 w 1423"/>
                  <a:gd name="T59" fmla="*/ 471 h 1458"/>
                  <a:gd name="T60" fmla="*/ 1414 w 1423"/>
                  <a:gd name="T61" fmla="*/ 523 h 1458"/>
                  <a:gd name="T62" fmla="*/ 1423 w 1423"/>
                  <a:gd name="T63" fmla="*/ 574 h 1458"/>
                  <a:gd name="T64" fmla="*/ 1273 w 1423"/>
                  <a:gd name="T65" fmla="*/ 529 h 1458"/>
                  <a:gd name="T66" fmla="*/ 1164 w 1423"/>
                  <a:gd name="T67" fmla="*/ 483 h 1458"/>
                  <a:gd name="T68" fmla="*/ 1060 w 1423"/>
                  <a:gd name="T69" fmla="*/ 526 h 1458"/>
                  <a:gd name="T70" fmla="*/ 955 w 1423"/>
                  <a:gd name="T71" fmla="*/ 646 h 1458"/>
                  <a:gd name="T72" fmla="*/ 524 w 1423"/>
                  <a:gd name="T73" fmla="*/ 1361 h 1458"/>
                  <a:gd name="T74" fmla="*/ 421 w 1423"/>
                  <a:gd name="T75" fmla="*/ 1294 h 1458"/>
                  <a:gd name="T76" fmla="*/ 312 w 1423"/>
                  <a:gd name="T77" fmla="*/ 1305 h 1458"/>
                  <a:gd name="T78" fmla="*/ 232 w 1423"/>
                  <a:gd name="T79" fmla="*/ 1373 h 1458"/>
                  <a:gd name="T80" fmla="*/ 200 w 1423"/>
                  <a:gd name="T81" fmla="*/ 1422 h 1458"/>
                  <a:gd name="T82" fmla="*/ 99 w 1423"/>
                  <a:gd name="T83" fmla="*/ 1458 h 1458"/>
                  <a:gd name="T84" fmla="*/ 0 w 1423"/>
                  <a:gd name="T85" fmla="*/ 1447 h 1458"/>
                  <a:gd name="T86" fmla="*/ 0 w 1423"/>
                  <a:gd name="T87" fmla="*/ 1447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23" h="1458">
                    <a:moveTo>
                      <a:pt x="0" y="1447"/>
                    </a:moveTo>
                    <a:lnTo>
                      <a:pt x="372" y="477"/>
                    </a:lnTo>
                    <a:lnTo>
                      <a:pt x="397" y="425"/>
                    </a:lnTo>
                    <a:lnTo>
                      <a:pt x="455" y="306"/>
                    </a:lnTo>
                    <a:lnTo>
                      <a:pt x="487" y="241"/>
                    </a:lnTo>
                    <a:lnTo>
                      <a:pt x="517" y="181"/>
                    </a:lnTo>
                    <a:lnTo>
                      <a:pt x="561" y="112"/>
                    </a:lnTo>
                    <a:lnTo>
                      <a:pt x="615" y="57"/>
                    </a:lnTo>
                    <a:lnTo>
                      <a:pt x="676" y="14"/>
                    </a:lnTo>
                    <a:lnTo>
                      <a:pt x="734" y="0"/>
                    </a:lnTo>
                    <a:lnTo>
                      <a:pt x="768" y="21"/>
                    </a:lnTo>
                    <a:lnTo>
                      <a:pt x="707" y="160"/>
                    </a:lnTo>
                    <a:lnTo>
                      <a:pt x="662" y="315"/>
                    </a:lnTo>
                    <a:lnTo>
                      <a:pt x="617" y="493"/>
                    </a:lnTo>
                    <a:lnTo>
                      <a:pt x="582" y="637"/>
                    </a:lnTo>
                    <a:lnTo>
                      <a:pt x="567" y="696"/>
                    </a:lnTo>
                    <a:lnTo>
                      <a:pt x="582" y="675"/>
                    </a:lnTo>
                    <a:lnTo>
                      <a:pt x="618" y="623"/>
                    </a:lnTo>
                    <a:lnTo>
                      <a:pt x="664" y="551"/>
                    </a:lnTo>
                    <a:lnTo>
                      <a:pt x="707" y="477"/>
                    </a:lnTo>
                    <a:lnTo>
                      <a:pt x="798" y="349"/>
                    </a:lnTo>
                    <a:lnTo>
                      <a:pt x="834" y="274"/>
                    </a:lnTo>
                    <a:lnTo>
                      <a:pt x="884" y="196"/>
                    </a:lnTo>
                    <a:lnTo>
                      <a:pt x="933" y="155"/>
                    </a:lnTo>
                    <a:lnTo>
                      <a:pt x="993" y="135"/>
                    </a:lnTo>
                    <a:lnTo>
                      <a:pt x="1081" y="124"/>
                    </a:lnTo>
                    <a:lnTo>
                      <a:pt x="1182" y="160"/>
                    </a:lnTo>
                    <a:lnTo>
                      <a:pt x="1280" y="274"/>
                    </a:lnTo>
                    <a:lnTo>
                      <a:pt x="1347" y="410"/>
                    </a:lnTo>
                    <a:lnTo>
                      <a:pt x="1377" y="471"/>
                    </a:lnTo>
                    <a:lnTo>
                      <a:pt x="1414" y="523"/>
                    </a:lnTo>
                    <a:lnTo>
                      <a:pt x="1423" y="574"/>
                    </a:lnTo>
                    <a:lnTo>
                      <a:pt x="1273" y="529"/>
                    </a:lnTo>
                    <a:lnTo>
                      <a:pt x="1164" y="483"/>
                    </a:lnTo>
                    <a:lnTo>
                      <a:pt x="1060" y="526"/>
                    </a:lnTo>
                    <a:lnTo>
                      <a:pt x="955" y="646"/>
                    </a:lnTo>
                    <a:lnTo>
                      <a:pt x="524" y="1361"/>
                    </a:lnTo>
                    <a:lnTo>
                      <a:pt x="421" y="1294"/>
                    </a:lnTo>
                    <a:lnTo>
                      <a:pt x="312" y="1305"/>
                    </a:lnTo>
                    <a:lnTo>
                      <a:pt x="232" y="1373"/>
                    </a:lnTo>
                    <a:lnTo>
                      <a:pt x="200" y="1422"/>
                    </a:lnTo>
                    <a:lnTo>
                      <a:pt x="99" y="1458"/>
                    </a:lnTo>
                    <a:lnTo>
                      <a:pt x="0" y="1447"/>
                    </a:lnTo>
                    <a:lnTo>
                      <a:pt x="0" y="1447"/>
                    </a:lnTo>
                    <a:close/>
                  </a:path>
                </a:pathLst>
              </a:custGeom>
              <a:solidFill>
                <a:srgbClr val="9D54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20" name="Freeform 16"/>
              <p:cNvSpPr>
                <a:spLocks/>
              </p:cNvSpPr>
              <p:nvPr/>
            </p:nvSpPr>
            <p:spPr bwMode="auto">
              <a:xfrm>
                <a:off x="3013" y="1438"/>
                <a:ext cx="389" cy="438"/>
              </a:xfrm>
              <a:custGeom>
                <a:avLst/>
                <a:gdLst>
                  <a:gd name="T0" fmla="*/ 397 w 777"/>
                  <a:gd name="T1" fmla="*/ 53 h 878"/>
                  <a:gd name="T2" fmla="*/ 529 w 777"/>
                  <a:gd name="T3" fmla="*/ 28 h 878"/>
                  <a:gd name="T4" fmla="*/ 712 w 777"/>
                  <a:gd name="T5" fmla="*/ 0 h 878"/>
                  <a:gd name="T6" fmla="*/ 735 w 777"/>
                  <a:gd name="T7" fmla="*/ 6 h 878"/>
                  <a:gd name="T8" fmla="*/ 717 w 777"/>
                  <a:gd name="T9" fmla="*/ 22 h 878"/>
                  <a:gd name="T10" fmla="*/ 655 w 777"/>
                  <a:gd name="T11" fmla="*/ 66 h 878"/>
                  <a:gd name="T12" fmla="*/ 653 w 777"/>
                  <a:gd name="T13" fmla="*/ 82 h 878"/>
                  <a:gd name="T14" fmla="*/ 670 w 777"/>
                  <a:gd name="T15" fmla="*/ 93 h 878"/>
                  <a:gd name="T16" fmla="*/ 712 w 777"/>
                  <a:gd name="T17" fmla="*/ 105 h 878"/>
                  <a:gd name="T18" fmla="*/ 705 w 777"/>
                  <a:gd name="T19" fmla="*/ 118 h 878"/>
                  <a:gd name="T20" fmla="*/ 677 w 777"/>
                  <a:gd name="T21" fmla="*/ 140 h 878"/>
                  <a:gd name="T22" fmla="*/ 670 w 777"/>
                  <a:gd name="T23" fmla="*/ 177 h 878"/>
                  <a:gd name="T24" fmla="*/ 685 w 777"/>
                  <a:gd name="T25" fmla="*/ 215 h 878"/>
                  <a:gd name="T26" fmla="*/ 746 w 777"/>
                  <a:gd name="T27" fmla="*/ 262 h 878"/>
                  <a:gd name="T28" fmla="*/ 777 w 777"/>
                  <a:gd name="T29" fmla="*/ 314 h 878"/>
                  <a:gd name="T30" fmla="*/ 727 w 777"/>
                  <a:gd name="T31" fmla="*/ 280 h 878"/>
                  <a:gd name="T32" fmla="*/ 695 w 777"/>
                  <a:gd name="T33" fmla="*/ 266 h 878"/>
                  <a:gd name="T34" fmla="*/ 667 w 777"/>
                  <a:gd name="T35" fmla="*/ 271 h 878"/>
                  <a:gd name="T36" fmla="*/ 648 w 777"/>
                  <a:gd name="T37" fmla="*/ 352 h 878"/>
                  <a:gd name="T38" fmla="*/ 663 w 777"/>
                  <a:gd name="T39" fmla="*/ 450 h 878"/>
                  <a:gd name="T40" fmla="*/ 698 w 777"/>
                  <a:gd name="T41" fmla="*/ 486 h 878"/>
                  <a:gd name="T42" fmla="*/ 720 w 777"/>
                  <a:gd name="T43" fmla="*/ 503 h 878"/>
                  <a:gd name="T44" fmla="*/ 705 w 777"/>
                  <a:gd name="T45" fmla="*/ 544 h 878"/>
                  <a:gd name="T46" fmla="*/ 663 w 777"/>
                  <a:gd name="T47" fmla="*/ 572 h 878"/>
                  <a:gd name="T48" fmla="*/ 615 w 777"/>
                  <a:gd name="T49" fmla="*/ 540 h 878"/>
                  <a:gd name="T50" fmla="*/ 568 w 777"/>
                  <a:gd name="T51" fmla="*/ 489 h 878"/>
                  <a:gd name="T52" fmla="*/ 530 w 777"/>
                  <a:gd name="T53" fmla="*/ 468 h 878"/>
                  <a:gd name="T54" fmla="*/ 498 w 777"/>
                  <a:gd name="T55" fmla="*/ 480 h 878"/>
                  <a:gd name="T56" fmla="*/ 446 w 777"/>
                  <a:gd name="T57" fmla="*/ 554 h 878"/>
                  <a:gd name="T58" fmla="*/ 450 w 777"/>
                  <a:gd name="T59" fmla="*/ 587 h 878"/>
                  <a:gd name="T60" fmla="*/ 484 w 777"/>
                  <a:gd name="T61" fmla="*/ 611 h 878"/>
                  <a:gd name="T62" fmla="*/ 602 w 777"/>
                  <a:gd name="T63" fmla="*/ 651 h 878"/>
                  <a:gd name="T64" fmla="*/ 606 w 777"/>
                  <a:gd name="T65" fmla="*/ 683 h 878"/>
                  <a:gd name="T66" fmla="*/ 576 w 777"/>
                  <a:gd name="T67" fmla="*/ 712 h 878"/>
                  <a:gd name="T68" fmla="*/ 498 w 777"/>
                  <a:gd name="T69" fmla="*/ 720 h 878"/>
                  <a:gd name="T70" fmla="*/ 437 w 777"/>
                  <a:gd name="T71" fmla="*/ 724 h 878"/>
                  <a:gd name="T72" fmla="*/ 411 w 777"/>
                  <a:gd name="T73" fmla="*/ 766 h 878"/>
                  <a:gd name="T74" fmla="*/ 383 w 777"/>
                  <a:gd name="T75" fmla="*/ 797 h 878"/>
                  <a:gd name="T76" fmla="*/ 315 w 777"/>
                  <a:gd name="T77" fmla="*/ 759 h 878"/>
                  <a:gd name="T78" fmla="*/ 282 w 777"/>
                  <a:gd name="T79" fmla="*/ 760 h 878"/>
                  <a:gd name="T80" fmla="*/ 263 w 777"/>
                  <a:gd name="T81" fmla="*/ 795 h 878"/>
                  <a:gd name="T82" fmla="*/ 256 w 777"/>
                  <a:gd name="T83" fmla="*/ 849 h 878"/>
                  <a:gd name="T84" fmla="*/ 248 w 777"/>
                  <a:gd name="T85" fmla="*/ 869 h 878"/>
                  <a:gd name="T86" fmla="*/ 228 w 777"/>
                  <a:gd name="T87" fmla="*/ 878 h 878"/>
                  <a:gd name="T88" fmla="*/ 158 w 777"/>
                  <a:gd name="T89" fmla="*/ 846 h 878"/>
                  <a:gd name="T90" fmla="*/ 115 w 777"/>
                  <a:gd name="T91" fmla="*/ 815 h 878"/>
                  <a:gd name="T92" fmla="*/ 0 w 777"/>
                  <a:gd name="T93" fmla="*/ 559 h 878"/>
                  <a:gd name="T94" fmla="*/ 22 w 777"/>
                  <a:gd name="T95" fmla="*/ 435 h 878"/>
                  <a:gd name="T96" fmla="*/ 40 w 777"/>
                  <a:gd name="T97" fmla="*/ 262 h 878"/>
                  <a:gd name="T98" fmla="*/ 97 w 777"/>
                  <a:gd name="T99" fmla="*/ 118 h 878"/>
                  <a:gd name="T100" fmla="*/ 184 w 777"/>
                  <a:gd name="T101" fmla="*/ 158 h 878"/>
                  <a:gd name="T102" fmla="*/ 232 w 777"/>
                  <a:gd name="T103" fmla="*/ 227 h 878"/>
                  <a:gd name="T104" fmla="*/ 332 w 777"/>
                  <a:gd name="T105" fmla="*/ 180 h 878"/>
                  <a:gd name="T106" fmla="*/ 320 w 777"/>
                  <a:gd name="T107" fmla="*/ 136 h 878"/>
                  <a:gd name="T108" fmla="*/ 363 w 777"/>
                  <a:gd name="T109" fmla="*/ 116 h 878"/>
                  <a:gd name="T110" fmla="*/ 393 w 777"/>
                  <a:gd name="T111" fmla="*/ 109 h 878"/>
                  <a:gd name="T112" fmla="*/ 397 w 777"/>
                  <a:gd name="T113" fmla="*/ 53 h 878"/>
                  <a:gd name="T114" fmla="*/ 397 w 777"/>
                  <a:gd name="T115" fmla="*/ 5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7" h="878">
                    <a:moveTo>
                      <a:pt x="397" y="53"/>
                    </a:moveTo>
                    <a:lnTo>
                      <a:pt x="529" y="28"/>
                    </a:lnTo>
                    <a:lnTo>
                      <a:pt x="712" y="0"/>
                    </a:lnTo>
                    <a:lnTo>
                      <a:pt x="735" y="6"/>
                    </a:lnTo>
                    <a:lnTo>
                      <a:pt x="717" y="22"/>
                    </a:lnTo>
                    <a:lnTo>
                      <a:pt x="655" y="66"/>
                    </a:lnTo>
                    <a:lnTo>
                      <a:pt x="653" y="82"/>
                    </a:lnTo>
                    <a:lnTo>
                      <a:pt x="670" y="93"/>
                    </a:lnTo>
                    <a:lnTo>
                      <a:pt x="712" y="105"/>
                    </a:lnTo>
                    <a:lnTo>
                      <a:pt x="705" y="118"/>
                    </a:lnTo>
                    <a:lnTo>
                      <a:pt x="677" y="140"/>
                    </a:lnTo>
                    <a:lnTo>
                      <a:pt x="670" y="177"/>
                    </a:lnTo>
                    <a:lnTo>
                      <a:pt x="685" y="215"/>
                    </a:lnTo>
                    <a:lnTo>
                      <a:pt x="746" y="262"/>
                    </a:lnTo>
                    <a:lnTo>
                      <a:pt x="777" y="314"/>
                    </a:lnTo>
                    <a:lnTo>
                      <a:pt x="727" y="280"/>
                    </a:lnTo>
                    <a:lnTo>
                      <a:pt x="695" y="266"/>
                    </a:lnTo>
                    <a:lnTo>
                      <a:pt x="667" y="271"/>
                    </a:lnTo>
                    <a:lnTo>
                      <a:pt x="648" y="352"/>
                    </a:lnTo>
                    <a:lnTo>
                      <a:pt x="663" y="450"/>
                    </a:lnTo>
                    <a:lnTo>
                      <a:pt x="698" y="486"/>
                    </a:lnTo>
                    <a:lnTo>
                      <a:pt x="720" y="503"/>
                    </a:lnTo>
                    <a:lnTo>
                      <a:pt x="705" y="544"/>
                    </a:lnTo>
                    <a:lnTo>
                      <a:pt x="663" y="572"/>
                    </a:lnTo>
                    <a:lnTo>
                      <a:pt x="615" y="540"/>
                    </a:lnTo>
                    <a:lnTo>
                      <a:pt x="568" y="489"/>
                    </a:lnTo>
                    <a:lnTo>
                      <a:pt x="530" y="468"/>
                    </a:lnTo>
                    <a:lnTo>
                      <a:pt x="498" y="480"/>
                    </a:lnTo>
                    <a:lnTo>
                      <a:pt x="446" y="554"/>
                    </a:lnTo>
                    <a:lnTo>
                      <a:pt x="450" y="587"/>
                    </a:lnTo>
                    <a:lnTo>
                      <a:pt x="484" y="611"/>
                    </a:lnTo>
                    <a:lnTo>
                      <a:pt x="602" y="651"/>
                    </a:lnTo>
                    <a:lnTo>
                      <a:pt x="606" y="683"/>
                    </a:lnTo>
                    <a:lnTo>
                      <a:pt x="576" y="712"/>
                    </a:lnTo>
                    <a:lnTo>
                      <a:pt x="498" y="720"/>
                    </a:lnTo>
                    <a:lnTo>
                      <a:pt x="437" y="724"/>
                    </a:lnTo>
                    <a:lnTo>
                      <a:pt x="411" y="766"/>
                    </a:lnTo>
                    <a:lnTo>
                      <a:pt x="383" y="797"/>
                    </a:lnTo>
                    <a:lnTo>
                      <a:pt x="315" y="759"/>
                    </a:lnTo>
                    <a:lnTo>
                      <a:pt x="282" y="760"/>
                    </a:lnTo>
                    <a:lnTo>
                      <a:pt x="263" y="795"/>
                    </a:lnTo>
                    <a:lnTo>
                      <a:pt x="256" y="849"/>
                    </a:lnTo>
                    <a:lnTo>
                      <a:pt x="248" y="869"/>
                    </a:lnTo>
                    <a:lnTo>
                      <a:pt x="228" y="878"/>
                    </a:lnTo>
                    <a:lnTo>
                      <a:pt x="158" y="846"/>
                    </a:lnTo>
                    <a:lnTo>
                      <a:pt x="115" y="815"/>
                    </a:lnTo>
                    <a:lnTo>
                      <a:pt x="0" y="559"/>
                    </a:lnTo>
                    <a:lnTo>
                      <a:pt x="22" y="435"/>
                    </a:lnTo>
                    <a:lnTo>
                      <a:pt x="40" y="262"/>
                    </a:lnTo>
                    <a:lnTo>
                      <a:pt x="97" y="118"/>
                    </a:lnTo>
                    <a:lnTo>
                      <a:pt x="184" y="158"/>
                    </a:lnTo>
                    <a:lnTo>
                      <a:pt x="232" y="227"/>
                    </a:lnTo>
                    <a:lnTo>
                      <a:pt x="332" y="180"/>
                    </a:lnTo>
                    <a:lnTo>
                      <a:pt x="320" y="136"/>
                    </a:lnTo>
                    <a:lnTo>
                      <a:pt x="363" y="116"/>
                    </a:lnTo>
                    <a:lnTo>
                      <a:pt x="393" y="109"/>
                    </a:lnTo>
                    <a:lnTo>
                      <a:pt x="397" y="53"/>
                    </a:lnTo>
                    <a:lnTo>
                      <a:pt x="397" y="53"/>
                    </a:lnTo>
                    <a:close/>
                  </a:path>
                </a:pathLst>
              </a:custGeom>
              <a:solidFill>
                <a:srgbClr val="FFC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21" name="Freeform 17"/>
              <p:cNvSpPr>
                <a:spLocks/>
              </p:cNvSpPr>
              <p:nvPr/>
            </p:nvSpPr>
            <p:spPr bwMode="auto">
              <a:xfrm>
                <a:off x="3003" y="1361"/>
                <a:ext cx="347" cy="266"/>
              </a:xfrm>
              <a:custGeom>
                <a:avLst/>
                <a:gdLst>
                  <a:gd name="T0" fmla="*/ 36 w 694"/>
                  <a:gd name="T1" fmla="*/ 434 h 531"/>
                  <a:gd name="T2" fmla="*/ 0 w 694"/>
                  <a:gd name="T3" fmla="*/ 313 h 531"/>
                  <a:gd name="T4" fmla="*/ 71 w 694"/>
                  <a:gd name="T5" fmla="*/ 182 h 531"/>
                  <a:gd name="T6" fmla="*/ 166 w 694"/>
                  <a:gd name="T7" fmla="*/ 79 h 531"/>
                  <a:gd name="T8" fmla="*/ 202 w 694"/>
                  <a:gd name="T9" fmla="*/ 47 h 531"/>
                  <a:gd name="T10" fmla="*/ 262 w 694"/>
                  <a:gd name="T11" fmla="*/ 4 h 531"/>
                  <a:gd name="T12" fmla="*/ 353 w 694"/>
                  <a:gd name="T13" fmla="*/ 0 h 531"/>
                  <a:gd name="T14" fmla="*/ 444 w 694"/>
                  <a:gd name="T15" fmla="*/ 34 h 531"/>
                  <a:gd name="T16" fmla="*/ 562 w 694"/>
                  <a:gd name="T17" fmla="*/ 61 h 531"/>
                  <a:gd name="T18" fmla="*/ 688 w 694"/>
                  <a:gd name="T19" fmla="*/ 74 h 531"/>
                  <a:gd name="T20" fmla="*/ 694 w 694"/>
                  <a:gd name="T21" fmla="*/ 87 h 531"/>
                  <a:gd name="T22" fmla="*/ 623 w 694"/>
                  <a:gd name="T23" fmla="*/ 101 h 531"/>
                  <a:gd name="T24" fmla="*/ 379 w 694"/>
                  <a:gd name="T25" fmla="*/ 122 h 531"/>
                  <a:gd name="T26" fmla="*/ 411 w 694"/>
                  <a:gd name="T27" fmla="*/ 133 h 531"/>
                  <a:gd name="T28" fmla="*/ 440 w 694"/>
                  <a:gd name="T29" fmla="*/ 144 h 531"/>
                  <a:gd name="T30" fmla="*/ 253 w 694"/>
                  <a:gd name="T31" fmla="*/ 174 h 531"/>
                  <a:gd name="T32" fmla="*/ 310 w 694"/>
                  <a:gd name="T33" fmla="*/ 196 h 531"/>
                  <a:gd name="T34" fmla="*/ 384 w 694"/>
                  <a:gd name="T35" fmla="*/ 214 h 531"/>
                  <a:gd name="T36" fmla="*/ 253 w 694"/>
                  <a:gd name="T37" fmla="*/ 231 h 531"/>
                  <a:gd name="T38" fmla="*/ 234 w 694"/>
                  <a:gd name="T39" fmla="*/ 260 h 531"/>
                  <a:gd name="T40" fmla="*/ 249 w 694"/>
                  <a:gd name="T41" fmla="*/ 292 h 531"/>
                  <a:gd name="T42" fmla="*/ 242 w 694"/>
                  <a:gd name="T43" fmla="*/ 311 h 531"/>
                  <a:gd name="T44" fmla="*/ 205 w 694"/>
                  <a:gd name="T45" fmla="*/ 310 h 531"/>
                  <a:gd name="T46" fmla="*/ 148 w 694"/>
                  <a:gd name="T47" fmla="*/ 286 h 531"/>
                  <a:gd name="T48" fmla="*/ 118 w 694"/>
                  <a:gd name="T49" fmla="*/ 270 h 531"/>
                  <a:gd name="T50" fmla="*/ 71 w 694"/>
                  <a:gd name="T51" fmla="*/ 322 h 531"/>
                  <a:gd name="T52" fmla="*/ 101 w 694"/>
                  <a:gd name="T53" fmla="*/ 450 h 531"/>
                  <a:gd name="T54" fmla="*/ 40 w 694"/>
                  <a:gd name="T55" fmla="*/ 531 h 531"/>
                  <a:gd name="T56" fmla="*/ 36 w 694"/>
                  <a:gd name="T57" fmla="*/ 434 h 531"/>
                  <a:gd name="T58" fmla="*/ 36 w 694"/>
                  <a:gd name="T59" fmla="*/ 43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531">
                    <a:moveTo>
                      <a:pt x="36" y="434"/>
                    </a:moveTo>
                    <a:lnTo>
                      <a:pt x="0" y="313"/>
                    </a:lnTo>
                    <a:lnTo>
                      <a:pt x="71" y="182"/>
                    </a:lnTo>
                    <a:lnTo>
                      <a:pt x="166" y="79"/>
                    </a:lnTo>
                    <a:lnTo>
                      <a:pt x="202" y="47"/>
                    </a:lnTo>
                    <a:lnTo>
                      <a:pt x="262" y="4"/>
                    </a:lnTo>
                    <a:lnTo>
                      <a:pt x="353" y="0"/>
                    </a:lnTo>
                    <a:lnTo>
                      <a:pt x="444" y="34"/>
                    </a:lnTo>
                    <a:lnTo>
                      <a:pt x="562" y="61"/>
                    </a:lnTo>
                    <a:lnTo>
                      <a:pt x="688" y="74"/>
                    </a:lnTo>
                    <a:lnTo>
                      <a:pt x="694" y="87"/>
                    </a:lnTo>
                    <a:lnTo>
                      <a:pt x="623" y="101"/>
                    </a:lnTo>
                    <a:lnTo>
                      <a:pt x="379" y="122"/>
                    </a:lnTo>
                    <a:lnTo>
                      <a:pt x="411" y="133"/>
                    </a:lnTo>
                    <a:lnTo>
                      <a:pt x="440" y="144"/>
                    </a:lnTo>
                    <a:lnTo>
                      <a:pt x="253" y="174"/>
                    </a:lnTo>
                    <a:lnTo>
                      <a:pt x="310" y="196"/>
                    </a:lnTo>
                    <a:lnTo>
                      <a:pt x="384" y="214"/>
                    </a:lnTo>
                    <a:lnTo>
                      <a:pt x="253" y="231"/>
                    </a:lnTo>
                    <a:lnTo>
                      <a:pt x="234" y="260"/>
                    </a:lnTo>
                    <a:lnTo>
                      <a:pt x="249" y="292"/>
                    </a:lnTo>
                    <a:lnTo>
                      <a:pt x="242" y="311"/>
                    </a:lnTo>
                    <a:lnTo>
                      <a:pt x="205" y="310"/>
                    </a:lnTo>
                    <a:lnTo>
                      <a:pt x="148" y="286"/>
                    </a:lnTo>
                    <a:lnTo>
                      <a:pt x="118" y="270"/>
                    </a:lnTo>
                    <a:lnTo>
                      <a:pt x="71" y="322"/>
                    </a:lnTo>
                    <a:lnTo>
                      <a:pt x="101" y="450"/>
                    </a:lnTo>
                    <a:lnTo>
                      <a:pt x="40" y="531"/>
                    </a:lnTo>
                    <a:lnTo>
                      <a:pt x="36" y="434"/>
                    </a:lnTo>
                    <a:lnTo>
                      <a:pt x="36" y="43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22" name="Freeform 18"/>
              <p:cNvSpPr>
                <a:spLocks/>
              </p:cNvSpPr>
              <p:nvPr/>
            </p:nvSpPr>
            <p:spPr bwMode="auto">
              <a:xfrm>
                <a:off x="3423" y="1692"/>
                <a:ext cx="589" cy="463"/>
              </a:xfrm>
              <a:custGeom>
                <a:avLst/>
                <a:gdLst>
                  <a:gd name="T0" fmla="*/ 0 w 1177"/>
                  <a:gd name="T1" fmla="*/ 766 h 927"/>
                  <a:gd name="T2" fmla="*/ 645 w 1177"/>
                  <a:gd name="T3" fmla="*/ 75 h 927"/>
                  <a:gd name="T4" fmla="*/ 663 w 1177"/>
                  <a:gd name="T5" fmla="*/ 59 h 927"/>
                  <a:gd name="T6" fmla="*/ 703 w 1177"/>
                  <a:gd name="T7" fmla="*/ 25 h 927"/>
                  <a:gd name="T8" fmla="*/ 742 w 1177"/>
                  <a:gd name="T9" fmla="*/ 0 h 927"/>
                  <a:gd name="T10" fmla="*/ 759 w 1177"/>
                  <a:gd name="T11" fmla="*/ 10 h 927"/>
                  <a:gd name="T12" fmla="*/ 770 w 1177"/>
                  <a:gd name="T13" fmla="*/ 41 h 927"/>
                  <a:gd name="T14" fmla="*/ 799 w 1177"/>
                  <a:gd name="T15" fmla="*/ 66 h 927"/>
                  <a:gd name="T16" fmla="*/ 872 w 1177"/>
                  <a:gd name="T17" fmla="*/ 120 h 927"/>
                  <a:gd name="T18" fmla="*/ 915 w 1177"/>
                  <a:gd name="T19" fmla="*/ 214 h 927"/>
                  <a:gd name="T20" fmla="*/ 941 w 1177"/>
                  <a:gd name="T21" fmla="*/ 316 h 927"/>
                  <a:gd name="T22" fmla="*/ 979 w 1177"/>
                  <a:gd name="T23" fmla="*/ 391 h 927"/>
                  <a:gd name="T24" fmla="*/ 1029 w 1177"/>
                  <a:gd name="T25" fmla="*/ 438 h 927"/>
                  <a:gd name="T26" fmla="*/ 1142 w 1177"/>
                  <a:gd name="T27" fmla="*/ 499 h 927"/>
                  <a:gd name="T28" fmla="*/ 1177 w 1177"/>
                  <a:gd name="T29" fmla="*/ 560 h 927"/>
                  <a:gd name="T30" fmla="*/ 1112 w 1177"/>
                  <a:gd name="T31" fmla="*/ 643 h 927"/>
                  <a:gd name="T32" fmla="*/ 1141 w 1177"/>
                  <a:gd name="T33" fmla="*/ 819 h 927"/>
                  <a:gd name="T34" fmla="*/ 1168 w 1177"/>
                  <a:gd name="T35" fmla="*/ 927 h 927"/>
                  <a:gd name="T36" fmla="*/ 0 w 1177"/>
                  <a:gd name="T37" fmla="*/ 766 h 927"/>
                  <a:gd name="T38" fmla="*/ 0 w 1177"/>
                  <a:gd name="T39" fmla="*/ 76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7" h="927">
                    <a:moveTo>
                      <a:pt x="0" y="766"/>
                    </a:moveTo>
                    <a:lnTo>
                      <a:pt x="645" y="75"/>
                    </a:lnTo>
                    <a:lnTo>
                      <a:pt x="663" y="59"/>
                    </a:lnTo>
                    <a:lnTo>
                      <a:pt x="703" y="25"/>
                    </a:lnTo>
                    <a:lnTo>
                      <a:pt x="742" y="0"/>
                    </a:lnTo>
                    <a:lnTo>
                      <a:pt x="759" y="10"/>
                    </a:lnTo>
                    <a:lnTo>
                      <a:pt x="770" y="41"/>
                    </a:lnTo>
                    <a:lnTo>
                      <a:pt x="799" y="66"/>
                    </a:lnTo>
                    <a:lnTo>
                      <a:pt x="872" y="120"/>
                    </a:lnTo>
                    <a:lnTo>
                      <a:pt x="915" y="214"/>
                    </a:lnTo>
                    <a:lnTo>
                      <a:pt x="941" y="316"/>
                    </a:lnTo>
                    <a:lnTo>
                      <a:pt x="979" y="391"/>
                    </a:lnTo>
                    <a:lnTo>
                      <a:pt x="1029" y="438"/>
                    </a:lnTo>
                    <a:lnTo>
                      <a:pt x="1142" y="499"/>
                    </a:lnTo>
                    <a:lnTo>
                      <a:pt x="1177" y="560"/>
                    </a:lnTo>
                    <a:lnTo>
                      <a:pt x="1112" y="643"/>
                    </a:lnTo>
                    <a:lnTo>
                      <a:pt x="1141" y="819"/>
                    </a:lnTo>
                    <a:lnTo>
                      <a:pt x="1168" y="927"/>
                    </a:lnTo>
                    <a:lnTo>
                      <a:pt x="0" y="766"/>
                    </a:lnTo>
                    <a:lnTo>
                      <a:pt x="0" y="766"/>
                    </a:lnTo>
                    <a:close/>
                  </a:path>
                </a:pathLst>
              </a:custGeom>
              <a:solidFill>
                <a:srgbClr val="FFF5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23" name="Freeform 19"/>
              <p:cNvSpPr>
                <a:spLocks/>
              </p:cNvSpPr>
              <p:nvPr/>
            </p:nvSpPr>
            <p:spPr bwMode="auto">
              <a:xfrm>
                <a:off x="2232" y="2022"/>
                <a:ext cx="386" cy="162"/>
              </a:xfrm>
              <a:custGeom>
                <a:avLst/>
                <a:gdLst>
                  <a:gd name="T0" fmla="*/ 38 w 771"/>
                  <a:gd name="T1" fmla="*/ 322 h 322"/>
                  <a:gd name="T2" fmla="*/ 0 w 771"/>
                  <a:gd name="T3" fmla="*/ 232 h 322"/>
                  <a:gd name="T4" fmla="*/ 11 w 771"/>
                  <a:gd name="T5" fmla="*/ 199 h 322"/>
                  <a:gd name="T6" fmla="*/ 40 w 771"/>
                  <a:gd name="T7" fmla="*/ 148 h 322"/>
                  <a:gd name="T8" fmla="*/ 80 w 771"/>
                  <a:gd name="T9" fmla="*/ 136 h 322"/>
                  <a:gd name="T10" fmla="*/ 101 w 771"/>
                  <a:gd name="T11" fmla="*/ 141 h 322"/>
                  <a:gd name="T12" fmla="*/ 145 w 771"/>
                  <a:gd name="T13" fmla="*/ 174 h 322"/>
                  <a:gd name="T14" fmla="*/ 195 w 771"/>
                  <a:gd name="T15" fmla="*/ 122 h 322"/>
                  <a:gd name="T16" fmla="*/ 229 w 771"/>
                  <a:gd name="T17" fmla="*/ 79 h 322"/>
                  <a:gd name="T18" fmla="*/ 256 w 771"/>
                  <a:gd name="T19" fmla="*/ 64 h 322"/>
                  <a:gd name="T20" fmla="*/ 278 w 771"/>
                  <a:gd name="T21" fmla="*/ 115 h 322"/>
                  <a:gd name="T22" fmla="*/ 319 w 771"/>
                  <a:gd name="T23" fmla="*/ 32 h 322"/>
                  <a:gd name="T24" fmla="*/ 373 w 771"/>
                  <a:gd name="T25" fmla="*/ 0 h 322"/>
                  <a:gd name="T26" fmla="*/ 391 w 771"/>
                  <a:gd name="T27" fmla="*/ 115 h 322"/>
                  <a:gd name="T28" fmla="*/ 430 w 771"/>
                  <a:gd name="T29" fmla="*/ 90 h 322"/>
                  <a:gd name="T30" fmla="*/ 454 w 771"/>
                  <a:gd name="T31" fmla="*/ 54 h 322"/>
                  <a:gd name="T32" fmla="*/ 491 w 771"/>
                  <a:gd name="T33" fmla="*/ 41 h 322"/>
                  <a:gd name="T34" fmla="*/ 574 w 771"/>
                  <a:gd name="T35" fmla="*/ 87 h 322"/>
                  <a:gd name="T36" fmla="*/ 771 w 771"/>
                  <a:gd name="T37" fmla="*/ 138 h 322"/>
                  <a:gd name="T38" fmla="*/ 38 w 771"/>
                  <a:gd name="T39" fmla="*/ 322 h 322"/>
                  <a:gd name="T40" fmla="*/ 38 w 771"/>
                  <a:gd name="T41"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322">
                    <a:moveTo>
                      <a:pt x="38" y="322"/>
                    </a:moveTo>
                    <a:lnTo>
                      <a:pt x="0" y="232"/>
                    </a:lnTo>
                    <a:lnTo>
                      <a:pt x="11" y="199"/>
                    </a:lnTo>
                    <a:lnTo>
                      <a:pt x="40" y="148"/>
                    </a:lnTo>
                    <a:lnTo>
                      <a:pt x="80" y="136"/>
                    </a:lnTo>
                    <a:lnTo>
                      <a:pt x="101" y="141"/>
                    </a:lnTo>
                    <a:lnTo>
                      <a:pt x="145" y="174"/>
                    </a:lnTo>
                    <a:lnTo>
                      <a:pt x="195" y="122"/>
                    </a:lnTo>
                    <a:lnTo>
                      <a:pt x="229" y="79"/>
                    </a:lnTo>
                    <a:lnTo>
                      <a:pt x="256" y="64"/>
                    </a:lnTo>
                    <a:lnTo>
                      <a:pt x="278" y="115"/>
                    </a:lnTo>
                    <a:lnTo>
                      <a:pt x="319" y="32"/>
                    </a:lnTo>
                    <a:lnTo>
                      <a:pt x="373" y="0"/>
                    </a:lnTo>
                    <a:lnTo>
                      <a:pt x="391" y="115"/>
                    </a:lnTo>
                    <a:lnTo>
                      <a:pt x="430" y="90"/>
                    </a:lnTo>
                    <a:lnTo>
                      <a:pt x="454" y="54"/>
                    </a:lnTo>
                    <a:lnTo>
                      <a:pt x="491" y="41"/>
                    </a:lnTo>
                    <a:lnTo>
                      <a:pt x="574" y="87"/>
                    </a:lnTo>
                    <a:lnTo>
                      <a:pt x="771" y="138"/>
                    </a:lnTo>
                    <a:lnTo>
                      <a:pt x="38" y="322"/>
                    </a:lnTo>
                    <a:lnTo>
                      <a:pt x="38" y="322"/>
                    </a:lnTo>
                    <a:close/>
                  </a:path>
                </a:pathLst>
              </a:custGeom>
              <a:solidFill>
                <a:srgbClr val="D170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24" name="Freeform 20"/>
              <p:cNvSpPr>
                <a:spLocks/>
              </p:cNvSpPr>
              <p:nvPr/>
            </p:nvSpPr>
            <p:spPr bwMode="auto">
              <a:xfrm>
                <a:off x="2663" y="2018"/>
                <a:ext cx="278" cy="67"/>
              </a:xfrm>
              <a:custGeom>
                <a:avLst/>
                <a:gdLst>
                  <a:gd name="T0" fmla="*/ 0 w 555"/>
                  <a:gd name="T1" fmla="*/ 136 h 136"/>
                  <a:gd name="T2" fmla="*/ 71 w 555"/>
                  <a:gd name="T3" fmla="*/ 38 h 136"/>
                  <a:gd name="T4" fmla="*/ 151 w 555"/>
                  <a:gd name="T5" fmla="*/ 7 h 136"/>
                  <a:gd name="T6" fmla="*/ 291 w 555"/>
                  <a:gd name="T7" fmla="*/ 0 h 136"/>
                  <a:gd name="T8" fmla="*/ 363 w 555"/>
                  <a:gd name="T9" fmla="*/ 42 h 136"/>
                  <a:gd name="T10" fmla="*/ 428 w 555"/>
                  <a:gd name="T11" fmla="*/ 61 h 136"/>
                  <a:gd name="T12" fmla="*/ 539 w 555"/>
                  <a:gd name="T13" fmla="*/ 90 h 136"/>
                  <a:gd name="T14" fmla="*/ 555 w 555"/>
                  <a:gd name="T15" fmla="*/ 105 h 136"/>
                  <a:gd name="T16" fmla="*/ 505 w 555"/>
                  <a:gd name="T17" fmla="*/ 118 h 136"/>
                  <a:gd name="T18" fmla="*/ 0 w 555"/>
                  <a:gd name="T19" fmla="*/ 136 h 136"/>
                  <a:gd name="T20" fmla="*/ 0 w 555"/>
                  <a:gd name="T21"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5" h="136">
                    <a:moveTo>
                      <a:pt x="0" y="136"/>
                    </a:moveTo>
                    <a:lnTo>
                      <a:pt x="71" y="38"/>
                    </a:lnTo>
                    <a:lnTo>
                      <a:pt x="151" y="7"/>
                    </a:lnTo>
                    <a:lnTo>
                      <a:pt x="291" y="0"/>
                    </a:lnTo>
                    <a:lnTo>
                      <a:pt x="363" y="42"/>
                    </a:lnTo>
                    <a:lnTo>
                      <a:pt x="428" y="61"/>
                    </a:lnTo>
                    <a:lnTo>
                      <a:pt x="539" y="90"/>
                    </a:lnTo>
                    <a:lnTo>
                      <a:pt x="555" y="105"/>
                    </a:lnTo>
                    <a:lnTo>
                      <a:pt x="505" y="118"/>
                    </a:lnTo>
                    <a:lnTo>
                      <a:pt x="0" y="136"/>
                    </a:lnTo>
                    <a:lnTo>
                      <a:pt x="0" y="136"/>
                    </a:lnTo>
                    <a:close/>
                  </a:path>
                </a:pathLst>
              </a:custGeom>
              <a:solidFill>
                <a:srgbClr val="FFC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25" name="Freeform 21"/>
              <p:cNvSpPr>
                <a:spLocks/>
              </p:cNvSpPr>
              <p:nvPr/>
            </p:nvSpPr>
            <p:spPr bwMode="auto">
              <a:xfrm>
                <a:off x="2853" y="1626"/>
                <a:ext cx="211" cy="446"/>
              </a:xfrm>
              <a:custGeom>
                <a:avLst/>
                <a:gdLst>
                  <a:gd name="T0" fmla="*/ 0 w 421"/>
                  <a:gd name="T1" fmla="*/ 20 h 893"/>
                  <a:gd name="T2" fmla="*/ 33 w 421"/>
                  <a:gd name="T3" fmla="*/ 102 h 893"/>
                  <a:gd name="T4" fmla="*/ 86 w 421"/>
                  <a:gd name="T5" fmla="*/ 258 h 893"/>
                  <a:gd name="T6" fmla="*/ 108 w 421"/>
                  <a:gd name="T7" fmla="*/ 387 h 893"/>
                  <a:gd name="T8" fmla="*/ 104 w 421"/>
                  <a:gd name="T9" fmla="*/ 520 h 893"/>
                  <a:gd name="T10" fmla="*/ 80 w 421"/>
                  <a:gd name="T11" fmla="*/ 776 h 893"/>
                  <a:gd name="T12" fmla="*/ 152 w 421"/>
                  <a:gd name="T13" fmla="*/ 875 h 893"/>
                  <a:gd name="T14" fmla="*/ 421 w 421"/>
                  <a:gd name="T15" fmla="*/ 893 h 893"/>
                  <a:gd name="T16" fmla="*/ 414 w 421"/>
                  <a:gd name="T17" fmla="*/ 753 h 893"/>
                  <a:gd name="T18" fmla="*/ 238 w 421"/>
                  <a:gd name="T19" fmla="*/ 649 h 893"/>
                  <a:gd name="T20" fmla="*/ 403 w 421"/>
                  <a:gd name="T21" fmla="*/ 454 h 893"/>
                  <a:gd name="T22" fmla="*/ 304 w 421"/>
                  <a:gd name="T23" fmla="*/ 63 h 893"/>
                  <a:gd name="T24" fmla="*/ 137 w 421"/>
                  <a:gd name="T25" fmla="*/ 0 h 893"/>
                  <a:gd name="T26" fmla="*/ 0 w 421"/>
                  <a:gd name="T27" fmla="*/ 20 h 893"/>
                  <a:gd name="T28" fmla="*/ 0 w 421"/>
                  <a:gd name="T29" fmla="*/ 2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893">
                    <a:moveTo>
                      <a:pt x="0" y="20"/>
                    </a:moveTo>
                    <a:lnTo>
                      <a:pt x="33" y="102"/>
                    </a:lnTo>
                    <a:lnTo>
                      <a:pt x="86" y="258"/>
                    </a:lnTo>
                    <a:lnTo>
                      <a:pt x="108" y="387"/>
                    </a:lnTo>
                    <a:lnTo>
                      <a:pt x="104" y="520"/>
                    </a:lnTo>
                    <a:lnTo>
                      <a:pt x="80" y="776"/>
                    </a:lnTo>
                    <a:lnTo>
                      <a:pt x="152" y="875"/>
                    </a:lnTo>
                    <a:lnTo>
                      <a:pt x="421" y="893"/>
                    </a:lnTo>
                    <a:lnTo>
                      <a:pt x="414" y="753"/>
                    </a:lnTo>
                    <a:lnTo>
                      <a:pt x="238" y="649"/>
                    </a:lnTo>
                    <a:lnTo>
                      <a:pt x="403" y="454"/>
                    </a:lnTo>
                    <a:lnTo>
                      <a:pt x="304" y="63"/>
                    </a:lnTo>
                    <a:lnTo>
                      <a:pt x="137" y="0"/>
                    </a:lnTo>
                    <a:lnTo>
                      <a:pt x="0" y="20"/>
                    </a:lnTo>
                    <a:lnTo>
                      <a:pt x="0" y="20"/>
                    </a:lnTo>
                    <a:close/>
                  </a:path>
                </a:pathLst>
              </a:custGeom>
              <a:solidFill>
                <a:srgbClr val="DBB2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26" name="Freeform 22"/>
              <p:cNvSpPr>
                <a:spLocks/>
              </p:cNvSpPr>
              <p:nvPr/>
            </p:nvSpPr>
            <p:spPr bwMode="auto">
              <a:xfrm>
                <a:off x="2911" y="1642"/>
                <a:ext cx="162" cy="425"/>
              </a:xfrm>
              <a:custGeom>
                <a:avLst/>
                <a:gdLst>
                  <a:gd name="T0" fmla="*/ 227 w 324"/>
                  <a:gd name="T1" fmla="*/ 25 h 850"/>
                  <a:gd name="T2" fmla="*/ 62 w 324"/>
                  <a:gd name="T3" fmla="*/ 0 h 850"/>
                  <a:gd name="T4" fmla="*/ 0 w 324"/>
                  <a:gd name="T5" fmla="*/ 108 h 850"/>
                  <a:gd name="T6" fmla="*/ 7 w 324"/>
                  <a:gd name="T7" fmla="*/ 149 h 850"/>
                  <a:gd name="T8" fmla="*/ 30 w 324"/>
                  <a:gd name="T9" fmla="*/ 185 h 850"/>
                  <a:gd name="T10" fmla="*/ 61 w 324"/>
                  <a:gd name="T11" fmla="*/ 217 h 850"/>
                  <a:gd name="T12" fmla="*/ 94 w 324"/>
                  <a:gd name="T13" fmla="*/ 248 h 850"/>
                  <a:gd name="T14" fmla="*/ 135 w 324"/>
                  <a:gd name="T15" fmla="*/ 309 h 850"/>
                  <a:gd name="T16" fmla="*/ 134 w 324"/>
                  <a:gd name="T17" fmla="*/ 415 h 850"/>
                  <a:gd name="T18" fmla="*/ 123 w 324"/>
                  <a:gd name="T19" fmla="*/ 457 h 850"/>
                  <a:gd name="T20" fmla="*/ 47 w 324"/>
                  <a:gd name="T21" fmla="*/ 720 h 850"/>
                  <a:gd name="T22" fmla="*/ 135 w 324"/>
                  <a:gd name="T23" fmla="*/ 807 h 850"/>
                  <a:gd name="T24" fmla="*/ 205 w 324"/>
                  <a:gd name="T25" fmla="*/ 774 h 850"/>
                  <a:gd name="T26" fmla="*/ 238 w 324"/>
                  <a:gd name="T27" fmla="*/ 850 h 850"/>
                  <a:gd name="T28" fmla="*/ 324 w 324"/>
                  <a:gd name="T29" fmla="*/ 847 h 850"/>
                  <a:gd name="T30" fmla="*/ 299 w 324"/>
                  <a:gd name="T31" fmla="*/ 720 h 850"/>
                  <a:gd name="T32" fmla="*/ 130 w 324"/>
                  <a:gd name="T33" fmla="*/ 630 h 850"/>
                  <a:gd name="T34" fmla="*/ 284 w 324"/>
                  <a:gd name="T35" fmla="*/ 396 h 850"/>
                  <a:gd name="T36" fmla="*/ 263 w 324"/>
                  <a:gd name="T37" fmla="*/ 297 h 850"/>
                  <a:gd name="T38" fmla="*/ 237 w 324"/>
                  <a:gd name="T39" fmla="*/ 195 h 850"/>
                  <a:gd name="T40" fmla="*/ 227 w 324"/>
                  <a:gd name="T41" fmla="*/ 25 h 850"/>
                  <a:gd name="T42" fmla="*/ 227 w 324"/>
                  <a:gd name="T43" fmla="*/ 25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 h="850">
                    <a:moveTo>
                      <a:pt x="227" y="25"/>
                    </a:moveTo>
                    <a:lnTo>
                      <a:pt x="62" y="0"/>
                    </a:lnTo>
                    <a:lnTo>
                      <a:pt x="0" y="108"/>
                    </a:lnTo>
                    <a:lnTo>
                      <a:pt x="7" y="149"/>
                    </a:lnTo>
                    <a:lnTo>
                      <a:pt x="30" y="185"/>
                    </a:lnTo>
                    <a:lnTo>
                      <a:pt x="61" y="217"/>
                    </a:lnTo>
                    <a:lnTo>
                      <a:pt x="94" y="248"/>
                    </a:lnTo>
                    <a:lnTo>
                      <a:pt x="135" y="309"/>
                    </a:lnTo>
                    <a:lnTo>
                      <a:pt x="134" y="415"/>
                    </a:lnTo>
                    <a:lnTo>
                      <a:pt x="123" y="457"/>
                    </a:lnTo>
                    <a:lnTo>
                      <a:pt x="47" y="720"/>
                    </a:lnTo>
                    <a:lnTo>
                      <a:pt x="135" y="807"/>
                    </a:lnTo>
                    <a:lnTo>
                      <a:pt x="205" y="774"/>
                    </a:lnTo>
                    <a:lnTo>
                      <a:pt x="238" y="850"/>
                    </a:lnTo>
                    <a:lnTo>
                      <a:pt x="324" y="847"/>
                    </a:lnTo>
                    <a:lnTo>
                      <a:pt x="299" y="720"/>
                    </a:lnTo>
                    <a:lnTo>
                      <a:pt x="130" y="630"/>
                    </a:lnTo>
                    <a:lnTo>
                      <a:pt x="284" y="396"/>
                    </a:lnTo>
                    <a:lnTo>
                      <a:pt x="263" y="297"/>
                    </a:lnTo>
                    <a:lnTo>
                      <a:pt x="237" y="195"/>
                    </a:lnTo>
                    <a:lnTo>
                      <a:pt x="227" y="25"/>
                    </a:lnTo>
                    <a:lnTo>
                      <a:pt x="227" y="25"/>
                    </a:lnTo>
                    <a:close/>
                  </a:path>
                </a:pathLst>
              </a:custGeom>
              <a:solidFill>
                <a:srgbClr val="9D6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27" name="Freeform 23"/>
              <p:cNvSpPr>
                <a:spLocks/>
              </p:cNvSpPr>
              <p:nvPr/>
            </p:nvSpPr>
            <p:spPr bwMode="auto">
              <a:xfrm>
                <a:off x="2982" y="1860"/>
                <a:ext cx="290" cy="212"/>
              </a:xfrm>
              <a:custGeom>
                <a:avLst/>
                <a:gdLst>
                  <a:gd name="T0" fmla="*/ 165 w 582"/>
                  <a:gd name="T1" fmla="*/ 424 h 424"/>
                  <a:gd name="T2" fmla="*/ 168 w 582"/>
                  <a:gd name="T3" fmla="*/ 311 h 424"/>
                  <a:gd name="T4" fmla="*/ 0 w 582"/>
                  <a:gd name="T5" fmla="*/ 183 h 424"/>
                  <a:gd name="T6" fmla="*/ 134 w 582"/>
                  <a:gd name="T7" fmla="*/ 55 h 424"/>
                  <a:gd name="T8" fmla="*/ 229 w 582"/>
                  <a:gd name="T9" fmla="*/ 116 h 424"/>
                  <a:gd name="T10" fmla="*/ 158 w 582"/>
                  <a:gd name="T11" fmla="*/ 213 h 424"/>
                  <a:gd name="T12" fmla="*/ 201 w 582"/>
                  <a:gd name="T13" fmla="*/ 292 h 424"/>
                  <a:gd name="T14" fmla="*/ 244 w 582"/>
                  <a:gd name="T15" fmla="*/ 241 h 424"/>
                  <a:gd name="T16" fmla="*/ 328 w 582"/>
                  <a:gd name="T17" fmla="*/ 226 h 424"/>
                  <a:gd name="T18" fmla="*/ 435 w 582"/>
                  <a:gd name="T19" fmla="*/ 0 h 424"/>
                  <a:gd name="T20" fmla="*/ 457 w 582"/>
                  <a:gd name="T21" fmla="*/ 162 h 424"/>
                  <a:gd name="T22" fmla="*/ 582 w 582"/>
                  <a:gd name="T23" fmla="*/ 296 h 424"/>
                  <a:gd name="T24" fmla="*/ 487 w 582"/>
                  <a:gd name="T25" fmla="*/ 332 h 424"/>
                  <a:gd name="T26" fmla="*/ 475 w 582"/>
                  <a:gd name="T27" fmla="*/ 417 h 424"/>
                  <a:gd name="T28" fmla="*/ 165 w 582"/>
                  <a:gd name="T29" fmla="*/ 424 h 424"/>
                  <a:gd name="T30" fmla="*/ 165 w 582"/>
                  <a:gd name="T31"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2" h="424">
                    <a:moveTo>
                      <a:pt x="165" y="424"/>
                    </a:moveTo>
                    <a:lnTo>
                      <a:pt x="168" y="311"/>
                    </a:lnTo>
                    <a:lnTo>
                      <a:pt x="0" y="183"/>
                    </a:lnTo>
                    <a:lnTo>
                      <a:pt x="134" y="55"/>
                    </a:lnTo>
                    <a:lnTo>
                      <a:pt x="229" y="116"/>
                    </a:lnTo>
                    <a:lnTo>
                      <a:pt x="158" y="213"/>
                    </a:lnTo>
                    <a:lnTo>
                      <a:pt x="201" y="292"/>
                    </a:lnTo>
                    <a:lnTo>
                      <a:pt x="244" y="241"/>
                    </a:lnTo>
                    <a:lnTo>
                      <a:pt x="328" y="226"/>
                    </a:lnTo>
                    <a:lnTo>
                      <a:pt x="435" y="0"/>
                    </a:lnTo>
                    <a:lnTo>
                      <a:pt x="457" y="162"/>
                    </a:lnTo>
                    <a:lnTo>
                      <a:pt x="582" y="296"/>
                    </a:lnTo>
                    <a:lnTo>
                      <a:pt x="487" y="332"/>
                    </a:lnTo>
                    <a:lnTo>
                      <a:pt x="475" y="417"/>
                    </a:lnTo>
                    <a:lnTo>
                      <a:pt x="165" y="424"/>
                    </a:lnTo>
                    <a:lnTo>
                      <a:pt x="165" y="424"/>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28" name="Freeform 24"/>
              <p:cNvSpPr>
                <a:spLocks/>
              </p:cNvSpPr>
              <p:nvPr/>
            </p:nvSpPr>
            <p:spPr bwMode="auto">
              <a:xfrm>
                <a:off x="2977" y="1807"/>
                <a:ext cx="295" cy="262"/>
              </a:xfrm>
              <a:custGeom>
                <a:avLst/>
                <a:gdLst>
                  <a:gd name="T0" fmla="*/ 132 w 592"/>
                  <a:gd name="T1" fmla="*/ 0 h 524"/>
                  <a:gd name="T2" fmla="*/ 137 w 592"/>
                  <a:gd name="T3" fmla="*/ 71 h 524"/>
                  <a:gd name="T4" fmla="*/ 40 w 592"/>
                  <a:gd name="T5" fmla="*/ 232 h 524"/>
                  <a:gd name="T6" fmla="*/ 24 w 592"/>
                  <a:gd name="T7" fmla="*/ 265 h 524"/>
                  <a:gd name="T8" fmla="*/ 0 w 592"/>
                  <a:gd name="T9" fmla="*/ 320 h 524"/>
                  <a:gd name="T10" fmla="*/ 40 w 592"/>
                  <a:gd name="T11" fmla="*/ 320 h 524"/>
                  <a:gd name="T12" fmla="*/ 100 w 592"/>
                  <a:gd name="T13" fmla="*/ 252 h 524"/>
                  <a:gd name="T14" fmla="*/ 132 w 592"/>
                  <a:gd name="T15" fmla="*/ 211 h 524"/>
                  <a:gd name="T16" fmla="*/ 165 w 592"/>
                  <a:gd name="T17" fmla="*/ 211 h 524"/>
                  <a:gd name="T18" fmla="*/ 269 w 592"/>
                  <a:gd name="T19" fmla="*/ 274 h 524"/>
                  <a:gd name="T20" fmla="*/ 232 w 592"/>
                  <a:gd name="T21" fmla="*/ 375 h 524"/>
                  <a:gd name="T22" fmla="*/ 335 w 592"/>
                  <a:gd name="T23" fmla="*/ 513 h 524"/>
                  <a:gd name="T24" fmla="*/ 485 w 592"/>
                  <a:gd name="T25" fmla="*/ 524 h 524"/>
                  <a:gd name="T26" fmla="*/ 497 w 592"/>
                  <a:gd name="T27" fmla="*/ 439 h 524"/>
                  <a:gd name="T28" fmla="*/ 592 w 592"/>
                  <a:gd name="T29" fmla="*/ 403 h 524"/>
                  <a:gd name="T30" fmla="*/ 576 w 592"/>
                  <a:gd name="T31" fmla="*/ 382 h 524"/>
                  <a:gd name="T32" fmla="*/ 553 w 592"/>
                  <a:gd name="T33" fmla="*/ 375 h 524"/>
                  <a:gd name="T34" fmla="*/ 464 w 592"/>
                  <a:gd name="T35" fmla="*/ 387 h 524"/>
                  <a:gd name="T36" fmla="*/ 381 w 592"/>
                  <a:gd name="T37" fmla="*/ 287 h 524"/>
                  <a:gd name="T38" fmla="*/ 410 w 592"/>
                  <a:gd name="T39" fmla="*/ 229 h 524"/>
                  <a:gd name="T40" fmla="*/ 438 w 592"/>
                  <a:gd name="T41" fmla="*/ 184 h 524"/>
                  <a:gd name="T42" fmla="*/ 467 w 592"/>
                  <a:gd name="T43" fmla="*/ 158 h 524"/>
                  <a:gd name="T44" fmla="*/ 513 w 592"/>
                  <a:gd name="T45" fmla="*/ 187 h 524"/>
                  <a:gd name="T46" fmla="*/ 531 w 592"/>
                  <a:gd name="T47" fmla="*/ 226 h 524"/>
                  <a:gd name="T48" fmla="*/ 543 w 592"/>
                  <a:gd name="T49" fmla="*/ 137 h 524"/>
                  <a:gd name="T50" fmla="*/ 528 w 592"/>
                  <a:gd name="T51" fmla="*/ 61 h 524"/>
                  <a:gd name="T52" fmla="*/ 457 w 592"/>
                  <a:gd name="T53" fmla="*/ 58 h 524"/>
                  <a:gd name="T54" fmla="*/ 355 w 592"/>
                  <a:gd name="T55" fmla="*/ 158 h 524"/>
                  <a:gd name="T56" fmla="*/ 257 w 592"/>
                  <a:gd name="T57" fmla="*/ 122 h 524"/>
                  <a:gd name="T58" fmla="*/ 132 w 592"/>
                  <a:gd name="T59" fmla="*/ 0 h 524"/>
                  <a:gd name="T60" fmla="*/ 132 w 592"/>
                  <a:gd name="T6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2" h="524">
                    <a:moveTo>
                      <a:pt x="132" y="0"/>
                    </a:moveTo>
                    <a:lnTo>
                      <a:pt x="137" y="71"/>
                    </a:lnTo>
                    <a:lnTo>
                      <a:pt x="40" y="232"/>
                    </a:lnTo>
                    <a:lnTo>
                      <a:pt x="24" y="265"/>
                    </a:lnTo>
                    <a:lnTo>
                      <a:pt x="0" y="320"/>
                    </a:lnTo>
                    <a:lnTo>
                      <a:pt x="40" y="320"/>
                    </a:lnTo>
                    <a:lnTo>
                      <a:pt x="100" y="252"/>
                    </a:lnTo>
                    <a:lnTo>
                      <a:pt x="132" y="211"/>
                    </a:lnTo>
                    <a:lnTo>
                      <a:pt x="165" y="211"/>
                    </a:lnTo>
                    <a:lnTo>
                      <a:pt x="269" y="274"/>
                    </a:lnTo>
                    <a:lnTo>
                      <a:pt x="232" y="375"/>
                    </a:lnTo>
                    <a:lnTo>
                      <a:pt x="335" y="513"/>
                    </a:lnTo>
                    <a:lnTo>
                      <a:pt x="485" y="524"/>
                    </a:lnTo>
                    <a:lnTo>
                      <a:pt x="497" y="439"/>
                    </a:lnTo>
                    <a:lnTo>
                      <a:pt x="592" y="403"/>
                    </a:lnTo>
                    <a:lnTo>
                      <a:pt x="576" y="382"/>
                    </a:lnTo>
                    <a:lnTo>
                      <a:pt x="553" y="375"/>
                    </a:lnTo>
                    <a:lnTo>
                      <a:pt x="464" y="387"/>
                    </a:lnTo>
                    <a:lnTo>
                      <a:pt x="381" y="287"/>
                    </a:lnTo>
                    <a:lnTo>
                      <a:pt x="410" y="229"/>
                    </a:lnTo>
                    <a:lnTo>
                      <a:pt x="438" y="184"/>
                    </a:lnTo>
                    <a:lnTo>
                      <a:pt x="467" y="158"/>
                    </a:lnTo>
                    <a:lnTo>
                      <a:pt x="513" y="187"/>
                    </a:lnTo>
                    <a:lnTo>
                      <a:pt x="531" y="226"/>
                    </a:lnTo>
                    <a:lnTo>
                      <a:pt x="543" y="137"/>
                    </a:lnTo>
                    <a:lnTo>
                      <a:pt x="528" y="61"/>
                    </a:lnTo>
                    <a:lnTo>
                      <a:pt x="457" y="58"/>
                    </a:lnTo>
                    <a:lnTo>
                      <a:pt x="355" y="158"/>
                    </a:lnTo>
                    <a:lnTo>
                      <a:pt x="257" y="122"/>
                    </a:lnTo>
                    <a:lnTo>
                      <a:pt x="132" y="0"/>
                    </a:lnTo>
                    <a:lnTo>
                      <a:pt x="132" y="0"/>
                    </a:lnTo>
                    <a:close/>
                  </a:path>
                </a:pathLst>
              </a:custGeom>
              <a:solidFill>
                <a:srgbClr val="A3A3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29" name="Freeform 25"/>
              <p:cNvSpPr>
                <a:spLocks/>
              </p:cNvSpPr>
              <p:nvPr/>
            </p:nvSpPr>
            <p:spPr bwMode="auto">
              <a:xfrm>
                <a:off x="2515" y="1631"/>
                <a:ext cx="360" cy="438"/>
              </a:xfrm>
              <a:custGeom>
                <a:avLst/>
                <a:gdLst>
                  <a:gd name="T0" fmla="*/ 0 w 719"/>
                  <a:gd name="T1" fmla="*/ 780 h 877"/>
                  <a:gd name="T2" fmla="*/ 378 w 719"/>
                  <a:gd name="T3" fmla="*/ 140 h 877"/>
                  <a:gd name="T4" fmla="*/ 411 w 719"/>
                  <a:gd name="T5" fmla="*/ 99 h 877"/>
                  <a:gd name="T6" fmla="*/ 447 w 719"/>
                  <a:gd name="T7" fmla="*/ 63 h 877"/>
                  <a:gd name="T8" fmla="*/ 487 w 719"/>
                  <a:gd name="T9" fmla="*/ 31 h 877"/>
                  <a:gd name="T10" fmla="*/ 566 w 719"/>
                  <a:gd name="T11" fmla="*/ 2 h 877"/>
                  <a:gd name="T12" fmla="*/ 604 w 719"/>
                  <a:gd name="T13" fmla="*/ 0 h 877"/>
                  <a:gd name="T14" fmla="*/ 719 w 719"/>
                  <a:gd name="T15" fmla="*/ 274 h 877"/>
                  <a:gd name="T16" fmla="*/ 708 w 719"/>
                  <a:gd name="T17" fmla="*/ 756 h 877"/>
                  <a:gd name="T18" fmla="*/ 396 w 719"/>
                  <a:gd name="T19" fmla="*/ 774 h 877"/>
                  <a:gd name="T20" fmla="*/ 299 w 719"/>
                  <a:gd name="T21" fmla="*/ 877 h 877"/>
                  <a:gd name="T22" fmla="*/ 19 w 719"/>
                  <a:gd name="T23" fmla="*/ 848 h 877"/>
                  <a:gd name="T24" fmla="*/ 0 w 719"/>
                  <a:gd name="T25" fmla="*/ 780 h 877"/>
                  <a:gd name="T26" fmla="*/ 0 w 719"/>
                  <a:gd name="T27" fmla="*/ 78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9" h="877">
                    <a:moveTo>
                      <a:pt x="0" y="780"/>
                    </a:moveTo>
                    <a:lnTo>
                      <a:pt x="378" y="140"/>
                    </a:lnTo>
                    <a:lnTo>
                      <a:pt x="411" y="99"/>
                    </a:lnTo>
                    <a:lnTo>
                      <a:pt x="447" y="63"/>
                    </a:lnTo>
                    <a:lnTo>
                      <a:pt x="487" y="31"/>
                    </a:lnTo>
                    <a:lnTo>
                      <a:pt x="566" y="2"/>
                    </a:lnTo>
                    <a:lnTo>
                      <a:pt x="604" y="0"/>
                    </a:lnTo>
                    <a:lnTo>
                      <a:pt x="719" y="274"/>
                    </a:lnTo>
                    <a:lnTo>
                      <a:pt x="708" y="756"/>
                    </a:lnTo>
                    <a:lnTo>
                      <a:pt x="396" y="774"/>
                    </a:lnTo>
                    <a:lnTo>
                      <a:pt x="299" y="877"/>
                    </a:lnTo>
                    <a:lnTo>
                      <a:pt x="19" y="848"/>
                    </a:lnTo>
                    <a:lnTo>
                      <a:pt x="0" y="780"/>
                    </a:lnTo>
                    <a:lnTo>
                      <a:pt x="0" y="780"/>
                    </a:lnTo>
                    <a:close/>
                  </a:path>
                </a:pathLst>
              </a:custGeom>
              <a:solidFill>
                <a:srgbClr val="5454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30" name="Freeform 26"/>
              <p:cNvSpPr>
                <a:spLocks/>
              </p:cNvSpPr>
              <p:nvPr/>
            </p:nvSpPr>
            <p:spPr bwMode="auto">
              <a:xfrm>
                <a:off x="3332" y="1749"/>
                <a:ext cx="180" cy="326"/>
              </a:xfrm>
              <a:custGeom>
                <a:avLst/>
                <a:gdLst>
                  <a:gd name="T0" fmla="*/ 23 w 360"/>
                  <a:gd name="T1" fmla="*/ 0 h 652"/>
                  <a:gd name="T2" fmla="*/ 145 w 360"/>
                  <a:gd name="T3" fmla="*/ 7 h 652"/>
                  <a:gd name="T4" fmla="*/ 194 w 360"/>
                  <a:gd name="T5" fmla="*/ 50 h 652"/>
                  <a:gd name="T6" fmla="*/ 206 w 360"/>
                  <a:gd name="T7" fmla="*/ 80 h 652"/>
                  <a:gd name="T8" fmla="*/ 262 w 360"/>
                  <a:gd name="T9" fmla="*/ 317 h 652"/>
                  <a:gd name="T10" fmla="*/ 360 w 360"/>
                  <a:gd name="T11" fmla="*/ 480 h 652"/>
                  <a:gd name="T12" fmla="*/ 183 w 360"/>
                  <a:gd name="T13" fmla="*/ 652 h 652"/>
                  <a:gd name="T14" fmla="*/ 73 w 360"/>
                  <a:gd name="T15" fmla="*/ 652 h 652"/>
                  <a:gd name="T16" fmla="*/ 90 w 360"/>
                  <a:gd name="T17" fmla="*/ 306 h 652"/>
                  <a:gd name="T18" fmla="*/ 0 w 360"/>
                  <a:gd name="T19" fmla="*/ 37 h 652"/>
                  <a:gd name="T20" fmla="*/ 23 w 360"/>
                  <a:gd name="T21" fmla="*/ 0 h 652"/>
                  <a:gd name="T22" fmla="*/ 23 w 360"/>
                  <a:gd name="T23" fmla="*/ 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652">
                    <a:moveTo>
                      <a:pt x="23" y="0"/>
                    </a:moveTo>
                    <a:lnTo>
                      <a:pt x="145" y="7"/>
                    </a:lnTo>
                    <a:lnTo>
                      <a:pt x="194" y="50"/>
                    </a:lnTo>
                    <a:lnTo>
                      <a:pt x="206" y="80"/>
                    </a:lnTo>
                    <a:lnTo>
                      <a:pt x="262" y="317"/>
                    </a:lnTo>
                    <a:lnTo>
                      <a:pt x="360" y="480"/>
                    </a:lnTo>
                    <a:lnTo>
                      <a:pt x="183" y="652"/>
                    </a:lnTo>
                    <a:lnTo>
                      <a:pt x="73" y="652"/>
                    </a:lnTo>
                    <a:lnTo>
                      <a:pt x="90" y="306"/>
                    </a:lnTo>
                    <a:lnTo>
                      <a:pt x="0" y="37"/>
                    </a:lnTo>
                    <a:lnTo>
                      <a:pt x="23" y="0"/>
                    </a:lnTo>
                    <a:lnTo>
                      <a:pt x="23" y="0"/>
                    </a:lnTo>
                    <a:close/>
                  </a:path>
                </a:pathLst>
              </a:custGeom>
              <a:solidFill>
                <a:srgbClr val="5454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31" name="Freeform 27"/>
              <p:cNvSpPr>
                <a:spLocks/>
              </p:cNvSpPr>
              <p:nvPr/>
            </p:nvSpPr>
            <p:spPr bwMode="auto">
              <a:xfrm>
                <a:off x="3219" y="1786"/>
                <a:ext cx="125" cy="293"/>
              </a:xfrm>
              <a:custGeom>
                <a:avLst/>
                <a:gdLst>
                  <a:gd name="T0" fmla="*/ 195 w 249"/>
                  <a:gd name="T1" fmla="*/ 0 h 586"/>
                  <a:gd name="T2" fmla="*/ 249 w 249"/>
                  <a:gd name="T3" fmla="*/ 160 h 586"/>
                  <a:gd name="T4" fmla="*/ 249 w 249"/>
                  <a:gd name="T5" fmla="*/ 586 h 586"/>
                  <a:gd name="T6" fmla="*/ 0 w 249"/>
                  <a:gd name="T7" fmla="*/ 567 h 586"/>
                  <a:gd name="T8" fmla="*/ 18 w 249"/>
                  <a:gd name="T9" fmla="*/ 500 h 586"/>
                  <a:gd name="T10" fmla="*/ 152 w 249"/>
                  <a:gd name="T11" fmla="*/ 421 h 586"/>
                  <a:gd name="T12" fmla="*/ 55 w 249"/>
                  <a:gd name="T13" fmla="*/ 299 h 586"/>
                  <a:gd name="T14" fmla="*/ 61 w 249"/>
                  <a:gd name="T15" fmla="*/ 99 h 586"/>
                  <a:gd name="T16" fmla="*/ 195 w 249"/>
                  <a:gd name="T17" fmla="*/ 0 h 586"/>
                  <a:gd name="T18" fmla="*/ 195 w 249"/>
                  <a:gd name="T19"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586">
                    <a:moveTo>
                      <a:pt x="195" y="0"/>
                    </a:moveTo>
                    <a:lnTo>
                      <a:pt x="249" y="160"/>
                    </a:lnTo>
                    <a:lnTo>
                      <a:pt x="249" y="586"/>
                    </a:lnTo>
                    <a:lnTo>
                      <a:pt x="0" y="567"/>
                    </a:lnTo>
                    <a:lnTo>
                      <a:pt x="18" y="500"/>
                    </a:lnTo>
                    <a:lnTo>
                      <a:pt x="152" y="421"/>
                    </a:lnTo>
                    <a:lnTo>
                      <a:pt x="55" y="299"/>
                    </a:lnTo>
                    <a:lnTo>
                      <a:pt x="61" y="99"/>
                    </a:lnTo>
                    <a:lnTo>
                      <a:pt x="195" y="0"/>
                    </a:lnTo>
                    <a:lnTo>
                      <a:pt x="195" y="0"/>
                    </a:lnTo>
                    <a:close/>
                  </a:path>
                </a:pathLst>
              </a:custGeom>
              <a:solidFill>
                <a:srgbClr val="DBB2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32" name="Freeform 28"/>
              <p:cNvSpPr>
                <a:spLocks/>
              </p:cNvSpPr>
              <p:nvPr/>
            </p:nvSpPr>
            <p:spPr bwMode="auto">
              <a:xfrm>
                <a:off x="3432" y="1754"/>
                <a:ext cx="342" cy="345"/>
              </a:xfrm>
              <a:custGeom>
                <a:avLst/>
                <a:gdLst>
                  <a:gd name="T0" fmla="*/ 0 w 684"/>
                  <a:gd name="T1" fmla="*/ 641 h 689"/>
                  <a:gd name="T2" fmla="*/ 30 w 684"/>
                  <a:gd name="T3" fmla="*/ 617 h 689"/>
                  <a:gd name="T4" fmla="*/ 103 w 684"/>
                  <a:gd name="T5" fmla="*/ 560 h 689"/>
                  <a:gd name="T6" fmla="*/ 151 w 684"/>
                  <a:gd name="T7" fmla="*/ 524 h 689"/>
                  <a:gd name="T8" fmla="*/ 198 w 684"/>
                  <a:gd name="T9" fmla="*/ 486 h 689"/>
                  <a:gd name="T10" fmla="*/ 245 w 684"/>
                  <a:gd name="T11" fmla="*/ 450 h 689"/>
                  <a:gd name="T12" fmla="*/ 288 w 684"/>
                  <a:gd name="T13" fmla="*/ 414 h 689"/>
                  <a:gd name="T14" fmla="*/ 466 w 684"/>
                  <a:gd name="T15" fmla="*/ 239 h 689"/>
                  <a:gd name="T16" fmla="*/ 502 w 684"/>
                  <a:gd name="T17" fmla="*/ 196 h 689"/>
                  <a:gd name="T18" fmla="*/ 541 w 684"/>
                  <a:gd name="T19" fmla="*/ 149 h 689"/>
                  <a:gd name="T20" fmla="*/ 578 w 684"/>
                  <a:gd name="T21" fmla="*/ 105 h 689"/>
                  <a:gd name="T22" fmla="*/ 614 w 684"/>
                  <a:gd name="T23" fmla="*/ 65 h 689"/>
                  <a:gd name="T24" fmla="*/ 666 w 684"/>
                  <a:gd name="T25" fmla="*/ 15 h 689"/>
                  <a:gd name="T26" fmla="*/ 684 w 684"/>
                  <a:gd name="T27" fmla="*/ 0 h 689"/>
                  <a:gd name="T28" fmla="*/ 680 w 684"/>
                  <a:gd name="T29" fmla="*/ 70 h 689"/>
                  <a:gd name="T30" fmla="*/ 580 w 684"/>
                  <a:gd name="T31" fmla="*/ 261 h 689"/>
                  <a:gd name="T32" fmla="*/ 540 w 684"/>
                  <a:gd name="T33" fmla="*/ 493 h 689"/>
                  <a:gd name="T34" fmla="*/ 584 w 684"/>
                  <a:gd name="T35" fmla="*/ 689 h 689"/>
                  <a:gd name="T36" fmla="*/ 0 w 684"/>
                  <a:gd name="T37" fmla="*/ 641 h 689"/>
                  <a:gd name="T38" fmla="*/ 0 w 684"/>
                  <a:gd name="T39" fmla="*/ 641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4" h="689">
                    <a:moveTo>
                      <a:pt x="0" y="641"/>
                    </a:moveTo>
                    <a:lnTo>
                      <a:pt x="30" y="617"/>
                    </a:lnTo>
                    <a:lnTo>
                      <a:pt x="103" y="560"/>
                    </a:lnTo>
                    <a:lnTo>
                      <a:pt x="151" y="524"/>
                    </a:lnTo>
                    <a:lnTo>
                      <a:pt x="198" y="486"/>
                    </a:lnTo>
                    <a:lnTo>
                      <a:pt x="245" y="450"/>
                    </a:lnTo>
                    <a:lnTo>
                      <a:pt x="288" y="414"/>
                    </a:lnTo>
                    <a:lnTo>
                      <a:pt x="466" y="239"/>
                    </a:lnTo>
                    <a:lnTo>
                      <a:pt x="502" y="196"/>
                    </a:lnTo>
                    <a:lnTo>
                      <a:pt x="541" y="149"/>
                    </a:lnTo>
                    <a:lnTo>
                      <a:pt x="578" y="105"/>
                    </a:lnTo>
                    <a:lnTo>
                      <a:pt x="614" y="65"/>
                    </a:lnTo>
                    <a:lnTo>
                      <a:pt x="666" y="15"/>
                    </a:lnTo>
                    <a:lnTo>
                      <a:pt x="684" y="0"/>
                    </a:lnTo>
                    <a:lnTo>
                      <a:pt x="680" y="70"/>
                    </a:lnTo>
                    <a:lnTo>
                      <a:pt x="580" y="261"/>
                    </a:lnTo>
                    <a:lnTo>
                      <a:pt x="540" y="493"/>
                    </a:lnTo>
                    <a:lnTo>
                      <a:pt x="584" y="689"/>
                    </a:lnTo>
                    <a:lnTo>
                      <a:pt x="0" y="641"/>
                    </a:lnTo>
                    <a:lnTo>
                      <a:pt x="0" y="641"/>
                    </a:lnTo>
                    <a:close/>
                  </a:path>
                </a:pathLst>
              </a:custGeom>
              <a:solidFill>
                <a:srgbClr val="B8A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33" name="Freeform 29"/>
              <p:cNvSpPr>
                <a:spLocks/>
              </p:cNvSpPr>
              <p:nvPr/>
            </p:nvSpPr>
            <p:spPr bwMode="auto">
              <a:xfrm>
                <a:off x="3761" y="1730"/>
                <a:ext cx="184" cy="351"/>
              </a:xfrm>
              <a:custGeom>
                <a:avLst/>
                <a:gdLst>
                  <a:gd name="T0" fmla="*/ 189 w 367"/>
                  <a:gd name="T1" fmla="*/ 211 h 704"/>
                  <a:gd name="T2" fmla="*/ 197 w 367"/>
                  <a:gd name="T3" fmla="*/ 333 h 704"/>
                  <a:gd name="T4" fmla="*/ 221 w 367"/>
                  <a:gd name="T5" fmla="*/ 378 h 704"/>
                  <a:gd name="T6" fmla="*/ 251 w 367"/>
                  <a:gd name="T7" fmla="*/ 421 h 704"/>
                  <a:gd name="T8" fmla="*/ 315 w 367"/>
                  <a:gd name="T9" fmla="*/ 489 h 704"/>
                  <a:gd name="T10" fmla="*/ 362 w 367"/>
                  <a:gd name="T11" fmla="*/ 537 h 704"/>
                  <a:gd name="T12" fmla="*/ 354 w 367"/>
                  <a:gd name="T13" fmla="*/ 590 h 704"/>
                  <a:gd name="T14" fmla="*/ 306 w 367"/>
                  <a:gd name="T15" fmla="*/ 647 h 704"/>
                  <a:gd name="T16" fmla="*/ 356 w 367"/>
                  <a:gd name="T17" fmla="*/ 679 h 704"/>
                  <a:gd name="T18" fmla="*/ 367 w 367"/>
                  <a:gd name="T19" fmla="*/ 704 h 704"/>
                  <a:gd name="T20" fmla="*/ 114 w 367"/>
                  <a:gd name="T21" fmla="*/ 663 h 704"/>
                  <a:gd name="T22" fmla="*/ 61 w 367"/>
                  <a:gd name="T23" fmla="*/ 583 h 704"/>
                  <a:gd name="T24" fmla="*/ 49 w 367"/>
                  <a:gd name="T25" fmla="*/ 499 h 704"/>
                  <a:gd name="T26" fmla="*/ 0 w 367"/>
                  <a:gd name="T27" fmla="*/ 385 h 704"/>
                  <a:gd name="T28" fmla="*/ 39 w 367"/>
                  <a:gd name="T29" fmla="*/ 281 h 704"/>
                  <a:gd name="T30" fmla="*/ 75 w 367"/>
                  <a:gd name="T31" fmla="*/ 158 h 704"/>
                  <a:gd name="T32" fmla="*/ 59 w 367"/>
                  <a:gd name="T33" fmla="*/ 56 h 704"/>
                  <a:gd name="T34" fmla="*/ 45 w 367"/>
                  <a:gd name="T35" fmla="*/ 0 h 704"/>
                  <a:gd name="T36" fmla="*/ 140 w 367"/>
                  <a:gd name="T37" fmla="*/ 57 h 704"/>
                  <a:gd name="T38" fmla="*/ 151 w 367"/>
                  <a:gd name="T39" fmla="*/ 112 h 704"/>
                  <a:gd name="T40" fmla="*/ 122 w 367"/>
                  <a:gd name="T41" fmla="*/ 189 h 704"/>
                  <a:gd name="T42" fmla="*/ 77 w 367"/>
                  <a:gd name="T43" fmla="*/ 294 h 704"/>
                  <a:gd name="T44" fmla="*/ 61 w 367"/>
                  <a:gd name="T45" fmla="*/ 359 h 704"/>
                  <a:gd name="T46" fmla="*/ 108 w 367"/>
                  <a:gd name="T47" fmla="*/ 327 h 704"/>
                  <a:gd name="T48" fmla="*/ 144 w 367"/>
                  <a:gd name="T49" fmla="*/ 288 h 704"/>
                  <a:gd name="T50" fmla="*/ 189 w 367"/>
                  <a:gd name="T51" fmla="*/ 211 h 704"/>
                  <a:gd name="T52" fmla="*/ 189 w 367"/>
                  <a:gd name="T53" fmla="*/ 211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7" h="704">
                    <a:moveTo>
                      <a:pt x="189" y="211"/>
                    </a:moveTo>
                    <a:lnTo>
                      <a:pt x="197" y="333"/>
                    </a:lnTo>
                    <a:lnTo>
                      <a:pt x="221" y="378"/>
                    </a:lnTo>
                    <a:lnTo>
                      <a:pt x="251" y="421"/>
                    </a:lnTo>
                    <a:lnTo>
                      <a:pt x="315" y="489"/>
                    </a:lnTo>
                    <a:lnTo>
                      <a:pt x="362" y="537"/>
                    </a:lnTo>
                    <a:lnTo>
                      <a:pt x="354" y="590"/>
                    </a:lnTo>
                    <a:lnTo>
                      <a:pt x="306" y="647"/>
                    </a:lnTo>
                    <a:lnTo>
                      <a:pt x="356" y="679"/>
                    </a:lnTo>
                    <a:lnTo>
                      <a:pt x="367" y="704"/>
                    </a:lnTo>
                    <a:lnTo>
                      <a:pt x="114" y="663"/>
                    </a:lnTo>
                    <a:lnTo>
                      <a:pt x="61" y="583"/>
                    </a:lnTo>
                    <a:lnTo>
                      <a:pt x="49" y="499"/>
                    </a:lnTo>
                    <a:lnTo>
                      <a:pt x="0" y="385"/>
                    </a:lnTo>
                    <a:lnTo>
                      <a:pt x="39" y="281"/>
                    </a:lnTo>
                    <a:lnTo>
                      <a:pt x="75" y="158"/>
                    </a:lnTo>
                    <a:lnTo>
                      <a:pt x="59" y="56"/>
                    </a:lnTo>
                    <a:lnTo>
                      <a:pt x="45" y="0"/>
                    </a:lnTo>
                    <a:lnTo>
                      <a:pt x="140" y="57"/>
                    </a:lnTo>
                    <a:lnTo>
                      <a:pt x="151" y="112"/>
                    </a:lnTo>
                    <a:lnTo>
                      <a:pt x="122" y="189"/>
                    </a:lnTo>
                    <a:lnTo>
                      <a:pt x="77" y="294"/>
                    </a:lnTo>
                    <a:lnTo>
                      <a:pt x="61" y="359"/>
                    </a:lnTo>
                    <a:lnTo>
                      <a:pt x="108" y="327"/>
                    </a:lnTo>
                    <a:lnTo>
                      <a:pt x="144" y="288"/>
                    </a:lnTo>
                    <a:lnTo>
                      <a:pt x="189" y="211"/>
                    </a:lnTo>
                    <a:lnTo>
                      <a:pt x="189" y="211"/>
                    </a:lnTo>
                    <a:close/>
                  </a:path>
                </a:pathLst>
              </a:custGeom>
              <a:solidFill>
                <a:srgbClr val="CCC4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34" name="Freeform 30"/>
              <p:cNvSpPr>
                <a:spLocks/>
              </p:cNvSpPr>
              <p:nvPr/>
            </p:nvSpPr>
            <p:spPr bwMode="auto">
              <a:xfrm>
                <a:off x="3223" y="1595"/>
                <a:ext cx="114" cy="47"/>
              </a:xfrm>
              <a:custGeom>
                <a:avLst/>
                <a:gdLst>
                  <a:gd name="T0" fmla="*/ 22 w 227"/>
                  <a:gd name="T1" fmla="*/ 0 h 96"/>
                  <a:gd name="T2" fmla="*/ 227 w 227"/>
                  <a:gd name="T3" fmla="*/ 83 h 96"/>
                  <a:gd name="T4" fmla="*/ 71 w 227"/>
                  <a:gd name="T5" fmla="*/ 96 h 96"/>
                  <a:gd name="T6" fmla="*/ 0 w 227"/>
                  <a:gd name="T7" fmla="*/ 31 h 96"/>
                  <a:gd name="T8" fmla="*/ 22 w 227"/>
                  <a:gd name="T9" fmla="*/ 0 h 96"/>
                  <a:gd name="T10" fmla="*/ 22 w 227"/>
                  <a:gd name="T11" fmla="*/ 0 h 96"/>
                </a:gdLst>
                <a:ahLst/>
                <a:cxnLst>
                  <a:cxn ang="0">
                    <a:pos x="T0" y="T1"/>
                  </a:cxn>
                  <a:cxn ang="0">
                    <a:pos x="T2" y="T3"/>
                  </a:cxn>
                  <a:cxn ang="0">
                    <a:pos x="T4" y="T5"/>
                  </a:cxn>
                  <a:cxn ang="0">
                    <a:pos x="T6" y="T7"/>
                  </a:cxn>
                  <a:cxn ang="0">
                    <a:pos x="T8" y="T9"/>
                  </a:cxn>
                  <a:cxn ang="0">
                    <a:pos x="T10" y="T11"/>
                  </a:cxn>
                </a:cxnLst>
                <a:rect l="0" t="0" r="r" b="b"/>
                <a:pathLst>
                  <a:path w="227" h="96">
                    <a:moveTo>
                      <a:pt x="22" y="0"/>
                    </a:moveTo>
                    <a:lnTo>
                      <a:pt x="227" y="83"/>
                    </a:lnTo>
                    <a:lnTo>
                      <a:pt x="71" y="96"/>
                    </a:lnTo>
                    <a:lnTo>
                      <a:pt x="0" y="31"/>
                    </a:lnTo>
                    <a:lnTo>
                      <a:pt x="22" y="0"/>
                    </a:lnTo>
                    <a:lnTo>
                      <a:pt x="22" y="0"/>
                    </a:lnTo>
                    <a:close/>
                  </a:path>
                </a:pathLst>
              </a:custGeom>
              <a:solidFill>
                <a:srgbClr val="B2E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35" name="Freeform 31"/>
              <p:cNvSpPr>
                <a:spLocks/>
              </p:cNvSpPr>
              <p:nvPr/>
            </p:nvSpPr>
            <p:spPr bwMode="auto">
              <a:xfrm>
                <a:off x="3350" y="1638"/>
                <a:ext cx="82" cy="40"/>
              </a:xfrm>
              <a:custGeom>
                <a:avLst/>
                <a:gdLst>
                  <a:gd name="T0" fmla="*/ 21 w 165"/>
                  <a:gd name="T1" fmla="*/ 0 h 79"/>
                  <a:gd name="T2" fmla="*/ 165 w 165"/>
                  <a:gd name="T3" fmla="*/ 45 h 79"/>
                  <a:gd name="T4" fmla="*/ 116 w 165"/>
                  <a:gd name="T5" fmla="*/ 79 h 79"/>
                  <a:gd name="T6" fmla="*/ 30 w 165"/>
                  <a:gd name="T7" fmla="*/ 79 h 79"/>
                  <a:gd name="T8" fmla="*/ 0 w 165"/>
                  <a:gd name="T9" fmla="*/ 18 h 79"/>
                  <a:gd name="T10" fmla="*/ 21 w 165"/>
                  <a:gd name="T11" fmla="*/ 0 h 79"/>
                  <a:gd name="T12" fmla="*/ 21 w 165"/>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165" h="79">
                    <a:moveTo>
                      <a:pt x="21" y="0"/>
                    </a:moveTo>
                    <a:lnTo>
                      <a:pt x="165" y="45"/>
                    </a:lnTo>
                    <a:lnTo>
                      <a:pt x="116" y="79"/>
                    </a:lnTo>
                    <a:lnTo>
                      <a:pt x="30" y="79"/>
                    </a:lnTo>
                    <a:lnTo>
                      <a:pt x="0" y="18"/>
                    </a:lnTo>
                    <a:lnTo>
                      <a:pt x="21" y="0"/>
                    </a:lnTo>
                    <a:lnTo>
                      <a:pt x="21" y="0"/>
                    </a:lnTo>
                    <a:close/>
                  </a:path>
                </a:pathLst>
              </a:custGeom>
              <a:solidFill>
                <a:srgbClr val="B2E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36" name="Freeform 32"/>
              <p:cNvSpPr>
                <a:spLocks/>
              </p:cNvSpPr>
              <p:nvPr/>
            </p:nvSpPr>
            <p:spPr bwMode="auto">
              <a:xfrm>
                <a:off x="3182" y="1682"/>
                <a:ext cx="150" cy="86"/>
              </a:xfrm>
              <a:custGeom>
                <a:avLst/>
                <a:gdLst>
                  <a:gd name="T0" fmla="*/ 0 w 301"/>
                  <a:gd name="T1" fmla="*/ 70 h 171"/>
                  <a:gd name="T2" fmla="*/ 118 w 301"/>
                  <a:gd name="T3" fmla="*/ 30 h 171"/>
                  <a:gd name="T4" fmla="*/ 197 w 301"/>
                  <a:gd name="T5" fmla="*/ 0 h 171"/>
                  <a:gd name="T6" fmla="*/ 158 w 301"/>
                  <a:gd name="T7" fmla="*/ 48 h 171"/>
                  <a:gd name="T8" fmla="*/ 197 w 301"/>
                  <a:gd name="T9" fmla="*/ 52 h 171"/>
                  <a:gd name="T10" fmla="*/ 201 w 301"/>
                  <a:gd name="T11" fmla="*/ 83 h 171"/>
                  <a:gd name="T12" fmla="*/ 236 w 301"/>
                  <a:gd name="T13" fmla="*/ 79 h 171"/>
                  <a:gd name="T14" fmla="*/ 270 w 301"/>
                  <a:gd name="T15" fmla="*/ 91 h 171"/>
                  <a:gd name="T16" fmla="*/ 301 w 301"/>
                  <a:gd name="T17" fmla="*/ 171 h 171"/>
                  <a:gd name="T18" fmla="*/ 184 w 301"/>
                  <a:gd name="T19" fmla="*/ 152 h 171"/>
                  <a:gd name="T20" fmla="*/ 148 w 301"/>
                  <a:gd name="T21" fmla="*/ 122 h 171"/>
                  <a:gd name="T22" fmla="*/ 71 w 301"/>
                  <a:gd name="T23" fmla="*/ 113 h 171"/>
                  <a:gd name="T24" fmla="*/ 0 w 301"/>
                  <a:gd name="T25" fmla="*/ 70 h 171"/>
                  <a:gd name="T26" fmla="*/ 0 w 301"/>
                  <a:gd name="T27" fmla="*/ 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171">
                    <a:moveTo>
                      <a:pt x="0" y="70"/>
                    </a:moveTo>
                    <a:lnTo>
                      <a:pt x="118" y="30"/>
                    </a:lnTo>
                    <a:lnTo>
                      <a:pt x="197" y="0"/>
                    </a:lnTo>
                    <a:lnTo>
                      <a:pt x="158" y="48"/>
                    </a:lnTo>
                    <a:lnTo>
                      <a:pt x="197" y="52"/>
                    </a:lnTo>
                    <a:lnTo>
                      <a:pt x="201" y="83"/>
                    </a:lnTo>
                    <a:lnTo>
                      <a:pt x="236" y="79"/>
                    </a:lnTo>
                    <a:lnTo>
                      <a:pt x="270" y="91"/>
                    </a:lnTo>
                    <a:lnTo>
                      <a:pt x="301" y="171"/>
                    </a:lnTo>
                    <a:lnTo>
                      <a:pt x="184" y="152"/>
                    </a:lnTo>
                    <a:lnTo>
                      <a:pt x="148" y="122"/>
                    </a:lnTo>
                    <a:lnTo>
                      <a:pt x="71" y="113"/>
                    </a:lnTo>
                    <a:lnTo>
                      <a:pt x="0" y="70"/>
                    </a:lnTo>
                    <a:lnTo>
                      <a:pt x="0" y="7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37" name="Freeform 33"/>
              <p:cNvSpPr>
                <a:spLocks/>
              </p:cNvSpPr>
              <p:nvPr/>
            </p:nvSpPr>
            <p:spPr bwMode="auto">
              <a:xfrm>
                <a:off x="2189" y="2057"/>
                <a:ext cx="1954" cy="156"/>
              </a:xfrm>
              <a:custGeom>
                <a:avLst/>
                <a:gdLst>
                  <a:gd name="T0" fmla="*/ 0 w 3907"/>
                  <a:gd name="T1" fmla="*/ 265 h 312"/>
                  <a:gd name="T2" fmla="*/ 191 w 3907"/>
                  <a:gd name="T3" fmla="*/ 216 h 312"/>
                  <a:gd name="T4" fmla="*/ 295 w 3907"/>
                  <a:gd name="T5" fmla="*/ 187 h 312"/>
                  <a:gd name="T6" fmla="*/ 403 w 3907"/>
                  <a:gd name="T7" fmla="*/ 158 h 312"/>
                  <a:gd name="T8" fmla="*/ 509 w 3907"/>
                  <a:gd name="T9" fmla="*/ 129 h 312"/>
                  <a:gd name="T10" fmla="*/ 613 w 3907"/>
                  <a:gd name="T11" fmla="*/ 101 h 312"/>
                  <a:gd name="T12" fmla="*/ 713 w 3907"/>
                  <a:gd name="T13" fmla="*/ 78 h 312"/>
                  <a:gd name="T14" fmla="*/ 804 w 3907"/>
                  <a:gd name="T15" fmla="*/ 57 h 312"/>
                  <a:gd name="T16" fmla="*/ 1056 w 3907"/>
                  <a:gd name="T17" fmla="*/ 22 h 312"/>
                  <a:gd name="T18" fmla="*/ 1391 w 3907"/>
                  <a:gd name="T19" fmla="*/ 1 h 312"/>
                  <a:gd name="T20" fmla="*/ 2200 w 3907"/>
                  <a:gd name="T21" fmla="*/ 0 h 312"/>
                  <a:gd name="T22" fmla="*/ 3006 w 3907"/>
                  <a:gd name="T23" fmla="*/ 46 h 312"/>
                  <a:gd name="T24" fmla="*/ 3582 w 3907"/>
                  <a:gd name="T25" fmla="*/ 137 h 312"/>
                  <a:gd name="T26" fmla="*/ 3768 w 3907"/>
                  <a:gd name="T27" fmla="*/ 217 h 312"/>
                  <a:gd name="T28" fmla="*/ 3825 w 3907"/>
                  <a:gd name="T29" fmla="*/ 248 h 312"/>
                  <a:gd name="T30" fmla="*/ 3904 w 3907"/>
                  <a:gd name="T31" fmla="*/ 269 h 312"/>
                  <a:gd name="T32" fmla="*/ 3907 w 3907"/>
                  <a:gd name="T33" fmla="*/ 312 h 312"/>
                  <a:gd name="T34" fmla="*/ 3689 w 3907"/>
                  <a:gd name="T35" fmla="*/ 256 h 312"/>
                  <a:gd name="T36" fmla="*/ 3598 w 3907"/>
                  <a:gd name="T37" fmla="*/ 230 h 312"/>
                  <a:gd name="T38" fmla="*/ 3510 w 3907"/>
                  <a:gd name="T39" fmla="*/ 205 h 312"/>
                  <a:gd name="T40" fmla="*/ 3419 w 3907"/>
                  <a:gd name="T41" fmla="*/ 183 h 312"/>
                  <a:gd name="T42" fmla="*/ 3321 w 3907"/>
                  <a:gd name="T43" fmla="*/ 162 h 312"/>
                  <a:gd name="T44" fmla="*/ 3070 w 3907"/>
                  <a:gd name="T45" fmla="*/ 125 h 312"/>
                  <a:gd name="T46" fmla="*/ 2693 w 3907"/>
                  <a:gd name="T47" fmla="*/ 91 h 312"/>
                  <a:gd name="T48" fmla="*/ 2311 w 3907"/>
                  <a:gd name="T49" fmla="*/ 73 h 312"/>
                  <a:gd name="T50" fmla="*/ 1537 w 3907"/>
                  <a:gd name="T51" fmla="*/ 85 h 312"/>
                  <a:gd name="T52" fmla="*/ 767 w 3907"/>
                  <a:gd name="T53" fmla="*/ 158 h 312"/>
                  <a:gd name="T54" fmla="*/ 577 w 3907"/>
                  <a:gd name="T55" fmla="*/ 186 h 312"/>
                  <a:gd name="T56" fmla="*/ 389 w 3907"/>
                  <a:gd name="T57" fmla="*/ 217 h 312"/>
                  <a:gd name="T58" fmla="*/ 202 w 3907"/>
                  <a:gd name="T59" fmla="*/ 253 h 312"/>
                  <a:gd name="T60" fmla="*/ 18 w 3907"/>
                  <a:gd name="T61" fmla="*/ 292 h 312"/>
                  <a:gd name="T62" fmla="*/ 0 w 3907"/>
                  <a:gd name="T63" fmla="*/ 265 h 312"/>
                  <a:gd name="T64" fmla="*/ 0 w 3907"/>
                  <a:gd name="T65" fmla="*/ 26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7" h="312">
                    <a:moveTo>
                      <a:pt x="0" y="265"/>
                    </a:moveTo>
                    <a:lnTo>
                      <a:pt x="191" y="216"/>
                    </a:lnTo>
                    <a:lnTo>
                      <a:pt x="295" y="187"/>
                    </a:lnTo>
                    <a:lnTo>
                      <a:pt x="403" y="158"/>
                    </a:lnTo>
                    <a:lnTo>
                      <a:pt x="509" y="129"/>
                    </a:lnTo>
                    <a:lnTo>
                      <a:pt x="613" y="101"/>
                    </a:lnTo>
                    <a:lnTo>
                      <a:pt x="713" y="78"/>
                    </a:lnTo>
                    <a:lnTo>
                      <a:pt x="804" y="57"/>
                    </a:lnTo>
                    <a:lnTo>
                      <a:pt x="1056" y="22"/>
                    </a:lnTo>
                    <a:lnTo>
                      <a:pt x="1391" y="1"/>
                    </a:lnTo>
                    <a:lnTo>
                      <a:pt x="2200" y="0"/>
                    </a:lnTo>
                    <a:lnTo>
                      <a:pt x="3006" y="46"/>
                    </a:lnTo>
                    <a:lnTo>
                      <a:pt x="3582" y="137"/>
                    </a:lnTo>
                    <a:lnTo>
                      <a:pt x="3768" y="217"/>
                    </a:lnTo>
                    <a:lnTo>
                      <a:pt x="3825" y="248"/>
                    </a:lnTo>
                    <a:lnTo>
                      <a:pt x="3904" y="269"/>
                    </a:lnTo>
                    <a:lnTo>
                      <a:pt x="3907" y="312"/>
                    </a:lnTo>
                    <a:lnTo>
                      <a:pt x="3689" y="256"/>
                    </a:lnTo>
                    <a:lnTo>
                      <a:pt x="3598" y="230"/>
                    </a:lnTo>
                    <a:lnTo>
                      <a:pt x="3510" y="205"/>
                    </a:lnTo>
                    <a:lnTo>
                      <a:pt x="3419" y="183"/>
                    </a:lnTo>
                    <a:lnTo>
                      <a:pt x="3321" y="162"/>
                    </a:lnTo>
                    <a:lnTo>
                      <a:pt x="3070" y="125"/>
                    </a:lnTo>
                    <a:lnTo>
                      <a:pt x="2693" y="91"/>
                    </a:lnTo>
                    <a:lnTo>
                      <a:pt x="2311" y="73"/>
                    </a:lnTo>
                    <a:lnTo>
                      <a:pt x="1537" y="85"/>
                    </a:lnTo>
                    <a:lnTo>
                      <a:pt x="767" y="158"/>
                    </a:lnTo>
                    <a:lnTo>
                      <a:pt x="577" y="186"/>
                    </a:lnTo>
                    <a:lnTo>
                      <a:pt x="389" y="217"/>
                    </a:lnTo>
                    <a:lnTo>
                      <a:pt x="202" y="253"/>
                    </a:lnTo>
                    <a:lnTo>
                      <a:pt x="18" y="292"/>
                    </a:lnTo>
                    <a:lnTo>
                      <a:pt x="0" y="265"/>
                    </a:lnTo>
                    <a:lnTo>
                      <a:pt x="0" y="2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38" name="Freeform 34"/>
              <p:cNvSpPr>
                <a:spLocks/>
              </p:cNvSpPr>
              <p:nvPr/>
            </p:nvSpPr>
            <p:spPr bwMode="auto">
              <a:xfrm>
                <a:off x="2214" y="2050"/>
                <a:ext cx="101" cy="134"/>
              </a:xfrm>
              <a:custGeom>
                <a:avLst/>
                <a:gdLst>
                  <a:gd name="T0" fmla="*/ 78 w 204"/>
                  <a:gd name="T1" fmla="*/ 57 h 267"/>
                  <a:gd name="T2" fmla="*/ 43 w 204"/>
                  <a:gd name="T3" fmla="*/ 130 h 267"/>
                  <a:gd name="T4" fmla="*/ 60 w 204"/>
                  <a:gd name="T5" fmla="*/ 204 h 267"/>
                  <a:gd name="T6" fmla="*/ 83 w 204"/>
                  <a:gd name="T7" fmla="*/ 233 h 267"/>
                  <a:gd name="T8" fmla="*/ 115 w 204"/>
                  <a:gd name="T9" fmla="*/ 254 h 267"/>
                  <a:gd name="T10" fmla="*/ 107 w 204"/>
                  <a:gd name="T11" fmla="*/ 265 h 267"/>
                  <a:gd name="T12" fmla="*/ 76 w 204"/>
                  <a:gd name="T13" fmla="*/ 267 h 267"/>
                  <a:gd name="T14" fmla="*/ 14 w 204"/>
                  <a:gd name="T15" fmla="*/ 216 h 267"/>
                  <a:gd name="T16" fmla="*/ 0 w 204"/>
                  <a:gd name="T17" fmla="*/ 130 h 267"/>
                  <a:gd name="T18" fmla="*/ 21 w 204"/>
                  <a:gd name="T19" fmla="*/ 57 h 267"/>
                  <a:gd name="T20" fmla="*/ 42 w 204"/>
                  <a:gd name="T21" fmla="*/ 31 h 267"/>
                  <a:gd name="T22" fmla="*/ 68 w 204"/>
                  <a:gd name="T23" fmla="*/ 13 h 267"/>
                  <a:gd name="T24" fmla="*/ 132 w 204"/>
                  <a:gd name="T25" fmla="*/ 0 h 267"/>
                  <a:gd name="T26" fmla="*/ 204 w 204"/>
                  <a:gd name="T27" fmla="*/ 24 h 267"/>
                  <a:gd name="T28" fmla="*/ 198 w 204"/>
                  <a:gd name="T29" fmla="*/ 45 h 267"/>
                  <a:gd name="T30" fmla="*/ 168 w 204"/>
                  <a:gd name="T31" fmla="*/ 57 h 267"/>
                  <a:gd name="T32" fmla="*/ 78 w 204"/>
                  <a:gd name="T33" fmla="*/ 57 h 267"/>
                  <a:gd name="T34" fmla="*/ 78 w 204"/>
                  <a:gd name="T35" fmla="*/ 5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267">
                    <a:moveTo>
                      <a:pt x="78" y="57"/>
                    </a:moveTo>
                    <a:lnTo>
                      <a:pt x="43" y="130"/>
                    </a:lnTo>
                    <a:lnTo>
                      <a:pt x="60" y="204"/>
                    </a:lnTo>
                    <a:lnTo>
                      <a:pt x="83" y="233"/>
                    </a:lnTo>
                    <a:lnTo>
                      <a:pt x="115" y="254"/>
                    </a:lnTo>
                    <a:lnTo>
                      <a:pt x="107" y="265"/>
                    </a:lnTo>
                    <a:lnTo>
                      <a:pt x="76" y="267"/>
                    </a:lnTo>
                    <a:lnTo>
                      <a:pt x="14" y="216"/>
                    </a:lnTo>
                    <a:lnTo>
                      <a:pt x="0" y="130"/>
                    </a:lnTo>
                    <a:lnTo>
                      <a:pt x="21" y="57"/>
                    </a:lnTo>
                    <a:lnTo>
                      <a:pt x="42" y="31"/>
                    </a:lnTo>
                    <a:lnTo>
                      <a:pt x="68" y="13"/>
                    </a:lnTo>
                    <a:lnTo>
                      <a:pt x="132" y="0"/>
                    </a:lnTo>
                    <a:lnTo>
                      <a:pt x="204" y="24"/>
                    </a:lnTo>
                    <a:lnTo>
                      <a:pt x="198" y="45"/>
                    </a:lnTo>
                    <a:lnTo>
                      <a:pt x="168" y="57"/>
                    </a:lnTo>
                    <a:lnTo>
                      <a:pt x="78" y="57"/>
                    </a:lnTo>
                    <a:lnTo>
                      <a:pt x="78"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39" name="Freeform 35"/>
              <p:cNvSpPr>
                <a:spLocks/>
              </p:cNvSpPr>
              <p:nvPr/>
            </p:nvSpPr>
            <p:spPr bwMode="auto">
              <a:xfrm>
                <a:off x="2270" y="2064"/>
                <a:ext cx="51" cy="109"/>
              </a:xfrm>
              <a:custGeom>
                <a:avLst/>
                <a:gdLst>
                  <a:gd name="T0" fmla="*/ 54 w 101"/>
                  <a:gd name="T1" fmla="*/ 212 h 219"/>
                  <a:gd name="T2" fmla="*/ 0 w 101"/>
                  <a:gd name="T3" fmla="*/ 79 h 219"/>
                  <a:gd name="T4" fmla="*/ 12 w 101"/>
                  <a:gd name="T5" fmla="*/ 53 h 219"/>
                  <a:gd name="T6" fmla="*/ 37 w 101"/>
                  <a:gd name="T7" fmla="*/ 29 h 219"/>
                  <a:gd name="T8" fmla="*/ 92 w 101"/>
                  <a:gd name="T9" fmla="*/ 0 h 219"/>
                  <a:gd name="T10" fmla="*/ 101 w 101"/>
                  <a:gd name="T11" fmla="*/ 23 h 219"/>
                  <a:gd name="T12" fmla="*/ 47 w 101"/>
                  <a:gd name="T13" fmla="*/ 86 h 219"/>
                  <a:gd name="T14" fmla="*/ 51 w 101"/>
                  <a:gd name="T15" fmla="*/ 149 h 219"/>
                  <a:gd name="T16" fmla="*/ 79 w 101"/>
                  <a:gd name="T17" fmla="*/ 205 h 219"/>
                  <a:gd name="T18" fmla="*/ 74 w 101"/>
                  <a:gd name="T19" fmla="*/ 219 h 219"/>
                  <a:gd name="T20" fmla="*/ 54 w 101"/>
                  <a:gd name="T21" fmla="*/ 212 h 219"/>
                  <a:gd name="T22" fmla="*/ 54 w 101"/>
                  <a:gd name="T23" fmla="*/ 21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219">
                    <a:moveTo>
                      <a:pt x="54" y="212"/>
                    </a:moveTo>
                    <a:lnTo>
                      <a:pt x="0" y="79"/>
                    </a:lnTo>
                    <a:lnTo>
                      <a:pt x="12" y="53"/>
                    </a:lnTo>
                    <a:lnTo>
                      <a:pt x="37" y="29"/>
                    </a:lnTo>
                    <a:lnTo>
                      <a:pt x="92" y="0"/>
                    </a:lnTo>
                    <a:lnTo>
                      <a:pt x="101" y="23"/>
                    </a:lnTo>
                    <a:lnTo>
                      <a:pt x="47" y="86"/>
                    </a:lnTo>
                    <a:lnTo>
                      <a:pt x="51" y="149"/>
                    </a:lnTo>
                    <a:lnTo>
                      <a:pt x="79" y="205"/>
                    </a:lnTo>
                    <a:lnTo>
                      <a:pt x="74" y="219"/>
                    </a:lnTo>
                    <a:lnTo>
                      <a:pt x="54" y="212"/>
                    </a:lnTo>
                    <a:lnTo>
                      <a:pt x="54" y="2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40" name="Freeform 36"/>
              <p:cNvSpPr>
                <a:spLocks/>
              </p:cNvSpPr>
              <p:nvPr/>
            </p:nvSpPr>
            <p:spPr bwMode="auto">
              <a:xfrm>
                <a:off x="2308" y="2031"/>
                <a:ext cx="70" cy="47"/>
              </a:xfrm>
              <a:custGeom>
                <a:avLst/>
                <a:gdLst>
                  <a:gd name="T0" fmla="*/ 5 w 140"/>
                  <a:gd name="T1" fmla="*/ 72 h 93"/>
                  <a:gd name="T2" fmla="*/ 67 w 140"/>
                  <a:gd name="T3" fmla="*/ 32 h 93"/>
                  <a:gd name="T4" fmla="*/ 133 w 140"/>
                  <a:gd name="T5" fmla="*/ 0 h 93"/>
                  <a:gd name="T6" fmla="*/ 140 w 140"/>
                  <a:gd name="T7" fmla="*/ 8 h 93"/>
                  <a:gd name="T8" fmla="*/ 135 w 140"/>
                  <a:gd name="T9" fmla="*/ 40 h 93"/>
                  <a:gd name="T10" fmla="*/ 120 w 140"/>
                  <a:gd name="T11" fmla="*/ 66 h 93"/>
                  <a:gd name="T12" fmla="*/ 18 w 140"/>
                  <a:gd name="T13" fmla="*/ 93 h 93"/>
                  <a:gd name="T14" fmla="*/ 0 w 140"/>
                  <a:gd name="T15" fmla="*/ 90 h 93"/>
                  <a:gd name="T16" fmla="*/ 5 w 140"/>
                  <a:gd name="T17" fmla="*/ 72 h 93"/>
                  <a:gd name="T18" fmla="*/ 5 w 140"/>
                  <a:gd name="T19"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93">
                    <a:moveTo>
                      <a:pt x="5" y="72"/>
                    </a:moveTo>
                    <a:lnTo>
                      <a:pt x="67" y="32"/>
                    </a:lnTo>
                    <a:lnTo>
                      <a:pt x="133" y="0"/>
                    </a:lnTo>
                    <a:lnTo>
                      <a:pt x="140" y="8"/>
                    </a:lnTo>
                    <a:lnTo>
                      <a:pt x="135" y="40"/>
                    </a:lnTo>
                    <a:lnTo>
                      <a:pt x="120" y="66"/>
                    </a:lnTo>
                    <a:lnTo>
                      <a:pt x="18" y="93"/>
                    </a:lnTo>
                    <a:lnTo>
                      <a:pt x="0" y="90"/>
                    </a:lnTo>
                    <a:lnTo>
                      <a:pt x="5" y="72"/>
                    </a:lnTo>
                    <a:lnTo>
                      <a:pt x="5"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41" name="Freeform 37"/>
              <p:cNvSpPr>
                <a:spLocks/>
              </p:cNvSpPr>
              <p:nvPr/>
            </p:nvSpPr>
            <p:spPr bwMode="auto">
              <a:xfrm>
                <a:off x="2353" y="1979"/>
                <a:ext cx="102" cy="174"/>
              </a:xfrm>
              <a:custGeom>
                <a:avLst/>
                <a:gdLst>
                  <a:gd name="T0" fmla="*/ 82 w 202"/>
                  <a:gd name="T1" fmla="*/ 347 h 347"/>
                  <a:gd name="T2" fmla="*/ 30 w 202"/>
                  <a:gd name="T3" fmla="*/ 293 h 347"/>
                  <a:gd name="T4" fmla="*/ 3 w 202"/>
                  <a:gd name="T5" fmla="*/ 220 h 347"/>
                  <a:gd name="T6" fmla="*/ 0 w 202"/>
                  <a:gd name="T7" fmla="*/ 141 h 347"/>
                  <a:gd name="T8" fmla="*/ 29 w 202"/>
                  <a:gd name="T9" fmla="*/ 73 h 347"/>
                  <a:gd name="T10" fmla="*/ 58 w 202"/>
                  <a:gd name="T11" fmla="*/ 48 h 347"/>
                  <a:gd name="T12" fmla="*/ 105 w 202"/>
                  <a:gd name="T13" fmla="*/ 22 h 347"/>
                  <a:gd name="T14" fmla="*/ 154 w 202"/>
                  <a:gd name="T15" fmla="*/ 4 h 347"/>
                  <a:gd name="T16" fmla="*/ 192 w 202"/>
                  <a:gd name="T17" fmla="*/ 0 h 347"/>
                  <a:gd name="T18" fmla="*/ 202 w 202"/>
                  <a:gd name="T19" fmla="*/ 20 h 347"/>
                  <a:gd name="T20" fmla="*/ 187 w 202"/>
                  <a:gd name="T21" fmla="*/ 38 h 347"/>
                  <a:gd name="T22" fmla="*/ 57 w 202"/>
                  <a:gd name="T23" fmla="*/ 97 h 347"/>
                  <a:gd name="T24" fmla="*/ 41 w 202"/>
                  <a:gd name="T25" fmla="*/ 155 h 347"/>
                  <a:gd name="T26" fmla="*/ 47 w 202"/>
                  <a:gd name="T27" fmla="*/ 216 h 347"/>
                  <a:gd name="T28" fmla="*/ 61 w 202"/>
                  <a:gd name="T29" fmla="*/ 278 h 347"/>
                  <a:gd name="T30" fmla="*/ 100 w 202"/>
                  <a:gd name="T31" fmla="*/ 328 h 347"/>
                  <a:gd name="T32" fmla="*/ 100 w 202"/>
                  <a:gd name="T33" fmla="*/ 346 h 347"/>
                  <a:gd name="T34" fmla="*/ 82 w 202"/>
                  <a:gd name="T35" fmla="*/ 347 h 347"/>
                  <a:gd name="T36" fmla="*/ 82 w 202"/>
                  <a:gd name="T3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347">
                    <a:moveTo>
                      <a:pt x="82" y="347"/>
                    </a:moveTo>
                    <a:lnTo>
                      <a:pt x="30" y="293"/>
                    </a:lnTo>
                    <a:lnTo>
                      <a:pt x="3" y="220"/>
                    </a:lnTo>
                    <a:lnTo>
                      <a:pt x="0" y="141"/>
                    </a:lnTo>
                    <a:lnTo>
                      <a:pt x="29" y="73"/>
                    </a:lnTo>
                    <a:lnTo>
                      <a:pt x="58" y="48"/>
                    </a:lnTo>
                    <a:lnTo>
                      <a:pt x="105" y="22"/>
                    </a:lnTo>
                    <a:lnTo>
                      <a:pt x="154" y="4"/>
                    </a:lnTo>
                    <a:lnTo>
                      <a:pt x="192" y="0"/>
                    </a:lnTo>
                    <a:lnTo>
                      <a:pt x="202" y="20"/>
                    </a:lnTo>
                    <a:lnTo>
                      <a:pt x="187" y="38"/>
                    </a:lnTo>
                    <a:lnTo>
                      <a:pt x="57" y="97"/>
                    </a:lnTo>
                    <a:lnTo>
                      <a:pt x="41" y="155"/>
                    </a:lnTo>
                    <a:lnTo>
                      <a:pt x="47" y="216"/>
                    </a:lnTo>
                    <a:lnTo>
                      <a:pt x="61" y="278"/>
                    </a:lnTo>
                    <a:lnTo>
                      <a:pt x="100" y="328"/>
                    </a:lnTo>
                    <a:lnTo>
                      <a:pt x="100" y="346"/>
                    </a:lnTo>
                    <a:lnTo>
                      <a:pt x="82" y="347"/>
                    </a:lnTo>
                    <a:lnTo>
                      <a:pt x="82" y="3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42" name="Freeform 38"/>
              <p:cNvSpPr>
                <a:spLocks/>
              </p:cNvSpPr>
              <p:nvPr/>
            </p:nvSpPr>
            <p:spPr bwMode="auto">
              <a:xfrm>
                <a:off x="2515" y="2038"/>
                <a:ext cx="157" cy="54"/>
              </a:xfrm>
              <a:custGeom>
                <a:avLst/>
                <a:gdLst>
                  <a:gd name="T0" fmla="*/ 9 w 314"/>
                  <a:gd name="T1" fmla="*/ 0 h 108"/>
                  <a:gd name="T2" fmla="*/ 72 w 314"/>
                  <a:gd name="T3" fmla="*/ 20 h 108"/>
                  <a:gd name="T4" fmla="*/ 135 w 314"/>
                  <a:gd name="T5" fmla="*/ 41 h 108"/>
                  <a:gd name="T6" fmla="*/ 314 w 314"/>
                  <a:gd name="T7" fmla="*/ 56 h 108"/>
                  <a:gd name="T8" fmla="*/ 306 w 314"/>
                  <a:gd name="T9" fmla="*/ 86 h 108"/>
                  <a:gd name="T10" fmla="*/ 271 w 314"/>
                  <a:gd name="T11" fmla="*/ 108 h 108"/>
                  <a:gd name="T12" fmla="*/ 198 w 314"/>
                  <a:gd name="T13" fmla="*/ 86 h 108"/>
                  <a:gd name="T14" fmla="*/ 121 w 314"/>
                  <a:gd name="T15" fmla="*/ 66 h 108"/>
                  <a:gd name="T16" fmla="*/ 31 w 314"/>
                  <a:gd name="T17" fmla="*/ 48 h 108"/>
                  <a:gd name="T18" fmla="*/ 0 w 314"/>
                  <a:gd name="T19" fmla="*/ 19 h 108"/>
                  <a:gd name="T20" fmla="*/ 9 w 314"/>
                  <a:gd name="T21" fmla="*/ 0 h 108"/>
                  <a:gd name="T22" fmla="*/ 9 w 314"/>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108">
                    <a:moveTo>
                      <a:pt x="9" y="0"/>
                    </a:moveTo>
                    <a:lnTo>
                      <a:pt x="72" y="20"/>
                    </a:lnTo>
                    <a:lnTo>
                      <a:pt x="135" y="41"/>
                    </a:lnTo>
                    <a:lnTo>
                      <a:pt x="314" y="56"/>
                    </a:lnTo>
                    <a:lnTo>
                      <a:pt x="306" y="86"/>
                    </a:lnTo>
                    <a:lnTo>
                      <a:pt x="271" y="108"/>
                    </a:lnTo>
                    <a:lnTo>
                      <a:pt x="198" y="86"/>
                    </a:lnTo>
                    <a:lnTo>
                      <a:pt x="121" y="66"/>
                    </a:lnTo>
                    <a:lnTo>
                      <a:pt x="31" y="48"/>
                    </a:lnTo>
                    <a:lnTo>
                      <a:pt x="0" y="19"/>
                    </a:lnTo>
                    <a:lnTo>
                      <a:pt x="9"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43" name="Freeform 39"/>
              <p:cNvSpPr>
                <a:spLocks/>
              </p:cNvSpPr>
              <p:nvPr/>
            </p:nvSpPr>
            <p:spPr bwMode="auto">
              <a:xfrm>
                <a:off x="2660" y="2001"/>
                <a:ext cx="261" cy="99"/>
              </a:xfrm>
              <a:custGeom>
                <a:avLst/>
                <a:gdLst>
                  <a:gd name="T0" fmla="*/ 0 w 523"/>
                  <a:gd name="T1" fmla="*/ 181 h 198"/>
                  <a:gd name="T2" fmla="*/ 31 w 523"/>
                  <a:gd name="T3" fmla="*/ 105 h 198"/>
                  <a:gd name="T4" fmla="*/ 56 w 523"/>
                  <a:gd name="T5" fmla="*/ 71 h 198"/>
                  <a:gd name="T6" fmla="*/ 85 w 523"/>
                  <a:gd name="T7" fmla="*/ 44 h 198"/>
                  <a:gd name="T8" fmla="*/ 167 w 523"/>
                  <a:gd name="T9" fmla="*/ 17 h 198"/>
                  <a:gd name="T10" fmla="*/ 290 w 523"/>
                  <a:gd name="T11" fmla="*/ 0 h 198"/>
                  <a:gd name="T12" fmla="*/ 503 w 523"/>
                  <a:gd name="T13" fmla="*/ 11 h 198"/>
                  <a:gd name="T14" fmla="*/ 523 w 523"/>
                  <a:gd name="T15" fmla="*/ 48 h 198"/>
                  <a:gd name="T16" fmla="*/ 485 w 523"/>
                  <a:gd name="T17" fmla="*/ 68 h 198"/>
                  <a:gd name="T18" fmla="*/ 363 w 523"/>
                  <a:gd name="T19" fmla="*/ 44 h 198"/>
                  <a:gd name="T20" fmla="*/ 239 w 523"/>
                  <a:gd name="T21" fmla="*/ 48 h 198"/>
                  <a:gd name="T22" fmla="*/ 167 w 523"/>
                  <a:gd name="T23" fmla="*/ 47 h 198"/>
                  <a:gd name="T24" fmla="*/ 99 w 523"/>
                  <a:gd name="T25" fmla="*/ 65 h 198"/>
                  <a:gd name="T26" fmla="*/ 53 w 523"/>
                  <a:gd name="T27" fmla="*/ 123 h 198"/>
                  <a:gd name="T28" fmla="*/ 24 w 523"/>
                  <a:gd name="T29" fmla="*/ 191 h 198"/>
                  <a:gd name="T30" fmla="*/ 7 w 523"/>
                  <a:gd name="T31" fmla="*/ 198 h 198"/>
                  <a:gd name="T32" fmla="*/ 0 w 523"/>
                  <a:gd name="T33" fmla="*/ 181 h 198"/>
                  <a:gd name="T34" fmla="*/ 0 w 523"/>
                  <a:gd name="T35" fmla="*/ 18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3" h="198">
                    <a:moveTo>
                      <a:pt x="0" y="181"/>
                    </a:moveTo>
                    <a:lnTo>
                      <a:pt x="31" y="105"/>
                    </a:lnTo>
                    <a:lnTo>
                      <a:pt x="56" y="71"/>
                    </a:lnTo>
                    <a:lnTo>
                      <a:pt x="85" y="44"/>
                    </a:lnTo>
                    <a:lnTo>
                      <a:pt x="167" y="17"/>
                    </a:lnTo>
                    <a:lnTo>
                      <a:pt x="290" y="0"/>
                    </a:lnTo>
                    <a:lnTo>
                      <a:pt x="503" y="11"/>
                    </a:lnTo>
                    <a:lnTo>
                      <a:pt x="523" y="48"/>
                    </a:lnTo>
                    <a:lnTo>
                      <a:pt x="485" y="68"/>
                    </a:lnTo>
                    <a:lnTo>
                      <a:pt x="363" y="44"/>
                    </a:lnTo>
                    <a:lnTo>
                      <a:pt x="239" y="48"/>
                    </a:lnTo>
                    <a:lnTo>
                      <a:pt x="167" y="47"/>
                    </a:lnTo>
                    <a:lnTo>
                      <a:pt x="99" y="65"/>
                    </a:lnTo>
                    <a:lnTo>
                      <a:pt x="53" y="123"/>
                    </a:lnTo>
                    <a:lnTo>
                      <a:pt x="24" y="191"/>
                    </a:lnTo>
                    <a:lnTo>
                      <a:pt x="7" y="198"/>
                    </a:lnTo>
                    <a:lnTo>
                      <a:pt x="0" y="181"/>
                    </a:lnTo>
                    <a:lnTo>
                      <a:pt x="0" y="1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44" name="Freeform 40"/>
              <p:cNvSpPr>
                <a:spLocks/>
              </p:cNvSpPr>
              <p:nvPr/>
            </p:nvSpPr>
            <p:spPr bwMode="auto">
              <a:xfrm>
                <a:off x="2874" y="2005"/>
                <a:ext cx="71" cy="59"/>
              </a:xfrm>
              <a:custGeom>
                <a:avLst/>
                <a:gdLst>
                  <a:gd name="T0" fmla="*/ 41 w 142"/>
                  <a:gd name="T1" fmla="*/ 0 h 118"/>
                  <a:gd name="T2" fmla="*/ 140 w 142"/>
                  <a:gd name="T3" fmla="*/ 97 h 118"/>
                  <a:gd name="T4" fmla="*/ 142 w 142"/>
                  <a:gd name="T5" fmla="*/ 117 h 118"/>
                  <a:gd name="T6" fmla="*/ 122 w 142"/>
                  <a:gd name="T7" fmla="*/ 118 h 118"/>
                  <a:gd name="T8" fmla="*/ 79 w 142"/>
                  <a:gd name="T9" fmla="*/ 94 h 118"/>
                  <a:gd name="T10" fmla="*/ 60 w 142"/>
                  <a:gd name="T11" fmla="*/ 78 h 118"/>
                  <a:gd name="T12" fmla="*/ 14 w 142"/>
                  <a:gd name="T13" fmla="*/ 54 h 118"/>
                  <a:gd name="T14" fmla="*/ 0 w 142"/>
                  <a:gd name="T15" fmla="*/ 14 h 118"/>
                  <a:gd name="T16" fmla="*/ 16 w 142"/>
                  <a:gd name="T17" fmla="*/ 0 h 118"/>
                  <a:gd name="T18" fmla="*/ 41 w 142"/>
                  <a:gd name="T19" fmla="*/ 0 h 118"/>
                  <a:gd name="T20" fmla="*/ 41 w 14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118">
                    <a:moveTo>
                      <a:pt x="41" y="0"/>
                    </a:moveTo>
                    <a:lnTo>
                      <a:pt x="140" y="97"/>
                    </a:lnTo>
                    <a:lnTo>
                      <a:pt x="142" y="117"/>
                    </a:lnTo>
                    <a:lnTo>
                      <a:pt x="122" y="118"/>
                    </a:lnTo>
                    <a:lnTo>
                      <a:pt x="79" y="94"/>
                    </a:lnTo>
                    <a:lnTo>
                      <a:pt x="60" y="78"/>
                    </a:lnTo>
                    <a:lnTo>
                      <a:pt x="14" y="54"/>
                    </a:lnTo>
                    <a:lnTo>
                      <a:pt x="0" y="14"/>
                    </a:lnTo>
                    <a:lnTo>
                      <a:pt x="16" y="0"/>
                    </a:lnTo>
                    <a:lnTo>
                      <a:pt x="41" y="0"/>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45" name="Freeform 41"/>
              <p:cNvSpPr>
                <a:spLocks/>
              </p:cNvSpPr>
              <p:nvPr/>
            </p:nvSpPr>
            <p:spPr bwMode="auto">
              <a:xfrm>
                <a:off x="2271" y="1275"/>
                <a:ext cx="805" cy="741"/>
              </a:xfrm>
              <a:custGeom>
                <a:avLst/>
                <a:gdLst>
                  <a:gd name="T0" fmla="*/ 0 w 1611"/>
                  <a:gd name="T1" fmla="*/ 1474 h 1481"/>
                  <a:gd name="T2" fmla="*/ 37 w 1611"/>
                  <a:gd name="T3" fmla="*/ 1358 h 1481"/>
                  <a:gd name="T4" fmla="*/ 67 w 1611"/>
                  <a:gd name="T5" fmla="*/ 1275 h 1481"/>
                  <a:gd name="T6" fmla="*/ 101 w 1611"/>
                  <a:gd name="T7" fmla="*/ 1179 h 1481"/>
                  <a:gd name="T8" fmla="*/ 140 w 1611"/>
                  <a:gd name="T9" fmla="*/ 1074 h 1481"/>
                  <a:gd name="T10" fmla="*/ 183 w 1611"/>
                  <a:gd name="T11" fmla="*/ 960 h 1481"/>
                  <a:gd name="T12" fmla="*/ 229 w 1611"/>
                  <a:gd name="T13" fmla="*/ 844 h 1481"/>
                  <a:gd name="T14" fmla="*/ 276 w 1611"/>
                  <a:gd name="T15" fmla="*/ 725 h 1481"/>
                  <a:gd name="T16" fmla="*/ 324 w 1611"/>
                  <a:gd name="T17" fmla="*/ 609 h 1481"/>
                  <a:gd name="T18" fmla="*/ 373 w 1611"/>
                  <a:gd name="T19" fmla="*/ 495 h 1481"/>
                  <a:gd name="T20" fmla="*/ 420 w 1611"/>
                  <a:gd name="T21" fmla="*/ 389 h 1481"/>
                  <a:gd name="T22" fmla="*/ 465 w 1611"/>
                  <a:gd name="T23" fmla="*/ 293 h 1481"/>
                  <a:gd name="T24" fmla="*/ 508 w 1611"/>
                  <a:gd name="T25" fmla="*/ 209 h 1481"/>
                  <a:gd name="T26" fmla="*/ 549 w 1611"/>
                  <a:gd name="T27" fmla="*/ 139 h 1481"/>
                  <a:gd name="T28" fmla="*/ 583 w 1611"/>
                  <a:gd name="T29" fmla="*/ 90 h 1481"/>
                  <a:gd name="T30" fmla="*/ 614 w 1611"/>
                  <a:gd name="T31" fmla="*/ 59 h 1481"/>
                  <a:gd name="T32" fmla="*/ 663 w 1611"/>
                  <a:gd name="T33" fmla="*/ 34 h 1481"/>
                  <a:gd name="T34" fmla="*/ 726 w 1611"/>
                  <a:gd name="T35" fmla="*/ 18 h 1481"/>
                  <a:gd name="T36" fmla="*/ 875 w 1611"/>
                  <a:gd name="T37" fmla="*/ 0 h 1481"/>
                  <a:gd name="T38" fmla="*/ 1158 w 1611"/>
                  <a:gd name="T39" fmla="*/ 4 h 1481"/>
                  <a:gd name="T40" fmla="*/ 1328 w 1611"/>
                  <a:gd name="T41" fmla="*/ 23 h 1481"/>
                  <a:gd name="T42" fmla="*/ 1435 w 1611"/>
                  <a:gd name="T43" fmla="*/ 69 h 1481"/>
                  <a:gd name="T44" fmla="*/ 1517 w 1611"/>
                  <a:gd name="T45" fmla="*/ 152 h 1481"/>
                  <a:gd name="T46" fmla="*/ 1559 w 1611"/>
                  <a:gd name="T47" fmla="*/ 211 h 1481"/>
                  <a:gd name="T48" fmla="*/ 1611 w 1611"/>
                  <a:gd name="T49" fmla="*/ 285 h 1481"/>
                  <a:gd name="T50" fmla="*/ 1590 w 1611"/>
                  <a:gd name="T51" fmla="*/ 299 h 1481"/>
                  <a:gd name="T52" fmla="*/ 1548 w 1611"/>
                  <a:gd name="T53" fmla="*/ 247 h 1481"/>
                  <a:gd name="T54" fmla="*/ 1503 w 1611"/>
                  <a:gd name="T55" fmla="*/ 203 h 1481"/>
                  <a:gd name="T56" fmla="*/ 1453 w 1611"/>
                  <a:gd name="T57" fmla="*/ 166 h 1481"/>
                  <a:gd name="T58" fmla="*/ 1399 w 1611"/>
                  <a:gd name="T59" fmla="*/ 135 h 1481"/>
                  <a:gd name="T60" fmla="*/ 1341 w 1611"/>
                  <a:gd name="T61" fmla="*/ 112 h 1481"/>
                  <a:gd name="T62" fmla="*/ 1281 w 1611"/>
                  <a:gd name="T63" fmla="*/ 94 h 1481"/>
                  <a:gd name="T64" fmla="*/ 1155 w 1611"/>
                  <a:gd name="T65" fmla="*/ 76 h 1481"/>
                  <a:gd name="T66" fmla="*/ 888 w 1611"/>
                  <a:gd name="T67" fmla="*/ 62 h 1481"/>
                  <a:gd name="T68" fmla="*/ 640 w 1611"/>
                  <a:gd name="T69" fmla="*/ 101 h 1481"/>
                  <a:gd name="T70" fmla="*/ 575 w 1611"/>
                  <a:gd name="T71" fmla="*/ 180 h 1481"/>
                  <a:gd name="T72" fmla="*/ 536 w 1611"/>
                  <a:gd name="T73" fmla="*/ 246 h 1481"/>
                  <a:gd name="T74" fmla="*/ 492 w 1611"/>
                  <a:gd name="T75" fmla="*/ 328 h 1481"/>
                  <a:gd name="T76" fmla="*/ 446 w 1611"/>
                  <a:gd name="T77" fmla="*/ 423 h 1481"/>
                  <a:gd name="T78" fmla="*/ 399 w 1611"/>
                  <a:gd name="T79" fmla="*/ 527 h 1481"/>
                  <a:gd name="T80" fmla="*/ 350 w 1611"/>
                  <a:gd name="T81" fmla="*/ 637 h 1481"/>
                  <a:gd name="T82" fmla="*/ 302 w 1611"/>
                  <a:gd name="T83" fmla="*/ 751 h 1481"/>
                  <a:gd name="T84" fmla="*/ 255 w 1611"/>
                  <a:gd name="T85" fmla="*/ 866 h 1481"/>
                  <a:gd name="T86" fmla="*/ 209 w 1611"/>
                  <a:gd name="T87" fmla="*/ 981 h 1481"/>
                  <a:gd name="T88" fmla="*/ 166 w 1611"/>
                  <a:gd name="T89" fmla="*/ 1091 h 1481"/>
                  <a:gd name="T90" fmla="*/ 127 w 1611"/>
                  <a:gd name="T91" fmla="*/ 1194 h 1481"/>
                  <a:gd name="T92" fmla="*/ 93 w 1611"/>
                  <a:gd name="T93" fmla="*/ 1287 h 1481"/>
                  <a:gd name="T94" fmla="*/ 64 w 1611"/>
                  <a:gd name="T95" fmla="*/ 1367 h 1481"/>
                  <a:gd name="T96" fmla="*/ 26 w 1611"/>
                  <a:gd name="T97" fmla="*/ 1481 h 1481"/>
                  <a:gd name="T98" fmla="*/ 0 w 1611"/>
                  <a:gd name="T99" fmla="*/ 1474 h 1481"/>
                  <a:gd name="T100" fmla="*/ 0 w 1611"/>
                  <a:gd name="T101" fmla="*/ 1474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11" h="1481">
                    <a:moveTo>
                      <a:pt x="0" y="1474"/>
                    </a:moveTo>
                    <a:lnTo>
                      <a:pt x="37" y="1358"/>
                    </a:lnTo>
                    <a:lnTo>
                      <a:pt x="67" y="1275"/>
                    </a:lnTo>
                    <a:lnTo>
                      <a:pt x="101" y="1179"/>
                    </a:lnTo>
                    <a:lnTo>
                      <a:pt x="140" y="1074"/>
                    </a:lnTo>
                    <a:lnTo>
                      <a:pt x="183" y="960"/>
                    </a:lnTo>
                    <a:lnTo>
                      <a:pt x="229" y="844"/>
                    </a:lnTo>
                    <a:lnTo>
                      <a:pt x="276" y="725"/>
                    </a:lnTo>
                    <a:lnTo>
                      <a:pt x="324" y="609"/>
                    </a:lnTo>
                    <a:lnTo>
                      <a:pt x="373" y="495"/>
                    </a:lnTo>
                    <a:lnTo>
                      <a:pt x="420" y="389"/>
                    </a:lnTo>
                    <a:lnTo>
                      <a:pt x="465" y="293"/>
                    </a:lnTo>
                    <a:lnTo>
                      <a:pt x="508" y="209"/>
                    </a:lnTo>
                    <a:lnTo>
                      <a:pt x="549" y="139"/>
                    </a:lnTo>
                    <a:lnTo>
                      <a:pt x="583" y="90"/>
                    </a:lnTo>
                    <a:lnTo>
                      <a:pt x="614" y="59"/>
                    </a:lnTo>
                    <a:lnTo>
                      <a:pt x="663" y="34"/>
                    </a:lnTo>
                    <a:lnTo>
                      <a:pt x="726" y="18"/>
                    </a:lnTo>
                    <a:lnTo>
                      <a:pt x="875" y="0"/>
                    </a:lnTo>
                    <a:lnTo>
                      <a:pt x="1158" y="4"/>
                    </a:lnTo>
                    <a:lnTo>
                      <a:pt x="1328" y="23"/>
                    </a:lnTo>
                    <a:lnTo>
                      <a:pt x="1435" y="69"/>
                    </a:lnTo>
                    <a:lnTo>
                      <a:pt x="1517" y="152"/>
                    </a:lnTo>
                    <a:lnTo>
                      <a:pt x="1559" y="211"/>
                    </a:lnTo>
                    <a:lnTo>
                      <a:pt x="1611" y="285"/>
                    </a:lnTo>
                    <a:lnTo>
                      <a:pt x="1590" y="299"/>
                    </a:lnTo>
                    <a:lnTo>
                      <a:pt x="1548" y="247"/>
                    </a:lnTo>
                    <a:lnTo>
                      <a:pt x="1503" y="203"/>
                    </a:lnTo>
                    <a:lnTo>
                      <a:pt x="1453" y="166"/>
                    </a:lnTo>
                    <a:lnTo>
                      <a:pt x="1399" y="135"/>
                    </a:lnTo>
                    <a:lnTo>
                      <a:pt x="1341" y="112"/>
                    </a:lnTo>
                    <a:lnTo>
                      <a:pt x="1281" y="94"/>
                    </a:lnTo>
                    <a:lnTo>
                      <a:pt x="1155" y="76"/>
                    </a:lnTo>
                    <a:lnTo>
                      <a:pt x="888" y="62"/>
                    </a:lnTo>
                    <a:lnTo>
                      <a:pt x="640" y="101"/>
                    </a:lnTo>
                    <a:lnTo>
                      <a:pt x="575" y="180"/>
                    </a:lnTo>
                    <a:lnTo>
                      <a:pt x="536" y="246"/>
                    </a:lnTo>
                    <a:lnTo>
                      <a:pt x="492" y="328"/>
                    </a:lnTo>
                    <a:lnTo>
                      <a:pt x="446" y="423"/>
                    </a:lnTo>
                    <a:lnTo>
                      <a:pt x="399" y="527"/>
                    </a:lnTo>
                    <a:lnTo>
                      <a:pt x="350" y="637"/>
                    </a:lnTo>
                    <a:lnTo>
                      <a:pt x="302" y="751"/>
                    </a:lnTo>
                    <a:lnTo>
                      <a:pt x="255" y="866"/>
                    </a:lnTo>
                    <a:lnTo>
                      <a:pt x="209" y="981"/>
                    </a:lnTo>
                    <a:lnTo>
                      <a:pt x="166" y="1091"/>
                    </a:lnTo>
                    <a:lnTo>
                      <a:pt x="127" y="1194"/>
                    </a:lnTo>
                    <a:lnTo>
                      <a:pt x="93" y="1287"/>
                    </a:lnTo>
                    <a:lnTo>
                      <a:pt x="64" y="1367"/>
                    </a:lnTo>
                    <a:lnTo>
                      <a:pt x="26" y="1481"/>
                    </a:lnTo>
                    <a:lnTo>
                      <a:pt x="0" y="1474"/>
                    </a:lnTo>
                    <a:lnTo>
                      <a:pt x="0" y="14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46" name="Freeform 42"/>
              <p:cNvSpPr>
                <a:spLocks/>
              </p:cNvSpPr>
              <p:nvPr/>
            </p:nvSpPr>
            <p:spPr bwMode="auto">
              <a:xfrm>
                <a:off x="2440" y="1377"/>
                <a:ext cx="203" cy="597"/>
              </a:xfrm>
              <a:custGeom>
                <a:avLst/>
                <a:gdLst>
                  <a:gd name="T0" fmla="*/ 406 w 406"/>
                  <a:gd name="T1" fmla="*/ 17 h 1195"/>
                  <a:gd name="T2" fmla="*/ 346 w 406"/>
                  <a:gd name="T3" fmla="*/ 146 h 1195"/>
                  <a:gd name="T4" fmla="*/ 296 w 406"/>
                  <a:gd name="T5" fmla="*/ 281 h 1195"/>
                  <a:gd name="T6" fmla="*/ 262 w 406"/>
                  <a:gd name="T7" fmla="*/ 400 h 1195"/>
                  <a:gd name="T8" fmla="*/ 230 w 406"/>
                  <a:gd name="T9" fmla="*/ 521 h 1195"/>
                  <a:gd name="T10" fmla="*/ 198 w 406"/>
                  <a:gd name="T11" fmla="*/ 641 h 1195"/>
                  <a:gd name="T12" fmla="*/ 163 w 406"/>
                  <a:gd name="T13" fmla="*/ 760 h 1195"/>
                  <a:gd name="T14" fmla="*/ 134 w 406"/>
                  <a:gd name="T15" fmla="*/ 864 h 1195"/>
                  <a:gd name="T16" fmla="*/ 102 w 406"/>
                  <a:gd name="T17" fmla="*/ 976 h 1195"/>
                  <a:gd name="T18" fmla="*/ 66 w 406"/>
                  <a:gd name="T19" fmla="*/ 1087 h 1195"/>
                  <a:gd name="T20" fmla="*/ 25 w 406"/>
                  <a:gd name="T21" fmla="*/ 1185 h 1195"/>
                  <a:gd name="T22" fmla="*/ 10 w 406"/>
                  <a:gd name="T23" fmla="*/ 1195 h 1195"/>
                  <a:gd name="T24" fmla="*/ 0 w 406"/>
                  <a:gd name="T25" fmla="*/ 1178 h 1195"/>
                  <a:gd name="T26" fmla="*/ 35 w 406"/>
                  <a:gd name="T27" fmla="*/ 1003 h 1195"/>
                  <a:gd name="T28" fmla="*/ 68 w 406"/>
                  <a:gd name="T29" fmla="*/ 878 h 1195"/>
                  <a:gd name="T30" fmla="*/ 108 w 406"/>
                  <a:gd name="T31" fmla="*/ 741 h 1195"/>
                  <a:gd name="T32" fmla="*/ 150 w 406"/>
                  <a:gd name="T33" fmla="*/ 602 h 1195"/>
                  <a:gd name="T34" fmla="*/ 190 w 406"/>
                  <a:gd name="T35" fmla="*/ 471 h 1195"/>
                  <a:gd name="T36" fmla="*/ 226 w 406"/>
                  <a:gd name="T37" fmla="*/ 356 h 1195"/>
                  <a:gd name="T38" fmla="*/ 253 w 406"/>
                  <a:gd name="T39" fmla="*/ 269 h 1195"/>
                  <a:gd name="T40" fmla="*/ 276 w 406"/>
                  <a:gd name="T41" fmla="*/ 204 h 1195"/>
                  <a:gd name="T42" fmla="*/ 307 w 406"/>
                  <a:gd name="T43" fmla="*/ 126 h 1195"/>
                  <a:gd name="T44" fmla="*/ 345 w 406"/>
                  <a:gd name="T45" fmla="*/ 53 h 1195"/>
                  <a:gd name="T46" fmla="*/ 386 w 406"/>
                  <a:gd name="T47" fmla="*/ 0 h 1195"/>
                  <a:gd name="T48" fmla="*/ 406 w 406"/>
                  <a:gd name="T49" fmla="*/ 17 h 1195"/>
                  <a:gd name="T50" fmla="*/ 406 w 406"/>
                  <a:gd name="T51" fmla="*/ 17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6" h="1195">
                    <a:moveTo>
                      <a:pt x="406" y="17"/>
                    </a:moveTo>
                    <a:lnTo>
                      <a:pt x="346" y="146"/>
                    </a:lnTo>
                    <a:lnTo>
                      <a:pt x="296" y="281"/>
                    </a:lnTo>
                    <a:lnTo>
                      <a:pt x="262" y="400"/>
                    </a:lnTo>
                    <a:lnTo>
                      <a:pt x="230" y="521"/>
                    </a:lnTo>
                    <a:lnTo>
                      <a:pt x="198" y="641"/>
                    </a:lnTo>
                    <a:lnTo>
                      <a:pt x="163" y="760"/>
                    </a:lnTo>
                    <a:lnTo>
                      <a:pt x="134" y="864"/>
                    </a:lnTo>
                    <a:lnTo>
                      <a:pt x="102" y="976"/>
                    </a:lnTo>
                    <a:lnTo>
                      <a:pt x="66" y="1087"/>
                    </a:lnTo>
                    <a:lnTo>
                      <a:pt x="25" y="1185"/>
                    </a:lnTo>
                    <a:lnTo>
                      <a:pt x="10" y="1195"/>
                    </a:lnTo>
                    <a:lnTo>
                      <a:pt x="0" y="1178"/>
                    </a:lnTo>
                    <a:lnTo>
                      <a:pt x="35" y="1003"/>
                    </a:lnTo>
                    <a:lnTo>
                      <a:pt x="68" y="878"/>
                    </a:lnTo>
                    <a:lnTo>
                      <a:pt x="108" y="741"/>
                    </a:lnTo>
                    <a:lnTo>
                      <a:pt x="150" y="602"/>
                    </a:lnTo>
                    <a:lnTo>
                      <a:pt x="190" y="471"/>
                    </a:lnTo>
                    <a:lnTo>
                      <a:pt x="226" y="356"/>
                    </a:lnTo>
                    <a:lnTo>
                      <a:pt x="253" y="269"/>
                    </a:lnTo>
                    <a:lnTo>
                      <a:pt x="276" y="204"/>
                    </a:lnTo>
                    <a:lnTo>
                      <a:pt x="307" y="126"/>
                    </a:lnTo>
                    <a:lnTo>
                      <a:pt x="345" y="53"/>
                    </a:lnTo>
                    <a:lnTo>
                      <a:pt x="386" y="0"/>
                    </a:lnTo>
                    <a:lnTo>
                      <a:pt x="406" y="17"/>
                    </a:lnTo>
                    <a:lnTo>
                      <a:pt x="40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47" name="Freeform 43"/>
              <p:cNvSpPr>
                <a:spLocks/>
              </p:cNvSpPr>
              <p:nvPr/>
            </p:nvSpPr>
            <p:spPr bwMode="auto">
              <a:xfrm>
                <a:off x="2871" y="1395"/>
                <a:ext cx="32" cy="173"/>
              </a:xfrm>
              <a:custGeom>
                <a:avLst/>
                <a:gdLst>
                  <a:gd name="T0" fmla="*/ 23 w 64"/>
                  <a:gd name="T1" fmla="*/ 7 h 346"/>
                  <a:gd name="T2" fmla="*/ 57 w 64"/>
                  <a:gd name="T3" fmla="*/ 112 h 346"/>
                  <a:gd name="T4" fmla="*/ 64 w 64"/>
                  <a:gd name="T5" fmla="*/ 224 h 346"/>
                  <a:gd name="T6" fmla="*/ 51 w 64"/>
                  <a:gd name="T7" fmla="*/ 283 h 346"/>
                  <a:gd name="T8" fmla="*/ 27 w 64"/>
                  <a:gd name="T9" fmla="*/ 339 h 346"/>
                  <a:gd name="T10" fmla="*/ 11 w 64"/>
                  <a:gd name="T11" fmla="*/ 346 h 346"/>
                  <a:gd name="T12" fmla="*/ 4 w 64"/>
                  <a:gd name="T13" fmla="*/ 330 h 346"/>
                  <a:gd name="T14" fmla="*/ 8 w 64"/>
                  <a:gd name="T15" fmla="*/ 223 h 346"/>
                  <a:gd name="T16" fmla="*/ 0 w 64"/>
                  <a:gd name="T17" fmla="*/ 18 h 346"/>
                  <a:gd name="T18" fmla="*/ 7 w 64"/>
                  <a:gd name="T19" fmla="*/ 0 h 346"/>
                  <a:gd name="T20" fmla="*/ 23 w 64"/>
                  <a:gd name="T21" fmla="*/ 7 h 346"/>
                  <a:gd name="T22" fmla="*/ 23 w 64"/>
                  <a:gd name="T23" fmla="*/ 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346">
                    <a:moveTo>
                      <a:pt x="23" y="7"/>
                    </a:moveTo>
                    <a:lnTo>
                      <a:pt x="57" y="112"/>
                    </a:lnTo>
                    <a:lnTo>
                      <a:pt x="64" y="224"/>
                    </a:lnTo>
                    <a:lnTo>
                      <a:pt x="51" y="283"/>
                    </a:lnTo>
                    <a:lnTo>
                      <a:pt x="27" y="339"/>
                    </a:lnTo>
                    <a:lnTo>
                      <a:pt x="11" y="346"/>
                    </a:lnTo>
                    <a:lnTo>
                      <a:pt x="4" y="330"/>
                    </a:lnTo>
                    <a:lnTo>
                      <a:pt x="8" y="223"/>
                    </a:lnTo>
                    <a:lnTo>
                      <a:pt x="0" y="18"/>
                    </a:lnTo>
                    <a:lnTo>
                      <a:pt x="7" y="0"/>
                    </a:lnTo>
                    <a:lnTo>
                      <a:pt x="23" y="7"/>
                    </a:lnTo>
                    <a:lnTo>
                      <a:pt x="2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48" name="Freeform 44"/>
              <p:cNvSpPr>
                <a:spLocks/>
              </p:cNvSpPr>
              <p:nvPr/>
            </p:nvSpPr>
            <p:spPr bwMode="auto">
              <a:xfrm>
                <a:off x="2783" y="1477"/>
                <a:ext cx="168" cy="39"/>
              </a:xfrm>
              <a:custGeom>
                <a:avLst/>
                <a:gdLst>
                  <a:gd name="T0" fmla="*/ 0 w 335"/>
                  <a:gd name="T1" fmla="*/ 17 h 79"/>
                  <a:gd name="T2" fmla="*/ 143 w 335"/>
                  <a:gd name="T3" fmla="*/ 0 h 79"/>
                  <a:gd name="T4" fmla="*/ 285 w 335"/>
                  <a:gd name="T5" fmla="*/ 25 h 79"/>
                  <a:gd name="T6" fmla="*/ 328 w 335"/>
                  <a:gd name="T7" fmla="*/ 57 h 79"/>
                  <a:gd name="T8" fmla="*/ 335 w 335"/>
                  <a:gd name="T9" fmla="*/ 73 h 79"/>
                  <a:gd name="T10" fmla="*/ 317 w 335"/>
                  <a:gd name="T11" fmla="*/ 79 h 79"/>
                  <a:gd name="T12" fmla="*/ 269 w 335"/>
                  <a:gd name="T13" fmla="*/ 72 h 79"/>
                  <a:gd name="T14" fmla="*/ 130 w 335"/>
                  <a:gd name="T15" fmla="*/ 48 h 79"/>
                  <a:gd name="T16" fmla="*/ 4 w 335"/>
                  <a:gd name="T17" fmla="*/ 41 h 79"/>
                  <a:gd name="T18" fmla="*/ 0 w 335"/>
                  <a:gd name="T19" fmla="*/ 17 h 79"/>
                  <a:gd name="T20" fmla="*/ 0 w 335"/>
                  <a:gd name="T2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5" h="79">
                    <a:moveTo>
                      <a:pt x="0" y="17"/>
                    </a:moveTo>
                    <a:lnTo>
                      <a:pt x="143" y="0"/>
                    </a:lnTo>
                    <a:lnTo>
                      <a:pt x="285" y="25"/>
                    </a:lnTo>
                    <a:lnTo>
                      <a:pt x="328" y="57"/>
                    </a:lnTo>
                    <a:lnTo>
                      <a:pt x="335" y="73"/>
                    </a:lnTo>
                    <a:lnTo>
                      <a:pt x="317" y="79"/>
                    </a:lnTo>
                    <a:lnTo>
                      <a:pt x="269" y="72"/>
                    </a:lnTo>
                    <a:lnTo>
                      <a:pt x="130" y="48"/>
                    </a:lnTo>
                    <a:lnTo>
                      <a:pt x="4" y="41"/>
                    </a:lnTo>
                    <a:lnTo>
                      <a:pt x="0" y="17"/>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49" name="Freeform 45"/>
              <p:cNvSpPr>
                <a:spLocks/>
              </p:cNvSpPr>
              <p:nvPr/>
            </p:nvSpPr>
            <p:spPr bwMode="auto">
              <a:xfrm>
                <a:off x="2684" y="1537"/>
                <a:ext cx="25" cy="95"/>
              </a:xfrm>
              <a:custGeom>
                <a:avLst/>
                <a:gdLst>
                  <a:gd name="T0" fmla="*/ 52 w 52"/>
                  <a:gd name="T1" fmla="*/ 14 h 190"/>
                  <a:gd name="T2" fmla="*/ 45 w 52"/>
                  <a:gd name="T3" fmla="*/ 99 h 190"/>
                  <a:gd name="T4" fmla="*/ 25 w 52"/>
                  <a:gd name="T5" fmla="*/ 182 h 190"/>
                  <a:gd name="T6" fmla="*/ 10 w 52"/>
                  <a:gd name="T7" fmla="*/ 190 h 190"/>
                  <a:gd name="T8" fmla="*/ 0 w 52"/>
                  <a:gd name="T9" fmla="*/ 173 h 190"/>
                  <a:gd name="T10" fmla="*/ 6 w 52"/>
                  <a:gd name="T11" fmla="*/ 115 h 190"/>
                  <a:gd name="T12" fmla="*/ 20 w 52"/>
                  <a:gd name="T13" fmla="*/ 56 h 190"/>
                  <a:gd name="T14" fmla="*/ 27 w 52"/>
                  <a:gd name="T15" fmla="*/ 13 h 190"/>
                  <a:gd name="T16" fmla="*/ 39 w 52"/>
                  <a:gd name="T17" fmla="*/ 0 h 190"/>
                  <a:gd name="T18" fmla="*/ 52 w 52"/>
                  <a:gd name="T19" fmla="*/ 14 h 190"/>
                  <a:gd name="T20" fmla="*/ 52 w 52"/>
                  <a:gd name="T21" fmla="*/ 1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190">
                    <a:moveTo>
                      <a:pt x="52" y="14"/>
                    </a:moveTo>
                    <a:lnTo>
                      <a:pt x="45" y="99"/>
                    </a:lnTo>
                    <a:lnTo>
                      <a:pt x="25" y="182"/>
                    </a:lnTo>
                    <a:lnTo>
                      <a:pt x="10" y="190"/>
                    </a:lnTo>
                    <a:lnTo>
                      <a:pt x="0" y="173"/>
                    </a:lnTo>
                    <a:lnTo>
                      <a:pt x="6" y="115"/>
                    </a:lnTo>
                    <a:lnTo>
                      <a:pt x="20" y="56"/>
                    </a:lnTo>
                    <a:lnTo>
                      <a:pt x="27" y="13"/>
                    </a:lnTo>
                    <a:lnTo>
                      <a:pt x="39" y="0"/>
                    </a:lnTo>
                    <a:lnTo>
                      <a:pt x="52" y="14"/>
                    </a:lnTo>
                    <a:lnTo>
                      <a:pt x="5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50" name="Freeform 46"/>
              <p:cNvSpPr>
                <a:spLocks/>
              </p:cNvSpPr>
              <p:nvPr/>
            </p:nvSpPr>
            <p:spPr bwMode="auto">
              <a:xfrm>
                <a:off x="2629" y="1593"/>
                <a:ext cx="103" cy="22"/>
              </a:xfrm>
              <a:custGeom>
                <a:avLst/>
                <a:gdLst>
                  <a:gd name="T0" fmla="*/ 17 w 205"/>
                  <a:gd name="T1" fmla="*/ 6 h 46"/>
                  <a:gd name="T2" fmla="*/ 61 w 205"/>
                  <a:gd name="T3" fmla="*/ 0 h 46"/>
                  <a:gd name="T4" fmla="*/ 194 w 205"/>
                  <a:gd name="T5" fmla="*/ 20 h 46"/>
                  <a:gd name="T6" fmla="*/ 205 w 205"/>
                  <a:gd name="T7" fmla="*/ 33 h 46"/>
                  <a:gd name="T8" fmla="*/ 190 w 205"/>
                  <a:gd name="T9" fmla="*/ 44 h 46"/>
                  <a:gd name="T10" fmla="*/ 61 w 205"/>
                  <a:gd name="T11" fmla="*/ 46 h 46"/>
                  <a:gd name="T12" fmla="*/ 17 w 205"/>
                  <a:gd name="T13" fmla="*/ 40 h 46"/>
                  <a:gd name="T14" fmla="*/ 0 w 205"/>
                  <a:gd name="T15" fmla="*/ 24 h 46"/>
                  <a:gd name="T16" fmla="*/ 17 w 205"/>
                  <a:gd name="T17" fmla="*/ 6 h 46"/>
                  <a:gd name="T18" fmla="*/ 17 w 205"/>
                  <a:gd name="T1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46">
                    <a:moveTo>
                      <a:pt x="17" y="6"/>
                    </a:moveTo>
                    <a:lnTo>
                      <a:pt x="61" y="0"/>
                    </a:lnTo>
                    <a:lnTo>
                      <a:pt x="194" y="20"/>
                    </a:lnTo>
                    <a:lnTo>
                      <a:pt x="205" y="33"/>
                    </a:lnTo>
                    <a:lnTo>
                      <a:pt x="190" y="44"/>
                    </a:lnTo>
                    <a:lnTo>
                      <a:pt x="61" y="46"/>
                    </a:lnTo>
                    <a:lnTo>
                      <a:pt x="17" y="40"/>
                    </a:lnTo>
                    <a:lnTo>
                      <a:pt x="0" y="24"/>
                    </a:lnTo>
                    <a:lnTo>
                      <a:pt x="17" y="6"/>
                    </a:lnTo>
                    <a:lnTo>
                      <a:pt x="1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51" name="Freeform 47"/>
              <p:cNvSpPr>
                <a:spLocks/>
              </p:cNvSpPr>
              <p:nvPr/>
            </p:nvSpPr>
            <p:spPr bwMode="auto">
              <a:xfrm>
                <a:off x="2509" y="1578"/>
                <a:ext cx="524" cy="451"/>
              </a:xfrm>
              <a:custGeom>
                <a:avLst/>
                <a:gdLst>
                  <a:gd name="T0" fmla="*/ 0 w 1049"/>
                  <a:gd name="T1" fmla="*/ 890 h 903"/>
                  <a:gd name="T2" fmla="*/ 30 w 1049"/>
                  <a:gd name="T3" fmla="*/ 821 h 903"/>
                  <a:gd name="T4" fmla="*/ 74 w 1049"/>
                  <a:gd name="T5" fmla="*/ 734 h 903"/>
                  <a:gd name="T6" fmla="*/ 129 w 1049"/>
                  <a:gd name="T7" fmla="*/ 634 h 903"/>
                  <a:gd name="T8" fmla="*/ 190 w 1049"/>
                  <a:gd name="T9" fmla="*/ 528 h 903"/>
                  <a:gd name="T10" fmla="*/ 254 w 1049"/>
                  <a:gd name="T11" fmla="*/ 421 h 903"/>
                  <a:gd name="T12" fmla="*/ 315 w 1049"/>
                  <a:gd name="T13" fmla="*/ 321 h 903"/>
                  <a:gd name="T14" fmla="*/ 369 w 1049"/>
                  <a:gd name="T15" fmla="*/ 234 h 903"/>
                  <a:gd name="T16" fmla="*/ 413 w 1049"/>
                  <a:gd name="T17" fmla="*/ 166 h 903"/>
                  <a:gd name="T18" fmla="*/ 451 w 1049"/>
                  <a:gd name="T19" fmla="*/ 120 h 903"/>
                  <a:gd name="T20" fmla="*/ 506 w 1049"/>
                  <a:gd name="T21" fmla="*/ 67 h 903"/>
                  <a:gd name="T22" fmla="*/ 568 w 1049"/>
                  <a:gd name="T23" fmla="*/ 21 h 903"/>
                  <a:gd name="T24" fmla="*/ 620 w 1049"/>
                  <a:gd name="T25" fmla="*/ 0 h 903"/>
                  <a:gd name="T26" fmla="*/ 844 w 1049"/>
                  <a:gd name="T27" fmla="*/ 53 h 903"/>
                  <a:gd name="T28" fmla="*/ 969 w 1049"/>
                  <a:gd name="T29" fmla="*/ 104 h 903"/>
                  <a:gd name="T30" fmla="*/ 1049 w 1049"/>
                  <a:gd name="T31" fmla="*/ 154 h 903"/>
                  <a:gd name="T32" fmla="*/ 1046 w 1049"/>
                  <a:gd name="T33" fmla="*/ 172 h 903"/>
                  <a:gd name="T34" fmla="*/ 998 w 1049"/>
                  <a:gd name="T35" fmla="*/ 166 h 903"/>
                  <a:gd name="T36" fmla="*/ 906 w 1049"/>
                  <a:gd name="T37" fmla="*/ 144 h 903"/>
                  <a:gd name="T38" fmla="*/ 787 w 1049"/>
                  <a:gd name="T39" fmla="*/ 93 h 903"/>
                  <a:gd name="T40" fmla="*/ 689 w 1049"/>
                  <a:gd name="T41" fmla="*/ 54 h 903"/>
                  <a:gd name="T42" fmla="*/ 592 w 1049"/>
                  <a:gd name="T43" fmla="*/ 62 h 903"/>
                  <a:gd name="T44" fmla="*/ 481 w 1049"/>
                  <a:gd name="T45" fmla="*/ 154 h 903"/>
                  <a:gd name="T46" fmla="*/ 416 w 1049"/>
                  <a:gd name="T47" fmla="*/ 240 h 903"/>
                  <a:gd name="T48" fmla="*/ 356 w 1049"/>
                  <a:gd name="T49" fmla="*/ 331 h 903"/>
                  <a:gd name="T50" fmla="*/ 301 w 1049"/>
                  <a:gd name="T51" fmla="*/ 426 h 903"/>
                  <a:gd name="T52" fmla="*/ 248 w 1049"/>
                  <a:gd name="T53" fmla="*/ 526 h 903"/>
                  <a:gd name="T54" fmla="*/ 196 w 1049"/>
                  <a:gd name="T55" fmla="*/ 624 h 903"/>
                  <a:gd name="T56" fmla="*/ 140 w 1049"/>
                  <a:gd name="T57" fmla="*/ 723 h 903"/>
                  <a:gd name="T58" fmla="*/ 84 w 1049"/>
                  <a:gd name="T59" fmla="*/ 815 h 903"/>
                  <a:gd name="T60" fmla="*/ 54 w 1049"/>
                  <a:gd name="T61" fmla="*/ 860 h 903"/>
                  <a:gd name="T62" fmla="*/ 23 w 1049"/>
                  <a:gd name="T63" fmla="*/ 903 h 903"/>
                  <a:gd name="T64" fmla="*/ 0 w 1049"/>
                  <a:gd name="T65" fmla="*/ 890 h 903"/>
                  <a:gd name="T66" fmla="*/ 0 w 1049"/>
                  <a:gd name="T67" fmla="*/ 89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9" h="903">
                    <a:moveTo>
                      <a:pt x="0" y="890"/>
                    </a:moveTo>
                    <a:lnTo>
                      <a:pt x="30" y="821"/>
                    </a:lnTo>
                    <a:lnTo>
                      <a:pt x="74" y="734"/>
                    </a:lnTo>
                    <a:lnTo>
                      <a:pt x="129" y="634"/>
                    </a:lnTo>
                    <a:lnTo>
                      <a:pt x="190" y="528"/>
                    </a:lnTo>
                    <a:lnTo>
                      <a:pt x="254" y="421"/>
                    </a:lnTo>
                    <a:lnTo>
                      <a:pt x="315" y="321"/>
                    </a:lnTo>
                    <a:lnTo>
                      <a:pt x="369" y="234"/>
                    </a:lnTo>
                    <a:lnTo>
                      <a:pt x="413" y="166"/>
                    </a:lnTo>
                    <a:lnTo>
                      <a:pt x="451" y="120"/>
                    </a:lnTo>
                    <a:lnTo>
                      <a:pt x="506" y="67"/>
                    </a:lnTo>
                    <a:lnTo>
                      <a:pt x="568" y="21"/>
                    </a:lnTo>
                    <a:lnTo>
                      <a:pt x="620" y="0"/>
                    </a:lnTo>
                    <a:lnTo>
                      <a:pt x="844" y="53"/>
                    </a:lnTo>
                    <a:lnTo>
                      <a:pt x="969" y="104"/>
                    </a:lnTo>
                    <a:lnTo>
                      <a:pt x="1049" y="154"/>
                    </a:lnTo>
                    <a:lnTo>
                      <a:pt x="1046" y="172"/>
                    </a:lnTo>
                    <a:lnTo>
                      <a:pt x="998" y="166"/>
                    </a:lnTo>
                    <a:lnTo>
                      <a:pt x="906" y="144"/>
                    </a:lnTo>
                    <a:lnTo>
                      <a:pt x="787" y="93"/>
                    </a:lnTo>
                    <a:lnTo>
                      <a:pt x="689" y="54"/>
                    </a:lnTo>
                    <a:lnTo>
                      <a:pt x="592" y="62"/>
                    </a:lnTo>
                    <a:lnTo>
                      <a:pt x="481" y="154"/>
                    </a:lnTo>
                    <a:lnTo>
                      <a:pt x="416" y="240"/>
                    </a:lnTo>
                    <a:lnTo>
                      <a:pt x="356" y="331"/>
                    </a:lnTo>
                    <a:lnTo>
                      <a:pt x="301" y="426"/>
                    </a:lnTo>
                    <a:lnTo>
                      <a:pt x="248" y="526"/>
                    </a:lnTo>
                    <a:lnTo>
                      <a:pt x="196" y="624"/>
                    </a:lnTo>
                    <a:lnTo>
                      <a:pt x="140" y="723"/>
                    </a:lnTo>
                    <a:lnTo>
                      <a:pt x="84" y="815"/>
                    </a:lnTo>
                    <a:lnTo>
                      <a:pt x="54" y="860"/>
                    </a:lnTo>
                    <a:lnTo>
                      <a:pt x="23" y="903"/>
                    </a:lnTo>
                    <a:lnTo>
                      <a:pt x="0" y="890"/>
                    </a:lnTo>
                    <a:lnTo>
                      <a:pt x="0" y="8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52" name="Freeform 48"/>
              <p:cNvSpPr>
                <a:spLocks/>
              </p:cNvSpPr>
              <p:nvPr/>
            </p:nvSpPr>
            <p:spPr bwMode="auto">
              <a:xfrm>
                <a:off x="2817" y="1627"/>
                <a:ext cx="69" cy="400"/>
              </a:xfrm>
              <a:custGeom>
                <a:avLst/>
                <a:gdLst>
                  <a:gd name="T0" fmla="*/ 23 w 139"/>
                  <a:gd name="T1" fmla="*/ 6 h 801"/>
                  <a:gd name="T2" fmla="*/ 95 w 139"/>
                  <a:gd name="T3" fmla="*/ 158 h 801"/>
                  <a:gd name="T4" fmla="*/ 136 w 139"/>
                  <a:gd name="T5" fmla="*/ 326 h 801"/>
                  <a:gd name="T6" fmla="*/ 139 w 139"/>
                  <a:gd name="T7" fmla="*/ 495 h 801"/>
                  <a:gd name="T8" fmla="*/ 125 w 139"/>
                  <a:gd name="T9" fmla="*/ 663 h 801"/>
                  <a:gd name="T10" fmla="*/ 113 w 139"/>
                  <a:gd name="T11" fmla="*/ 788 h 801"/>
                  <a:gd name="T12" fmla="*/ 100 w 139"/>
                  <a:gd name="T13" fmla="*/ 801 h 801"/>
                  <a:gd name="T14" fmla="*/ 86 w 139"/>
                  <a:gd name="T15" fmla="*/ 788 h 801"/>
                  <a:gd name="T16" fmla="*/ 74 w 139"/>
                  <a:gd name="T17" fmla="*/ 661 h 801"/>
                  <a:gd name="T18" fmla="*/ 85 w 139"/>
                  <a:gd name="T19" fmla="*/ 331 h 801"/>
                  <a:gd name="T20" fmla="*/ 67 w 139"/>
                  <a:gd name="T21" fmla="*/ 211 h 801"/>
                  <a:gd name="T22" fmla="*/ 35 w 139"/>
                  <a:gd name="T23" fmla="*/ 93 h 801"/>
                  <a:gd name="T24" fmla="*/ 0 w 139"/>
                  <a:gd name="T25" fmla="*/ 18 h 801"/>
                  <a:gd name="T26" fmla="*/ 5 w 139"/>
                  <a:gd name="T27" fmla="*/ 0 h 801"/>
                  <a:gd name="T28" fmla="*/ 23 w 139"/>
                  <a:gd name="T29" fmla="*/ 6 h 801"/>
                  <a:gd name="T30" fmla="*/ 23 w 139"/>
                  <a:gd name="T31" fmla="*/ 6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801">
                    <a:moveTo>
                      <a:pt x="23" y="6"/>
                    </a:moveTo>
                    <a:lnTo>
                      <a:pt x="95" y="158"/>
                    </a:lnTo>
                    <a:lnTo>
                      <a:pt x="136" y="326"/>
                    </a:lnTo>
                    <a:lnTo>
                      <a:pt x="139" y="495"/>
                    </a:lnTo>
                    <a:lnTo>
                      <a:pt x="125" y="663"/>
                    </a:lnTo>
                    <a:lnTo>
                      <a:pt x="113" y="788"/>
                    </a:lnTo>
                    <a:lnTo>
                      <a:pt x="100" y="801"/>
                    </a:lnTo>
                    <a:lnTo>
                      <a:pt x="86" y="788"/>
                    </a:lnTo>
                    <a:lnTo>
                      <a:pt x="74" y="661"/>
                    </a:lnTo>
                    <a:lnTo>
                      <a:pt x="85" y="331"/>
                    </a:lnTo>
                    <a:lnTo>
                      <a:pt x="67" y="211"/>
                    </a:lnTo>
                    <a:lnTo>
                      <a:pt x="35" y="93"/>
                    </a:lnTo>
                    <a:lnTo>
                      <a:pt x="0" y="18"/>
                    </a:lnTo>
                    <a:lnTo>
                      <a:pt x="5" y="0"/>
                    </a:lnTo>
                    <a:lnTo>
                      <a:pt x="23" y="6"/>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53" name="Freeform 49"/>
              <p:cNvSpPr>
                <a:spLocks/>
              </p:cNvSpPr>
              <p:nvPr/>
            </p:nvSpPr>
            <p:spPr bwMode="auto">
              <a:xfrm>
                <a:off x="3005" y="1680"/>
                <a:ext cx="54" cy="180"/>
              </a:xfrm>
              <a:custGeom>
                <a:avLst/>
                <a:gdLst>
                  <a:gd name="T0" fmla="*/ 25 w 108"/>
                  <a:gd name="T1" fmla="*/ 9 h 361"/>
                  <a:gd name="T2" fmla="*/ 90 w 108"/>
                  <a:gd name="T3" fmla="*/ 236 h 361"/>
                  <a:gd name="T4" fmla="*/ 108 w 108"/>
                  <a:gd name="T5" fmla="*/ 346 h 361"/>
                  <a:gd name="T6" fmla="*/ 98 w 108"/>
                  <a:gd name="T7" fmla="*/ 361 h 361"/>
                  <a:gd name="T8" fmla="*/ 83 w 108"/>
                  <a:gd name="T9" fmla="*/ 353 h 361"/>
                  <a:gd name="T10" fmla="*/ 17 w 108"/>
                  <a:gd name="T11" fmla="*/ 141 h 361"/>
                  <a:gd name="T12" fmla="*/ 0 w 108"/>
                  <a:gd name="T13" fmla="*/ 13 h 361"/>
                  <a:gd name="T14" fmla="*/ 10 w 108"/>
                  <a:gd name="T15" fmla="*/ 0 h 361"/>
                  <a:gd name="T16" fmla="*/ 25 w 108"/>
                  <a:gd name="T17" fmla="*/ 9 h 361"/>
                  <a:gd name="T18" fmla="*/ 25 w 108"/>
                  <a:gd name="T19" fmla="*/ 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361">
                    <a:moveTo>
                      <a:pt x="25" y="9"/>
                    </a:moveTo>
                    <a:lnTo>
                      <a:pt x="90" y="236"/>
                    </a:lnTo>
                    <a:lnTo>
                      <a:pt x="108" y="346"/>
                    </a:lnTo>
                    <a:lnTo>
                      <a:pt x="98" y="361"/>
                    </a:lnTo>
                    <a:lnTo>
                      <a:pt x="83" y="353"/>
                    </a:lnTo>
                    <a:lnTo>
                      <a:pt x="17" y="141"/>
                    </a:lnTo>
                    <a:lnTo>
                      <a:pt x="0" y="13"/>
                    </a:lnTo>
                    <a:lnTo>
                      <a:pt x="10" y="0"/>
                    </a:lnTo>
                    <a:lnTo>
                      <a:pt x="25" y="9"/>
                    </a:lnTo>
                    <a:lnTo>
                      <a:pt x="2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54" name="Freeform 50"/>
              <p:cNvSpPr>
                <a:spLocks/>
              </p:cNvSpPr>
              <p:nvPr/>
            </p:nvSpPr>
            <p:spPr bwMode="auto">
              <a:xfrm>
                <a:off x="3020" y="1728"/>
                <a:ext cx="140" cy="161"/>
              </a:xfrm>
              <a:custGeom>
                <a:avLst/>
                <a:gdLst>
                  <a:gd name="T0" fmla="*/ 26 w 281"/>
                  <a:gd name="T1" fmla="*/ 12 h 322"/>
                  <a:gd name="T2" fmla="*/ 62 w 281"/>
                  <a:gd name="T3" fmla="*/ 125 h 322"/>
                  <a:gd name="T4" fmla="*/ 89 w 281"/>
                  <a:gd name="T5" fmla="*/ 174 h 322"/>
                  <a:gd name="T6" fmla="*/ 132 w 281"/>
                  <a:gd name="T7" fmla="*/ 223 h 322"/>
                  <a:gd name="T8" fmla="*/ 164 w 281"/>
                  <a:gd name="T9" fmla="*/ 252 h 322"/>
                  <a:gd name="T10" fmla="*/ 197 w 281"/>
                  <a:gd name="T11" fmla="*/ 275 h 322"/>
                  <a:gd name="T12" fmla="*/ 277 w 281"/>
                  <a:gd name="T13" fmla="*/ 297 h 322"/>
                  <a:gd name="T14" fmla="*/ 281 w 281"/>
                  <a:gd name="T15" fmla="*/ 322 h 322"/>
                  <a:gd name="T16" fmla="*/ 177 w 281"/>
                  <a:gd name="T17" fmla="*/ 312 h 322"/>
                  <a:gd name="T18" fmla="*/ 87 w 281"/>
                  <a:gd name="T19" fmla="*/ 232 h 322"/>
                  <a:gd name="T20" fmla="*/ 24 w 281"/>
                  <a:gd name="T21" fmla="*/ 120 h 322"/>
                  <a:gd name="T22" fmla="*/ 0 w 281"/>
                  <a:gd name="T23" fmla="*/ 14 h 322"/>
                  <a:gd name="T24" fmla="*/ 11 w 281"/>
                  <a:gd name="T25" fmla="*/ 0 h 322"/>
                  <a:gd name="T26" fmla="*/ 26 w 281"/>
                  <a:gd name="T27" fmla="*/ 12 h 322"/>
                  <a:gd name="T28" fmla="*/ 26 w 281"/>
                  <a:gd name="T29" fmla="*/ 1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1" h="322">
                    <a:moveTo>
                      <a:pt x="26" y="12"/>
                    </a:moveTo>
                    <a:lnTo>
                      <a:pt x="62" y="125"/>
                    </a:lnTo>
                    <a:lnTo>
                      <a:pt x="89" y="174"/>
                    </a:lnTo>
                    <a:lnTo>
                      <a:pt x="132" y="223"/>
                    </a:lnTo>
                    <a:lnTo>
                      <a:pt x="164" y="252"/>
                    </a:lnTo>
                    <a:lnTo>
                      <a:pt x="197" y="275"/>
                    </a:lnTo>
                    <a:lnTo>
                      <a:pt x="277" y="297"/>
                    </a:lnTo>
                    <a:lnTo>
                      <a:pt x="281" y="322"/>
                    </a:lnTo>
                    <a:lnTo>
                      <a:pt x="177" y="312"/>
                    </a:lnTo>
                    <a:lnTo>
                      <a:pt x="87" y="232"/>
                    </a:lnTo>
                    <a:lnTo>
                      <a:pt x="24" y="120"/>
                    </a:lnTo>
                    <a:lnTo>
                      <a:pt x="0" y="14"/>
                    </a:lnTo>
                    <a:lnTo>
                      <a:pt x="11" y="0"/>
                    </a:lnTo>
                    <a:lnTo>
                      <a:pt x="26" y="12"/>
                    </a:lnTo>
                    <a:lnTo>
                      <a:pt x="2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55" name="Freeform 51"/>
              <p:cNvSpPr>
                <a:spLocks/>
              </p:cNvSpPr>
              <p:nvPr/>
            </p:nvSpPr>
            <p:spPr bwMode="auto">
              <a:xfrm>
                <a:off x="2970" y="1843"/>
                <a:ext cx="84" cy="120"/>
              </a:xfrm>
              <a:custGeom>
                <a:avLst/>
                <a:gdLst>
                  <a:gd name="T0" fmla="*/ 167 w 167"/>
                  <a:gd name="T1" fmla="*/ 17 h 240"/>
                  <a:gd name="T2" fmla="*/ 138 w 167"/>
                  <a:gd name="T3" fmla="*/ 63 h 240"/>
                  <a:gd name="T4" fmla="*/ 106 w 167"/>
                  <a:gd name="T5" fmla="*/ 119 h 240"/>
                  <a:gd name="T6" fmla="*/ 73 w 167"/>
                  <a:gd name="T7" fmla="*/ 175 h 240"/>
                  <a:gd name="T8" fmla="*/ 22 w 167"/>
                  <a:gd name="T9" fmla="*/ 240 h 240"/>
                  <a:gd name="T10" fmla="*/ 0 w 167"/>
                  <a:gd name="T11" fmla="*/ 227 h 240"/>
                  <a:gd name="T12" fmla="*/ 26 w 167"/>
                  <a:gd name="T13" fmla="*/ 173 h 240"/>
                  <a:gd name="T14" fmla="*/ 66 w 167"/>
                  <a:gd name="T15" fmla="*/ 110 h 240"/>
                  <a:gd name="T16" fmla="*/ 109 w 167"/>
                  <a:gd name="T17" fmla="*/ 47 h 240"/>
                  <a:gd name="T18" fmla="*/ 148 w 167"/>
                  <a:gd name="T19" fmla="*/ 0 h 240"/>
                  <a:gd name="T20" fmla="*/ 167 w 167"/>
                  <a:gd name="T21" fmla="*/ 17 h 240"/>
                  <a:gd name="T22" fmla="*/ 167 w 167"/>
                  <a:gd name="T23" fmla="*/ 1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40">
                    <a:moveTo>
                      <a:pt x="167" y="17"/>
                    </a:moveTo>
                    <a:lnTo>
                      <a:pt x="138" y="63"/>
                    </a:lnTo>
                    <a:lnTo>
                      <a:pt x="106" y="119"/>
                    </a:lnTo>
                    <a:lnTo>
                      <a:pt x="73" y="175"/>
                    </a:lnTo>
                    <a:lnTo>
                      <a:pt x="22" y="240"/>
                    </a:lnTo>
                    <a:lnTo>
                      <a:pt x="0" y="227"/>
                    </a:lnTo>
                    <a:lnTo>
                      <a:pt x="26" y="173"/>
                    </a:lnTo>
                    <a:lnTo>
                      <a:pt x="66" y="110"/>
                    </a:lnTo>
                    <a:lnTo>
                      <a:pt x="109" y="47"/>
                    </a:lnTo>
                    <a:lnTo>
                      <a:pt x="148" y="0"/>
                    </a:lnTo>
                    <a:lnTo>
                      <a:pt x="167" y="17"/>
                    </a:lnTo>
                    <a:lnTo>
                      <a:pt x="16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56" name="Freeform 52"/>
              <p:cNvSpPr>
                <a:spLocks/>
              </p:cNvSpPr>
              <p:nvPr/>
            </p:nvSpPr>
            <p:spPr bwMode="auto">
              <a:xfrm>
                <a:off x="2986" y="1959"/>
                <a:ext cx="99" cy="63"/>
              </a:xfrm>
              <a:custGeom>
                <a:avLst/>
                <a:gdLst>
                  <a:gd name="T0" fmla="*/ 20 w 198"/>
                  <a:gd name="T1" fmla="*/ 0 h 126"/>
                  <a:gd name="T2" fmla="*/ 140 w 198"/>
                  <a:gd name="T3" fmla="*/ 41 h 126"/>
                  <a:gd name="T4" fmla="*/ 195 w 198"/>
                  <a:gd name="T5" fmla="*/ 100 h 126"/>
                  <a:gd name="T6" fmla="*/ 198 w 198"/>
                  <a:gd name="T7" fmla="*/ 125 h 126"/>
                  <a:gd name="T8" fmla="*/ 174 w 198"/>
                  <a:gd name="T9" fmla="*/ 126 h 126"/>
                  <a:gd name="T10" fmla="*/ 108 w 198"/>
                  <a:gd name="T11" fmla="*/ 86 h 126"/>
                  <a:gd name="T12" fmla="*/ 66 w 198"/>
                  <a:gd name="T13" fmla="*/ 57 h 126"/>
                  <a:gd name="T14" fmla="*/ 19 w 198"/>
                  <a:gd name="T15" fmla="*/ 39 h 126"/>
                  <a:gd name="T16" fmla="*/ 0 w 198"/>
                  <a:gd name="T17" fmla="*/ 18 h 126"/>
                  <a:gd name="T18" fmla="*/ 20 w 198"/>
                  <a:gd name="T19" fmla="*/ 0 h 126"/>
                  <a:gd name="T20" fmla="*/ 20 w 198"/>
                  <a:gd name="T2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126">
                    <a:moveTo>
                      <a:pt x="20" y="0"/>
                    </a:moveTo>
                    <a:lnTo>
                      <a:pt x="140" y="41"/>
                    </a:lnTo>
                    <a:lnTo>
                      <a:pt x="195" y="100"/>
                    </a:lnTo>
                    <a:lnTo>
                      <a:pt x="198" y="125"/>
                    </a:lnTo>
                    <a:lnTo>
                      <a:pt x="174" y="126"/>
                    </a:lnTo>
                    <a:lnTo>
                      <a:pt x="108" y="86"/>
                    </a:lnTo>
                    <a:lnTo>
                      <a:pt x="66" y="57"/>
                    </a:lnTo>
                    <a:lnTo>
                      <a:pt x="19" y="39"/>
                    </a:lnTo>
                    <a:lnTo>
                      <a:pt x="0" y="18"/>
                    </a:lnTo>
                    <a:lnTo>
                      <a:pt x="20"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57" name="Freeform 53"/>
              <p:cNvSpPr>
                <a:spLocks/>
              </p:cNvSpPr>
              <p:nvPr/>
            </p:nvSpPr>
            <p:spPr bwMode="auto">
              <a:xfrm>
                <a:off x="3069" y="1932"/>
                <a:ext cx="57" cy="99"/>
              </a:xfrm>
              <a:custGeom>
                <a:avLst/>
                <a:gdLst>
                  <a:gd name="T0" fmla="*/ 5 w 113"/>
                  <a:gd name="T1" fmla="*/ 185 h 197"/>
                  <a:gd name="T2" fmla="*/ 0 w 113"/>
                  <a:gd name="T3" fmla="*/ 164 h 197"/>
                  <a:gd name="T4" fmla="*/ 12 w 113"/>
                  <a:gd name="T5" fmla="*/ 130 h 197"/>
                  <a:gd name="T6" fmla="*/ 38 w 113"/>
                  <a:gd name="T7" fmla="*/ 81 h 197"/>
                  <a:gd name="T8" fmla="*/ 91 w 113"/>
                  <a:gd name="T9" fmla="*/ 0 h 197"/>
                  <a:gd name="T10" fmla="*/ 113 w 113"/>
                  <a:gd name="T11" fmla="*/ 12 h 197"/>
                  <a:gd name="T12" fmla="*/ 44 w 113"/>
                  <a:gd name="T13" fmla="*/ 170 h 197"/>
                  <a:gd name="T14" fmla="*/ 24 w 113"/>
                  <a:gd name="T15" fmla="*/ 197 h 197"/>
                  <a:gd name="T16" fmla="*/ 5 w 113"/>
                  <a:gd name="T17" fmla="*/ 185 h 197"/>
                  <a:gd name="T18" fmla="*/ 5 w 113"/>
                  <a:gd name="T19" fmla="*/ 18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97">
                    <a:moveTo>
                      <a:pt x="5" y="185"/>
                    </a:moveTo>
                    <a:lnTo>
                      <a:pt x="0" y="164"/>
                    </a:lnTo>
                    <a:lnTo>
                      <a:pt x="12" y="130"/>
                    </a:lnTo>
                    <a:lnTo>
                      <a:pt x="38" y="81"/>
                    </a:lnTo>
                    <a:lnTo>
                      <a:pt x="91" y="0"/>
                    </a:lnTo>
                    <a:lnTo>
                      <a:pt x="113" y="12"/>
                    </a:lnTo>
                    <a:lnTo>
                      <a:pt x="44" y="170"/>
                    </a:lnTo>
                    <a:lnTo>
                      <a:pt x="24" y="197"/>
                    </a:lnTo>
                    <a:lnTo>
                      <a:pt x="5" y="185"/>
                    </a:lnTo>
                    <a:lnTo>
                      <a:pt x="5" y="1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58" name="Freeform 54"/>
              <p:cNvSpPr>
                <a:spLocks/>
              </p:cNvSpPr>
              <p:nvPr/>
            </p:nvSpPr>
            <p:spPr bwMode="auto">
              <a:xfrm>
                <a:off x="3119" y="1894"/>
                <a:ext cx="94" cy="154"/>
              </a:xfrm>
              <a:custGeom>
                <a:avLst/>
                <a:gdLst>
                  <a:gd name="T0" fmla="*/ 25 w 190"/>
                  <a:gd name="T1" fmla="*/ 10 h 309"/>
                  <a:gd name="T2" fmla="*/ 64 w 190"/>
                  <a:gd name="T3" fmla="*/ 126 h 309"/>
                  <a:gd name="T4" fmla="*/ 90 w 190"/>
                  <a:gd name="T5" fmla="*/ 169 h 309"/>
                  <a:gd name="T6" fmla="*/ 119 w 190"/>
                  <a:gd name="T7" fmla="*/ 205 h 309"/>
                  <a:gd name="T8" fmla="*/ 183 w 190"/>
                  <a:gd name="T9" fmla="*/ 277 h 309"/>
                  <a:gd name="T10" fmla="*/ 190 w 190"/>
                  <a:gd name="T11" fmla="*/ 295 h 309"/>
                  <a:gd name="T12" fmla="*/ 183 w 190"/>
                  <a:gd name="T13" fmla="*/ 309 h 309"/>
                  <a:gd name="T14" fmla="*/ 151 w 190"/>
                  <a:gd name="T15" fmla="*/ 309 h 309"/>
                  <a:gd name="T16" fmla="*/ 60 w 190"/>
                  <a:gd name="T17" fmla="*/ 194 h 309"/>
                  <a:gd name="T18" fmla="*/ 9 w 190"/>
                  <a:gd name="T19" fmla="*/ 54 h 309"/>
                  <a:gd name="T20" fmla="*/ 0 w 190"/>
                  <a:gd name="T21" fmla="*/ 16 h 309"/>
                  <a:gd name="T22" fmla="*/ 10 w 190"/>
                  <a:gd name="T23" fmla="*/ 0 h 309"/>
                  <a:gd name="T24" fmla="*/ 25 w 190"/>
                  <a:gd name="T25" fmla="*/ 10 h 309"/>
                  <a:gd name="T26" fmla="*/ 25 w 190"/>
                  <a:gd name="T27" fmla="*/ 1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309">
                    <a:moveTo>
                      <a:pt x="25" y="10"/>
                    </a:moveTo>
                    <a:lnTo>
                      <a:pt x="64" y="126"/>
                    </a:lnTo>
                    <a:lnTo>
                      <a:pt x="90" y="169"/>
                    </a:lnTo>
                    <a:lnTo>
                      <a:pt x="119" y="205"/>
                    </a:lnTo>
                    <a:lnTo>
                      <a:pt x="183" y="277"/>
                    </a:lnTo>
                    <a:lnTo>
                      <a:pt x="190" y="295"/>
                    </a:lnTo>
                    <a:lnTo>
                      <a:pt x="183" y="309"/>
                    </a:lnTo>
                    <a:lnTo>
                      <a:pt x="151" y="309"/>
                    </a:lnTo>
                    <a:lnTo>
                      <a:pt x="60" y="194"/>
                    </a:lnTo>
                    <a:lnTo>
                      <a:pt x="9" y="54"/>
                    </a:lnTo>
                    <a:lnTo>
                      <a:pt x="0" y="16"/>
                    </a:lnTo>
                    <a:lnTo>
                      <a:pt x="10" y="0"/>
                    </a:lnTo>
                    <a:lnTo>
                      <a:pt x="25" y="10"/>
                    </a:lnTo>
                    <a:lnTo>
                      <a:pt x="2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59" name="Freeform 55"/>
              <p:cNvSpPr>
                <a:spLocks/>
              </p:cNvSpPr>
              <p:nvPr/>
            </p:nvSpPr>
            <p:spPr bwMode="auto">
              <a:xfrm>
                <a:off x="3198" y="1997"/>
                <a:ext cx="83" cy="53"/>
              </a:xfrm>
              <a:custGeom>
                <a:avLst/>
                <a:gdLst>
                  <a:gd name="T0" fmla="*/ 0 w 165"/>
                  <a:gd name="T1" fmla="*/ 90 h 106"/>
                  <a:gd name="T2" fmla="*/ 12 w 165"/>
                  <a:gd name="T3" fmla="*/ 58 h 106"/>
                  <a:gd name="T4" fmla="*/ 86 w 165"/>
                  <a:gd name="T5" fmla="*/ 19 h 106"/>
                  <a:gd name="T6" fmla="*/ 157 w 165"/>
                  <a:gd name="T7" fmla="*/ 0 h 106"/>
                  <a:gd name="T8" fmla="*/ 165 w 165"/>
                  <a:gd name="T9" fmla="*/ 25 h 106"/>
                  <a:gd name="T10" fmla="*/ 91 w 165"/>
                  <a:gd name="T11" fmla="*/ 62 h 106"/>
                  <a:gd name="T12" fmla="*/ 24 w 165"/>
                  <a:gd name="T13" fmla="*/ 98 h 106"/>
                  <a:gd name="T14" fmla="*/ 7 w 165"/>
                  <a:gd name="T15" fmla="*/ 106 h 106"/>
                  <a:gd name="T16" fmla="*/ 0 w 165"/>
                  <a:gd name="T17" fmla="*/ 90 h 106"/>
                  <a:gd name="T18" fmla="*/ 0 w 165"/>
                  <a:gd name="T19"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06">
                    <a:moveTo>
                      <a:pt x="0" y="90"/>
                    </a:moveTo>
                    <a:lnTo>
                      <a:pt x="12" y="58"/>
                    </a:lnTo>
                    <a:lnTo>
                      <a:pt x="86" y="19"/>
                    </a:lnTo>
                    <a:lnTo>
                      <a:pt x="157" y="0"/>
                    </a:lnTo>
                    <a:lnTo>
                      <a:pt x="165" y="25"/>
                    </a:lnTo>
                    <a:lnTo>
                      <a:pt x="91" y="62"/>
                    </a:lnTo>
                    <a:lnTo>
                      <a:pt x="24" y="98"/>
                    </a:lnTo>
                    <a:lnTo>
                      <a:pt x="7" y="106"/>
                    </a:lnTo>
                    <a:lnTo>
                      <a:pt x="0"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60" name="Freeform 56"/>
              <p:cNvSpPr>
                <a:spLocks/>
              </p:cNvSpPr>
              <p:nvPr/>
            </p:nvSpPr>
            <p:spPr bwMode="auto">
              <a:xfrm>
                <a:off x="3195" y="1842"/>
                <a:ext cx="112" cy="162"/>
              </a:xfrm>
              <a:custGeom>
                <a:avLst/>
                <a:gdLst>
                  <a:gd name="T0" fmla="*/ 25 w 223"/>
                  <a:gd name="T1" fmla="*/ 9 h 323"/>
                  <a:gd name="T2" fmla="*/ 71 w 223"/>
                  <a:gd name="T3" fmla="*/ 103 h 323"/>
                  <a:gd name="T4" fmla="*/ 111 w 223"/>
                  <a:gd name="T5" fmla="*/ 166 h 323"/>
                  <a:gd name="T6" fmla="*/ 156 w 223"/>
                  <a:gd name="T7" fmla="*/ 224 h 323"/>
                  <a:gd name="T8" fmla="*/ 223 w 223"/>
                  <a:gd name="T9" fmla="*/ 305 h 323"/>
                  <a:gd name="T10" fmla="*/ 222 w 223"/>
                  <a:gd name="T11" fmla="*/ 323 h 323"/>
                  <a:gd name="T12" fmla="*/ 204 w 223"/>
                  <a:gd name="T13" fmla="*/ 322 h 323"/>
                  <a:gd name="T14" fmla="*/ 133 w 223"/>
                  <a:gd name="T15" fmla="*/ 258 h 323"/>
                  <a:gd name="T16" fmla="*/ 47 w 223"/>
                  <a:gd name="T17" fmla="*/ 148 h 323"/>
                  <a:gd name="T18" fmla="*/ 0 w 223"/>
                  <a:gd name="T19" fmla="*/ 16 h 323"/>
                  <a:gd name="T20" fmla="*/ 10 w 223"/>
                  <a:gd name="T21" fmla="*/ 0 h 323"/>
                  <a:gd name="T22" fmla="*/ 25 w 223"/>
                  <a:gd name="T23" fmla="*/ 9 h 323"/>
                  <a:gd name="T24" fmla="*/ 25 w 223"/>
                  <a:gd name="T25" fmla="*/ 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323">
                    <a:moveTo>
                      <a:pt x="25" y="9"/>
                    </a:moveTo>
                    <a:lnTo>
                      <a:pt x="71" y="103"/>
                    </a:lnTo>
                    <a:lnTo>
                      <a:pt x="111" y="166"/>
                    </a:lnTo>
                    <a:lnTo>
                      <a:pt x="156" y="224"/>
                    </a:lnTo>
                    <a:lnTo>
                      <a:pt x="223" y="305"/>
                    </a:lnTo>
                    <a:lnTo>
                      <a:pt x="222" y="323"/>
                    </a:lnTo>
                    <a:lnTo>
                      <a:pt x="204" y="322"/>
                    </a:lnTo>
                    <a:lnTo>
                      <a:pt x="133" y="258"/>
                    </a:lnTo>
                    <a:lnTo>
                      <a:pt x="47" y="148"/>
                    </a:lnTo>
                    <a:lnTo>
                      <a:pt x="0" y="16"/>
                    </a:lnTo>
                    <a:lnTo>
                      <a:pt x="10" y="0"/>
                    </a:lnTo>
                    <a:lnTo>
                      <a:pt x="25" y="9"/>
                    </a:lnTo>
                    <a:lnTo>
                      <a:pt x="2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61" name="Freeform 57"/>
              <p:cNvSpPr>
                <a:spLocks/>
              </p:cNvSpPr>
              <p:nvPr/>
            </p:nvSpPr>
            <p:spPr bwMode="auto">
              <a:xfrm>
                <a:off x="3155" y="1831"/>
                <a:ext cx="70" cy="58"/>
              </a:xfrm>
              <a:custGeom>
                <a:avLst/>
                <a:gdLst>
                  <a:gd name="T0" fmla="*/ 0 w 139"/>
                  <a:gd name="T1" fmla="*/ 102 h 115"/>
                  <a:gd name="T2" fmla="*/ 36 w 139"/>
                  <a:gd name="T3" fmla="*/ 43 h 115"/>
                  <a:gd name="T4" fmla="*/ 81 w 139"/>
                  <a:gd name="T5" fmla="*/ 18 h 115"/>
                  <a:gd name="T6" fmla="*/ 131 w 139"/>
                  <a:gd name="T7" fmla="*/ 0 h 115"/>
                  <a:gd name="T8" fmla="*/ 139 w 139"/>
                  <a:gd name="T9" fmla="*/ 25 h 115"/>
                  <a:gd name="T10" fmla="*/ 76 w 139"/>
                  <a:gd name="T11" fmla="*/ 63 h 115"/>
                  <a:gd name="T12" fmla="*/ 22 w 139"/>
                  <a:gd name="T13" fmla="*/ 115 h 115"/>
                  <a:gd name="T14" fmla="*/ 0 w 139"/>
                  <a:gd name="T15" fmla="*/ 102 h 115"/>
                  <a:gd name="T16" fmla="*/ 0 w 139"/>
                  <a:gd name="T17" fmla="*/ 10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115">
                    <a:moveTo>
                      <a:pt x="0" y="102"/>
                    </a:moveTo>
                    <a:lnTo>
                      <a:pt x="36" y="43"/>
                    </a:lnTo>
                    <a:lnTo>
                      <a:pt x="81" y="18"/>
                    </a:lnTo>
                    <a:lnTo>
                      <a:pt x="131" y="0"/>
                    </a:lnTo>
                    <a:lnTo>
                      <a:pt x="139" y="25"/>
                    </a:lnTo>
                    <a:lnTo>
                      <a:pt x="76" y="63"/>
                    </a:lnTo>
                    <a:lnTo>
                      <a:pt x="22" y="115"/>
                    </a:lnTo>
                    <a:lnTo>
                      <a:pt x="0" y="102"/>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62" name="Freeform 58"/>
              <p:cNvSpPr>
                <a:spLocks/>
              </p:cNvSpPr>
              <p:nvPr/>
            </p:nvSpPr>
            <p:spPr bwMode="auto">
              <a:xfrm>
                <a:off x="3034" y="1495"/>
                <a:ext cx="69" cy="120"/>
              </a:xfrm>
              <a:custGeom>
                <a:avLst/>
                <a:gdLst>
                  <a:gd name="T0" fmla="*/ 114 w 137"/>
                  <a:gd name="T1" fmla="*/ 59 h 239"/>
                  <a:gd name="T2" fmla="*/ 92 w 137"/>
                  <a:gd name="T3" fmla="*/ 32 h 239"/>
                  <a:gd name="T4" fmla="*/ 58 w 137"/>
                  <a:gd name="T5" fmla="*/ 28 h 239"/>
                  <a:gd name="T6" fmla="*/ 49 w 137"/>
                  <a:gd name="T7" fmla="*/ 72 h 239"/>
                  <a:gd name="T8" fmla="*/ 65 w 137"/>
                  <a:gd name="T9" fmla="*/ 120 h 239"/>
                  <a:gd name="T10" fmla="*/ 96 w 137"/>
                  <a:gd name="T11" fmla="*/ 202 h 239"/>
                  <a:gd name="T12" fmla="*/ 82 w 137"/>
                  <a:gd name="T13" fmla="*/ 239 h 239"/>
                  <a:gd name="T14" fmla="*/ 45 w 137"/>
                  <a:gd name="T15" fmla="*/ 224 h 239"/>
                  <a:gd name="T16" fmla="*/ 3 w 137"/>
                  <a:gd name="T17" fmla="*/ 137 h 239"/>
                  <a:gd name="T18" fmla="*/ 0 w 137"/>
                  <a:gd name="T19" fmla="*/ 62 h 239"/>
                  <a:gd name="T20" fmla="*/ 14 w 137"/>
                  <a:gd name="T21" fmla="*/ 28 h 239"/>
                  <a:gd name="T22" fmla="*/ 40 w 137"/>
                  <a:gd name="T23" fmla="*/ 0 h 239"/>
                  <a:gd name="T24" fmla="*/ 97 w 137"/>
                  <a:gd name="T25" fmla="*/ 3 h 239"/>
                  <a:gd name="T26" fmla="*/ 137 w 137"/>
                  <a:gd name="T27" fmla="*/ 48 h 239"/>
                  <a:gd name="T28" fmla="*/ 132 w 137"/>
                  <a:gd name="T29" fmla="*/ 65 h 239"/>
                  <a:gd name="T30" fmla="*/ 114 w 137"/>
                  <a:gd name="T31" fmla="*/ 59 h 239"/>
                  <a:gd name="T32" fmla="*/ 114 w 137"/>
                  <a:gd name="T33" fmla="*/ 5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 h="239">
                    <a:moveTo>
                      <a:pt x="114" y="59"/>
                    </a:moveTo>
                    <a:lnTo>
                      <a:pt x="92" y="32"/>
                    </a:lnTo>
                    <a:lnTo>
                      <a:pt x="58" y="28"/>
                    </a:lnTo>
                    <a:lnTo>
                      <a:pt x="49" y="72"/>
                    </a:lnTo>
                    <a:lnTo>
                      <a:pt x="65" y="120"/>
                    </a:lnTo>
                    <a:lnTo>
                      <a:pt x="96" y="202"/>
                    </a:lnTo>
                    <a:lnTo>
                      <a:pt x="82" y="239"/>
                    </a:lnTo>
                    <a:lnTo>
                      <a:pt x="45" y="224"/>
                    </a:lnTo>
                    <a:lnTo>
                      <a:pt x="3" y="137"/>
                    </a:lnTo>
                    <a:lnTo>
                      <a:pt x="0" y="62"/>
                    </a:lnTo>
                    <a:lnTo>
                      <a:pt x="14" y="28"/>
                    </a:lnTo>
                    <a:lnTo>
                      <a:pt x="40" y="0"/>
                    </a:lnTo>
                    <a:lnTo>
                      <a:pt x="97" y="3"/>
                    </a:lnTo>
                    <a:lnTo>
                      <a:pt x="137" y="48"/>
                    </a:lnTo>
                    <a:lnTo>
                      <a:pt x="132" y="65"/>
                    </a:lnTo>
                    <a:lnTo>
                      <a:pt x="114" y="59"/>
                    </a:lnTo>
                    <a:lnTo>
                      <a:pt x="11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63" name="Freeform 59"/>
              <p:cNvSpPr>
                <a:spLocks/>
              </p:cNvSpPr>
              <p:nvPr/>
            </p:nvSpPr>
            <p:spPr bwMode="auto">
              <a:xfrm>
                <a:off x="3132" y="1429"/>
                <a:ext cx="237" cy="47"/>
              </a:xfrm>
              <a:custGeom>
                <a:avLst/>
                <a:gdLst>
                  <a:gd name="T0" fmla="*/ 472 w 472"/>
                  <a:gd name="T1" fmla="*/ 27 h 95"/>
                  <a:gd name="T2" fmla="*/ 256 w 472"/>
                  <a:gd name="T3" fmla="*/ 71 h 95"/>
                  <a:gd name="T4" fmla="*/ 195 w 472"/>
                  <a:gd name="T5" fmla="*/ 95 h 95"/>
                  <a:gd name="T6" fmla="*/ 11 w 472"/>
                  <a:gd name="T7" fmla="*/ 82 h 95"/>
                  <a:gd name="T8" fmla="*/ 0 w 472"/>
                  <a:gd name="T9" fmla="*/ 67 h 95"/>
                  <a:gd name="T10" fmla="*/ 15 w 472"/>
                  <a:gd name="T11" fmla="*/ 57 h 95"/>
                  <a:gd name="T12" fmla="*/ 185 w 472"/>
                  <a:gd name="T13" fmla="*/ 50 h 95"/>
                  <a:gd name="T14" fmla="*/ 248 w 472"/>
                  <a:gd name="T15" fmla="*/ 27 h 95"/>
                  <a:gd name="T16" fmla="*/ 359 w 472"/>
                  <a:gd name="T17" fmla="*/ 9 h 95"/>
                  <a:gd name="T18" fmla="*/ 469 w 472"/>
                  <a:gd name="T19" fmla="*/ 0 h 95"/>
                  <a:gd name="T20" fmla="*/ 472 w 472"/>
                  <a:gd name="T21" fmla="*/ 27 h 95"/>
                  <a:gd name="T22" fmla="*/ 472 w 472"/>
                  <a:gd name="T23" fmla="*/ 2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2" h="95">
                    <a:moveTo>
                      <a:pt x="472" y="27"/>
                    </a:moveTo>
                    <a:lnTo>
                      <a:pt x="256" y="71"/>
                    </a:lnTo>
                    <a:lnTo>
                      <a:pt x="195" y="95"/>
                    </a:lnTo>
                    <a:lnTo>
                      <a:pt x="11" y="82"/>
                    </a:lnTo>
                    <a:lnTo>
                      <a:pt x="0" y="67"/>
                    </a:lnTo>
                    <a:lnTo>
                      <a:pt x="15" y="57"/>
                    </a:lnTo>
                    <a:lnTo>
                      <a:pt x="185" y="50"/>
                    </a:lnTo>
                    <a:lnTo>
                      <a:pt x="248" y="27"/>
                    </a:lnTo>
                    <a:lnTo>
                      <a:pt x="359" y="9"/>
                    </a:lnTo>
                    <a:lnTo>
                      <a:pt x="469" y="0"/>
                    </a:lnTo>
                    <a:lnTo>
                      <a:pt x="472" y="27"/>
                    </a:lnTo>
                    <a:lnTo>
                      <a:pt x="47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64" name="Freeform 60"/>
              <p:cNvSpPr>
                <a:spLocks/>
              </p:cNvSpPr>
              <p:nvPr/>
            </p:nvSpPr>
            <p:spPr bwMode="auto">
              <a:xfrm>
                <a:off x="3121" y="1485"/>
                <a:ext cx="81" cy="31"/>
              </a:xfrm>
              <a:custGeom>
                <a:avLst/>
                <a:gdLst>
                  <a:gd name="T0" fmla="*/ 160 w 160"/>
                  <a:gd name="T1" fmla="*/ 24 h 60"/>
                  <a:gd name="T2" fmla="*/ 108 w 160"/>
                  <a:gd name="T3" fmla="*/ 44 h 60"/>
                  <a:gd name="T4" fmla="*/ 66 w 160"/>
                  <a:gd name="T5" fmla="*/ 60 h 60"/>
                  <a:gd name="T6" fmla="*/ 19 w 160"/>
                  <a:gd name="T7" fmla="*/ 60 h 60"/>
                  <a:gd name="T8" fmla="*/ 0 w 160"/>
                  <a:gd name="T9" fmla="*/ 41 h 60"/>
                  <a:gd name="T10" fmla="*/ 19 w 160"/>
                  <a:gd name="T11" fmla="*/ 22 h 60"/>
                  <a:gd name="T12" fmla="*/ 57 w 160"/>
                  <a:gd name="T13" fmla="*/ 16 h 60"/>
                  <a:gd name="T14" fmla="*/ 158 w 160"/>
                  <a:gd name="T15" fmla="*/ 0 h 60"/>
                  <a:gd name="T16" fmla="*/ 160 w 160"/>
                  <a:gd name="T17" fmla="*/ 24 h 60"/>
                  <a:gd name="T18" fmla="*/ 160 w 160"/>
                  <a:gd name="T19"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60">
                    <a:moveTo>
                      <a:pt x="160" y="24"/>
                    </a:moveTo>
                    <a:lnTo>
                      <a:pt x="108" y="44"/>
                    </a:lnTo>
                    <a:lnTo>
                      <a:pt x="66" y="60"/>
                    </a:lnTo>
                    <a:lnTo>
                      <a:pt x="19" y="60"/>
                    </a:lnTo>
                    <a:lnTo>
                      <a:pt x="0" y="41"/>
                    </a:lnTo>
                    <a:lnTo>
                      <a:pt x="19" y="22"/>
                    </a:lnTo>
                    <a:lnTo>
                      <a:pt x="57" y="16"/>
                    </a:lnTo>
                    <a:lnTo>
                      <a:pt x="158" y="0"/>
                    </a:lnTo>
                    <a:lnTo>
                      <a:pt x="160" y="24"/>
                    </a:lnTo>
                    <a:lnTo>
                      <a:pt x="16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65" name="Freeform 61"/>
              <p:cNvSpPr>
                <a:spLocks/>
              </p:cNvSpPr>
              <p:nvPr/>
            </p:nvSpPr>
            <p:spPr bwMode="auto">
              <a:xfrm>
                <a:off x="3116" y="1522"/>
                <a:ext cx="64" cy="39"/>
              </a:xfrm>
              <a:custGeom>
                <a:avLst/>
                <a:gdLst>
                  <a:gd name="T0" fmla="*/ 127 w 127"/>
                  <a:gd name="T1" fmla="*/ 25 h 79"/>
                  <a:gd name="T2" fmla="*/ 86 w 127"/>
                  <a:gd name="T3" fmla="*/ 39 h 79"/>
                  <a:gd name="T4" fmla="*/ 52 w 127"/>
                  <a:gd name="T5" fmla="*/ 79 h 79"/>
                  <a:gd name="T6" fmla="*/ 26 w 127"/>
                  <a:gd name="T7" fmla="*/ 79 h 79"/>
                  <a:gd name="T8" fmla="*/ 0 w 127"/>
                  <a:gd name="T9" fmla="*/ 59 h 79"/>
                  <a:gd name="T10" fmla="*/ 19 w 127"/>
                  <a:gd name="T11" fmla="*/ 35 h 79"/>
                  <a:gd name="T12" fmla="*/ 65 w 127"/>
                  <a:gd name="T13" fmla="*/ 10 h 79"/>
                  <a:gd name="T14" fmla="*/ 124 w 127"/>
                  <a:gd name="T15" fmla="*/ 0 h 79"/>
                  <a:gd name="T16" fmla="*/ 127 w 127"/>
                  <a:gd name="T17" fmla="*/ 25 h 79"/>
                  <a:gd name="T18" fmla="*/ 127 w 127"/>
                  <a:gd name="T19"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79">
                    <a:moveTo>
                      <a:pt x="127" y="25"/>
                    </a:moveTo>
                    <a:lnTo>
                      <a:pt x="86" y="39"/>
                    </a:lnTo>
                    <a:lnTo>
                      <a:pt x="52" y="79"/>
                    </a:lnTo>
                    <a:lnTo>
                      <a:pt x="26" y="79"/>
                    </a:lnTo>
                    <a:lnTo>
                      <a:pt x="0" y="59"/>
                    </a:lnTo>
                    <a:lnTo>
                      <a:pt x="19" y="35"/>
                    </a:lnTo>
                    <a:lnTo>
                      <a:pt x="65" y="10"/>
                    </a:lnTo>
                    <a:lnTo>
                      <a:pt x="124" y="0"/>
                    </a:lnTo>
                    <a:lnTo>
                      <a:pt x="127" y="25"/>
                    </a:lnTo>
                    <a:lnTo>
                      <a:pt x="127"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66" name="Freeform 62"/>
              <p:cNvSpPr>
                <a:spLocks/>
              </p:cNvSpPr>
              <p:nvPr/>
            </p:nvSpPr>
            <p:spPr bwMode="auto">
              <a:xfrm>
                <a:off x="2995" y="1314"/>
                <a:ext cx="483" cy="330"/>
              </a:xfrm>
              <a:custGeom>
                <a:avLst/>
                <a:gdLst>
                  <a:gd name="T0" fmla="*/ 894 w 967"/>
                  <a:gd name="T1" fmla="*/ 184 h 662"/>
                  <a:gd name="T2" fmla="*/ 871 w 967"/>
                  <a:gd name="T3" fmla="*/ 177 h 662"/>
                  <a:gd name="T4" fmla="*/ 967 w 967"/>
                  <a:gd name="T5" fmla="*/ 269 h 662"/>
                  <a:gd name="T6" fmla="*/ 964 w 967"/>
                  <a:gd name="T7" fmla="*/ 299 h 662"/>
                  <a:gd name="T8" fmla="*/ 935 w 967"/>
                  <a:gd name="T9" fmla="*/ 326 h 662"/>
                  <a:gd name="T10" fmla="*/ 866 w 967"/>
                  <a:gd name="T11" fmla="*/ 360 h 662"/>
                  <a:gd name="T12" fmla="*/ 824 w 967"/>
                  <a:gd name="T13" fmla="*/ 345 h 662"/>
                  <a:gd name="T14" fmla="*/ 840 w 967"/>
                  <a:gd name="T15" fmla="*/ 305 h 662"/>
                  <a:gd name="T16" fmla="*/ 901 w 967"/>
                  <a:gd name="T17" fmla="*/ 274 h 662"/>
                  <a:gd name="T18" fmla="*/ 831 w 967"/>
                  <a:gd name="T19" fmla="*/ 164 h 662"/>
                  <a:gd name="T20" fmla="*/ 773 w 967"/>
                  <a:gd name="T21" fmla="*/ 133 h 662"/>
                  <a:gd name="T22" fmla="*/ 708 w 967"/>
                  <a:gd name="T23" fmla="*/ 118 h 662"/>
                  <a:gd name="T24" fmla="*/ 535 w 967"/>
                  <a:gd name="T25" fmla="*/ 78 h 662"/>
                  <a:gd name="T26" fmla="*/ 470 w 967"/>
                  <a:gd name="T27" fmla="*/ 57 h 662"/>
                  <a:gd name="T28" fmla="*/ 413 w 967"/>
                  <a:gd name="T29" fmla="*/ 43 h 662"/>
                  <a:gd name="T30" fmla="*/ 308 w 967"/>
                  <a:gd name="T31" fmla="*/ 69 h 662"/>
                  <a:gd name="T32" fmla="*/ 183 w 967"/>
                  <a:gd name="T33" fmla="*/ 213 h 662"/>
                  <a:gd name="T34" fmla="*/ 133 w 967"/>
                  <a:gd name="T35" fmla="*/ 247 h 662"/>
                  <a:gd name="T36" fmla="*/ 47 w 967"/>
                  <a:gd name="T37" fmla="*/ 362 h 662"/>
                  <a:gd name="T38" fmla="*/ 40 w 967"/>
                  <a:gd name="T39" fmla="*/ 425 h 662"/>
                  <a:gd name="T40" fmla="*/ 71 w 967"/>
                  <a:gd name="T41" fmla="*/ 501 h 662"/>
                  <a:gd name="T42" fmla="*/ 76 w 967"/>
                  <a:gd name="T43" fmla="*/ 612 h 662"/>
                  <a:gd name="T44" fmla="*/ 70 w 967"/>
                  <a:gd name="T45" fmla="*/ 662 h 662"/>
                  <a:gd name="T46" fmla="*/ 58 w 967"/>
                  <a:gd name="T47" fmla="*/ 651 h 662"/>
                  <a:gd name="T48" fmla="*/ 31 w 967"/>
                  <a:gd name="T49" fmla="*/ 529 h 662"/>
                  <a:gd name="T50" fmla="*/ 0 w 967"/>
                  <a:gd name="T51" fmla="*/ 443 h 662"/>
                  <a:gd name="T52" fmla="*/ 16 w 967"/>
                  <a:gd name="T53" fmla="*/ 367 h 662"/>
                  <a:gd name="T54" fmla="*/ 60 w 967"/>
                  <a:gd name="T55" fmla="*/ 296 h 662"/>
                  <a:gd name="T56" fmla="*/ 114 w 967"/>
                  <a:gd name="T57" fmla="*/ 230 h 662"/>
                  <a:gd name="T58" fmla="*/ 154 w 967"/>
                  <a:gd name="T59" fmla="*/ 166 h 662"/>
                  <a:gd name="T60" fmla="*/ 200 w 967"/>
                  <a:gd name="T61" fmla="*/ 94 h 662"/>
                  <a:gd name="T62" fmla="*/ 229 w 967"/>
                  <a:gd name="T63" fmla="*/ 62 h 662"/>
                  <a:gd name="T64" fmla="*/ 263 w 967"/>
                  <a:gd name="T65" fmla="*/ 33 h 662"/>
                  <a:gd name="T66" fmla="*/ 308 w 967"/>
                  <a:gd name="T67" fmla="*/ 11 h 662"/>
                  <a:gd name="T68" fmla="*/ 362 w 967"/>
                  <a:gd name="T69" fmla="*/ 0 h 662"/>
                  <a:gd name="T70" fmla="*/ 513 w 967"/>
                  <a:gd name="T71" fmla="*/ 24 h 662"/>
                  <a:gd name="T72" fmla="*/ 714 w 967"/>
                  <a:gd name="T73" fmla="*/ 51 h 662"/>
                  <a:gd name="T74" fmla="*/ 808 w 967"/>
                  <a:gd name="T75" fmla="*/ 75 h 662"/>
                  <a:gd name="T76" fmla="*/ 895 w 967"/>
                  <a:gd name="T77" fmla="*/ 144 h 662"/>
                  <a:gd name="T78" fmla="*/ 894 w 967"/>
                  <a:gd name="T79" fmla="*/ 184 h 662"/>
                  <a:gd name="T80" fmla="*/ 894 w 967"/>
                  <a:gd name="T81" fmla="*/ 184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7" h="662">
                    <a:moveTo>
                      <a:pt x="894" y="184"/>
                    </a:moveTo>
                    <a:lnTo>
                      <a:pt x="871" y="177"/>
                    </a:lnTo>
                    <a:lnTo>
                      <a:pt x="967" y="269"/>
                    </a:lnTo>
                    <a:lnTo>
                      <a:pt x="964" y="299"/>
                    </a:lnTo>
                    <a:lnTo>
                      <a:pt x="935" y="326"/>
                    </a:lnTo>
                    <a:lnTo>
                      <a:pt x="866" y="360"/>
                    </a:lnTo>
                    <a:lnTo>
                      <a:pt x="824" y="345"/>
                    </a:lnTo>
                    <a:lnTo>
                      <a:pt x="840" y="305"/>
                    </a:lnTo>
                    <a:lnTo>
                      <a:pt x="901" y="274"/>
                    </a:lnTo>
                    <a:lnTo>
                      <a:pt x="831" y="164"/>
                    </a:lnTo>
                    <a:lnTo>
                      <a:pt x="773" y="133"/>
                    </a:lnTo>
                    <a:lnTo>
                      <a:pt x="708" y="118"/>
                    </a:lnTo>
                    <a:lnTo>
                      <a:pt x="535" y="78"/>
                    </a:lnTo>
                    <a:lnTo>
                      <a:pt x="470" y="57"/>
                    </a:lnTo>
                    <a:lnTo>
                      <a:pt x="413" y="43"/>
                    </a:lnTo>
                    <a:lnTo>
                      <a:pt x="308" y="69"/>
                    </a:lnTo>
                    <a:lnTo>
                      <a:pt x="183" y="213"/>
                    </a:lnTo>
                    <a:lnTo>
                      <a:pt x="133" y="247"/>
                    </a:lnTo>
                    <a:lnTo>
                      <a:pt x="47" y="362"/>
                    </a:lnTo>
                    <a:lnTo>
                      <a:pt x="40" y="425"/>
                    </a:lnTo>
                    <a:lnTo>
                      <a:pt x="71" y="501"/>
                    </a:lnTo>
                    <a:lnTo>
                      <a:pt x="76" y="612"/>
                    </a:lnTo>
                    <a:lnTo>
                      <a:pt x="70" y="662"/>
                    </a:lnTo>
                    <a:lnTo>
                      <a:pt x="58" y="651"/>
                    </a:lnTo>
                    <a:lnTo>
                      <a:pt x="31" y="529"/>
                    </a:lnTo>
                    <a:lnTo>
                      <a:pt x="0" y="443"/>
                    </a:lnTo>
                    <a:lnTo>
                      <a:pt x="16" y="367"/>
                    </a:lnTo>
                    <a:lnTo>
                      <a:pt x="60" y="296"/>
                    </a:lnTo>
                    <a:lnTo>
                      <a:pt x="114" y="230"/>
                    </a:lnTo>
                    <a:lnTo>
                      <a:pt x="154" y="166"/>
                    </a:lnTo>
                    <a:lnTo>
                      <a:pt x="200" y="94"/>
                    </a:lnTo>
                    <a:lnTo>
                      <a:pt x="229" y="62"/>
                    </a:lnTo>
                    <a:lnTo>
                      <a:pt x="263" y="33"/>
                    </a:lnTo>
                    <a:lnTo>
                      <a:pt x="308" y="11"/>
                    </a:lnTo>
                    <a:lnTo>
                      <a:pt x="362" y="0"/>
                    </a:lnTo>
                    <a:lnTo>
                      <a:pt x="513" y="24"/>
                    </a:lnTo>
                    <a:lnTo>
                      <a:pt x="714" y="51"/>
                    </a:lnTo>
                    <a:lnTo>
                      <a:pt x="808" y="75"/>
                    </a:lnTo>
                    <a:lnTo>
                      <a:pt x="895" y="144"/>
                    </a:lnTo>
                    <a:lnTo>
                      <a:pt x="894" y="184"/>
                    </a:lnTo>
                    <a:lnTo>
                      <a:pt x="894" y="1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67" name="Freeform 63"/>
              <p:cNvSpPr>
                <a:spLocks/>
              </p:cNvSpPr>
              <p:nvPr/>
            </p:nvSpPr>
            <p:spPr bwMode="auto">
              <a:xfrm>
                <a:off x="3220" y="1499"/>
                <a:ext cx="119" cy="53"/>
              </a:xfrm>
              <a:custGeom>
                <a:avLst/>
                <a:gdLst>
                  <a:gd name="T0" fmla="*/ 185 w 239"/>
                  <a:gd name="T1" fmla="*/ 24 h 105"/>
                  <a:gd name="T2" fmla="*/ 239 w 239"/>
                  <a:gd name="T3" fmla="*/ 81 h 105"/>
                  <a:gd name="T4" fmla="*/ 232 w 239"/>
                  <a:gd name="T5" fmla="*/ 99 h 105"/>
                  <a:gd name="T6" fmla="*/ 214 w 239"/>
                  <a:gd name="T7" fmla="*/ 105 h 105"/>
                  <a:gd name="T8" fmla="*/ 190 w 239"/>
                  <a:gd name="T9" fmla="*/ 81 h 105"/>
                  <a:gd name="T10" fmla="*/ 194 w 239"/>
                  <a:gd name="T11" fmla="*/ 67 h 105"/>
                  <a:gd name="T12" fmla="*/ 146 w 239"/>
                  <a:gd name="T13" fmla="*/ 33 h 105"/>
                  <a:gd name="T14" fmla="*/ 10 w 239"/>
                  <a:gd name="T15" fmla="*/ 65 h 105"/>
                  <a:gd name="T16" fmla="*/ 0 w 239"/>
                  <a:gd name="T17" fmla="*/ 42 h 105"/>
                  <a:gd name="T18" fmla="*/ 82 w 239"/>
                  <a:gd name="T19" fmla="*/ 9 h 105"/>
                  <a:gd name="T20" fmla="*/ 171 w 239"/>
                  <a:gd name="T21" fmla="*/ 0 h 105"/>
                  <a:gd name="T22" fmla="*/ 185 w 239"/>
                  <a:gd name="T23" fmla="*/ 24 h 105"/>
                  <a:gd name="T24" fmla="*/ 185 w 239"/>
                  <a:gd name="T25"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105">
                    <a:moveTo>
                      <a:pt x="185" y="24"/>
                    </a:moveTo>
                    <a:lnTo>
                      <a:pt x="239" y="81"/>
                    </a:lnTo>
                    <a:lnTo>
                      <a:pt x="232" y="99"/>
                    </a:lnTo>
                    <a:lnTo>
                      <a:pt x="214" y="105"/>
                    </a:lnTo>
                    <a:lnTo>
                      <a:pt x="190" y="81"/>
                    </a:lnTo>
                    <a:lnTo>
                      <a:pt x="194" y="67"/>
                    </a:lnTo>
                    <a:lnTo>
                      <a:pt x="146" y="33"/>
                    </a:lnTo>
                    <a:lnTo>
                      <a:pt x="10" y="65"/>
                    </a:lnTo>
                    <a:lnTo>
                      <a:pt x="0" y="42"/>
                    </a:lnTo>
                    <a:lnTo>
                      <a:pt x="82" y="9"/>
                    </a:lnTo>
                    <a:lnTo>
                      <a:pt x="171" y="0"/>
                    </a:lnTo>
                    <a:lnTo>
                      <a:pt x="185" y="24"/>
                    </a:lnTo>
                    <a:lnTo>
                      <a:pt x="185"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68" name="Freeform 64"/>
              <p:cNvSpPr>
                <a:spLocks/>
              </p:cNvSpPr>
              <p:nvPr/>
            </p:nvSpPr>
            <p:spPr bwMode="auto">
              <a:xfrm>
                <a:off x="3369" y="1524"/>
                <a:ext cx="77" cy="59"/>
              </a:xfrm>
              <a:custGeom>
                <a:avLst/>
                <a:gdLst>
                  <a:gd name="T0" fmla="*/ 124 w 153"/>
                  <a:gd name="T1" fmla="*/ 49 h 118"/>
                  <a:gd name="T2" fmla="*/ 141 w 153"/>
                  <a:gd name="T3" fmla="*/ 57 h 118"/>
                  <a:gd name="T4" fmla="*/ 153 w 153"/>
                  <a:gd name="T5" fmla="*/ 86 h 118"/>
                  <a:gd name="T6" fmla="*/ 137 w 153"/>
                  <a:gd name="T7" fmla="*/ 116 h 118"/>
                  <a:gd name="T8" fmla="*/ 106 w 153"/>
                  <a:gd name="T9" fmla="*/ 118 h 118"/>
                  <a:gd name="T10" fmla="*/ 98 w 153"/>
                  <a:gd name="T11" fmla="*/ 90 h 118"/>
                  <a:gd name="T12" fmla="*/ 76 w 153"/>
                  <a:gd name="T13" fmla="*/ 32 h 118"/>
                  <a:gd name="T14" fmla="*/ 6 w 153"/>
                  <a:gd name="T15" fmla="*/ 46 h 118"/>
                  <a:gd name="T16" fmla="*/ 0 w 153"/>
                  <a:gd name="T17" fmla="*/ 21 h 118"/>
                  <a:gd name="T18" fmla="*/ 80 w 153"/>
                  <a:gd name="T19" fmla="*/ 0 h 118"/>
                  <a:gd name="T20" fmla="*/ 121 w 153"/>
                  <a:gd name="T21" fmla="*/ 8 h 118"/>
                  <a:gd name="T22" fmla="*/ 124 w 153"/>
                  <a:gd name="T23" fmla="*/ 49 h 118"/>
                  <a:gd name="T24" fmla="*/ 124 w 153"/>
                  <a:gd name="T25" fmla="*/ 4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118">
                    <a:moveTo>
                      <a:pt x="124" y="49"/>
                    </a:moveTo>
                    <a:lnTo>
                      <a:pt x="141" y="57"/>
                    </a:lnTo>
                    <a:lnTo>
                      <a:pt x="153" y="86"/>
                    </a:lnTo>
                    <a:lnTo>
                      <a:pt x="137" y="116"/>
                    </a:lnTo>
                    <a:lnTo>
                      <a:pt x="106" y="118"/>
                    </a:lnTo>
                    <a:lnTo>
                      <a:pt x="98" y="90"/>
                    </a:lnTo>
                    <a:lnTo>
                      <a:pt x="76" y="32"/>
                    </a:lnTo>
                    <a:lnTo>
                      <a:pt x="6" y="46"/>
                    </a:lnTo>
                    <a:lnTo>
                      <a:pt x="0" y="21"/>
                    </a:lnTo>
                    <a:lnTo>
                      <a:pt x="80" y="0"/>
                    </a:lnTo>
                    <a:lnTo>
                      <a:pt x="121" y="8"/>
                    </a:lnTo>
                    <a:lnTo>
                      <a:pt x="124" y="49"/>
                    </a:lnTo>
                    <a:lnTo>
                      <a:pt x="124"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69" name="Freeform 65"/>
              <p:cNvSpPr>
                <a:spLocks/>
              </p:cNvSpPr>
              <p:nvPr/>
            </p:nvSpPr>
            <p:spPr bwMode="auto">
              <a:xfrm>
                <a:off x="3298" y="1523"/>
                <a:ext cx="70" cy="177"/>
              </a:xfrm>
              <a:custGeom>
                <a:avLst/>
                <a:gdLst>
                  <a:gd name="T0" fmla="*/ 35 w 140"/>
                  <a:gd name="T1" fmla="*/ 326 h 353"/>
                  <a:gd name="T2" fmla="*/ 17 w 140"/>
                  <a:gd name="T3" fmla="*/ 353 h 353"/>
                  <a:gd name="T4" fmla="*/ 0 w 140"/>
                  <a:gd name="T5" fmla="*/ 332 h 353"/>
                  <a:gd name="T6" fmla="*/ 12 w 140"/>
                  <a:gd name="T7" fmla="*/ 307 h 353"/>
                  <a:gd name="T8" fmla="*/ 35 w 140"/>
                  <a:gd name="T9" fmla="*/ 299 h 353"/>
                  <a:gd name="T10" fmla="*/ 87 w 140"/>
                  <a:gd name="T11" fmla="*/ 286 h 353"/>
                  <a:gd name="T12" fmla="*/ 94 w 140"/>
                  <a:gd name="T13" fmla="*/ 164 h 353"/>
                  <a:gd name="T14" fmla="*/ 105 w 140"/>
                  <a:gd name="T15" fmla="*/ 15 h 353"/>
                  <a:gd name="T16" fmla="*/ 125 w 140"/>
                  <a:gd name="T17" fmla="*/ 0 h 353"/>
                  <a:gd name="T18" fmla="*/ 140 w 140"/>
                  <a:gd name="T19" fmla="*/ 20 h 353"/>
                  <a:gd name="T20" fmla="*/ 120 w 140"/>
                  <a:gd name="T21" fmla="*/ 166 h 353"/>
                  <a:gd name="T22" fmla="*/ 123 w 140"/>
                  <a:gd name="T23" fmla="*/ 241 h 353"/>
                  <a:gd name="T24" fmla="*/ 122 w 140"/>
                  <a:gd name="T25" fmla="*/ 307 h 353"/>
                  <a:gd name="T26" fmla="*/ 82 w 140"/>
                  <a:gd name="T27" fmla="*/ 324 h 353"/>
                  <a:gd name="T28" fmla="*/ 35 w 140"/>
                  <a:gd name="T29" fmla="*/ 326 h 353"/>
                  <a:gd name="T30" fmla="*/ 35 w 140"/>
                  <a:gd name="T31" fmla="*/ 32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353">
                    <a:moveTo>
                      <a:pt x="35" y="326"/>
                    </a:moveTo>
                    <a:lnTo>
                      <a:pt x="17" y="353"/>
                    </a:lnTo>
                    <a:lnTo>
                      <a:pt x="0" y="332"/>
                    </a:lnTo>
                    <a:lnTo>
                      <a:pt x="12" y="307"/>
                    </a:lnTo>
                    <a:lnTo>
                      <a:pt x="35" y="299"/>
                    </a:lnTo>
                    <a:lnTo>
                      <a:pt x="87" y="286"/>
                    </a:lnTo>
                    <a:lnTo>
                      <a:pt x="94" y="164"/>
                    </a:lnTo>
                    <a:lnTo>
                      <a:pt x="105" y="15"/>
                    </a:lnTo>
                    <a:lnTo>
                      <a:pt x="125" y="0"/>
                    </a:lnTo>
                    <a:lnTo>
                      <a:pt x="140" y="20"/>
                    </a:lnTo>
                    <a:lnTo>
                      <a:pt x="120" y="166"/>
                    </a:lnTo>
                    <a:lnTo>
                      <a:pt x="123" y="241"/>
                    </a:lnTo>
                    <a:lnTo>
                      <a:pt x="122" y="307"/>
                    </a:lnTo>
                    <a:lnTo>
                      <a:pt x="82" y="324"/>
                    </a:lnTo>
                    <a:lnTo>
                      <a:pt x="35" y="326"/>
                    </a:lnTo>
                    <a:lnTo>
                      <a:pt x="35" y="3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70" name="Freeform 66"/>
              <p:cNvSpPr>
                <a:spLocks/>
              </p:cNvSpPr>
              <p:nvPr/>
            </p:nvSpPr>
            <p:spPr bwMode="auto">
              <a:xfrm>
                <a:off x="3217" y="1602"/>
                <a:ext cx="132" cy="54"/>
              </a:xfrm>
              <a:custGeom>
                <a:avLst/>
                <a:gdLst>
                  <a:gd name="T0" fmla="*/ 26 w 264"/>
                  <a:gd name="T1" fmla="*/ 11 h 106"/>
                  <a:gd name="T2" fmla="*/ 64 w 264"/>
                  <a:gd name="T3" fmla="*/ 60 h 106"/>
                  <a:gd name="T4" fmla="*/ 118 w 264"/>
                  <a:gd name="T5" fmla="*/ 73 h 106"/>
                  <a:gd name="T6" fmla="*/ 238 w 264"/>
                  <a:gd name="T7" fmla="*/ 48 h 106"/>
                  <a:gd name="T8" fmla="*/ 264 w 264"/>
                  <a:gd name="T9" fmla="*/ 58 h 106"/>
                  <a:gd name="T10" fmla="*/ 248 w 264"/>
                  <a:gd name="T11" fmla="*/ 88 h 106"/>
                  <a:gd name="T12" fmla="*/ 197 w 264"/>
                  <a:gd name="T13" fmla="*/ 106 h 106"/>
                  <a:gd name="T14" fmla="*/ 76 w 264"/>
                  <a:gd name="T15" fmla="*/ 99 h 106"/>
                  <a:gd name="T16" fmla="*/ 0 w 264"/>
                  <a:gd name="T17" fmla="*/ 15 h 106"/>
                  <a:gd name="T18" fmla="*/ 10 w 264"/>
                  <a:gd name="T19" fmla="*/ 0 h 106"/>
                  <a:gd name="T20" fmla="*/ 26 w 264"/>
                  <a:gd name="T21" fmla="*/ 11 h 106"/>
                  <a:gd name="T22" fmla="*/ 26 w 264"/>
                  <a:gd name="T23"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 h="106">
                    <a:moveTo>
                      <a:pt x="26" y="11"/>
                    </a:moveTo>
                    <a:lnTo>
                      <a:pt x="64" y="60"/>
                    </a:lnTo>
                    <a:lnTo>
                      <a:pt x="118" y="73"/>
                    </a:lnTo>
                    <a:lnTo>
                      <a:pt x="238" y="48"/>
                    </a:lnTo>
                    <a:lnTo>
                      <a:pt x="264" y="58"/>
                    </a:lnTo>
                    <a:lnTo>
                      <a:pt x="248" y="88"/>
                    </a:lnTo>
                    <a:lnTo>
                      <a:pt x="197" y="106"/>
                    </a:lnTo>
                    <a:lnTo>
                      <a:pt x="76" y="99"/>
                    </a:lnTo>
                    <a:lnTo>
                      <a:pt x="0" y="15"/>
                    </a:lnTo>
                    <a:lnTo>
                      <a:pt x="10" y="0"/>
                    </a:lnTo>
                    <a:lnTo>
                      <a:pt x="26" y="11"/>
                    </a:lnTo>
                    <a:lnTo>
                      <a:pt x="2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71" name="Freeform 67"/>
              <p:cNvSpPr>
                <a:spLocks/>
              </p:cNvSpPr>
              <p:nvPr/>
            </p:nvSpPr>
            <p:spPr bwMode="auto">
              <a:xfrm>
                <a:off x="3344" y="1640"/>
                <a:ext cx="92" cy="53"/>
              </a:xfrm>
              <a:custGeom>
                <a:avLst/>
                <a:gdLst>
                  <a:gd name="T0" fmla="*/ 178 w 185"/>
                  <a:gd name="T1" fmla="*/ 79 h 107"/>
                  <a:gd name="T2" fmla="*/ 142 w 185"/>
                  <a:gd name="T3" fmla="*/ 97 h 107"/>
                  <a:gd name="T4" fmla="*/ 101 w 185"/>
                  <a:gd name="T5" fmla="*/ 107 h 107"/>
                  <a:gd name="T6" fmla="*/ 38 w 185"/>
                  <a:gd name="T7" fmla="*/ 79 h 107"/>
                  <a:gd name="T8" fmla="*/ 0 w 185"/>
                  <a:gd name="T9" fmla="*/ 18 h 107"/>
                  <a:gd name="T10" fmla="*/ 7 w 185"/>
                  <a:gd name="T11" fmla="*/ 0 h 107"/>
                  <a:gd name="T12" fmla="*/ 24 w 185"/>
                  <a:gd name="T13" fmla="*/ 9 h 107"/>
                  <a:gd name="T14" fmla="*/ 53 w 185"/>
                  <a:gd name="T15" fmla="*/ 49 h 107"/>
                  <a:gd name="T16" fmla="*/ 99 w 185"/>
                  <a:gd name="T17" fmla="*/ 65 h 107"/>
                  <a:gd name="T18" fmla="*/ 162 w 185"/>
                  <a:gd name="T19" fmla="*/ 43 h 107"/>
                  <a:gd name="T20" fmla="*/ 185 w 185"/>
                  <a:gd name="T21" fmla="*/ 46 h 107"/>
                  <a:gd name="T22" fmla="*/ 178 w 185"/>
                  <a:gd name="T23" fmla="*/ 79 h 107"/>
                  <a:gd name="T24" fmla="*/ 178 w 185"/>
                  <a:gd name="T25" fmla="*/ 7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7">
                    <a:moveTo>
                      <a:pt x="178" y="79"/>
                    </a:moveTo>
                    <a:lnTo>
                      <a:pt x="142" y="97"/>
                    </a:lnTo>
                    <a:lnTo>
                      <a:pt x="101" y="107"/>
                    </a:lnTo>
                    <a:lnTo>
                      <a:pt x="38" y="79"/>
                    </a:lnTo>
                    <a:lnTo>
                      <a:pt x="0" y="18"/>
                    </a:lnTo>
                    <a:lnTo>
                      <a:pt x="7" y="0"/>
                    </a:lnTo>
                    <a:lnTo>
                      <a:pt x="24" y="9"/>
                    </a:lnTo>
                    <a:lnTo>
                      <a:pt x="53" y="49"/>
                    </a:lnTo>
                    <a:lnTo>
                      <a:pt x="99" y="65"/>
                    </a:lnTo>
                    <a:lnTo>
                      <a:pt x="162" y="43"/>
                    </a:lnTo>
                    <a:lnTo>
                      <a:pt x="185" y="46"/>
                    </a:lnTo>
                    <a:lnTo>
                      <a:pt x="178" y="79"/>
                    </a:lnTo>
                    <a:lnTo>
                      <a:pt x="178"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72" name="Freeform 68"/>
              <p:cNvSpPr>
                <a:spLocks/>
              </p:cNvSpPr>
              <p:nvPr/>
            </p:nvSpPr>
            <p:spPr bwMode="auto">
              <a:xfrm>
                <a:off x="3094" y="1509"/>
                <a:ext cx="134" cy="86"/>
              </a:xfrm>
              <a:custGeom>
                <a:avLst/>
                <a:gdLst>
                  <a:gd name="T0" fmla="*/ 15 w 267"/>
                  <a:gd name="T1" fmla="*/ 0 h 171"/>
                  <a:gd name="T2" fmla="*/ 105 w 267"/>
                  <a:gd name="T3" fmla="*/ 43 h 171"/>
                  <a:gd name="T4" fmla="*/ 192 w 267"/>
                  <a:gd name="T5" fmla="*/ 99 h 171"/>
                  <a:gd name="T6" fmla="*/ 263 w 267"/>
                  <a:gd name="T7" fmla="*/ 149 h 171"/>
                  <a:gd name="T8" fmla="*/ 267 w 267"/>
                  <a:gd name="T9" fmla="*/ 167 h 171"/>
                  <a:gd name="T10" fmla="*/ 250 w 267"/>
                  <a:gd name="T11" fmla="*/ 171 h 171"/>
                  <a:gd name="T12" fmla="*/ 174 w 267"/>
                  <a:gd name="T13" fmla="*/ 130 h 171"/>
                  <a:gd name="T14" fmla="*/ 8 w 267"/>
                  <a:gd name="T15" fmla="*/ 25 h 171"/>
                  <a:gd name="T16" fmla="*/ 0 w 267"/>
                  <a:gd name="T17" fmla="*/ 8 h 171"/>
                  <a:gd name="T18" fmla="*/ 15 w 267"/>
                  <a:gd name="T19" fmla="*/ 0 h 171"/>
                  <a:gd name="T20" fmla="*/ 15 w 267"/>
                  <a:gd name="T2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7" h="171">
                    <a:moveTo>
                      <a:pt x="15" y="0"/>
                    </a:moveTo>
                    <a:lnTo>
                      <a:pt x="105" y="43"/>
                    </a:lnTo>
                    <a:lnTo>
                      <a:pt x="192" y="99"/>
                    </a:lnTo>
                    <a:lnTo>
                      <a:pt x="263" y="149"/>
                    </a:lnTo>
                    <a:lnTo>
                      <a:pt x="267" y="167"/>
                    </a:lnTo>
                    <a:lnTo>
                      <a:pt x="250" y="171"/>
                    </a:lnTo>
                    <a:lnTo>
                      <a:pt x="174" y="130"/>
                    </a:lnTo>
                    <a:lnTo>
                      <a:pt x="8" y="25"/>
                    </a:lnTo>
                    <a:lnTo>
                      <a:pt x="0" y="8"/>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73" name="Freeform 69"/>
              <p:cNvSpPr>
                <a:spLocks/>
              </p:cNvSpPr>
              <p:nvPr/>
            </p:nvSpPr>
            <p:spPr bwMode="auto">
              <a:xfrm>
                <a:off x="3059" y="1650"/>
                <a:ext cx="269" cy="197"/>
              </a:xfrm>
              <a:custGeom>
                <a:avLst/>
                <a:gdLst>
                  <a:gd name="T0" fmla="*/ 24 w 539"/>
                  <a:gd name="T1" fmla="*/ 6 h 395"/>
                  <a:gd name="T2" fmla="*/ 72 w 539"/>
                  <a:gd name="T3" fmla="*/ 107 h 395"/>
                  <a:gd name="T4" fmla="*/ 94 w 539"/>
                  <a:gd name="T5" fmla="*/ 161 h 395"/>
                  <a:gd name="T6" fmla="*/ 122 w 539"/>
                  <a:gd name="T7" fmla="*/ 210 h 395"/>
                  <a:gd name="T8" fmla="*/ 166 w 539"/>
                  <a:gd name="T9" fmla="*/ 263 h 395"/>
                  <a:gd name="T10" fmla="*/ 222 w 539"/>
                  <a:gd name="T11" fmla="*/ 305 h 395"/>
                  <a:gd name="T12" fmla="*/ 285 w 539"/>
                  <a:gd name="T13" fmla="*/ 332 h 395"/>
                  <a:gd name="T14" fmla="*/ 355 w 539"/>
                  <a:gd name="T15" fmla="*/ 338 h 395"/>
                  <a:gd name="T16" fmla="*/ 449 w 539"/>
                  <a:gd name="T17" fmla="*/ 303 h 395"/>
                  <a:gd name="T18" fmla="*/ 518 w 539"/>
                  <a:gd name="T19" fmla="*/ 234 h 395"/>
                  <a:gd name="T20" fmla="*/ 539 w 539"/>
                  <a:gd name="T21" fmla="*/ 248 h 395"/>
                  <a:gd name="T22" fmla="*/ 519 w 539"/>
                  <a:gd name="T23" fmla="*/ 281 h 395"/>
                  <a:gd name="T24" fmla="*/ 492 w 539"/>
                  <a:gd name="T25" fmla="*/ 316 h 395"/>
                  <a:gd name="T26" fmla="*/ 460 w 539"/>
                  <a:gd name="T27" fmla="*/ 348 h 395"/>
                  <a:gd name="T28" fmla="*/ 429 w 539"/>
                  <a:gd name="T29" fmla="*/ 370 h 395"/>
                  <a:gd name="T30" fmla="*/ 377 w 539"/>
                  <a:gd name="T31" fmla="*/ 389 h 395"/>
                  <a:gd name="T32" fmla="*/ 328 w 539"/>
                  <a:gd name="T33" fmla="*/ 395 h 395"/>
                  <a:gd name="T34" fmla="*/ 240 w 539"/>
                  <a:gd name="T35" fmla="*/ 368 h 395"/>
                  <a:gd name="T36" fmla="*/ 164 w 539"/>
                  <a:gd name="T37" fmla="*/ 307 h 395"/>
                  <a:gd name="T38" fmla="*/ 98 w 539"/>
                  <a:gd name="T39" fmla="*/ 227 h 395"/>
                  <a:gd name="T40" fmla="*/ 42 w 539"/>
                  <a:gd name="T41" fmla="*/ 126 h 395"/>
                  <a:gd name="T42" fmla="*/ 0 w 539"/>
                  <a:gd name="T43" fmla="*/ 17 h 395"/>
                  <a:gd name="T44" fmla="*/ 6 w 539"/>
                  <a:gd name="T45" fmla="*/ 0 h 395"/>
                  <a:gd name="T46" fmla="*/ 24 w 539"/>
                  <a:gd name="T47" fmla="*/ 6 h 395"/>
                  <a:gd name="T48" fmla="*/ 24 w 539"/>
                  <a:gd name="T49" fmla="*/ 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9" h="395">
                    <a:moveTo>
                      <a:pt x="24" y="6"/>
                    </a:moveTo>
                    <a:lnTo>
                      <a:pt x="72" y="107"/>
                    </a:lnTo>
                    <a:lnTo>
                      <a:pt x="94" y="161"/>
                    </a:lnTo>
                    <a:lnTo>
                      <a:pt x="122" y="210"/>
                    </a:lnTo>
                    <a:lnTo>
                      <a:pt x="166" y="263"/>
                    </a:lnTo>
                    <a:lnTo>
                      <a:pt x="222" y="305"/>
                    </a:lnTo>
                    <a:lnTo>
                      <a:pt x="285" y="332"/>
                    </a:lnTo>
                    <a:lnTo>
                      <a:pt x="355" y="338"/>
                    </a:lnTo>
                    <a:lnTo>
                      <a:pt x="449" y="303"/>
                    </a:lnTo>
                    <a:lnTo>
                      <a:pt x="518" y="234"/>
                    </a:lnTo>
                    <a:lnTo>
                      <a:pt x="539" y="248"/>
                    </a:lnTo>
                    <a:lnTo>
                      <a:pt x="519" y="281"/>
                    </a:lnTo>
                    <a:lnTo>
                      <a:pt x="492" y="316"/>
                    </a:lnTo>
                    <a:lnTo>
                      <a:pt x="460" y="348"/>
                    </a:lnTo>
                    <a:lnTo>
                      <a:pt x="429" y="370"/>
                    </a:lnTo>
                    <a:lnTo>
                      <a:pt x="377" y="389"/>
                    </a:lnTo>
                    <a:lnTo>
                      <a:pt x="328" y="395"/>
                    </a:lnTo>
                    <a:lnTo>
                      <a:pt x="240" y="368"/>
                    </a:lnTo>
                    <a:lnTo>
                      <a:pt x="164" y="307"/>
                    </a:lnTo>
                    <a:lnTo>
                      <a:pt x="98" y="227"/>
                    </a:lnTo>
                    <a:lnTo>
                      <a:pt x="42" y="126"/>
                    </a:lnTo>
                    <a:lnTo>
                      <a:pt x="0" y="17"/>
                    </a:lnTo>
                    <a:lnTo>
                      <a:pt x="6" y="0"/>
                    </a:lnTo>
                    <a:lnTo>
                      <a:pt x="24" y="6"/>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74" name="Freeform 70"/>
              <p:cNvSpPr>
                <a:spLocks/>
              </p:cNvSpPr>
              <p:nvPr/>
            </p:nvSpPr>
            <p:spPr bwMode="auto">
              <a:xfrm>
                <a:off x="3177" y="1671"/>
                <a:ext cx="131" cy="51"/>
              </a:xfrm>
              <a:custGeom>
                <a:avLst/>
                <a:gdLst>
                  <a:gd name="T0" fmla="*/ 239 w 261"/>
                  <a:gd name="T1" fmla="*/ 48 h 102"/>
                  <a:gd name="T2" fmla="*/ 200 w 261"/>
                  <a:gd name="T3" fmla="*/ 34 h 102"/>
                  <a:gd name="T4" fmla="*/ 157 w 261"/>
                  <a:gd name="T5" fmla="*/ 48 h 102"/>
                  <a:gd name="T6" fmla="*/ 120 w 261"/>
                  <a:gd name="T7" fmla="*/ 58 h 102"/>
                  <a:gd name="T8" fmla="*/ 52 w 261"/>
                  <a:gd name="T9" fmla="*/ 78 h 102"/>
                  <a:gd name="T10" fmla="*/ 20 w 261"/>
                  <a:gd name="T11" fmla="*/ 102 h 102"/>
                  <a:gd name="T12" fmla="*/ 0 w 261"/>
                  <a:gd name="T13" fmla="*/ 95 h 102"/>
                  <a:gd name="T14" fmla="*/ 6 w 261"/>
                  <a:gd name="T15" fmla="*/ 73 h 102"/>
                  <a:gd name="T16" fmla="*/ 96 w 261"/>
                  <a:gd name="T17" fmla="*/ 33 h 102"/>
                  <a:gd name="T18" fmla="*/ 146 w 261"/>
                  <a:gd name="T19" fmla="*/ 6 h 102"/>
                  <a:gd name="T20" fmla="*/ 209 w 261"/>
                  <a:gd name="T21" fmla="*/ 0 h 102"/>
                  <a:gd name="T22" fmla="*/ 261 w 261"/>
                  <a:gd name="T23" fmla="*/ 34 h 102"/>
                  <a:gd name="T24" fmla="*/ 257 w 261"/>
                  <a:gd name="T25" fmla="*/ 52 h 102"/>
                  <a:gd name="T26" fmla="*/ 239 w 261"/>
                  <a:gd name="T27" fmla="*/ 48 h 102"/>
                  <a:gd name="T28" fmla="*/ 239 w 261"/>
                  <a:gd name="T29"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102">
                    <a:moveTo>
                      <a:pt x="239" y="48"/>
                    </a:moveTo>
                    <a:lnTo>
                      <a:pt x="200" y="34"/>
                    </a:lnTo>
                    <a:lnTo>
                      <a:pt x="157" y="48"/>
                    </a:lnTo>
                    <a:lnTo>
                      <a:pt x="120" y="58"/>
                    </a:lnTo>
                    <a:lnTo>
                      <a:pt x="52" y="78"/>
                    </a:lnTo>
                    <a:lnTo>
                      <a:pt x="20" y="102"/>
                    </a:lnTo>
                    <a:lnTo>
                      <a:pt x="0" y="95"/>
                    </a:lnTo>
                    <a:lnTo>
                      <a:pt x="6" y="73"/>
                    </a:lnTo>
                    <a:lnTo>
                      <a:pt x="96" y="33"/>
                    </a:lnTo>
                    <a:lnTo>
                      <a:pt x="146" y="6"/>
                    </a:lnTo>
                    <a:lnTo>
                      <a:pt x="209" y="0"/>
                    </a:lnTo>
                    <a:lnTo>
                      <a:pt x="261" y="34"/>
                    </a:lnTo>
                    <a:lnTo>
                      <a:pt x="257" y="52"/>
                    </a:lnTo>
                    <a:lnTo>
                      <a:pt x="239" y="48"/>
                    </a:lnTo>
                    <a:lnTo>
                      <a:pt x="23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75" name="Freeform 71"/>
              <p:cNvSpPr>
                <a:spLocks/>
              </p:cNvSpPr>
              <p:nvPr/>
            </p:nvSpPr>
            <p:spPr bwMode="auto">
              <a:xfrm>
                <a:off x="3208" y="1719"/>
                <a:ext cx="145" cy="54"/>
              </a:xfrm>
              <a:custGeom>
                <a:avLst/>
                <a:gdLst>
                  <a:gd name="T0" fmla="*/ 32 w 289"/>
                  <a:gd name="T1" fmla="*/ 15 h 108"/>
                  <a:gd name="T2" fmla="*/ 47 w 289"/>
                  <a:gd name="T3" fmla="*/ 31 h 108"/>
                  <a:gd name="T4" fmla="*/ 75 w 289"/>
                  <a:gd name="T5" fmla="*/ 28 h 108"/>
                  <a:gd name="T6" fmla="*/ 131 w 289"/>
                  <a:gd name="T7" fmla="*/ 31 h 108"/>
                  <a:gd name="T8" fmla="*/ 149 w 289"/>
                  <a:gd name="T9" fmla="*/ 60 h 108"/>
                  <a:gd name="T10" fmla="*/ 190 w 289"/>
                  <a:gd name="T11" fmla="*/ 58 h 108"/>
                  <a:gd name="T12" fmla="*/ 263 w 289"/>
                  <a:gd name="T13" fmla="*/ 86 h 108"/>
                  <a:gd name="T14" fmla="*/ 289 w 289"/>
                  <a:gd name="T15" fmla="*/ 103 h 108"/>
                  <a:gd name="T16" fmla="*/ 259 w 289"/>
                  <a:gd name="T17" fmla="*/ 108 h 108"/>
                  <a:gd name="T18" fmla="*/ 161 w 289"/>
                  <a:gd name="T19" fmla="*/ 93 h 108"/>
                  <a:gd name="T20" fmla="*/ 137 w 289"/>
                  <a:gd name="T21" fmla="*/ 89 h 108"/>
                  <a:gd name="T22" fmla="*/ 113 w 289"/>
                  <a:gd name="T23" fmla="*/ 67 h 108"/>
                  <a:gd name="T24" fmla="*/ 0 w 289"/>
                  <a:gd name="T25" fmla="*/ 19 h 108"/>
                  <a:gd name="T26" fmla="*/ 12 w 289"/>
                  <a:gd name="T27" fmla="*/ 0 h 108"/>
                  <a:gd name="T28" fmla="*/ 32 w 289"/>
                  <a:gd name="T29" fmla="*/ 15 h 108"/>
                  <a:gd name="T30" fmla="*/ 32 w 289"/>
                  <a:gd name="T31"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108">
                    <a:moveTo>
                      <a:pt x="32" y="15"/>
                    </a:moveTo>
                    <a:lnTo>
                      <a:pt x="47" y="31"/>
                    </a:lnTo>
                    <a:lnTo>
                      <a:pt x="75" y="28"/>
                    </a:lnTo>
                    <a:lnTo>
                      <a:pt x="131" y="31"/>
                    </a:lnTo>
                    <a:lnTo>
                      <a:pt x="149" y="60"/>
                    </a:lnTo>
                    <a:lnTo>
                      <a:pt x="190" y="58"/>
                    </a:lnTo>
                    <a:lnTo>
                      <a:pt x="263" y="86"/>
                    </a:lnTo>
                    <a:lnTo>
                      <a:pt x="289" y="103"/>
                    </a:lnTo>
                    <a:lnTo>
                      <a:pt x="259" y="108"/>
                    </a:lnTo>
                    <a:lnTo>
                      <a:pt x="161" y="93"/>
                    </a:lnTo>
                    <a:lnTo>
                      <a:pt x="137" y="89"/>
                    </a:lnTo>
                    <a:lnTo>
                      <a:pt x="113" y="67"/>
                    </a:lnTo>
                    <a:lnTo>
                      <a:pt x="0" y="19"/>
                    </a:lnTo>
                    <a:lnTo>
                      <a:pt x="12" y="0"/>
                    </a:lnTo>
                    <a:lnTo>
                      <a:pt x="32" y="15"/>
                    </a:lnTo>
                    <a:lnTo>
                      <a:pt x="3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76" name="Freeform 72"/>
              <p:cNvSpPr>
                <a:spLocks/>
              </p:cNvSpPr>
              <p:nvPr/>
            </p:nvSpPr>
            <p:spPr bwMode="auto">
              <a:xfrm>
                <a:off x="3319" y="1698"/>
                <a:ext cx="39" cy="75"/>
              </a:xfrm>
              <a:custGeom>
                <a:avLst/>
                <a:gdLst>
                  <a:gd name="T0" fmla="*/ 18 w 76"/>
                  <a:gd name="T1" fmla="*/ 0 h 150"/>
                  <a:gd name="T2" fmla="*/ 59 w 76"/>
                  <a:gd name="T3" fmla="*/ 41 h 150"/>
                  <a:gd name="T4" fmla="*/ 73 w 76"/>
                  <a:gd name="T5" fmla="*/ 99 h 150"/>
                  <a:gd name="T6" fmla="*/ 76 w 76"/>
                  <a:gd name="T7" fmla="*/ 124 h 150"/>
                  <a:gd name="T8" fmla="*/ 75 w 76"/>
                  <a:gd name="T9" fmla="*/ 132 h 150"/>
                  <a:gd name="T10" fmla="*/ 58 w 76"/>
                  <a:gd name="T11" fmla="*/ 150 h 150"/>
                  <a:gd name="T12" fmla="*/ 40 w 76"/>
                  <a:gd name="T13" fmla="*/ 132 h 150"/>
                  <a:gd name="T14" fmla="*/ 7 w 76"/>
                  <a:gd name="T15" fmla="*/ 24 h 150"/>
                  <a:gd name="T16" fmla="*/ 0 w 76"/>
                  <a:gd name="T17" fmla="*/ 6 h 150"/>
                  <a:gd name="T18" fmla="*/ 18 w 76"/>
                  <a:gd name="T19" fmla="*/ 0 h 150"/>
                  <a:gd name="T20" fmla="*/ 18 w 76"/>
                  <a:gd name="T21"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50">
                    <a:moveTo>
                      <a:pt x="18" y="0"/>
                    </a:moveTo>
                    <a:lnTo>
                      <a:pt x="59" y="41"/>
                    </a:lnTo>
                    <a:lnTo>
                      <a:pt x="73" y="99"/>
                    </a:lnTo>
                    <a:lnTo>
                      <a:pt x="76" y="124"/>
                    </a:lnTo>
                    <a:lnTo>
                      <a:pt x="75" y="132"/>
                    </a:lnTo>
                    <a:lnTo>
                      <a:pt x="58" y="150"/>
                    </a:lnTo>
                    <a:lnTo>
                      <a:pt x="40" y="132"/>
                    </a:lnTo>
                    <a:lnTo>
                      <a:pt x="7" y="24"/>
                    </a:lnTo>
                    <a:lnTo>
                      <a:pt x="0" y="6"/>
                    </a:lnTo>
                    <a:lnTo>
                      <a:pt x="18"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77" name="Freeform 73"/>
              <p:cNvSpPr>
                <a:spLocks/>
              </p:cNvSpPr>
              <p:nvPr/>
            </p:nvSpPr>
            <p:spPr bwMode="auto">
              <a:xfrm>
                <a:off x="3421" y="1710"/>
                <a:ext cx="426" cy="365"/>
              </a:xfrm>
              <a:custGeom>
                <a:avLst/>
                <a:gdLst>
                  <a:gd name="T0" fmla="*/ 5 w 852"/>
                  <a:gd name="T1" fmla="*/ 709 h 731"/>
                  <a:gd name="T2" fmla="*/ 456 w 852"/>
                  <a:gd name="T3" fmla="*/ 212 h 731"/>
                  <a:gd name="T4" fmla="*/ 503 w 852"/>
                  <a:gd name="T5" fmla="*/ 161 h 731"/>
                  <a:gd name="T6" fmla="*/ 552 w 852"/>
                  <a:gd name="T7" fmla="*/ 114 h 731"/>
                  <a:gd name="T8" fmla="*/ 603 w 852"/>
                  <a:gd name="T9" fmla="*/ 69 h 731"/>
                  <a:gd name="T10" fmla="*/ 660 w 852"/>
                  <a:gd name="T11" fmla="*/ 29 h 731"/>
                  <a:gd name="T12" fmla="*/ 721 w 852"/>
                  <a:gd name="T13" fmla="*/ 0 h 731"/>
                  <a:gd name="T14" fmla="*/ 793 w 852"/>
                  <a:gd name="T15" fmla="*/ 21 h 731"/>
                  <a:gd name="T16" fmla="*/ 844 w 852"/>
                  <a:gd name="T17" fmla="*/ 76 h 731"/>
                  <a:gd name="T18" fmla="*/ 852 w 852"/>
                  <a:gd name="T19" fmla="*/ 132 h 731"/>
                  <a:gd name="T20" fmla="*/ 831 w 852"/>
                  <a:gd name="T21" fmla="*/ 198 h 731"/>
                  <a:gd name="T22" fmla="*/ 798 w 852"/>
                  <a:gd name="T23" fmla="*/ 265 h 731"/>
                  <a:gd name="T24" fmla="*/ 768 w 852"/>
                  <a:gd name="T25" fmla="*/ 320 h 731"/>
                  <a:gd name="T26" fmla="*/ 721 w 852"/>
                  <a:gd name="T27" fmla="*/ 399 h 731"/>
                  <a:gd name="T28" fmla="*/ 683 w 852"/>
                  <a:gd name="T29" fmla="*/ 463 h 731"/>
                  <a:gd name="T30" fmla="*/ 665 w 852"/>
                  <a:gd name="T31" fmla="*/ 530 h 731"/>
                  <a:gd name="T32" fmla="*/ 679 w 852"/>
                  <a:gd name="T33" fmla="*/ 620 h 731"/>
                  <a:gd name="T34" fmla="*/ 676 w 852"/>
                  <a:gd name="T35" fmla="*/ 638 h 731"/>
                  <a:gd name="T36" fmla="*/ 658 w 852"/>
                  <a:gd name="T37" fmla="*/ 634 h 731"/>
                  <a:gd name="T38" fmla="*/ 622 w 852"/>
                  <a:gd name="T39" fmla="*/ 559 h 731"/>
                  <a:gd name="T40" fmla="*/ 632 w 852"/>
                  <a:gd name="T41" fmla="*/ 461 h 731"/>
                  <a:gd name="T42" fmla="*/ 665 w 852"/>
                  <a:gd name="T43" fmla="*/ 363 h 731"/>
                  <a:gd name="T44" fmla="*/ 700 w 852"/>
                  <a:gd name="T45" fmla="*/ 287 h 731"/>
                  <a:gd name="T46" fmla="*/ 719 w 852"/>
                  <a:gd name="T47" fmla="*/ 249 h 731"/>
                  <a:gd name="T48" fmla="*/ 751 w 852"/>
                  <a:gd name="T49" fmla="*/ 193 h 731"/>
                  <a:gd name="T50" fmla="*/ 790 w 852"/>
                  <a:gd name="T51" fmla="*/ 112 h 731"/>
                  <a:gd name="T52" fmla="*/ 764 w 852"/>
                  <a:gd name="T53" fmla="*/ 72 h 731"/>
                  <a:gd name="T54" fmla="*/ 723 w 852"/>
                  <a:gd name="T55" fmla="*/ 51 h 731"/>
                  <a:gd name="T56" fmla="*/ 606 w 852"/>
                  <a:gd name="T57" fmla="*/ 134 h 731"/>
                  <a:gd name="T58" fmla="*/ 563 w 852"/>
                  <a:gd name="T59" fmla="*/ 175 h 731"/>
                  <a:gd name="T60" fmla="*/ 516 w 852"/>
                  <a:gd name="T61" fmla="*/ 219 h 731"/>
                  <a:gd name="T62" fmla="*/ 466 w 852"/>
                  <a:gd name="T63" fmla="*/ 267 h 731"/>
                  <a:gd name="T64" fmla="*/ 415 w 852"/>
                  <a:gd name="T65" fmla="*/ 319 h 731"/>
                  <a:gd name="T66" fmla="*/ 365 w 852"/>
                  <a:gd name="T67" fmla="*/ 370 h 731"/>
                  <a:gd name="T68" fmla="*/ 315 w 852"/>
                  <a:gd name="T69" fmla="*/ 421 h 731"/>
                  <a:gd name="T70" fmla="*/ 266 w 852"/>
                  <a:gd name="T71" fmla="*/ 471 h 731"/>
                  <a:gd name="T72" fmla="*/ 223 w 852"/>
                  <a:gd name="T73" fmla="*/ 516 h 731"/>
                  <a:gd name="T74" fmla="*/ 149 w 852"/>
                  <a:gd name="T75" fmla="*/ 595 h 731"/>
                  <a:gd name="T76" fmla="*/ 103 w 852"/>
                  <a:gd name="T77" fmla="*/ 645 h 731"/>
                  <a:gd name="T78" fmla="*/ 77 w 852"/>
                  <a:gd name="T79" fmla="*/ 670 h 731"/>
                  <a:gd name="T80" fmla="*/ 34 w 852"/>
                  <a:gd name="T81" fmla="*/ 709 h 731"/>
                  <a:gd name="T82" fmla="*/ 0 w 852"/>
                  <a:gd name="T83" fmla="*/ 731 h 731"/>
                  <a:gd name="T84" fmla="*/ 5 w 852"/>
                  <a:gd name="T85" fmla="*/ 709 h 731"/>
                  <a:gd name="T86" fmla="*/ 5 w 852"/>
                  <a:gd name="T87" fmla="*/ 709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2" h="731">
                    <a:moveTo>
                      <a:pt x="5" y="709"/>
                    </a:moveTo>
                    <a:lnTo>
                      <a:pt x="456" y="212"/>
                    </a:lnTo>
                    <a:lnTo>
                      <a:pt x="503" y="161"/>
                    </a:lnTo>
                    <a:lnTo>
                      <a:pt x="552" y="114"/>
                    </a:lnTo>
                    <a:lnTo>
                      <a:pt x="603" y="69"/>
                    </a:lnTo>
                    <a:lnTo>
                      <a:pt x="660" y="29"/>
                    </a:lnTo>
                    <a:lnTo>
                      <a:pt x="721" y="0"/>
                    </a:lnTo>
                    <a:lnTo>
                      <a:pt x="793" y="21"/>
                    </a:lnTo>
                    <a:lnTo>
                      <a:pt x="844" y="76"/>
                    </a:lnTo>
                    <a:lnTo>
                      <a:pt x="852" y="132"/>
                    </a:lnTo>
                    <a:lnTo>
                      <a:pt x="831" y="198"/>
                    </a:lnTo>
                    <a:lnTo>
                      <a:pt x="798" y="265"/>
                    </a:lnTo>
                    <a:lnTo>
                      <a:pt x="768" y="320"/>
                    </a:lnTo>
                    <a:lnTo>
                      <a:pt x="721" y="399"/>
                    </a:lnTo>
                    <a:lnTo>
                      <a:pt x="683" y="463"/>
                    </a:lnTo>
                    <a:lnTo>
                      <a:pt x="665" y="530"/>
                    </a:lnTo>
                    <a:lnTo>
                      <a:pt x="679" y="620"/>
                    </a:lnTo>
                    <a:lnTo>
                      <a:pt x="676" y="638"/>
                    </a:lnTo>
                    <a:lnTo>
                      <a:pt x="658" y="634"/>
                    </a:lnTo>
                    <a:lnTo>
                      <a:pt x="622" y="559"/>
                    </a:lnTo>
                    <a:lnTo>
                      <a:pt x="632" y="461"/>
                    </a:lnTo>
                    <a:lnTo>
                      <a:pt x="665" y="363"/>
                    </a:lnTo>
                    <a:lnTo>
                      <a:pt x="700" y="287"/>
                    </a:lnTo>
                    <a:lnTo>
                      <a:pt x="719" y="249"/>
                    </a:lnTo>
                    <a:lnTo>
                      <a:pt x="751" y="193"/>
                    </a:lnTo>
                    <a:lnTo>
                      <a:pt x="790" y="112"/>
                    </a:lnTo>
                    <a:lnTo>
                      <a:pt x="764" y="72"/>
                    </a:lnTo>
                    <a:lnTo>
                      <a:pt x="723" y="51"/>
                    </a:lnTo>
                    <a:lnTo>
                      <a:pt x="606" y="134"/>
                    </a:lnTo>
                    <a:lnTo>
                      <a:pt x="563" y="175"/>
                    </a:lnTo>
                    <a:lnTo>
                      <a:pt x="516" y="219"/>
                    </a:lnTo>
                    <a:lnTo>
                      <a:pt x="466" y="267"/>
                    </a:lnTo>
                    <a:lnTo>
                      <a:pt x="415" y="319"/>
                    </a:lnTo>
                    <a:lnTo>
                      <a:pt x="365" y="370"/>
                    </a:lnTo>
                    <a:lnTo>
                      <a:pt x="315" y="421"/>
                    </a:lnTo>
                    <a:lnTo>
                      <a:pt x="266" y="471"/>
                    </a:lnTo>
                    <a:lnTo>
                      <a:pt x="223" y="516"/>
                    </a:lnTo>
                    <a:lnTo>
                      <a:pt x="149" y="595"/>
                    </a:lnTo>
                    <a:lnTo>
                      <a:pt x="103" y="645"/>
                    </a:lnTo>
                    <a:lnTo>
                      <a:pt x="77" y="670"/>
                    </a:lnTo>
                    <a:lnTo>
                      <a:pt x="34" y="709"/>
                    </a:lnTo>
                    <a:lnTo>
                      <a:pt x="0" y="731"/>
                    </a:lnTo>
                    <a:lnTo>
                      <a:pt x="5" y="709"/>
                    </a:lnTo>
                    <a:lnTo>
                      <a:pt x="5" y="7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78" name="Freeform 74"/>
              <p:cNvSpPr>
                <a:spLocks/>
              </p:cNvSpPr>
              <p:nvPr/>
            </p:nvSpPr>
            <p:spPr bwMode="auto">
              <a:xfrm>
                <a:off x="3820" y="1688"/>
                <a:ext cx="220" cy="226"/>
              </a:xfrm>
              <a:custGeom>
                <a:avLst/>
                <a:gdLst>
                  <a:gd name="T0" fmla="*/ 15 w 441"/>
                  <a:gd name="T1" fmla="*/ 0 h 453"/>
                  <a:gd name="T2" fmla="*/ 92 w 441"/>
                  <a:gd name="T3" fmla="*/ 26 h 453"/>
                  <a:gd name="T4" fmla="*/ 154 w 441"/>
                  <a:gd name="T5" fmla="*/ 96 h 453"/>
                  <a:gd name="T6" fmla="*/ 206 w 441"/>
                  <a:gd name="T7" fmla="*/ 179 h 453"/>
                  <a:gd name="T8" fmla="*/ 252 w 441"/>
                  <a:gd name="T9" fmla="*/ 251 h 453"/>
                  <a:gd name="T10" fmla="*/ 316 w 441"/>
                  <a:gd name="T11" fmla="*/ 331 h 453"/>
                  <a:gd name="T12" fmla="*/ 371 w 441"/>
                  <a:gd name="T13" fmla="*/ 385 h 453"/>
                  <a:gd name="T14" fmla="*/ 434 w 441"/>
                  <a:gd name="T15" fmla="*/ 429 h 453"/>
                  <a:gd name="T16" fmla="*/ 441 w 441"/>
                  <a:gd name="T17" fmla="*/ 447 h 453"/>
                  <a:gd name="T18" fmla="*/ 423 w 441"/>
                  <a:gd name="T19" fmla="*/ 453 h 453"/>
                  <a:gd name="T20" fmla="*/ 303 w 441"/>
                  <a:gd name="T21" fmla="*/ 406 h 453"/>
                  <a:gd name="T22" fmla="*/ 226 w 441"/>
                  <a:gd name="T23" fmla="*/ 337 h 453"/>
                  <a:gd name="T24" fmla="*/ 168 w 441"/>
                  <a:gd name="T25" fmla="*/ 247 h 453"/>
                  <a:gd name="T26" fmla="*/ 108 w 441"/>
                  <a:gd name="T27" fmla="*/ 139 h 453"/>
                  <a:gd name="T28" fmla="*/ 72 w 441"/>
                  <a:gd name="T29" fmla="*/ 71 h 453"/>
                  <a:gd name="T30" fmla="*/ 11 w 441"/>
                  <a:gd name="T31" fmla="*/ 25 h 453"/>
                  <a:gd name="T32" fmla="*/ 0 w 441"/>
                  <a:gd name="T33" fmla="*/ 10 h 453"/>
                  <a:gd name="T34" fmla="*/ 15 w 441"/>
                  <a:gd name="T35" fmla="*/ 0 h 453"/>
                  <a:gd name="T36" fmla="*/ 15 w 441"/>
                  <a:gd name="T3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1" h="453">
                    <a:moveTo>
                      <a:pt x="15" y="0"/>
                    </a:moveTo>
                    <a:lnTo>
                      <a:pt x="92" y="26"/>
                    </a:lnTo>
                    <a:lnTo>
                      <a:pt x="154" y="96"/>
                    </a:lnTo>
                    <a:lnTo>
                      <a:pt x="206" y="179"/>
                    </a:lnTo>
                    <a:lnTo>
                      <a:pt x="252" y="251"/>
                    </a:lnTo>
                    <a:lnTo>
                      <a:pt x="316" y="331"/>
                    </a:lnTo>
                    <a:lnTo>
                      <a:pt x="371" y="385"/>
                    </a:lnTo>
                    <a:lnTo>
                      <a:pt x="434" y="429"/>
                    </a:lnTo>
                    <a:lnTo>
                      <a:pt x="441" y="447"/>
                    </a:lnTo>
                    <a:lnTo>
                      <a:pt x="423" y="453"/>
                    </a:lnTo>
                    <a:lnTo>
                      <a:pt x="303" y="406"/>
                    </a:lnTo>
                    <a:lnTo>
                      <a:pt x="226" y="337"/>
                    </a:lnTo>
                    <a:lnTo>
                      <a:pt x="168" y="247"/>
                    </a:lnTo>
                    <a:lnTo>
                      <a:pt x="108" y="139"/>
                    </a:lnTo>
                    <a:lnTo>
                      <a:pt x="72" y="71"/>
                    </a:lnTo>
                    <a:lnTo>
                      <a:pt x="11" y="25"/>
                    </a:lnTo>
                    <a:lnTo>
                      <a:pt x="0" y="10"/>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79" name="Freeform 75"/>
              <p:cNvSpPr>
                <a:spLocks/>
              </p:cNvSpPr>
              <p:nvPr/>
            </p:nvSpPr>
            <p:spPr bwMode="auto">
              <a:xfrm>
                <a:off x="4014" y="1926"/>
                <a:ext cx="64" cy="221"/>
              </a:xfrm>
              <a:custGeom>
                <a:avLst/>
                <a:gdLst>
                  <a:gd name="T0" fmla="*/ 80 w 127"/>
                  <a:gd name="T1" fmla="*/ 3 h 442"/>
                  <a:gd name="T2" fmla="*/ 127 w 127"/>
                  <a:gd name="T3" fmla="*/ 75 h 442"/>
                  <a:gd name="T4" fmla="*/ 119 w 127"/>
                  <a:gd name="T5" fmla="*/ 137 h 442"/>
                  <a:gd name="T6" fmla="*/ 71 w 127"/>
                  <a:gd name="T7" fmla="*/ 273 h 442"/>
                  <a:gd name="T8" fmla="*/ 75 w 127"/>
                  <a:gd name="T9" fmla="*/ 351 h 442"/>
                  <a:gd name="T10" fmla="*/ 101 w 127"/>
                  <a:gd name="T11" fmla="*/ 424 h 442"/>
                  <a:gd name="T12" fmla="*/ 100 w 127"/>
                  <a:gd name="T13" fmla="*/ 442 h 442"/>
                  <a:gd name="T14" fmla="*/ 82 w 127"/>
                  <a:gd name="T15" fmla="*/ 442 h 442"/>
                  <a:gd name="T16" fmla="*/ 39 w 127"/>
                  <a:gd name="T17" fmla="*/ 410 h 442"/>
                  <a:gd name="T18" fmla="*/ 5 w 127"/>
                  <a:gd name="T19" fmla="*/ 374 h 442"/>
                  <a:gd name="T20" fmla="*/ 0 w 127"/>
                  <a:gd name="T21" fmla="*/ 266 h 442"/>
                  <a:gd name="T22" fmla="*/ 15 w 127"/>
                  <a:gd name="T23" fmla="*/ 208 h 442"/>
                  <a:gd name="T24" fmla="*/ 50 w 127"/>
                  <a:gd name="T25" fmla="*/ 153 h 442"/>
                  <a:gd name="T26" fmla="*/ 100 w 127"/>
                  <a:gd name="T27" fmla="*/ 75 h 442"/>
                  <a:gd name="T28" fmla="*/ 84 w 127"/>
                  <a:gd name="T29" fmla="*/ 43 h 442"/>
                  <a:gd name="T30" fmla="*/ 61 w 127"/>
                  <a:gd name="T31" fmla="*/ 18 h 442"/>
                  <a:gd name="T32" fmla="*/ 62 w 127"/>
                  <a:gd name="T33" fmla="*/ 0 h 442"/>
                  <a:gd name="T34" fmla="*/ 80 w 127"/>
                  <a:gd name="T35" fmla="*/ 3 h 442"/>
                  <a:gd name="T36" fmla="*/ 80 w 127"/>
                  <a:gd name="T37" fmla="*/ 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442">
                    <a:moveTo>
                      <a:pt x="80" y="3"/>
                    </a:moveTo>
                    <a:lnTo>
                      <a:pt x="127" y="75"/>
                    </a:lnTo>
                    <a:lnTo>
                      <a:pt x="119" y="137"/>
                    </a:lnTo>
                    <a:lnTo>
                      <a:pt x="71" y="273"/>
                    </a:lnTo>
                    <a:lnTo>
                      <a:pt x="75" y="351"/>
                    </a:lnTo>
                    <a:lnTo>
                      <a:pt x="101" y="424"/>
                    </a:lnTo>
                    <a:lnTo>
                      <a:pt x="100" y="442"/>
                    </a:lnTo>
                    <a:lnTo>
                      <a:pt x="82" y="442"/>
                    </a:lnTo>
                    <a:lnTo>
                      <a:pt x="39" y="410"/>
                    </a:lnTo>
                    <a:lnTo>
                      <a:pt x="5" y="374"/>
                    </a:lnTo>
                    <a:lnTo>
                      <a:pt x="0" y="266"/>
                    </a:lnTo>
                    <a:lnTo>
                      <a:pt x="15" y="208"/>
                    </a:lnTo>
                    <a:lnTo>
                      <a:pt x="50" y="153"/>
                    </a:lnTo>
                    <a:lnTo>
                      <a:pt x="100" y="75"/>
                    </a:lnTo>
                    <a:lnTo>
                      <a:pt x="84" y="43"/>
                    </a:lnTo>
                    <a:lnTo>
                      <a:pt x="61" y="18"/>
                    </a:lnTo>
                    <a:lnTo>
                      <a:pt x="62" y="0"/>
                    </a:lnTo>
                    <a:lnTo>
                      <a:pt x="80" y="3"/>
                    </a:lnTo>
                    <a:lnTo>
                      <a:pt x="8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80" name="Freeform 76"/>
              <p:cNvSpPr>
                <a:spLocks/>
              </p:cNvSpPr>
              <p:nvPr/>
            </p:nvSpPr>
            <p:spPr bwMode="auto">
              <a:xfrm>
                <a:off x="3692" y="1747"/>
                <a:ext cx="94" cy="329"/>
              </a:xfrm>
              <a:custGeom>
                <a:avLst/>
                <a:gdLst>
                  <a:gd name="T0" fmla="*/ 169 w 188"/>
                  <a:gd name="T1" fmla="*/ 4 h 657"/>
                  <a:gd name="T2" fmla="*/ 188 w 188"/>
                  <a:gd name="T3" fmla="*/ 48 h 657"/>
                  <a:gd name="T4" fmla="*/ 177 w 188"/>
                  <a:gd name="T5" fmla="*/ 102 h 657"/>
                  <a:gd name="T6" fmla="*/ 151 w 188"/>
                  <a:gd name="T7" fmla="*/ 156 h 657"/>
                  <a:gd name="T8" fmla="*/ 127 w 188"/>
                  <a:gd name="T9" fmla="*/ 198 h 657"/>
                  <a:gd name="T10" fmla="*/ 68 w 188"/>
                  <a:gd name="T11" fmla="*/ 401 h 657"/>
                  <a:gd name="T12" fmla="*/ 48 w 188"/>
                  <a:gd name="T13" fmla="*/ 522 h 657"/>
                  <a:gd name="T14" fmla="*/ 79 w 188"/>
                  <a:gd name="T15" fmla="*/ 638 h 657"/>
                  <a:gd name="T16" fmla="*/ 77 w 188"/>
                  <a:gd name="T17" fmla="*/ 657 h 657"/>
                  <a:gd name="T18" fmla="*/ 59 w 188"/>
                  <a:gd name="T19" fmla="*/ 655 h 657"/>
                  <a:gd name="T20" fmla="*/ 23 w 188"/>
                  <a:gd name="T21" fmla="*/ 603 h 657"/>
                  <a:gd name="T22" fmla="*/ 4 w 188"/>
                  <a:gd name="T23" fmla="*/ 531 h 657"/>
                  <a:gd name="T24" fmla="*/ 0 w 188"/>
                  <a:gd name="T25" fmla="*/ 455 h 657"/>
                  <a:gd name="T26" fmla="*/ 3 w 188"/>
                  <a:gd name="T27" fmla="*/ 392 h 657"/>
                  <a:gd name="T28" fmla="*/ 36 w 188"/>
                  <a:gd name="T29" fmla="*/ 280 h 657"/>
                  <a:gd name="T30" fmla="*/ 91 w 188"/>
                  <a:gd name="T31" fmla="*/ 176 h 657"/>
                  <a:gd name="T32" fmla="*/ 147 w 188"/>
                  <a:gd name="T33" fmla="*/ 19 h 657"/>
                  <a:gd name="T34" fmla="*/ 151 w 188"/>
                  <a:gd name="T35" fmla="*/ 0 h 657"/>
                  <a:gd name="T36" fmla="*/ 169 w 188"/>
                  <a:gd name="T37" fmla="*/ 4 h 657"/>
                  <a:gd name="T38" fmla="*/ 169 w 188"/>
                  <a:gd name="T39" fmla="*/ 4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657">
                    <a:moveTo>
                      <a:pt x="169" y="4"/>
                    </a:moveTo>
                    <a:lnTo>
                      <a:pt x="188" y="48"/>
                    </a:lnTo>
                    <a:lnTo>
                      <a:pt x="177" y="102"/>
                    </a:lnTo>
                    <a:lnTo>
                      <a:pt x="151" y="156"/>
                    </a:lnTo>
                    <a:lnTo>
                      <a:pt x="127" y="198"/>
                    </a:lnTo>
                    <a:lnTo>
                      <a:pt x="68" y="401"/>
                    </a:lnTo>
                    <a:lnTo>
                      <a:pt x="48" y="522"/>
                    </a:lnTo>
                    <a:lnTo>
                      <a:pt x="79" y="638"/>
                    </a:lnTo>
                    <a:lnTo>
                      <a:pt x="77" y="657"/>
                    </a:lnTo>
                    <a:lnTo>
                      <a:pt x="59" y="655"/>
                    </a:lnTo>
                    <a:lnTo>
                      <a:pt x="23" y="603"/>
                    </a:lnTo>
                    <a:lnTo>
                      <a:pt x="4" y="531"/>
                    </a:lnTo>
                    <a:lnTo>
                      <a:pt x="0" y="455"/>
                    </a:lnTo>
                    <a:lnTo>
                      <a:pt x="3" y="392"/>
                    </a:lnTo>
                    <a:lnTo>
                      <a:pt x="36" y="280"/>
                    </a:lnTo>
                    <a:lnTo>
                      <a:pt x="91" y="176"/>
                    </a:lnTo>
                    <a:lnTo>
                      <a:pt x="147" y="19"/>
                    </a:lnTo>
                    <a:lnTo>
                      <a:pt x="151" y="0"/>
                    </a:lnTo>
                    <a:lnTo>
                      <a:pt x="169" y="4"/>
                    </a:lnTo>
                    <a:lnTo>
                      <a:pt x="16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81" name="Freeform 77"/>
              <p:cNvSpPr>
                <a:spLocks/>
              </p:cNvSpPr>
              <p:nvPr/>
            </p:nvSpPr>
            <p:spPr bwMode="auto">
              <a:xfrm>
                <a:off x="3339" y="1716"/>
                <a:ext cx="200" cy="243"/>
              </a:xfrm>
              <a:custGeom>
                <a:avLst/>
                <a:gdLst>
                  <a:gd name="T0" fmla="*/ 15 w 400"/>
                  <a:gd name="T1" fmla="*/ 0 h 487"/>
                  <a:gd name="T2" fmla="*/ 127 w 400"/>
                  <a:gd name="T3" fmla="*/ 0 h 487"/>
                  <a:gd name="T4" fmla="*/ 230 w 400"/>
                  <a:gd name="T5" fmla="*/ 27 h 487"/>
                  <a:gd name="T6" fmla="*/ 266 w 400"/>
                  <a:gd name="T7" fmla="*/ 83 h 487"/>
                  <a:gd name="T8" fmla="*/ 310 w 400"/>
                  <a:gd name="T9" fmla="*/ 175 h 487"/>
                  <a:gd name="T10" fmla="*/ 365 w 400"/>
                  <a:gd name="T11" fmla="*/ 339 h 487"/>
                  <a:gd name="T12" fmla="*/ 367 w 400"/>
                  <a:gd name="T13" fmla="*/ 412 h 487"/>
                  <a:gd name="T14" fmla="*/ 400 w 400"/>
                  <a:gd name="T15" fmla="*/ 458 h 487"/>
                  <a:gd name="T16" fmla="*/ 390 w 400"/>
                  <a:gd name="T17" fmla="*/ 484 h 487"/>
                  <a:gd name="T18" fmla="*/ 365 w 400"/>
                  <a:gd name="T19" fmla="*/ 487 h 487"/>
                  <a:gd name="T20" fmla="*/ 326 w 400"/>
                  <a:gd name="T21" fmla="*/ 426 h 487"/>
                  <a:gd name="T22" fmla="*/ 306 w 400"/>
                  <a:gd name="T23" fmla="*/ 357 h 487"/>
                  <a:gd name="T24" fmla="*/ 286 w 400"/>
                  <a:gd name="T25" fmla="*/ 293 h 487"/>
                  <a:gd name="T26" fmla="*/ 257 w 400"/>
                  <a:gd name="T27" fmla="*/ 200 h 487"/>
                  <a:gd name="T28" fmla="*/ 227 w 400"/>
                  <a:gd name="T29" fmla="*/ 112 h 487"/>
                  <a:gd name="T30" fmla="*/ 200 w 400"/>
                  <a:gd name="T31" fmla="*/ 62 h 487"/>
                  <a:gd name="T32" fmla="*/ 155 w 400"/>
                  <a:gd name="T33" fmla="*/ 38 h 487"/>
                  <a:gd name="T34" fmla="*/ 106 w 400"/>
                  <a:gd name="T35" fmla="*/ 33 h 487"/>
                  <a:gd name="T36" fmla="*/ 9 w 400"/>
                  <a:gd name="T37" fmla="*/ 24 h 487"/>
                  <a:gd name="T38" fmla="*/ 0 w 400"/>
                  <a:gd name="T39" fmla="*/ 9 h 487"/>
                  <a:gd name="T40" fmla="*/ 15 w 400"/>
                  <a:gd name="T41" fmla="*/ 0 h 487"/>
                  <a:gd name="T42" fmla="*/ 15 w 400"/>
                  <a:gd name="T43"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0" h="487">
                    <a:moveTo>
                      <a:pt x="15" y="0"/>
                    </a:moveTo>
                    <a:lnTo>
                      <a:pt x="127" y="0"/>
                    </a:lnTo>
                    <a:lnTo>
                      <a:pt x="230" y="27"/>
                    </a:lnTo>
                    <a:lnTo>
                      <a:pt x="266" y="83"/>
                    </a:lnTo>
                    <a:lnTo>
                      <a:pt x="310" y="175"/>
                    </a:lnTo>
                    <a:lnTo>
                      <a:pt x="365" y="339"/>
                    </a:lnTo>
                    <a:lnTo>
                      <a:pt x="367" y="412"/>
                    </a:lnTo>
                    <a:lnTo>
                      <a:pt x="400" y="458"/>
                    </a:lnTo>
                    <a:lnTo>
                      <a:pt x="390" y="484"/>
                    </a:lnTo>
                    <a:lnTo>
                      <a:pt x="365" y="487"/>
                    </a:lnTo>
                    <a:lnTo>
                      <a:pt x="326" y="426"/>
                    </a:lnTo>
                    <a:lnTo>
                      <a:pt x="306" y="357"/>
                    </a:lnTo>
                    <a:lnTo>
                      <a:pt x="286" y="293"/>
                    </a:lnTo>
                    <a:lnTo>
                      <a:pt x="257" y="200"/>
                    </a:lnTo>
                    <a:lnTo>
                      <a:pt x="227" y="112"/>
                    </a:lnTo>
                    <a:lnTo>
                      <a:pt x="200" y="62"/>
                    </a:lnTo>
                    <a:lnTo>
                      <a:pt x="155" y="38"/>
                    </a:lnTo>
                    <a:lnTo>
                      <a:pt x="106" y="33"/>
                    </a:lnTo>
                    <a:lnTo>
                      <a:pt x="9" y="24"/>
                    </a:lnTo>
                    <a:lnTo>
                      <a:pt x="0" y="9"/>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82" name="Freeform 78"/>
              <p:cNvSpPr>
                <a:spLocks/>
              </p:cNvSpPr>
              <p:nvPr/>
            </p:nvSpPr>
            <p:spPr bwMode="auto">
              <a:xfrm>
                <a:off x="3340" y="1789"/>
                <a:ext cx="53" cy="260"/>
              </a:xfrm>
              <a:custGeom>
                <a:avLst/>
                <a:gdLst>
                  <a:gd name="T0" fmla="*/ 24 w 107"/>
                  <a:gd name="T1" fmla="*/ 6 h 521"/>
                  <a:gd name="T2" fmla="*/ 86 w 107"/>
                  <a:gd name="T3" fmla="*/ 176 h 521"/>
                  <a:gd name="T4" fmla="*/ 107 w 107"/>
                  <a:gd name="T5" fmla="*/ 363 h 521"/>
                  <a:gd name="T6" fmla="*/ 94 w 107"/>
                  <a:gd name="T7" fmla="*/ 438 h 521"/>
                  <a:gd name="T8" fmla="*/ 76 w 107"/>
                  <a:gd name="T9" fmla="*/ 510 h 521"/>
                  <a:gd name="T10" fmla="*/ 61 w 107"/>
                  <a:gd name="T11" fmla="*/ 521 h 521"/>
                  <a:gd name="T12" fmla="*/ 50 w 107"/>
                  <a:gd name="T13" fmla="*/ 506 h 521"/>
                  <a:gd name="T14" fmla="*/ 50 w 107"/>
                  <a:gd name="T15" fmla="*/ 435 h 521"/>
                  <a:gd name="T16" fmla="*/ 51 w 107"/>
                  <a:gd name="T17" fmla="*/ 363 h 521"/>
                  <a:gd name="T18" fmla="*/ 37 w 107"/>
                  <a:gd name="T19" fmla="*/ 121 h 521"/>
                  <a:gd name="T20" fmla="*/ 0 w 107"/>
                  <a:gd name="T21" fmla="*/ 18 h 521"/>
                  <a:gd name="T22" fmla="*/ 6 w 107"/>
                  <a:gd name="T23" fmla="*/ 0 h 521"/>
                  <a:gd name="T24" fmla="*/ 24 w 107"/>
                  <a:gd name="T25" fmla="*/ 6 h 521"/>
                  <a:gd name="T26" fmla="*/ 24 w 107"/>
                  <a:gd name="T27" fmla="*/ 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521">
                    <a:moveTo>
                      <a:pt x="24" y="6"/>
                    </a:moveTo>
                    <a:lnTo>
                      <a:pt x="86" y="176"/>
                    </a:lnTo>
                    <a:lnTo>
                      <a:pt x="107" y="363"/>
                    </a:lnTo>
                    <a:lnTo>
                      <a:pt x="94" y="438"/>
                    </a:lnTo>
                    <a:lnTo>
                      <a:pt x="76" y="510"/>
                    </a:lnTo>
                    <a:lnTo>
                      <a:pt x="61" y="521"/>
                    </a:lnTo>
                    <a:lnTo>
                      <a:pt x="50" y="506"/>
                    </a:lnTo>
                    <a:lnTo>
                      <a:pt x="50" y="435"/>
                    </a:lnTo>
                    <a:lnTo>
                      <a:pt x="51" y="363"/>
                    </a:lnTo>
                    <a:lnTo>
                      <a:pt x="37" y="121"/>
                    </a:lnTo>
                    <a:lnTo>
                      <a:pt x="0" y="18"/>
                    </a:lnTo>
                    <a:lnTo>
                      <a:pt x="6" y="0"/>
                    </a:lnTo>
                    <a:lnTo>
                      <a:pt x="24" y="6"/>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83" name="Freeform 79"/>
              <p:cNvSpPr>
                <a:spLocks/>
              </p:cNvSpPr>
              <p:nvPr/>
            </p:nvSpPr>
            <p:spPr bwMode="auto">
              <a:xfrm>
                <a:off x="3230" y="1845"/>
                <a:ext cx="25" cy="91"/>
              </a:xfrm>
              <a:custGeom>
                <a:avLst/>
                <a:gdLst>
                  <a:gd name="T0" fmla="*/ 43 w 50"/>
                  <a:gd name="T1" fmla="*/ 11 h 183"/>
                  <a:gd name="T2" fmla="*/ 50 w 50"/>
                  <a:gd name="T3" fmla="*/ 161 h 183"/>
                  <a:gd name="T4" fmla="*/ 21 w 50"/>
                  <a:gd name="T5" fmla="*/ 183 h 183"/>
                  <a:gd name="T6" fmla="*/ 0 w 50"/>
                  <a:gd name="T7" fmla="*/ 154 h 183"/>
                  <a:gd name="T8" fmla="*/ 21 w 50"/>
                  <a:gd name="T9" fmla="*/ 46 h 183"/>
                  <a:gd name="T10" fmla="*/ 17 w 50"/>
                  <a:gd name="T11" fmla="*/ 17 h 183"/>
                  <a:gd name="T12" fmla="*/ 28 w 50"/>
                  <a:gd name="T13" fmla="*/ 0 h 183"/>
                  <a:gd name="T14" fmla="*/ 43 w 50"/>
                  <a:gd name="T15" fmla="*/ 11 h 183"/>
                  <a:gd name="T16" fmla="*/ 43 w 50"/>
                  <a:gd name="T17" fmla="*/ 1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83">
                    <a:moveTo>
                      <a:pt x="43" y="11"/>
                    </a:moveTo>
                    <a:lnTo>
                      <a:pt x="50" y="161"/>
                    </a:lnTo>
                    <a:lnTo>
                      <a:pt x="21" y="183"/>
                    </a:lnTo>
                    <a:lnTo>
                      <a:pt x="0" y="154"/>
                    </a:lnTo>
                    <a:lnTo>
                      <a:pt x="21" y="46"/>
                    </a:lnTo>
                    <a:lnTo>
                      <a:pt x="17" y="17"/>
                    </a:lnTo>
                    <a:lnTo>
                      <a:pt x="28" y="0"/>
                    </a:lnTo>
                    <a:lnTo>
                      <a:pt x="43" y="11"/>
                    </a:lnTo>
                    <a:lnTo>
                      <a:pt x="4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84" name="Freeform 80"/>
              <p:cNvSpPr>
                <a:spLocks/>
              </p:cNvSpPr>
              <p:nvPr/>
            </p:nvSpPr>
            <p:spPr bwMode="auto">
              <a:xfrm>
                <a:off x="3051" y="1997"/>
                <a:ext cx="35" cy="82"/>
              </a:xfrm>
              <a:custGeom>
                <a:avLst/>
                <a:gdLst>
                  <a:gd name="T0" fmla="*/ 35 w 69"/>
                  <a:gd name="T1" fmla="*/ 13 h 163"/>
                  <a:gd name="T2" fmla="*/ 69 w 69"/>
                  <a:gd name="T3" fmla="*/ 146 h 163"/>
                  <a:gd name="T4" fmla="*/ 64 w 69"/>
                  <a:gd name="T5" fmla="*/ 163 h 163"/>
                  <a:gd name="T6" fmla="*/ 46 w 69"/>
                  <a:gd name="T7" fmla="*/ 157 h 163"/>
                  <a:gd name="T8" fmla="*/ 16 w 69"/>
                  <a:gd name="T9" fmla="*/ 110 h 163"/>
                  <a:gd name="T10" fmla="*/ 0 w 69"/>
                  <a:gd name="T11" fmla="*/ 20 h 163"/>
                  <a:gd name="T12" fmla="*/ 14 w 69"/>
                  <a:gd name="T13" fmla="*/ 0 h 163"/>
                  <a:gd name="T14" fmla="*/ 35 w 69"/>
                  <a:gd name="T15" fmla="*/ 13 h 163"/>
                  <a:gd name="T16" fmla="*/ 35 w 69"/>
                  <a:gd name="T17" fmla="*/ 1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63">
                    <a:moveTo>
                      <a:pt x="35" y="13"/>
                    </a:moveTo>
                    <a:lnTo>
                      <a:pt x="69" y="146"/>
                    </a:lnTo>
                    <a:lnTo>
                      <a:pt x="64" y="163"/>
                    </a:lnTo>
                    <a:lnTo>
                      <a:pt x="46" y="157"/>
                    </a:lnTo>
                    <a:lnTo>
                      <a:pt x="16" y="110"/>
                    </a:lnTo>
                    <a:lnTo>
                      <a:pt x="0" y="20"/>
                    </a:lnTo>
                    <a:lnTo>
                      <a:pt x="14" y="0"/>
                    </a:lnTo>
                    <a:lnTo>
                      <a:pt x="35" y="13"/>
                    </a:lnTo>
                    <a:lnTo>
                      <a:pt x="3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85" name="Freeform 81"/>
              <p:cNvSpPr>
                <a:spLocks/>
              </p:cNvSpPr>
              <p:nvPr/>
            </p:nvSpPr>
            <p:spPr bwMode="auto">
              <a:xfrm>
                <a:off x="3204" y="2023"/>
                <a:ext cx="34" cy="59"/>
              </a:xfrm>
              <a:custGeom>
                <a:avLst/>
                <a:gdLst>
                  <a:gd name="T0" fmla="*/ 58 w 68"/>
                  <a:gd name="T1" fmla="*/ 13 h 118"/>
                  <a:gd name="T2" fmla="*/ 68 w 68"/>
                  <a:gd name="T3" fmla="*/ 50 h 118"/>
                  <a:gd name="T4" fmla="*/ 47 w 68"/>
                  <a:gd name="T5" fmla="*/ 85 h 118"/>
                  <a:gd name="T6" fmla="*/ 21 w 68"/>
                  <a:gd name="T7" fmla="*/ 118 h 118"/>
                  <a:gd name="T8" fmla="*/ 0 w 68"/>
                  <a:gd name="T9" fmla="*/ 101 h 118"/>
                  <a:gd name="T10" fmla="*/ 30 w 68"/>
                  <a:gd name="T11" fmla="*/ 15 h 118"/>
                  <a:gd name="T12" fmla="*/ 43 w 68"/>
                  <a:gd name="T13" fmla="*/ 0 h 118"/>
                  <a:gd name="T14" fmla="*/ 58 w 68"/>
                  <a:gd name="T15" fmla="*/ 13 h 118"/>
                  <a:gd name="T16" fmla="*/ 58 w 68"/>
                  <a:gd name="T17" fmla="*/ 1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18">
                    <a:moveTo>
                      <a:pt x="58" y="13"/>
                    </a:moveTo>
                    <a:lnTo>
                      <a:pt x="68" y="50"/>
                    </a:lnTo>
                    <a:lnTo>
                      <a:pt x="47" y="85"/>
                    </a:lnTo>
                    <a:lnTo>
                      <a:pt x="21" y="118"/>
                    </a:lnTo>
                    <a:lnTo>
                      <a:pt x="0" y="101"/>
                    </a:lnTo>
                    <a:lnTo>
                      <a:pt x="30" y="15"/>
                    </a:lnTo>
                    <a:lnTo>
                      <a:pt x="43" y="0"/>
                    </a:lnTo>
                    <a:lnTo>
                      <a:pt x="58" y="13"/>
                    </a:lnTo>
                    <a:lnTo>
                      <a:pt x="58"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86" name="Freeform 82"/>
              <p:cNvSpPr>
                <a:spLocks/>
              </p:cNvSpPr>
              <p:nvPr/>
            </p:nvSpPr>
            <p:spPr bwMode="auto">
              <a:xfrm>
                <a:off x="2748" y="2110"/>
                <a:ext cx="35" cy="281"/>
              </a:xfrm>
              <a:custGeom>
                <a:avLst/>
                <a:gdLst>
                  <a:gd name="T0" fmla="*/ 70 w 70"/>
                  <a:gd name="T1" fmla="*/ 31 h 564"/>
                  <a:gd name="T2" fmla="*/ 58 w 70"/>
                  <a:gd name="T3" fmla="*/ 370 h 564"/>
                  <a:gd name="T4" fmla="*/ 60 w 70"/>
                  <a:gd name="T5" fmla="*/ 414 h 564"/>
                  <a:gd name="T6" fmla="*/ 61 w 70"/>
                  <a:gd name="T7" fmla="*/ 460 h 564"/>
                  <a:gd name="T8" fmla="*/ 61 w 70"/>
                  <a:gd name="T9" fmla="*/ 504 h 564"/>
                  <a:gd name="T10" fmla="*/ 60 w 70"/>
                  <a:gd name="T11" fmla="*/ 549 h 564"/>
                  <a:gd name="T12" fmla="*/ 50 w 70"/>
                  <a:gd name="T13" fmla="*/ 564 h 564"/>
                  <a:gd name="T14" fmla="*/ 35 w 70"/>
                  <a:gd name="T15" fmla="*/ 553 h 564"/>
                  <a:gd name="T16" fmla="*/ 0 w 70"/>
                  <a:gd name="T17" fmla="*/ 364 h 564"/>
                  <a:gd name="T18" fmla="*/ 7 w 70"/>
                  <a:gd name="T19" fmla="*/ 171 h 564"/>
                  <a:gd name="T20" fmla="*/ 11 w 70"/>
                  <a:gd name="T21" fmla="*/ 11 h 564"/>
                  <a:gd name="T22" fmla="*/ 42 w 70"/>
                  <a:gd name="T23" fmla="*/ 0 h 564"/>
                  <a:gd name="T24" fmla="*/ 70 w 70"/>
                  <a:gd name="T25" fmla="*/ 31 h 564"/>
                  <a:gd name="T26" fmla="*/ 70 w 70"/>
                  <a:gd name="T27" fmla="*/ 3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4">
                    <a:moveTo>
                      <a:pt x="70" y="31"/>
                    </a:moveTo>
                    <a:lnTo>
                      <a:pt x="58" y="370"/>
                    </a:lnTo>
                    <a:lnTo>
                      <a:pt x="60" y="414"/>
                    </a:lnTo>
                    <a:lnTo>
                      <a:pt x="61" y="460"/>
                    </a:lnTo>
                    <a:lnTo>
                      <a:pt x="61" y="504"/>
                    </a:lnTo>
                    <a:lnTo>
                      <a:pt x="60" y="549"/>
                    </a:lnTo>
                    <a:lnTo>
                      <a:pt x="50" y="564"/>
                    </a:lnTo>
                    <a:lnTo>
                      <a:pt x="35" y="553"/>
                    </a:lnTo>
                    <a:lnTo>
                      <a:pt x="0" y="364"/>
                    </a:lnTo>
                    <a:lnTo>
                      <a:pt x="7" y="171"/>
                    </a:lnTo>
                    <a:lnTo>
                      <a:pt x="11" y="11"/>
                    </a:lnTo>
                    <a:lnTo>
                      <a:pt x="42" y="0"/>
                    </a:lnTo>
                    <a:lnTo>
                      <a:pt x="70" y="31"/>
                    </a:lnTo>
                    <a:lnTo>
                      <a:pt x="7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87" name="Freeform 83"/>
              <p:cNvSpPr>
                <a:spLocks/>
              </p:cNvSpPr>
              <p:nvPr/>
            </p:nvSpPr>
            <p:spPr bwMode="auto">
              <a:xfrm>
                <a:off x="2891" y="2151"/>
                <a:ext cx="1087" cy="211"/>
              </a:xfrm>
              <a:custGeom>
                <a:avLst/>
                <a:gdLst>
                  <a:gd name="T0" fmla="*/ 4 w 2174"/>
                  <a:gd name="T1" fmla="*/ 423 h 423"/>
                  <a:gd name="T2" fmla="*/ 0 w 2174"/>
                  <a:gd name="T3" fmla="*/ 57 h 423"/>
                  <a:gd name="T4" fmla="*/ 22 w 2174"/>
                  <a:gd name="T5" fmla="*/ 32 h 423"/>
                  <a:gd name="T6" fmla="*/ 228 w 2174"/>
                  <a:gd name="T7" fmla="*/ 5 h 423"/>
                  <a:gd name="T8" fmla="*/ 483 w 2174"/>
                  <a:gd name="T9" fmla="*/ 0 h 423"/>
                  <a:gd name="T10" fmla="*/ 1080 w 2174"/>
                  <a:gd name="T11" fmla="*/ 43 h 423"/>
                  <a:gd name="T12" fmla="*/ 1390 w 2174"/>
                  <a:gd name="T13" fmla="*/ 81 h 423"/>
                  <a:gd name="T14" fmla="*/ 1686 w 2174"/>
                  <a:gd name="T15" fmla="*/ 122 h 423"/>
                  <a:gd name="T16" fmla="*/ 1954 w 2174"/>
                  <a:gd name="T17" fmla="*/ 161 h 423"/>
                  <a:gd name="T18" fmla="*/ 2174 w 2174"/>
                  <a:gd name="T19" fmla="*/ 196 h 423"/>
                  <a:gd name="T20" fmla="*/ 2170 w 2174"/>
                  <a:gd name="T21" fmla="*/ 221 h 423"/>
                  <a:gd name="T22" fmla="*/ 1974 w 2174"/>
                  <a:gd name="T23" fmla="*/ 194 h 423"/>
                  <a:gd name="T24" fmla="*/ 1714 w 2174"/>
                  <a:gd name="T25" fmla="*/ 161 h 423"/>
                  <a:gd name="T26" fmla="*/ 1411 w 2174"/>
                  <a:gd name="T27" fmla="*/ 128 h 423"/>
                  <a:gd name="T28" fmla="*/ 1088 w 2174"/>
                  <a:gd name="T29" fmla="*/ 99 h 423"/>
                  <a:gd name="T30" fmla="*/ 770 w 2174"/>
                  <a:gd name="T31" fmla="*/ 75 h 423"/>
                  <a:gd name="T32" fmla="*/ 476 w 2174"/>
                  <a:gd name="T33" fmla="*/ 63 h 423"/>
                  <a:gd name="T34" fmla="*/ 56 w 2174"/>
                  <a:gd name="T35" fmla="*/ 88 h 423"/>
                  <a:gd name="T36" fmla="*/ 30 w 2174"/>
                  <a:gd name="T37" fmla="*/ 421 h 423"/>
                  <a:gd name="T38" fmla="*/ 4 w 2174"/>
                  <a:gd name="T39" fmla="*/ 423 h 423"/>
                  <a:gd name="T40" fmla="*/ 4 w 2174"/>
                  <a:gd name="T41"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4" h="423">
                    <a:moveTo>
                      <a:pt x="4" y="423"/>
                    </a:moveTo>
                    <a:lnTo>
                      <a:pt x="0" y="57"/>
                    </a:lnTo>
                    <a:lnTo>
                      <a:pt x="22" y="32"/>
                    </a:lnTo>
                    <a:lnTo>
                      <a:pt x="228" y="5"/>
                    </a:lnTo>
                    <a:lnTo>
                      <a:pt x="483" y="0"/>
                    </a:lnTo>
                    <a:lnTo>
                      <a:pt x="1080" y="43"/>
                    </a:lnTo>
                    <a:lnTo>
                      <a:pt x="1390" y="81"/>
                    </a:lnTo>
                    <a:lnTo>
                      <a:pt x="1686" y="122"/>
                    </a:lnTo>
                    <a:lnTo>
                      <a:pt x="1954" y="161"/>
                    </a:lnTo>
                    <a:lnTo>
                      <a:pt x="2174" y="196"/>
                    </a:lnTo>
                    <a:lnTo>
                      <a:pt x="2170" y="221"/>
                    </a:lnTo>
                    <a:lnTo>
                      <a:pt x="1974" y="194"/>
                    </a:lnTo>
                    <a:lnTo>
                      <a:pt x="1714" y="161"/>
                    </a:lnTo>
                    <a:lnTo>
                      <a:pt x="1411" y="128"/>
                    </a:lnTo>
                    <a:lnTo>
                      <a:pt x="1088" y="99"/>
                    </a:lnTo>
                    <a:lnTo>
                      <a:pt x="770" y="75"/>
                    </a:lnTo>
                    <a:lnTo>
                      <a:pt x="476" y="63"/>
                    </a:lnTo>
                    <a:lnTo>
                      <a:pt x="56" y="88"/>
                    </a:lnTo>
                    <a:lnTo>
                      <a:pt x="30" y="421"/>
                    </a:lnTo>
                    <a:lnTo>
                      <a:pt x="4" y="423"/>
                    </a:lnTo>
                    <a:lnTo>
                      <a:pt x="4" y="4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88" name="Freeform 84"/>
              <p:cNvSpPr>
                <a:spLocks/>
              </p:cNvSpPr>
              <p:nvPr/>
            </p:nvSpPr>
            <p:spPr bwMode="auto">
              <a:xfrm>
                <a:off x="3244" y="1552"/>
                <a:ext cx="67" cy="36"/>
              </a:xfrm>
              <a:custGeom>
                <a:avLst/>
                <a:gdLst>
                  <a:gd name="T0" fmla="*/ 98 w 134"/>
                  <a:gd name="T1" fmla="*/ 24 h 74"/>
                  <a:gd name="T2" fmla="*/ 129 w 134"/>
                  <a:gd name="T3" fmla="*/ 46 h 74"/>
                  <a:gd name="T4" fmla="*/ 134 w 134"/>
                  <a:gd name="T5" fmla="*/ 68 h 74"/>
                  <a:gd name="T6" fmla="*/ 112 w 134"/>
                  <a:gd name="T7" fmla="*/ 74 h 74"/>
                  <a:gd name="T8" fmla="*/ 83 w 134"/>
                  <a:gd name="T9" fmla="*/ 72 h 74"/>
                  <a:gd name="T10" fmla="*/ 66 w 134"/>
                  <a:gd name="T11" fmla="*/ 42 h 74"/>
                  <a:gd name="T12" fmla="*/ 15 w 134"/>
                  <a:gd name="T13" fmla="*/ 32 h 74"/>
                  <a:gd name="T14" fmla="*/ 0 w 134"/>
                  <a:gd name="T15" fmla="*/ 16 h 74"/>
                  <a:gd name="T16" fmla="*/ 18 w 134"/>
                  <a:gd name="T17" fmla="*/ 0 h 74"/>
                  <a:gd name="T18" fmla="*/ 98 w 134"/>
                  <a:gd name="T19" fmla="*/ 24 h 74"/>
                  <a:gd name="T20" fmla="*/ 98 w 134"/>
                  <a:gd name="T21" fmla="*/ 2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74">
                    <a:moveTo>
                      <a:pt x="98" y="24"/>
                    </a:moveTo>
                    <a:lnTo>
                      <a:pt x="129" y="46"/>
                    </a:lnTo>
                    <a:lnTo>
                      <a:pt x="134" y="68"/>
                    </a:lnTo>
                    <a:lnTo>
                      <a:pt x="112" y="74"/>
                    </a:lnTo>
                    <a:lnTo>
                      <a:pt x="83" y="72"/>
                    </a:lnTo>
                    <a:lnTo>
                      <a:pt x="66" y="42"/>
                    </a:lnTo>
                    <a:lnTo>
                      <a:pt x="15" y="32"/>
                    </a:lnTo>
                    <a:lnTo>
                      <a:pt x="0" y="16"/>
                    </a:lnTo>
                    <a:lnTo>
                      <a:pt x="18" y="0"/>
                    </a:lnTo>
                    <a:lnTo>
                      <a:pt x="98" y="24"/>
                    </a:lnTo>
                    <a:lnTo>
                      <a:pt x="9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89" name="Freeform 85"/>
              <p:cNvSpPr>
                <a:spLocks/>
              </p:cNvSpPr>
              <p:nvPr/>
            </p:nvSpPr>
            <p:spPr bwMode="auto">
              <a:xfrm>
                <a:off x="3353" y="1586"/>
                <a:ext cx="47" cy="38"/>
              </a:xfrm>
              <a:custGeom>
                <a:avLst/>
                <a:gdLst>
                  <a:gd name="T0" fmla="*/ 16 w 94"/>
                  <a:gd name="T1" fmla="*/ 0 h 76"/>
                  <a:gd name="T2" fmla="*/ 88 w 94"/>
                  <a:gd name="T3" fmla="*/ 34 h 76"/>
                  <a:gd name="T4" fmla="*/ 94 w 94"/>
                  <a:gd name="T5" fmla="*/ 70 h 76"/>
                  <a:gd name="T6" fmla="*/ 58 w 94"/>
                  <a:gd name="T7" fmla="*/ 76 h 76"/>
                  <a:gd name="T8" fmla="*/ 11 w 94"/>
                  <a:gd name="T9" fmla="*/ 27 h 76"/>
                  <a:gd name="T10" fmla="*/ 0 w 94"/>
                  <a:gd name="T11" fmla="*/ 11 h 76"/>
                  <a:gd name="T12" fmla="*/ 16 w 94"/>
                  <a:gd name="T13" fmla="*/ 0 h 76"/>
                  <a:gd name="T14" fmla="*/ 16 w 94"/>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76">
                    <a:moveTo>
                      <a:pt x="16" y="0"/>
                    </a:moveTo>
                    <a:lnTo>
                      <a:pt x="88" y="34"/>
                    </a:lnTo>
                    <a:lnTo>
                      <a:pt x="94" y="70"/>
                    </a:lnTo>
                    <a:lnTo>
                      <a:pt x="58" y="76"/>
                    </a:lnTo>
                    <a:lnTo>
                      <a:pt x="11" y="27"/>
                    </a:lnTo>
                    <a:lnTo>
                      <a:pt x="0" y="11"/>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90" name="Freeform 86"/>
              <p:cNvSpPr>
                <a:spLocks/>
              </p:cNvSpPr>
              <p:nvPr/>
            </p:nvSpPr>
            <p:spPr bwMode="auto">
              <a:xfrm>
                <a:off x="3241" y="1579"/>
                <a:ext cx="131" cy="71"/>
              </a:xfrm>
              <a:custGeom>
                <a:avLst/>
                <a:gdLst>
                  <a:gd name="T0" fmla="*/ 16 w 262"/>
                  <a:gd name="T1" fmla="*/ 0 h 141"/>
                  <a:gd name="T2" fmla="*/ 74 w 262"/>
                  <a:gd name="T3" fmla="*/ 30 h 141"/>
                  <a:gd name="T4" fmla="*/ 248 w 262"/>
                  <a:gd name="T5" fmla="*/ 99 h 141"/>
                  <a:gd name="T6" fmla="*/ 262 w 262"/>
                  <a:gd name="T7" fmla="*/ 127 h 141"/>
                  <a:gd name="T8" fmla="*/ 233 w 262"/>
                  <a:gd name="T9" fmla="*/ 141 h 141"/>
                  <a:gd name="T10" fmla="*/ 119 w 262"/>
                  <a:gd name="T11" fmla="*/ 87 h 141"/>
                  <a:gd name="T12" fmla="*/ 65 w 262"/>
                  <a:gd name="T13" fmla="*/ 54 h 141"/>
                  <a:gd name="T14" fmla="*/ 9 w 262"/>
                  <a:gd name="T15" fmla="*/ 25 h 141"/>
                  <a:gd name="T16" fmla="*/ 0 w 262"/>
                  <a:gd name="T17" fmla="*/ 8 h 141"/>
                  <a:gd name="T18" fmla="*/ 16 w 262"/>
                  <a:gd name="T19" fmla="*/ 0 h 141"/>
                  <a:gd name="T20" fmla="*/ 16 w 262"/>
                  <a:gd name="T2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141">
                    <a:moveTo>
                      <a:pt x="16" y="0"/>
                    </a:moveTo>
                    <a:lnTo>
                      <a:pt x="74" y="30"/>
                    </a:lnTo>
                    <a:lnTo>
                      <a:pt x="248" y="99"/>
                    </a:lnTo>
                    <a:lnTo>
                      <a:pt x="262" y="127"/>
                    </a:lnTo>
                    <a:lnTo>
                      <a:pt x="233" y="141"/>
                    </a:lnTo>
                    <a:lnTo>
                      <a:pt x="119" y="87"/>
                    </a:lnTo>
                    <a:lnTo>
                      <a:pt x="65" y="54"/>
                    </a:lnTo>
                    <a:lnTo>
                      <a:pt x="9" y="25"/>
                    </a:lnTo>
                    <a:lnTo>
                      <a:pt x="0" y="8"/>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91" name="Freeform 87"/>
              <p:cNvSpPr>
                <a:spLocks/>
              </p:cNvSpPr>
              <p:nvPr/>
            </p:nvSpPr>
            <p:spPr bwMode="auto">
              <a:xfrm>
                <a:off x="3353" y="1628"/>
                <a:ext cx="86" cy="40"/>
              </a:xfrm>
              <a:custGeom>
                <a:avLst/>
                <a:gdLst>
                  <a:gd name="T0" fmla="*/ 22 w 173"/>
                  <a:gd name="T1" fmla="*/ 0 h 80"/>
                  <a:gd name="T2" fmla="*/ 96 w 173"/>
                  <a:gd name="T3" fmla="*/ 19 h 80"/>
                  <a:gd name="T4" fmla="*/ 165 w 173"/>
                  <a:gd name="T5" fmla="*/ 45 h 80"/>
                  <a:gd name="T6" fmla="*/ 173 w 173"/>
                  <a:gd name="T7" fmla="*/ 73 h 80"/>
                  <a:gd name="T8" fmla="*/ 147 w 173"/>
                  <a:gd name="T9" fmla="*/ 80 h 80"/>
                  <a:gd name="T10" fmla="*/ 119 w 173"/>
                  <a:gd name="T11" fmla="*/ 55 h 80"/>
                  <a:gd name="T12" fmla="*/ 21 w 173"/>
                  <a:gd name="T13" fmla="*/ 44 h 80"/>
                  <a:gd name="T14" fmla="*/ 0 w 173"/>
                  <a:gd name="T15" fmla="*/ 20 h 80"/>
                  <a:gd name="T16" fmla="*/ 22 w 173"/>
                  <a:gd name="T17" fmla="*/ 0 h 80"/>
                  <a:gd name="T18" fmla="*/ 22 w 173"/>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0">
                    <a:moveTo>
                      <a:pt x="22" y="0"/>
                    </a:moveTo>
                    <a:lnTo>
                      <a:pt x="96" y="19"/>
                    </a:lnTo>
                    <a:lnTo>
                      <a:pt x="165" y="45"/>
                    </a:lnTo>
                    <a:lnTo>
                      <a:pt x="173" y="73"/>
                    </a:lnTo>
                    <a:lnTo>
                      <a:pt x="147" y="80"/>
                    </a:lnTo>
                    <a:lnTo>
                      <a:pt x="119" y="55"/>
                    </a:lnTo>
                    <a:lnTo>
                      <a:pt x="21" y="44"/>
                    </a:lnTo>
                    <a:lnTo>
                      <a:pt x="0" y="20"/>
                    </a:lnTo>
                    <a:lnTo>
                      <a:pt x="22"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92" name="Freeform 88"/>
              <p:cNvSpPr>
                <a:spLocks/>
              </p:cNvSpPr>
              <p:nvPr/>
            </p:nvSpPr>
            <p:spPr bwMode="auto">
              <a:xfrm>
                <a:off x="2401" y="1980"/>
                <a:ext cx="141" cy="136"/>
              </a:xfrm>
              <a:custGeom>
                <a:avLst/>
                <a:gdLst>
                  <a:gd name="T0" fmla="*/ 118 w 283"/>
                  <a:gd name="T1" fmla="*/ 52 h 272"/>
                  <a:gd name="T2" fmla="*/ 56 w 283"/>
                  <a:gd name="T3" fmla="*/ 103 h 272"/>
                  <a:gd name="T4" fmla="*/ 50 w 283"/>
                  <a:gd name="T5" fmla="*/ 185 h 272"/>
                  <a:gd name="T6" fmla="*/ 63 w 283"/>
                  <a:gd name="T7" fmla="*/ 257 h 272"/>
                  <a:gd name="T8" fmla="*/ 13 w 283"/>
                  <a:gd name="T9" fmla="*/ 209 h 272"/>
                  <a:gd name="T10" fmla="*/ 0 w 283"/>
                  <a:gd name="T11" fmla="*/ 128 h 272"/>
                  <a:gd name="T12" fmla="*/ 25 w 283"/>
                  <a:gd name="T13" fmla="*/ 46 h 272"/>
                  <a:gd name="T14" fmla="*/ 52 w 283"/>
                  <a:gd name="T15" fmla="*/ 16 h 272"/>
                  <a:gd name="T16" fmla="*/ 89 w 283"/>
                  <a:gd name="T17" fmla="*/ 0 h 272"/>
                  <a:gd name="T18" fmla="*/ 197 w 283"/>
                  <a:gd name="T19" fmla="*/ 23 h 272"/>
                  <a:gd name="T20" fmla="*/ 268 w 283"/>
                  <a:gd name="T21" fmla="*/ 101 h 272"/>
                  <a:gd name="T22" fmla="*/ 283 w 283"/>
                  <a:gd name="T23" fmla="*/ 200 h 272"/>
                  <a:gd name="T24" fmla="*/ 262 w 283"/>
                  <a:gd name="T25" fmla="*/ 241 h 272"/>
                  <a:gd name="T26" fmla="*/ 221 w 283"/>
                  <a:gd name="T27" fmla="*/ 272 h 272"/>
                  <a:gd name="T28" fmla="*/ 203 w 283"/>
                  <a:gd name="T29" fmla="*/ 272 h 272"/>
                  <a:gd name="T30" fmla="*/ 204 w 283"/>
                  <a:gd name="T31" fmla="*/ 252 h 272"/>
                  <a:gd name="T32" fmla="*/ 210 w 283"/>
                  <a:gd name="T33" fmla="*/ 122 h 272"/>
                  <a:gd name="T34" fmla="*/ 176 w 283"/>
                  <a:gd name="T35" fmla="*/ 67 h 272"/>
                  <a:gd name="T36" fmla="*/ 118 w 283"/>
                  <a:gd name="T37" fmla="*/ 52 h 272"/>
                  <a:gd name="T38" fmla="*/ 118 w 283"/>
                  <a:gd name="T39" fmla="*/ 5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3" h="272">
                    <a:moveTo>
                      <a:pt x="118" y="52"/>
                    </a:moveTo>
                    <a:lnTo>
                      <a:pt x="56" y="103"/>
                    </a:lnTo>
                    <a:lnTo>
                      <a:pt x="50" y="185"/>
                    </a:lnTo>
                    <a:lnTo>
                      <a:pt x="63" y="257"/>
                    </a:lnTo>
                    <a:lnTo>
                      <a:pt x="13" y="209"/>
                    </a:lnTo>
                    <a:lnTo>
                      <a:pt x="0" y="128"/>
                    </a:lnTo>
                    <a:lnTo>
                      <a:pt x="25" y="46"/>
                    </a:lnTo>
                    <a:lnTo>
                      <a:pt x="52" y="16"/>
                    </a:lnTo>
                    <a:lnTo>
                      <a:pt x="89" y="0"/>
                    </a:lnTo>
                    <a:lnTo>
                      <a:pt x="197" y="23"/>
                    </a:lnTo>
                    <a:lnTo>
                      <a:pt x="268" y="101"/>
                    </a:lnTo>
                    <a:lnTo>
                      <a:pt x="283" y="200"/>
                    </a:lnTo>
                    <a:lnTo>
                      <a:pt x="262" y="241"/>
                    </a:lnTo>
                    <a:lnTo>
                      <a:pt x="221" y="272"/>
                    </a:lnTo>
                    <a:lnTo>
                      <a:pt x="203" y="272"/>
                    </a:lnTo>
                    <a:lnTo>
                      <a:pt x="204" y="252"/>
                    </a:lnTo>
                    <a:lnTo>
                      <a:pt x="210" y="122"/>
                    </a:lnTo>
                    <a:lnTo>
                      <a:pt x="176" y="67"/>
                    </a:lnTo>
                    <a:lnTo>
                      <a:pt x="118" y="52"/>
                    </a:lnTo>
                    <a:lnTo>
                      <a:pt x="118"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grpSp>
        <p:grpSp>
          <p:nvGrpSpPr>
            <p:cNvPr id="559194" name="Group 90"/>
            <p:cNvGrpSpPr>
              <a:grpSpLocks/>
            </p:cNvGrpSpPr>
            <p:nvPr/>
          </p:nvGrpSpPr>
          <p:grpSpPr bwMode="auto">
            <a:xfrm>
              <a:off x="1381" y="1179"/>
              <a:ext cx="1954" cy="1137"/>
              <a:chOff x="2189" y="1275"/>
              <a:chExt cx="1954" cy="1137"/>
            </a:xfrm>
          </p:grpSpPr>
          <p:sp>
            <p:nvSpPr>
              <p:cNvPr id="559195" name="Freeform 91"/>
              <p:cNvSpPr>
                <a:spLocks/>
              </p:cNvSpPr>
              <p:nvPr/>
            </p:nvSpPr>
            <p:spPr bwMode="auto">
              <a:xfrm>
                <a:off x="2223" y="1294"/>
                <a:ext cx="1914" cy="1115"/>
              </a:xfrm>
              <a:custGeom>
                <a:avLst/>
                <a:gdLst>
                  <a:gd name="T0" fmla="*/ 590 w 3828"/>
                  <a:gd name="T1" fmla="*/ 235 h 2230"/>
                  <a:gd name="T2" fmla="*/ 891 w 3828"/>
                  <a:gd name="T3" fmla="*/ 0 h 2230"/>
                  <a:gd name="T4" fmla="*/ 1492 w 3828"/>
                  <a:gd name="T5" fmla="*/ 42 h 2230"/>
                  <a:gd name="T6" fmla="*/ 1787 w 3828"/>
                  <a:gd name="T7" fmla="*/ 126 h 2230"/>
                  <a:gd name="T8" fmla="*/ 2042 w 3828"/>
                  <a:gd name="T9" fmla="*/ 86 h 2230"/>
                  <a:gd name="T10" fmla="*/ 2346 w 3828"/>
                  <a:gd name="T11" fmla="*/ 148 h 2230"/>
                  <a:gd name="T12" fmla="*/ 2396 w 3828"/>
                  <a:gd name="T13" fmla="*/ 234 h 2230"/>
                  <a:gd name="T14" fmla="*/ 2418 w 3828"/>
                  <a:gd name="T15" fmla="*/ 360 h 2230"/>
                  <a:gd name="T16" fmla="*/ 2386 w 3828"/>
                  <a:gd name="T17" fmla="*/ 462 h 2230"/>
                  <a:gd name="T18" fmla="*/ 2427 w 3828"/>
                  <a:gd name="T19" fmla="*/ 557 h 2230"/>
                  <a:gd name="T20" fmla="*/ 2359 w 3828"/>
                  <a:gd name="T21" fmla="*/ 602 h 2230"/>
                  <a:gd name="T22" fmla="*/ 2302 w 3828"/>
                  <a:gd name="T23" fmla="*/ 791 h 2230"/>
                  <a:gd name="T24" fmla="*/ 2400 w 3828"/>
                  <a:gd name="T25" fmla="*/ 865 h 2230"/>
                  <a:gd name="T26" fmla="*/ 2561 w 3828"/>
                  <a:gd name="T27" fmla="*/ 1139 h 2230"/>
                  <a:gd name="T28" fmla="*/ 2629 w 3828"/>
                  <a:gd name="T29" fmla="*/ 1314 h 2230"/>
                  <a:gd name="T30" fmla="*/ 3161 w 3828"/>
                  <a:gd name="T31" fmla="*/ 807 h 2230"/>
                  <a:gd name="T32" fmla="*/ 3287 w 3828"/>
                  <a:gd name="T33" fmla="*/ 861 h 2230"/>
                  <a:gd name="T34" fmla="*/ 3591 w 3828"/>
                  <a:gd name="T35" fmla="*/ 1206 h 2230"/>
                  <a:gd name="T36" fmla="*/ 3662 w 3828"/>
                  <a:gd name="T37" fmla="*/ 1430 h 2230"/>
                  <a:gd name="T38" fmla="*/ 3631 w 3828"/>
                  <a:gd name="T39" fmla="*/ 1654 h 2230"/>
                  <a:gd name="T40" fmla="*/ 3828 w 3828"/>
                  <a:gd name="T41" fmla="*/ 1829 h 2230"/>
                  <a:gd name="T42" fmla="*/ 3622 w 3828"/>
                  <a:gd name="T43" fmla="*/ 2007 h 2230"/>
                  <a:gd name="T44" fmla="*/ 1439 w 3828"/>
                  <a:gd name="T45" fmla="*/ 2124 h 2230"/>
                  <a:gd name="T46" fmla="*/ 1169 w 3828"/>
                  <a:gd name="T47" fmla="*/ 2210 h 2230"/>
                  <a:gd name="T48" fmla="*/ 1188 w 3828"/>
                  <a:gd name="T49" fmla="*/ 2211 h 2230"/>
                  <a:gd name="T50" fmla="*/ 990 w 3828"/>
                  <a:gd name="T51" fmla="*/ 2099 h 2230"/>
                  <a:gd name="T52" fmla="*/ 751 w 3828"/>
                  <a:gd name="T53" fmla="*/ 1976 h 2230"/>
                  <a:gd name="T54" fmla="*/ 510 w 3828"/>
                  <a:gd name="T55" fmla="*/ 1854 h 2230"/>
                  <a:gd name="T56" fmla="*/ 327 w 3828"/>
                  <a:gd name="T57" fmla="*/ 1762 h 2230"/>
                  <a:gd name="T58" fmla="*/ 20 w 3828"/>
                  <a:gd name="T59" fmla="*/ 1690 h 2230"/>
                  <a:gd name="T60" fmla="*/ 62 w 3828"/>
                  <a:gd name="T61" fmla="*/ 1540 h 2230"/>
                  <a:gd name="T62" fmla="*/ 319 w 3828"/>
                  <a:gd name="T63" fmla="*/ 969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28" h="2230">
                    <a:moveTo>
                      <a:pt x="319" y="969"/>
                    </a:moveTo>
                    <a:lnTo>
                      <a:pt x="590" y="235"/>
                    </a:lnTo>
                    <a:lnTo>
                      <a:pt x="726" y="42"/>
                    </a:lnTo>
                    <a:lnTo>
                      <a:pt x="891" y="0"/>
                    </a:lnTo>
                    <a:lnTo>
                      <a:pt x="1227" y="6"/>
                    </a:lnTo>
                    <a:lnTo>
                      <a:pt x="1492" y="42"/>
                    </a:lnTo>
                    <a:lnTo>
                      <a:pt x="1702" y="248"/>
                    </a:lnTo>
                    <a:lnTo>
                      <a:pt x="1787" y="126"/>
                    </a:lnTo>
                    <a:lnTo>
                      <a:pt x="1917" y="54"/>
                    </a:lnTo>
                    <a:lnTo>
                      <a:pt x="2042" y="86"/>
                    </a:lnTo>
                    <a:lnTo>
                      <a:pt x="2180" y="118"/>
                    </a:lnTo>
                    <a:lnTo>
                      <a:pt x="2346" y="148"/>
                    </a:lnTo>
                    <a:lnTo>
                      <a:pt x="2413" y="176"/>
                    </a:lnTo>
                    <a:lnTo>
                      <a:pt x="2396" y="234"/>
                    </a:lnTo>
                    <a:lnTo>
                      <a:pt x="2485" y="318"/>
                    </a:lnTo>
                    <a:lnTo>
                      <a:pt x="2418" y="360"/>
                    </a:lnTo>
                    <a:lnTo>
                      <a:pt x="2396" y="386"/>
                    </a:lnTo>
                    <a:lnTo>
                      <a:pt x="2386" y="462"/>
                    </a:lnTo>
                    <a:lnTo>
                      <a:pt x="2400" y="498"/>
                    </a:lnTo>
                    <a:lnTo>
                      <a:pt x="2427" y="557"/>
                    </a:lnTo>
                    <a:lnTo>
                      <a:pt x="2391" y="588"/>
                    </a:lnTo>
                    <a:lnTo>
                      <a:pt x="2359" y="602"/>
                    </a:lnTo>
                    <a:lnTo>
                      <a:pt x="2356" y="691"/>
                    </a:lnTo>
                    <a:lnTo>
                      <a:pt x="2302" y="791"/>
                    </a:lnTo>
                    <a:lnTo>
                      <a:pt x="2245" y="860"/>
                    </a:lnTo>
                    <a:lnTo>
                      <a:pt x="2400" y="865"/>
                    </a:lnTo>
                    <a:lnTo>
                      <a:pt x="2454" y="905"/>
                    </a:lnTo>
                    <a:lnTo>
                      <a:pt x="2561" y="1139"/>
                    </a:lnTo>
                    <a:lnTo>
                      <a:pt x="2579" y="1278"/>
                    </a:lnTo>
                    <a:lnTo>
                      <a:pt x="2629" y="1314"/>
                    </a:lnTo>
                    <a:lnTo>
                      <a:pt x="2996" y="933"/>
                    </a:lnTo>
                    <a:lnTo>
                      <a:pt x="3161" y="807"/>
                    </a:lnTo>
                    <a:lnTo>
                      <a:pt x="3219" y="799"/>
                    </a:lnTo>
                    <a:lnTo>
                      <a:pt x="3287" y="861"/>
                    </a:lnTo>
                    <a:lnTo>
                      <a:pt x="3465" y="1130"/>
                    </a:lnTo>
                    <a:lnTo>
                      <a:pt x="3591" y="1206"/>
                    </a:lnTo>
                    <a:lnTo>
                      <a:pt x="3698" y="1332"/>
                    </a:lnTo>
                    <a:lnTo>
                      <a:pt x="3662" y="1430"/>
                    </a:lnTo>
                    <a:lnTo>
                      <a:pt x="3613" y="1542"/>
                    </a:lnTo>
                    <a:lnTo>
                      <a:pt x="3631" y="1654"/>
                    </a:lnTo>
                    <a:lnTo>
                      <a:pt x="3680" y="1767"/>
                    </a:lnTo>
                    <a:lnTo>
                      <a:pt x="3828" y="1829"/>
                    </a:lnTo>
                    <a:lnTo>
                      <a:pt x="3828" y="1879"/>
                    </a:lnTo>
                    <a:lnTo>
                      <a:pt x="3622" y="2007"/>
                    </a:lnTo>
                    <a:lnTo>
                      <a:pt x="2256" y="2035"/>
                    </a:lnTo>
                    <a:lnTo>
                      <a:pt x="1439" y="2124"/>
                    </a:lnTo>
                    <a:lnTo>
                      <a:pt x="1259" y="2196"/>
                    </a:lnTo>
                    <a:lnTo>
                      <a:pt x="1169" y="2210"/>
                    </a:lnTo>
                    <a:lnTo>
                      <a:pt x="1211" y="2230"/>
                    </a:lnTo>
                    <a:lnTo>
                      <a:pt x="1188" y="2211"/>
                    </a:lnTo>
                    <a:lnTo>
                      <a:pt x="1083" y="2149"/>
                    </a:lnTo>
                    <a:lnTo>
                      <a:pt x="990" y="2099"/>
                    </a:lnTo>
                    <a:lnTo>
                      <a:pt x="875" y="2039"/>
                    </a:lnTo>
                    <a:lnTo>
                      <a:pt x="751" y="1976"/>
                    </a:lnTo>
                    <a:lnTo>
                      <a:pt x="625" y="1912"/>
                    </a:lnTo>
                    <a:lnTo>
                      <a:pt x="510" y="1854"/>
                    </a:lnTo>
                    <a:lnTo>
                      <a:pt x="416" y="1805"/>
                    </a:lnTo>
                    <a:lnTo>
                      <a:pt x="327" y="1762"/>
                    </a:lnTo>
                    <a:lnTo>
                      <a:pt x="58" y="1780"/>
                    </a:lnTo>
                    <a:lnTo>
                      <a:pt x="20" y="1690"/>
                    </a:lnTo>
                    <a:lnTo>
                      <a:pt x="0" y="1605"/>
                    </a:lnTo>
                    <a:lnTo>
                      <a:pt x="62" y="1540"/>
                    </a:lnTo>
                    <a:lnTo>
                      <a:pt x="139" y="1484"/>
                    </a:lnTo>
                    <a:lnTo>
                      <a:pt x="319" y="969"/>
                    </a:lnTo>
                    <a:lnTo>
                      <a:pt x="319" y="9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96" name="Freeform 92"/>
              <p:cNvSpPr>
                <a:spLocks/>
              </p:cNvSpPr>
              <p:nvPr/>
            </p:nvSpPr>
            <p:spPr bwMode="auto">
              <a:xfrm>
                <a:off x="2333" y="2106"/>
                <a:ext cx="1790" cy="306"/>
              </a:xfrm>
              <a:custGeom>
                <a:avLst/>
                <a:gdLst>
                  <a:gd name="T0" fmla="*/ 0 w 3580"/>
                  <a:gd name="T1" fmla="*/ 147 h 613"/>
                  <a:gd name="T2" fmla="*/ 899 w 3580"/>
                  <a:gd name="T3" fmla="*/ 39 h 613"/>
                  <a:gd name="T4" fmla="*/ 1243 w 3580"/>
                  <a:gd name="T5" fmla="*/ 15 h 613"/>
                  <a:gd name="T6" fmla="*/ 1854 w 3580"/>
                  <a:gd name="T7" fmla="*/ 0 h 613"/>
                  <a:gd name="T8" fmla="*/ 2355 w 3580"/>
                  <a:gd name="T9" fmla="*/ 33 h 613"/>
                  <a:gd name="T10" fmla="*/ 2599 w 3580"/>
                  <a:gd name="T11" fmla="*/ 60 h 613"/>
                  <a:gd name="T12" fmla="*/ 2854 w 3580"/>
                  <a:gd name="T13" fmla="*/ 87 h 613"/>
                  <a:gd name="T14" fmla="*/ 3224 w 3580"/>
                  <a:gd name="T15" fmla="*/ 152 h 613"/>
                  <a:gd name="T16" fmla="*/ 3384 w 3580"/>
                  <a:gd name="T17" fmla="*/ 202 h 613"/>
                  <a:gd name="T18" fmla="*/ 3580 w 3580"/>
                  <a:gd name="T19" fmla="*/ 269 h 613"/>
                  <a:gd name="T20" fmla="*/ 3578 w 3580"/>
                  <a:gd name="T21" fmla="*/ 296 h 613"/>
                  <a:gd name="T22" fmla="*/ 3544 w 3580"/>
                  <a:gd name="T23" fmla="*/ 353 h 613"/>
                  <a:gd name="T24" fmla="*/ 3506 w 3580"/>
                  <a:gd name="T25" fmla="*/ 385 h 613"/>
                  <a:gd name="T26" fmla="*/ 3466 w 3580"/>
                  <a:gd name="T27" fmla="*/ 411 h 613"/>
                  <a:gd name="T28" fmla="*/ 3380 w 3580"/>
                  <a:gd name="T29" fmla="*/ 457 h 613"/>
                  <a:gd name="T30" fmla="*/ 3272 w 3580"/>
                  <a:gd name="T31" fmla="*/ 500 h 613"/>
                  <a:gd name="T32" fmla="*/ 3191 w 3580"/>
                  <a:gd name="T33" fmla="*/ 523 h 613"/>
                  <a:gd name="T34" fmla="*/ 3148 w 3580"/>
                  <a:gd name="T35" fmla="*/ 530 h 613"/>
                  <a:gd name="T36" fmla="*/ 3055 w 3580"/>
                  <a:gd name="T37" fmla="*/ 537 h 613"/>
                  <a:gd name="T38" fmla="*/ 2963 w 3580"/>
                  <a:gd name="T39" fmla="*/ 539 h 613"/>
                  <a:gd name="T40" fmla="*/ 1707 w 3580"/>
                  <a:gd name="T41" fmla="*/ 526 h 613"/>
                  <a:gd name="T42" fmla="*/ 1581 w 3580"/>
                  <a:gd name="T43" fmla="*/ 523 h 613"/>
                  <a:gd name="T44" fmla="*/ 1484 w 3580"/>
                  <a:gd name="T45" fmla="*/ 541 h 613"/>
                  <a:gd name="T46" fmla="*/ 1293 w 3580"/>
                  <a:gd name="T47" fmla="*/ 570 h 613"/>
                  <a:gd name="T48" fmla="*/ 1092 w 3580"/>
                  <a:gd name="T49" fmla="*/ 599 h 613"/>
                  <a:gd name="T50" fmla="*/ 926 w 3580"/>
                  <a:gd name="T51" fmla="*/ 613 h 613"/>
                  <a:gd name="T52" fmla="*/ 854 w 3580"/>
                  <a:gd name="T53" fmla="*/ 605 h 613"/>
                  <a:gd name="T54" fmla="*/ 616 w 3580"/>
                  <a:gd name="T55" fmla="*/ 478 h 613"/>
                  <a:gd name="T56" fmla="*/ 581 w 3580"/>
                  <a:gd name="T57" fmla="*/ 447 h 613"/>
                  <a:gd name="T58" fmla="*/ 507 w 3580"/>
                  <a:gd name="T59" fmla="*/ 403 h 613"/>
                  <a:gd name="T60" fmla="*/ 407 w 3580"/>
                  <a:gd name="T61" fmla="*/ 349 h 613"/>
                  <a:gd name="T62" fmla="*/ 296 w 3580"/>
                  <a:gd name="T63" fmla="*/ 292 h 613"/>
                  <a:gd name="T64" fmla="*/ 187 w 3580"/>
                  <a:gd name="T65" fmla="*/ 237 h 613"/>
                  <a:gd name="T66" fmla="*/ 91 w 3580"/>
                  <a:gd name="T67" fmla="*/ 191 h 613"/>
                  <a:gd name="T68" fmla="*/ 0 w 3580"/>
                  <a:gd name="T69" fmla="*/ 147 h 613"/>
                  <a:gd name="T70" fmla="*/ 0 w 3580"/>
                  <a:gd name="T71" fmla="*/ 147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0" h="613">
                    <a:moveTo>
                      <a:pt x="0" y="147"/>
                    </a:moveTo>
                    <a:lnTo>
                      <a:pt x="899" y="39"/>
                    </a:lnTo>
                    <a:lnTo>
                      <a:pt x="1243" y="15"/>
                    </a:lnTo>
                    <a:lnTo>
                      <a:pt x="1854" y="0"/>
                    </a:lnTo>
                    <a:lnTo>
                      <a:pt x="2355" y="33"/>
                    </a:lnTo>
                    <a:lnTo>
                      <a:pt x="2599" y="60"/>
                    </a:lnTo>
                    <a:lnTo>
                      <a:pt x="2854" y="87"/>
                    </a:lnTo>
                    <a:lnTo>
                      <a:pt x="3224" y="152"/>
                    </a:lnTo>
                    <a:lnTo>
                      <a:pt x="3384" y="202"/>
                    </a:lnTo>
                    <a:lnTo>
                      <a:pt x="3580" y="269"/>
                    </a:lnTo>
                    <a:lnTo>
                      <a:pt x="3578" y="296"/>
                    </a:lnTo>
                    <a:lnTo>
                      <a:pt x="3544" y="353"/>
                    </a:lnTo>
                    <a:lnTo>
                      <a:pt x="3506" y="385"/>
                    </a:lnTo>
                    <a:lnTo>
                      <a:pt x="3466" y="411"/>
                    </a:lnTo>
                    <a:lnTo>
                      <a:pt x="3380" y="457"/>
                    </a:lnTo>
                    <a:lnTo>
                      <a:pt x="3272" y="500"/>
                    </a:lnTo>
                    <a:lnTo>
                      <a:pt x="3191" y="523"/>
                    </a:lnTo>
                    <a:lnTo>
                      <a:pt x="3148" y="530"/>
                    </a:lnTo>
                    <a:lnTo>
                      <a:pt x="3055" y="537"/>
                    </a:lnTo>
                    <a:lnTo>
                      <a:pt x="2963" y="539"/>
                    </a:lnTo>
                    <a:lnTo>
                      <a:pt x="1707" y="526"/>
                    </a:lnTo>
                    <a:lnTo>
                      <a:pt x="1581" y="523"/>
                    </a:lnTo>
                    <a:lnTo>
                      <a:pt x="1484" y="541"/>
                    </a:lnTo>
                    <a:lnTo>
                      <a:pt x="1293" y="570"/>
                    </a:lnTo>
                    <a:lnTo>
                      <a:pt x="1092" y="599"/>
                    </a:lnTo>
                    <a:lnTo>
                      <a:pt x="926" y="613"/>
                    </a:lnTo>
                    <a:lnTo>
                      <a:pt x="854" y="605"/>
                    </a:lnTo>
                    <a:lnTo>
                      <a:pt x="616" y="478"/>
                    </a:lnTo>
                    <a:lnTo>
                      <a:pt x="581" y="447"/>
                    </a:lnTo>
                    <a:lnTo>
                      <a:pt x="507" y="403"/>
                    </a:lnTo>
                    <a:lnTo>
                      <a:pt x="407" y="349"/>
                    </a:lnTo>
                    <a:lnTo>
                      <a:pt x="296" y="292"/>
                    </a:lnTo>
                    <a:lnTo>
                      <a:pt x="187" y="237"/>
                    </a:lnTo>
                    <a:lnTo>
                      <a:pt x="91" y="191"/>
                    </a:lnTo>
                    <a:lnTo>
                      <a:pt x="0" y="147"/>
                    </a:lnTo>
                    <a:lnTo>
                      <a:pt x="0" y="147"/>
                    </a:lnTo>
                    <a:close/>
                  </a:path>
                </a:pathLst>
              </a:custGeom>
              <a:solidFill>
                <a:srgbClr val="C28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97" name="Freeform 93"/>
              <p:cNvSpPr>
                <a:spLocks/>
              </p:cNvSpPr>
              <p:nvPr/>
            </p:nvSpPr>
            <p:spPr bwMode="auto">
              <a:xfrm>
                <a:off x="2198" y="2157"/>
                <a:ext cx="550" cy="237"/>
              </a:xfrm>
              <a:custGeom>
                <a:avLst/>
                <a:gdLst>
                  <a:gd name="T0" fmla="*/ 0 w 1099"/>
                  <a:gd name="T1" fmla="*/ 93 h 475"/>
                  <a:gd name="T2" fmla="*/ 84 w 1099"/>
                  <a:gd name="T3" fmla="*/ 67 h 475"/>
                  <a:gd name="T4" fmla="*/ 203 w 1099"/>
                  <a:gd name="T5" fmla="*/ 49 h 475"/>
                  <a:gd name="T6" fmla="*/ 389 w 1099"/>
                  <a:gd name="T7" fmla="*/ 27 h 475"/>
                  <a:gd name="T8" fmla="*/ 637 w 1099"/>
                  <a:gd name="T9" fmla="*/ 0 h 475"/>
                  <a:gd name="T10" fmla="*/ 941 w 1099"/>
                  <a:gd name="T11" fmla="*/ 12 h 475"/>
                  <a:gd name="T12" fmla="*/ 1058 w 1099"/>
                  <a:gd name="T13" fmla="*/ 67 h 475"/>
                  <a:gd name="T14" fmla="*/ 1063 w 1099"/>
                  <a:gd name="T15" fmla="*/ 183 h 475"/>
                  <a:gd name="T16" fmla="*/ 1094 w 1099"/>
                  <a:gd name="T17" fmla="*/ 329 h 475"/>
                  <a:gd name="T18" fmla="*/ 1099 w 1099"/>
                  <a:gd name="T19" fmla="*/ 453 h 475"/>
                  <a:gd name="T20" fmla="*/ 1065 w 1099"/>
                  <a:gd name="T21" fmla="*/ 475 h 475"/>
                  <a:gd name="T22" fmla="*/ 1004 w 1099"/>
                  <a:gd name="T23" fmla="*/ 470 h 475"/>
                  <a:gd name="T24" fmla="*/ 832 w 1099"/>
                  <a:gd name="T25" fmla="*/ 402 h 475"/>
                  <a:gd name="T26" fmla="*/ 712 w 1099"/>
                  <a:gd name="T27" fmla="*/ 355 h 475"/>
                  <a:gd name="T28" fmla="*/ 562 w 1099"/>
                  <a:gd name="T29" fmla="*/ 312 h 475"/>
                  <a:gd name="T30" fmla="*/ 411 w 1099"/>
                  <a:gd name="T31" fmla="*/ 275 h 475"/>
                  <a:gd name="T32" fmla="*/ 288 w 1099"/>
                  <a:gd name="T33" fmla="*/ 247 h 475"/>
                  <a:gd name="T34" fmla="*/ 108 w 1099"/>
                  <a:gd name="T35" fmla="*/ 178 h 475"/>
                  <a:gd name="T36" fmla="*/ 36 w 1099"/>
                  <a:gd name="T37" fmla="*/ 128 h 475"/>
                  <a:gd name="T38" fmla="*/ 0 w 1099"/>
                  <a:gd name="T39" fmla="*/ 93 h 475"/>
                  <a:gd name="T40" fmla="*/ 0 w 1099"/>
                  <a:gd name="T41" fmla="*/ 9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99" h="475">
                    <a:moveTo>
                      <a:pt x="0" y="93"/>
                    </a:moveTo>
                    <a:lnTo>
                      <a:pt x="84" y="67"/>
                    </a:lnTo>
                    <a:lnTo>
                      <a:pt x="203" y="49"/>
                    </a:lnTo>
                    <a:lnTo>
                      <a:pt x="389" y="27"/>
                    </a:lnTo>
                    <a:lnTo>
                      <a:pt x="637" y="0"/>
                    </a:lnTo>
                    <a:lnTo>
                      <a:pt x="941" y="12"/>
                    </a:lnTo>
                    <a:lnTo>
                      <a:pt x="1058" y="67"/>
                    </a:lnTo>
                    <a:lnTo>
                      <a:pt x="1063" y="183"/>
                    </a:lnTo>
                    <a:lnTo>
                      <a:pt x="1094" y="329"/>
                    </a:lnTo>
                    <a:lnTo>
                      <a:pt x="1099" y="453"/>
                    </a:lnTo>
                    <a:lnTo>
                      <a:pt x="1065" y="475"/>
                    </a:lnTo>
                    <a:lnTo>
                      <a:pt x="1004" y="470"/>
                    </a:lnTo>
                    <a:lnTo>
                      <a:pt x="832" y="402"/>
                    </a:lnTo>
                    <a:lnTo>
                      <a:pt x="712" y="355"/>
                    </a:lnTo>
                    <a:lnTo>
                      <a:pt x="562" y="312"/>
                    </a:lnTo>
                    <a:lnTo>
                      <a:pt x="411" y="275"/>
                    </a:lnTo>
                    <a:lnTo>
                      <a:pt x="288" y="247"/>
                    </a:lnTo>
                    <a:lnTo>
                      <a:pt x="108" y="178"/>
                    </a:lnTo>
                    <a:lnTo>
                      <a:pt x="36" y="128"/>
                    </a:lnTo>
                    <a:lnTo>
                      <a:pt x="0" y="93"/>
                    </a:lnTo>
                    <a:lnTo>
                      <a:pt x="0" y="93"/>
                    </a:lnTo>
                    <a:close/>
                  </a:path>
                </a:pathLst>
              </a:custGeom>
              <a:solidFill>
                <a:srgbClr val="662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98" name="Freeform 94"/>
              <p:cNvSpPr>
                <a:spLocks/>
              </p:cNvSpPr>
              <p:nvPr/>
            </p:nvSpPr>
            <p:spPr bwMode="auto">
              <a:xfrm>
                <a:off x="2896" y="2173"/>
                <a:ext cx="1063" cy="194"/>
              </a:xfrm>
              <a:custGeom>
                <a:avLst/>
                <a:gdLst>
                  <a:gd name="T0" fmla="*/ 12 w 2126"/>
                  <a:gd name="T1" fmla="*/ 373 h 389"/>
                  <a:gd name="T2" fmla="*/ 44 w 2126"/>
                  <a:gd name="T3" fmla="*/ 389 h 389"/>
                  <a:gd name="T4" fmla="*/ 91 w 2126"/>
                  <a:gd name="T5" fmla="*/ 366 h 389"/>
                  <a:gd name="T6" fmla="*/ 109 w 2126"/>
                  <a:gd name="T7" fmla="*/ 238 h 389"/>
                  <a:gd name="T8" fmla="*/ 134 w 2126"/>
                  <a:gd name="T9" fmla="*/ 162 h 389"/>
                  <a:gd name="T10" fmla="*/ 156 w 2126"/>
                  <a:gd name="T11" fmla="*/ 130 h 389"/>
                  <a:gd name="T12" fmla="*/ 188 w 2126"/>
                  <a:gd name="T13" fmla="*/ 104 h 389"/>
                  <a:gd name="T14" fmla="*/ 285 w 2126"/>
                  <a:gd name="T15" fmla="*/ 75 h 389"/>
                  <a:gd name="T16" fmla="*/ 421 w 2126"/>
                  <a:gd name="T17" fmla="*/ 72 h 389"/>
                  <a:gd name="T18" fmla="*/ 792 w 2126"/>
                  <a:gd name="T19" fmla="*/ 110 h 389"/>
                  <a:gd name="T20" fmla="*/ 1015 w 2126"/>
                  <a:gd name="T21" fmla="*/ 136 h 389"/>
                  <a:gd name="T22" fmla="*/ 1247 w 2126"/>
                  <a:gd name="T23" fmla="*/ 161 h 389"/>
                  <a:gd name="T24" fmla="*/ 1686 w 2126"/>
                  <a:gd name="T25" fmla="*/ 190 h 389"/>
                  <a:gd name="T26" fmla="*/ 2004 w 2126"/>
                  <a:gd name="T27" fmla="*/ 179 h 389"/>
                  <a:gd name="T28" fmla="*/ 2126 w 2126"/>
                  <a:gd name="T29" fmla="*/ 165 h 389"/>
                  <a:gd name="T30" fmla="*/ 1315 w 2126"/>
                  <a:gd name="T31" fmla="*/ 68 h 389"/>
                  <a:gd name="T32" fmla="*/ 340 w 2126"/>
                  <a:gd name="T33" fmla="*/ 0 h 389"/>
                  <a:gd name="T34" fmla="*/ 0 w 2126"/>
                  <a:gd name="T35" fmla="*/ 25 h 389"/>
                  <a:gd name="T36" fmla="*/ 12 w 2126"/>
                  <a:gd name="T37" fmla="*/ 373 h 389"/>
                  <a:gd name="T38" fmla="*/ 12 w 2126"/>
                  <a:gd name="T39" fmla="*/ 37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26" h="389">
                    <a:moveTo>
                      <a:pt x="12" y="373"/>
                    </a:moveTo>
                    <a:lnTo>
                      <a:pt x="44" y="389"/>
                    </a:lnTo>
                    <a:lnTo>
                      <a:pt x="91" y="366"/>
                    </a:lnTo>
                    <a:lnTo>
                      <a:pt x="109" y="238"/>
                    </a:lnTo>
                    <a:lnTo>
                      <a:pt x="134" y="162"/>
                    </a:lnTo>
                    <a:lnTo>
                      <a:pt x="156" y="130"/>
                    </a:lnTo>
                    <a:lnTo>
                      <a:pt x="188" y="104"/>
                    </a:lnTo>
                    <a:lnTo>
                      <a:pt x="285" y="75"/>
                    </a:lnTo>
                    <a:lnTo>
                      <a:pt x="421" y="72"/>
                    </a:lnTo>
                    <a:lnTo>
                      <a:pt x="792" y="110"/>
                    </a:lnTo>
                    <a:lnTo>
                      <a:pt x="1015" y="136"/>
                    </a:lnTo>
                    <a:lnTo>
                      <a:pt x="1247" y="161"/>
                    </a:lnTo>
                    <a:lnTo>
                      <a:pt x="1686" y="190"/>
                    </a:lnTo>
                    <a:lnTo>
                      <a:pt x="2004" y="179"/>
                    </a:lnTo>
                    <a:lnTo>
                      <a:pt x="2126" y="165"/>
                    </a:lnTo>
                    <a:lnTo>
                      <a:pt x="1315" y="68"/>
                    </a:lnTo>
                    <a:lnTo>
                      <a:pt x="340" y="0"/>
                    </a:lnTo>
                    <a:lnTo>
                      <a:pt x="0" y="25"/>
                    </a:lnTo>
                    <a:lnTo>
                      <a:pt x="12" y="373"/>
                    </a:lnTo>
                    <a:lnTo>
                      <a:pt x="12" y="373"/>
                    </a:lnTo>
                    <a:close/>
                  </a:path>
                </a:pathLst>
              </a:custGeom>
              <a:solidFill>
                <a:srgbClr val="662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199" name="Freeform 95"/>
              <p:cNvSpPr>
                <a:spLocks/>
              </p:cNvSpPr>
              <p:nvPr/>
            </p:nvSpPr>
            <p:spPr bwMode="auto">
              <a:xfrm>
                <a:off x="2476" y="1318"/>
                <a:ext cx="551" cy="463"/>
              </a:xfrm>
              <a:custGeom>
                <a:avLst/>
                <a:gdLst>
                  <a:gd name="T0" fmla="*/ 109 w 1102"/>
                  <a:gd name="T1" fmla="*/ 124 h 927"/>
                  <a:gd name="T2" fmla="*/ 127 w 1102"/>
                  <a:gd name="T3" fmla="*/ 106 h 927"/>
                  <a:gd name="T4" fmla="*/ 168 w 1102"/>
                  <a:gd name="T5" fmla="*/ 68 h 927"/>
                  <a:gd name="T6" fmla="*/ 215 w 1102"/>
                  <a:gd name="T7" fmla="*/ 28 h 927"/>
                  <a:gd name="T8" fmla="*/ 251 w 1102"/>
                  <a:gd name="T9" fmla="*/ 5 h 927"/>
                  <a:gd name="T10" fmla="*/ 303 w 1102"/>
                  <a:gd name="T11" fmla="*/ 0 h 927"/>
                  <a:gd name="T12" fmla="*/ 339 w 1102"/>
                  <a:gd name="T13" fmla="*/ 25 h 927"/>
                  <a:gd name="T14" fmla="*/ 363 w 1102"/>
                  <a:gd name="T15" fmla="*/ 86 h 927"/>
                  <a:gd name="T16" fmla="*/ 342 w 1102"/>
                  <a:gd name="T17" fmla="*/ 121 h 927"/>
                  <a:gd name="T18" fmla="*/ 296 w 1102"/>
                  <a:gd name="T19" fmla="*/ 204 h 927"/>
                  <a:gd name="T20" fmla="*/ 244 w 1102"/>
                  <a:gd name="T21" fmla="*/ 300 h 927"/>
                  <a:gd name="T22" fmla="*/ 209 w 1102"/>
                  <a:gd name="T23" fmla="*/ 374 h 927"/>
                  <a:gd name="T24" fmla="*/ 212 w 1102"/>
                  <a:gd name="T25" fmla="*/ 395 h 927"/>
                  <a:gd name="T26" fmla="*/ 244 w 1102"/>
                  <a:gd name="T27" fmla="*/ 370 h 927"/>
                  <a:gd name="T28" fmla="*/ 281 w 1102"/>
                  <a:gd name="T29" fmla="*/ 331 h 927"/>
                  <a:gd name="T30" fmla="*/ 299 w 1102"/>
                  <a:gd name="T31" fmla="*/ 312 h 927"/>
                  <a:gd name="T32" fmla="*/ 328 w 1102"/>
                  <a:gd name="T33" fmla="*/ 236 h 927"/>
                  <a:gd name="T34" fmla="*/ 363 w 1102"/>
                  <a:gd name="T35" fmla="*/ 168 h 927"/>
                  <a:gd name="T36" fmla="*/ 409 w 1102"/>
                  <a:gd name="T37" fmla="*/ 104 h 927"/>
                  <a:gd name="T38" fmla="*/ 469 w 1102"/>
                  <a:gd name="T39" fmla="*/ 61 h 927"/>
                  <a:gd name="T40" fmla="*/ 547 w 1102"/>
                  <a:gd name="T41" fmla="*/ 42 h 927"/>
                  <a:gd name="T42" fmla="*/ 627 w 1102"/>
                  <a:gd name="T43" fmla="*/ 48 h 927"/>
                  <a:gd name="T44" fmla="*/ 698 w 1102"/>
                  <a:gd name="T45" fmla="*/ 81 h 927"/>
                  <a:gd name="T46" fmla="*/ 782 w 1102"/>
                  <a:gd name="T47" fmla="*/ 124 h 927"/>
                  <a:gd name="T48" fmla="*/ 823 w 1102"/>
                  <a:gd name="T49" fmla="*/ 125 h 927"/>
                  <a:gd name="T50" fmla="*/ 860 w 1102"/>
                  <a:gd name="T51" fmla="*/ 118 h 927"/>
                  <a:gd name="T52" fmla="*/ 938 w 1102"/>
                  <a:gd name="T53" fmla="*/ 142 h 927"/>
                  <a:gd name="T54" fmla="*/ 1036 w 1102"/>
                  <a:gd name="T55" fmla="*/ 196 h 927"/>
                  <a:gd name="T56" fmla="*/ 1069 w 1102"/>
                  <a:gd name="T57" fmla="*/ 272 h 927"/>
                  <a:gd name="T58" fmla="*/ 1084 w 1102"/>
                  <a:gd name="T59" fmla="*/ 318 h 927"/>
                  <a:gd name="T60" fmla="*/ 1066 w 1102"/>
                  <a:gd name="T61" fmla="*/ 439 h 927"/>
                  <a:gd name="T62" fmla="*/ 1097 w 1102"/>
                  <a:gd name="T63" fmla="*/ 531 h 927"/>
                  <a:gd name="T64" fmla="*/ 1102 w 1102"/>
                  <a:gd name="T65" fmla="*/ 683 h 927"/>
                  <a:gd name="T66" fmla="*/ 813 w 1102"/>
                  <a:gd name="T67" fmla="*/ 585 h 927"/>
                  <a:gd name="T68" fmla="*/ 530 w 1102"/>
                  <a:gd name="T69" fmla="*/ 500 h 927"/>
                  <a:gd name="T70" fmla="*/ 122 w 1102"/>
                  <a:gd name="T71" fmla="*/ 921 h 927"/>
                  <a:gd name="T72" fmla="*/ 0 w 1102"/>
                  <a:gd name="T73" fmla="*/ 927 h 927"/>
                  <a:gd name="T74" fmla="*/ 109 w 1102"/>
                  <a:gd name="T75" fmla="*/ 124 h 927"/>
                  <a:gd name="T76" fmla="*/ 109 w 1102"/>
                  <a:gd name="T77" fmla="*/ 12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2" h="927">
                    <a:moveTo>
                      <a:pt x="109" y="124"/>
                    </a:moveTo>
                    <a:lnTo>
                      <a:pt x="127" y="106"/>
                    </a:lnTo>
                    <a:lnTo>
                      <a:pt x="168" y="68"/>
                    </a:lnTo>
                    <a:lnTo>
                      <a:pt x="215" y="28"/>
                    </a:lnTo>
                    <a:lnTo>
                      <a:pt x="251" y="5"/>
                    </a:lnTo>
                    <a:lnTo>
                      <a:pt x="303" y="0"/>
                    </a:lnTo>
                    <a:lnTo>
                      <a:pt x="339" y="25"/>
                    </a:lnTo>
                    <a:lnTo>
                      <a:pt x="363" y="86"/>
                    </a:lnTo>
                    <a:lnTo>
                      <a:pt x="342" y="121"/>
                    </a:lnTo>
                    <a:lnTo>
                      <a:pt x="296" y="204"/>
                    </a:lnTo>
                    <a:lnTo>
                      <a:pt x="244" y="300"/>
                    </a:lnTo>
                    <a:lnTo>
                      <a:pt x="209" y="374"/>
                    </a:lnTo>
                    <a:lnTo>
                      <a:pt x="212" y="395"/>
                    </a:lnTo>
                    <a:lnTo>
                      <a:pt x="244" y="370"/>
                    </a:lnTo>
                    <a:lnTo>
                      <a:pt x="281" y="331"/>
                    </a:lnTo>
                    <a:lnTo>
                      <a:pt x="299" y="312"/>
                    </a:lnTo>
                    <a:lnTo>
                      <a:pt x="328" y="236"/>
                    </a:lnTo>
                    <a:lnTo>
                      <a:pt x="363" y="168"/>
                    </a:lnTo>
                    <a:lnTo>
                      <a:pt x="409" y="104"/>
                    </a:lnTo>
                    <a:lnTo>
                      <a:pt x="469" y="61"/>
                    </a:lnTo>
                    <a:lnTo>
                      <a:pt x="547" y="42"/>
                    </a:lnTo>
                    <a:lnTo>
                      <a:pt x="627" y="48"/>
                    </a:lnTo>
                    <a:lnTo>
                      <a:pt x="698" y="81"/>
                    </a:lnTo>
                    <a:lnTo>
                      <a:pt x="782" y="124"/>
                    </a:lnTo>
                    <a:lnTo>
                      <a:pt x="823" y="125"/>
                    </a:lnTo>
                    <a:lnTo>
                      <a:pt x="860" y="118"/>
                    </a:lnTo>
                    <a:lnTo>
                      <a:pt x="938" y="142"/>
                    </a:lnTo>
                    <a:lnTo>
                      <a:pt x="1036" y="196"/>
                    </a:lnTo>
                    <a:lnTo>
                      <a:pt x="1069" y="272"/>
                    </a:lnTo>
                    <a:lnTo>
                      <a:pt x="1084" y="318"/>
                    </a:lnTo>
                    <a:lnTo>
                      <a:pt x="1066" y="439"/>
                    </a:lnTo>
                    <a:lnTo>
                      <a:pt x="1097" y="531"/>
                    </a:lnTo>
                    <a:lnTo>
                      <a:pt x="1102" y="683"/>
                    </a:lnTo>
                    <a:lnTo>
                      <a:pt x="813" y="585"/>
                    </a:lnTo>
                    <a:lnTo>
                      <a:pt x="530" y="500"/>
                    </a:lnTo>
                    <a:lnTo>
                      <a:pt x="122" y="921"/>
                    </a:lnTo>
                    <a:lnTo>
                      <a:pt x="0" y="927"/>
                    </a:lnTo>
                    <a:lnTo>
                      <a:pt x="109" y="124"/>
                    </a:lnTo>
                    <a:lnTo>
                      <a:pt x="109" y="124"/>
                    </a:lnTo>
                    <a:close/>
                  </a:path>
                </a:pathLst>
              </a:custGeom>
              <a:solidFill>
                <a:srgbClr val="CB92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00" name="Freeform 96"/>
              <p:cNvSpPr>
                <a:spLocks/>
              </p:cNvSpPr>
              <p:nvPr/>
            </p:nvSpPr>
            <p:spPr bwMode="auto">
              <a:xfrm>
                <a:off x="2254" y="1340"/>
                <a:ext cx="711" cy="729"/>
              </a:xfrm>
              <a:custGeom>
                <a:avLst/>
                <a:gdLst>
                  <a:gd name="T0" fmla="*/ 0 w 1423"/>
                  <a:gd name="T1" fmla="*/ 1447 h 1458"/>
                  <a:gd name="T2" fmla="*/ 372 w 1423"/>
                  <a:gd name="T3" fmla="*/ 477 h 1458"/>
                  <a:gd name="T4" fmla="*/ 397 w 1423"/>
                  <a:gd name="T5" fmla="*/ 425 h 1458"/>
                  <a:gd name="T6" fmla="*/ 455 w 1423"/>
                  <a:gd name="T7" fmla="*/ 306 h 1458"/>
                  <a:gd name="T8" fmla="*/ 487 w 1423"/>
                  <a:gd name="T9" fmla="*/ 241 h 1458"/>
                  <a:gd name="T10" fmla="*/ 517 w 1423"/>
                  <a:gd name="T11" fmla="*/ 181 h 1458"/>
                  <a:gd name="T12" fmla="*/ 561 w 1423"/>
                  <a:gd name="T13" fmla="*/ 112 h 1458"/>
                  <a:gd name="T14" fmla="*/ 615 w 1423"/>
                  <a:gd name="T15" fmla="*/ 57 h 1458"/>
                  <a:gd name="T16" fmla="*/ 676 w 1423"/>
                  <a:gd name="T17" fmla="*/ 14 h 1458"/>
                  <a:gd name="T18" fmla="*/ 734 w 1423"/>
                  <a:gd name="T19" fmla="*/ 0 h 1458"/>
                  <a:gd name="T20" fmla="*/ 768 w 1423"/>
                  <a:gd name="T21" fmla="*/ 21 h 1458"/>
                  <a:gd name="T22" fmla="*/ 707 w 1423"/>
                  <a:gd name="T23" fmla="*/ 160 h 1458"/>
                  <a:gd name="T24" fmla="*/ 662 w 1423"/>
                  <a:gd name="T25" fmla="*/ 315 h 1458"/>
                  <a:gd name="T26" fmla="*/ 617 w 1423"/>
                  <a:gd name="T27" fmla="*/ 493 h 1458"/>
                  <a:gd name="T28" fmla="*/ 582 w 1423"/>
                  <a:gd name="T29" fmla="*/ 637 h 1458"/>
                  <a:gd name="T30" fmla="*/ 567 w 1423"/>
                  <a:gd name="T31" fmla="*/ 696 h 1458"/>
                  <a:gd name="T32" fmla="*/ 582 w 1423"/>
                  <a:gd name="T33" fmla="*/ 675 h 1458"/>
                  <a:gd name="T34" fmla="*/ 618 w 1423"/>
                  <a:gd name="T35" fmla="*/ 623 h 1458"/>
                  <a:gd name="T36" fmla="*/ 664 w 1423"/>
                  <a:gd name="T37" fmla="*/ 551 h 1458"/>
                  <a:gd name="T38" fmla="*/ 707 w 1423"/>
                  <a:gd name="T39" fmla="*/ 477 h 1458"/>
                  <a:gd name="T40" fmla="*/ 798 w 1423"/>
                  <a:gd name="T41" fmla="*/ 349 h 1458"/>
                  <a:gd name="T42" fmla="*/ 834 w 1423"/>
                  <a:gd name="T43" fmla="*/ 274 h 1458"/>
                  <a:gd name="T44" fmla="*/ 884 w 1423"/>
                  <a:gd name="T45" fmla="*/ 196 h 1458"/>
                  <a:gd name="T46" fmla="*/ 933 w 1423"/>
                  <a:gd name="T47" fmla="*/ 155 h 1458"/>
                  <a:gd name="T48" fmla="*/ 993 w 1423"/>
                  <a:gd name="T49" fmla="*/ 135 h 1458"/>
                  <a:gd name="T50" fmla="*/ 1081 w 1423"/>
                  <a:gd name="T51" fmla="*/ 124 h 1458"/>
                  <a:gd name="T52" fmla="*/ 1182 w 1423"/>
                  <a:gd name="T53" fmla="*/ 160 h 1458"/>
                  <a:gd name="T54" fmla="*/ 1280 w 1423"/>
                  <a:gd name="T55" fmla="*/ 274 h 1458"/>
                  <a:gd name="T56" fmla="*/ 1347 w 1423"/>
                  <a:gd name="T57" fmla="*/ 410 h 1458"/>
                  <a:gd name="T58" fmla="*/ 1377 w 1423"/>
                  <a:gd name="T59" fmla="*/ 471 h 1458"/>
                  <a:gd name="T60" fmla="*/ 1414 w 1423"/>
                  <a:gd name="T61" fmla="*/ 523 h 1458"/>
                  <a:gd name="T62" fmla="*/ 1423 w 1423"/>
                  <a:gd name="T63" fmla="*/ 574 h 1458"/>
                  <a:gd name="T64" fmla="*/ 1273 w 1423"/>
                  <a:gd name="T65" fmla="*/ 529 h 1458"/>
                  <a:gd name="T66" fmla="*/ 1164 w 1423"/>
                  <a:gd name="T67" fmla="*/ 483 h 1458"/>
                  <a:gd name="T68" fmla="*/ 1060 w 1423"/>
                  <a:gd name="T69" fmla="*/ 526 h 1458"/>
                  <a:gd name="T70" fmla="*/ 955 w 1423"/>
                  <a:gd name="T71" fmla="*/ 646 h 1458"/>
                  <a:gd name="T72" fmla="*/ 524 w 1423"/>
                  <a:gd name="T73" fmla="*/ 1361 h 1458"/>
                  <a:gd name="T74" fmla="*/ 421 w 1423"/>
                  <a:gd name="T75" fmla="*/ 1294 h 1458"/>
                  <a:gd name="T76" fmla="*/ 312 w 1423"/>
                  <a:gd name="T77" fmla="*/ 1305 h 1458"/>
                  <a:gd name="T78" fmla="*/ 232 w 1423"/>
                  <a:gd name="T79" fmla="*/ 1373 h 1458"/>
                  <a:gd name="T80" fmla="*/ 200 w 1423"/>
                  <a:gd name="T81" fmla="*/ 1422 h 1458"/>
                  <a:gd name="T82" fmla="*/ 99 w 1423"/>
                  <a:gd name="T83" fmla="*/ 1458 h 1458"/>
                  <a:gd name="T84" fmla="*/ 0 w 1423"/>
                  <a:gd name="T85" fmla="*/ 1447 h 1458"/>
                  <a:gd name="T86" fmla="*/ 0 w 1423"/>
                  <a:gd name="T87" fmla="*/ 1447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23" h="1458">
                    <a:moveTo>
                      <a:pt x="0" y="1447"/>
                    </a:moveTo>
                    <a:lnTo>
                      <a:pt x="372" y="477"/>
                    </a:lnTo>
                    <a:lnTo>
                      <a:pt x="397" y="425"/>
                    </a:lnTo>
                    <a:lnTo>
                      <a:pt x="455" y="306"/>
                    </a:lnTo>
                    <a:lnTo>
                      <a:pt x="487" y="241"/>
                    </a:lnTo>
                    <a:lnTo>
                      <a:pt x="517" y="181"/>
                    </a:lnTo>
                    <a:lnTo>
                      <a:pt x="561" y="112"/>
                    </a:lnTo>
                    <a:lnTo>
                      <a:pt x="615" y="57"/>
                    </a:lnTo>
                    <a:lnTo>
                      <a:pt x="676" y="14"/>
                    </a:lnTo>
                    <a:lnTo>
                      <a:pt x="734" y="0"/>
                    </a:lnTo>
                    <a:lnTo>
                      <a:pt x="768" y="21"/>
                    </a:lnTo>
                    <a:lnTo>
                      <a:pt x="707" y="160"/>
                    </a:lnTo>
                    <a:lnTo>
                      <a:pt x="662" y="315"/>
                    </a:lnTo>
                    <a:lnTo>
                      <a:pt x="617" y="493"/>
                    </a:lnTo>
                    <a:lnTo>
                      <a:pt x="582" y="637"/>
                    </a:lnTo>
                    <a:lnTo>
                      <a:pt x="567" y="696"/>
                    </a:lnTo>
                    <a:lnTo>
                      <a:pt x="582" y="675"/>
                    </a:lnTo>
                    <a:lnTo>
                      <a:pt x="618" y="623"/>
                    </a:lnTo>
                    <a:lnTo>
                      <a:pt x="664" y="551"/>
                    </a:lnTo>
                    <a:lnTo>
                      <a:pt x="707" y="477"/>
                    </a:lnTo>
                    <a:lnTo>
                      <a:pt x="798" y="349"/>
                    </a:lnTo>
                    <a:lnTo>
                      <a:pt x="834" y="274"/>
                    </a:lnTo>
                    <a:lnTo>
                      <a:pt x="884" y="196"/>
                    </a:lnTo>
                    <a:lnTo>
                      <a:pt x="933" y="155"/>
                    </a:lnTo>
                    <a:lnTo>
                      <a:pt x="993" y="135"/>
                    </a:lnTo>
                    <a:lnTo>
                      <a:pt x="1081" y="124"/>
                    </a:lnTo>
                    <a:lnTo>
                      <a:pt x="1182" y="160"/>
                    </a:lnTo>
                    <a:lnTo>
                      <a:pt x="1280" y="274"/>
                    </a:lnTo>
                    <a:lnTo>
                      <a:pt x="1347" y="410"/>
                    </a:lnTo>
                    <a:lnTo>
                      <a:pt x="1377" y="471"/>
                    </a:lnTo>
                    <a:lnTo>
                      <a:pt x="1414" y="523"/>
                    </a:lnTo>
                    <a:lnTo>
                      <a:pt x="1423" y="574"/>
                    </a:lnTo>
                    <a:lnTo>
                      <a:pt x="1273" y="529"/>
                    </a:lnTo>
                    <a:lnTo>
                      <a:pt x="1164" y="483"/>
                    </a:lnTo>
                    <a:lnTo>
                      <a:pt x="1060" y="526"/>
                    </a:lnTo>
                    <a:lnTo>
                      <a:pt x="955" y="646"/>
                    </a:lnTo>
                    <a:lnTo>
                      <a:pt x="524" y="1361"/>
                    </a:lnTo>
                    <a:lnTo>
                      <a:pt x="421" y="1294"/>
                    </a:lnTo>
                    <a:lnTo>
                      <a:pt x="312" y="1305"/>
                    </a:lnTo>
                    <a:lnTo>
                      <a:pt x="232" y="1373"/>
                    </a:lnTo>
                    <a:lnTo>
                      <a:pt x="200" y="1422"/>
                    </a:lnTo>
                    <a:lnTo>
                      <a:pt x="99" y="1458"/>
                    </a:lnTo>
                    <a:lnTo>
                      <a:pt x="0" y="1447"/>
                    </a:lnTo>
                    <a:lnTo>
                      <a:pt x="0" y="1447"/>
                    </a:lnTo>
                    <a:close/>
                  </a:path>
                </a:pathLst>
              </a:custGeom>
              <a:solidFill>
                <a:srgbClr val="9D54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01" name="Freeform 97"/>
              <p:cNvSpPr>
                <a:spLocks/>
              </p:cNvSpPr>
              <p:nvPr/>
            </p:nvSpPr>
            <p:spPr bwMode="auto">
              <a:xfrm>
                <a:off x="3013" y="1438"/>
                <a:ext cx="389" cy="438"/>
              </a:xfrm>
              <a:custGeom>
                <a:avLst/>
                <a:gdLst>
                  <a:gd name="T0" fmla="*/ 397 w 777"/>
                  <a:gd name="T1" fmla="*/ 53 h 878"/>
                  <a:gd name="T2" fmla="*/ 529 w 777"/>
                  <a:gd name="T3" fmla="*/ 28 h 878"/>
                  <a:gd name="T4" fmla="*/ 712 w 777"/>
                  <a:gd name="T5" fmla="*/ 0 h 878"/>
                  <a:gd name="T6" fmla="*/ 735 w 777"/>
                  <a:gd name="T7" fmla="*/ 6 h 878"/>
                  <a:gd name="T8" fmla="*/ 717 w 777"/>
                  <a:gd name="T9" fmla="*/ 22 h 878"/>
                  <a:gd name="T10" fmla="*/ 655 w 777"/>
                  <a:gd name="T11" fmla="*/ 66 h 878"/>
                  <a:gd name="T12" fmla="*/ 653 w 777"/>
                  <a:gd name="T13" fmla="*/ 82 h 878"/>
                  <a:gd name="T14" fmla="*/ 670 w 777"/>
                  <a:gd name="T15" fmla="*/ 93 h 878"/>
                  <a:gd name="T16" fmla="*/ 712 w 777"/>
                  <a:gd name="T17" fmla="*/ 105 h 878"/>
                  <a:gd name="T18" fmla="*/ 705 w 777"/>
                  <a:gd name="T19" fmla="*/ 118 h 878"/>
                  <a:gd name="T20" fmla="*/ 677 w 777"/>
                  <a:gd name="T21" fmla="*/ 140 h 878"/>
                  <a:gd name="T22" fmla="*/ 670 w 777"/>
                  <a:gd name="T23" fmla="*/ 177 h 878"/>
                  <a:gd name="T24" fmla="*/ 685 w 777"/>
                  <a:gd name="T25" fmla="*/ 215 h 878"/>
                  <a:gd name="T26" fmla="*/ 746 w 777"/>
                  <a:gd name="T27" fmla="*/ 262 h 878"/>
                  <a:gd name="T28" fmla="*/ 777 w 777"/>
                  <a:gd name="T29" fmla="*/ 314 h 878"/>
                  <a:gd name="T30" fmla="*/ 727 w 777"/>
                  <a:gd name="T31" fmla="*/ 280 h 878"/>
                  <a:gd name="T32" fmla="*/ 695 w 777"/>
                  <a:gd name="T33" fmla="*/ 266 h 878"/>
                  <a:gd name="T34" fmla="*/ 667 w 777"/>
                  <a:gd name="T35" fmla="*/ 271 h 878"/>
                  <a:gd name="T36" fmla="*/ 648 w 777"/>
                  <a:gd name="T37" fmla="*/ 352 h 878"/>
                  <a:gd name="T38" fmla="*/ 663 w 777"/>
                  <a:gd name="T39" fmla="*/ 450 h 878"/>
                  <a:gd name="T40" fmla="*/ 698 w 777"/>
                  <a:gd name="T41" fmla="*/ 486 h 878"/>
                  <a:gd name="T42" fmla="*/ 720 w 777"/>
                  <a:gd name="T43" fmla="*/ 503 h 878"/>
                  <a:gd name="T44" fmla="*/ 705 w 777"/>
                  <a:gd name="T45" fmla="*/ 544 h 878"/>
                  <a:gd name="T46" fmla="*/ 663 w 777"/>
                  <a:gd name="T47" fmla="*/ 572 h 878"/>
                  <a:gd name="T48" fmla="*/ 615 w 777"/>
                  <a:gd name="T49" fmla="*/ 540 h 878"/>
                  <a:gd name="T50" fmla="*/ 568 w 777"/>
                  <a:gd name="T51" fmla="*/ 489 h 878"/>
                  <a:gd name="T52" fmla="*/ 530 w 777"/>
                  <a:gd name="T53" fmla="*/ 468 h 878"/>
                  <a:gd name="T54" fmla="*/ 498 w 777"/>
                  <a:gd name="T55" fmla="*/ 480 h 878"/>
                  <a:gd name="T56" fmla="*/ 446 w 777"/>
                  <a:gd name="T57" fmla="*/ 554 h 878"/>
                  <a:gd name="T58" fmla="*/ 450 w 777"/>
                  <a:gd name="T59" fmla="*/ 587 h 878"/>
                  <a:gd name="T60" fmla="*/ 484 w 777"/>
                  <a:gd name="T61" fmla="*/ 611 h 878"/>
                  <a:gd name="T62" fmla="*/ 602 w 777"/>
                  <a:gd name="T63" fmla="*/ 651 h 878"/>
                  <a:gd name="T64" fmla="*/ 606 w 777"/>
                  <a:gd name="T65" fmla="*/ 683 h 878"/>
                  <a:gd name="T66" fmla="*/ 576 w 777"/>
                  <a:gd name="T67" fmla="*/ 712 h 878"/>
                  <a:gd name="T68" fmla="*/ 498 w 777"/>
                  <a:gd name="T69" fmla="*/ 720 h 878"/>
                  <a:gd name="T70" fmla="*/ 437 w 777"/>
                  <a:gd name="T71" fmla="*/ 724 h 878"/>
                  <a:gd name="T72" fmla="*/ 411 w 777"/>
                  <a:gd name="T73" fmla="*/ 766 h 878"/>
                  <a:gd name="T74" fmla="*/ 383 w 777"/>
                  <a:gd name="T75" fmla="*/ 797 h 878"/>
                  <a:gd name="T76" fmla="*/ 315 w 777"/>
                  <a:gd name="T77" fmla="*/ 759 h 878"/>
                  <a:gd name="T78" fmla="*/ 282 w 777"/>
                  <a:gd name="T79" fmla="*/ 760 h 878"/>
                  <a:gd name="T80" fmla="*/ 263 w 777"/>
                  <a:gd name="T81" fmla="*/ 795 h 878"/>
                  <a:gd name="T82" fmla="*/ 256 w 777"/>
                  <a:gd name="T83" fmla="*/ 849 h 878"/>
                  <a:gd name="T84" fmla="*/ 248 w 777"/>
                  <a:gd name="T85" fmla="*/ 869 h 878"/>
                  <a:gd name="T86" fmla="*/ 228 w 777"/>
                  <a:gd name="T87" fmla="*/ 878 h 878"/>
                  <a:gd name="T88" fmla="*/ 158 w 777"/>
                  <a:gd name="T89" fmla="*/ 846 h 878"/>
                  <a:gd name="T90" fmla="*/ 115 w 777"/>
                  <a:gd name="T91" fmla="*/ 815 h 878"/>
                  <a:gd name="T92" fmla="*/ 0 w 777"/>
                  <a:gd name="T93" fmla="*/ 559 h 878"/>
                  <a:gd name="T94" fmla="*/ 22 w 777"/>
                  <a:gd name="T95" fmla="*/ 435 h 878"/>
                  <a:gd name="T96" fmla="*/ 40 w 777"/>
                  <a:gd name="T97" fmla="*/ 262 h 878"/>
                  <a:gd name="T98" fmla="*/ 97 w 777"/>
                  <a:gd name="T99" fmla="*/ 118 h 878"/>
                  <a:gd name="T100" fmla="*/ 184 w 777"/>
                  <a:gd name="T101" fmla="*/ 158 h 878"/>
                  <a:gd name="T102" fmla="*/ 232 w 777"/>
                  <a:gd name="T103" fmla="*/ 227 h 878"/>
                  <a:gd name="T104" fmla="*/ 332 w 777"/>
                  <a:gd name="T105" fmla="*/ 180 h 878"/>
                  <a:gd name="T106" fmla="*/ 320 w 777"/>
                  <a:gd name="T107" fmla="*/ 136 h 878"/>
                  <a:gd name="T108" fmla="*/ 363 w 777"/>
                  <a:gd name="T109" fmla="*/ 116 h 878"/>
                  <a:gd name="T110" fmla="*/ 393 w 777"/>
                  <a:gd name="T111" fmla="*/ 109 h 878"/>
                  <a:gd name="T112" fmla="*/ 397 w 777"/>
                  <a:gd name="T113" fmla="*/ 53 h 878"/>
                  <a:gd name="T114" fmla="*/ 397 w 777"/>
                  <a:gd name="T115" fmla="*/ 5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7" h="878">
                    <a:moveTo>
                      <a:pt x="397" y="53"/>
                    </a:moveTo>
                    <a:lnTo>
                      <a:pt x="529" y="28"/>
                    </a:lnTo>
                    <a:lnTo>
                      <a:pt x="712" y="0"/>
                    </a:lnTo>
                    <a:lnTo>
                      <a:pt x="735" y="6"/>
                    </a:lnTo>
                    <a:lnTo>
                      <a:pt x="717" y="22"/>
                    </a:lnTo>
                    <a:lnTo>
                      <a:pt x="655" y="66"/>
                    </a:lnTo>
                    <a:lnTo>
                      <a:pt x="653" y="82"/>
                    </a:lnTo>
                    <a:lnTo>
                      <a:pt x="670" y="93"/>
                    </a:lnTo>
                    <a:lnTo>
                      <a:pt x="712" y="105"/>
                    </a:lnTo>
                    <a:lnTo>
                      <a:pt x="705" y="118"/>
                    </a:lnTo>
                    <a:lnTo>
                      <a:pt x="677" y="140"/>
                    </a:lnTo>
                    <a:lnTo>
                      <a:pt x="670" y="177"/>
                    </a:lnTo>
                    <a:lnTo>
                      <a:pt x="685" y="215"/>
                    </a:lnTo>
                    <a:lnTo>
                      <a:pt x="746" y="262"/>
                    </a:lnTo>
                    <a:lnTo>
                      <a:pt x="777" y="314"/>
                    </a:lnTo>
                    <a:lnTo>
                      <a:pt x="727" y="280"/>
                    </a:lnTo>
                    <a:lnTo>
                      <a:pt x="695" y="266"/>
                    </a:lnTo>
                    <a:lnTo>
                      <a:pt x="667" y="271"/>
                    </a:lnTo>
                    <a:lnTo>
                      <a:pt x="648" y="352"/>
                    </a:lnTo>
                    <a:lnTo>
                      <a:pt x="663" y="450"/>
                    </a:lnTo>
                    <a:lnTo>
                      <a:pt x="698" y="486"/>
                    </a:lnTo>
                    <a:lnTo>
                      <a:pt x="720" y="503"/>
                    </a:lnTo>
                    <a:lnTo>
                      <a:pt x="705" y="544"/>
                    </a:lnTo>
                    <a:lnTo>
                      <a:pt x="663" y="572"/>
                    </a:lnTo>
                    <a:lnTo>
                      <a:pt x="615" y="540"/>
                    </a:lnTo>
                    <a:lnTo>
                      <a:pt x="568" y="489"/>
                    </a:lnTo>
                    <a:lnTo>
                      <a:pt x="530" y="468"/>
                    </a:lnTo>
                    <a:lnTo>
                      <a:pt x="498" y="480"/>
                    </a:lnTo>
                    <a:lnTo>
                      <a:pt x="446" y="554"/>
                    </a:lnTo>
                    <a:lnTo>
                      <a:pt x="450" y="587"/>
                    </a:lnTo>
                    <a:lnTo>
                      <a:pt x="484" y="611"/>
                    </a:lnTo>
                    <a:lnTo>
                      <a:pt x="602" y="651"/>
                    </a:lnTo>
                    <a:lnTo>
                      <a:pt x="606" y="683"/>
                    </a:lnTo>
                    <a:lnTo>
                      <a:pt x="576" y="712"/>
                    </a:lnTo>
                    <a:lnTo>
                      <a:pt x="498" y="720"/>
                    </a:lnTo>
                    <a:lnTo>
                      <a:pt x="437" y="724"/>
                    </a:lnTo>
                    <a:lnTo>
                      <a:pt x="411" y="766"/>
                    </a:lnTo>
                    <a:lnTo>
                      <a:pt x="383" y="797"/>
                    </a:lnTo>
                    <a:lnTo>
                      <a:pt x="315" y="759"/>
                    </a:lnTo>
                    <a:lnTo>
                      <a:pt x="282" y="760"/>
                    </a:lnTo>
                    <a:lnTo>
                      <a:pt x="263" y="795"/>
                    </a:lnTo>
                    <a:lnTo>
                      <a:pt x="256" y="849"/>
                    </a:lnTo>
                    <a:lnTo>
                      <a:pt x="248" y="869"/>
                    </a:lnTo>
                    <a:lnTo>
                      <a:pt x="228" y="878"/>
                    </a:lnTo>
                    <a:lnTo>
                      <a:pt x="158" y="846"/>
                    </a:lnTo>
                    <a:lnTo>
                      <a:pt x="115" y="815"/>
                    </a:lnTo>
                    <a:lnTo>
                      <a:pt x="0" y="559"/>
                    </a:lnTo>
                    <a:lnTo>
                      <a:pt x="22" y="435"/>
                    </a:lnTo>
                    <a:lnTo>
                      <a:pt x="40" y="262"/>
                    </a:lnTo>
                    <a:lnTo>
                      <a:pt x="97" y="118"/>
                    </a:lnTo>
                    <a:lnTo>
                      <a:pt x="184" y="158"/>
                    </a:lnTo>
                    <a:lnTo>
                      <a:pt x="232" y="227"/>
                    </a:lnTo>
                    <a:lnTo>
                      <a:pt x="332" y="180"/>
                    </a:lnTo>
                    <a:lnTo>
                      <a:pt x="320" y="136"/>
                    </a:lnTo>
                    <a:lnTo>
                      <a:pt x="363" y="116"/>
                    </a:lnTo>
                    <a:lnTo>
                      <a:pt x="393" y="109"/>
                    </a:lnTo>
                    <a:lnTo>
                      <a:pt x="397" y="53"/>
                    </a:lnTo>
                    <a:lnTo>
                      <a:pt x="397" y="53"/>
                    </a:lnTo>
                    <a:close/>
                  </a:path>
                </a:pathLst>
              </a:custGeom>
              <a:solidFill>
                <a:srgbClr val="FFC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02" name="Freeform 98"/>
              <p:cNvSpPr>
                <a:spLocks/>
              </p:cNvSpPr>
              <p:nvPr/>
            </p:nvSpPr>
            <p:spPr bwMode="auto">
              <a:xfrm>
                <a:off x="3003" y="1361"/>
                <a:ext cx="347" cy="266"/>
              </a:xfrm>
              <a:custGeom>
                <a:avLst/>
                <a:gdLst>
                  <a:gd name="T0" fmla="*/ 36 w 694"/>
                  <a:gd name="T1" fmla="*/ 434 h 531"/>
                  <a:gd name="T2" fmla="*/ 0 w 694"/>
                  <a:gd name="T3" fmla="*/ 313 h 531"/>
                  <a:gd name="T4" fmla="*/ 71 w 694"/>
                  <a:gd name="T5" fmla="*/ 182 h 531"/>
                  <a:gd name="T6" fmla="*/ 166 w 694"/>
                  <a:gd name="T7" fmla="*/ 79 h 531"/>
                  <a:gd name="T8" fmla="*/ 202 w 694"/>
                  <a:gd name="T9" fmla="*/ 47 h 531"/>
                  <a:gd name="T10" fmla="*/ 262 w 694"/>
                  <a:gd name="T11" fmla="*/ 4 h 531"/>
                  <a:gd name="T12" fmla="*/ 353 w 694"/>
                  <a:gd name="T13" fmla="*/ 0 h 531"/>
                  <a:gd name="T14" fmla="*/ 444 w 694"/>
                  <a:gd name="T15" fmla="*/ 34 h 531"/>
                  <a:gd name="T16" fmla="*/ 562 w 694"/>
                  <a:gd name="T17" fmla="*/ 61 h 531"/>
                  <a:gd name="T18" fmla="*/ 688 w 694"/>
                  <a:gd name="T19" fmla="*/ 74 h 531"/>
                  <a:gd name="T20" fmla="*/ 694 w 694"/>
                  <a:gd name="T21" fmla="*/ 87 h 531"/>
                  <a:gd name="T22" fmla="*/ 623 w 694"/>
                  <a:gd name="T23" fmla="*/ 101 h 531"/>
                  <a:gd name="T24" fmla="*/ 379 w 694"/>
                  <a:gd name="T25" fmla="*/ 122 h 531"/>
                  <a:gd name="T26" fmla="*/ 411 w 694"/>
                  <a:gd name="T27" fmla="*/ 133 h 531"/>
                  <a:gd name="T28" fmla="*/ 440 w 694"/>
                  <a:gd name="T29" fmla="*/ 144 h 531"/>
                  <a:gd name="T30" fmla="*/ 253 w 694"/>
                  <a:gd name="T31" fmla="*/ 174 h 531"/>
                  <a:gd name="T32" fmla="*/ 310 w 694"/>
                  <a:gd name="T33" fmla="*/ 196 h 531"/>
                  <a:gd name="T34" fmla="*/ 384 w 694"/>
                  <a:gd name="T35" fmla="*/ 214 h 531"/>
                  <a:gd name="T36" fmla="*/ 253 w 694"/>
                  <a:gd name="T37" fmla="*/ 231 h 531"/>
                  <a:gd name="T38" fmla="*/ 234 w 694"/>
                  <a:gd name="T39" fmla="*/ 260 h 531"/>
                  <a:gd name="T40" fmla="*/ 249 w 694"/>
                  <a:gd name="T41" fmla="*/ 292 h 531"/>
                  <a:gd name="T42" fmla="*/ 242 w 694"/>
                  <a:gd name="T43" fmla="*/ 311 h 531"/>
                  <a:gd name="T44" fmla="*/ 205 w 694"/>
                  <a:gd name="T45" fmla="*/ 310 h 531"/>
                  <a:gd name="T46" fmla="*/ 148 w 694"/>
                  <a:gd name="T47" fmla="*/ 286 h 531"/>
                  <a:gd name="T48" fmla="*/ 118 w 694"/>
                  <a:gd name="T49" fmla="*/ 270 h 531"/>
                  <a:gd name="T50" fmla="*/ 71 w 694"/>
                  <a:gd name="T51" fmla="*/ 322 h 531"/>
                  <a:gd name="T52" fmla="*/ 101 w 694"/>
                  <a:gd name="T53" fmla="*/ 450 h 531"/>
                  <a:gd name="T54" fmla="*/ 40 w 694"/>
                  <a:gd name="T55" fmla="*/ 531 h 531"/>
                  <a:gd name="T56" fmla="*/ 36 w 694"/>
                  <a:gd name="T57" fmla="*/ 434 h 531"/>
                  <a:gd name="T58" fmla="*/ 36 w 694"/>
                  <a:gd name="T59" fmla="*/ 43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531">
                    <a:moveTo>
                      <a:pt x="36" y="434"/>
                    </a:moveTo>
                    <a:lnTo>
                      <a:pt x="0" y="313"/>
                    </a:lnTo>
                    <a:lnTo>
                      <a:pt x="71" y="182"/>
                    </a:lnTo>
                    <a:lnTo>
                      <a:pt x="166" y="79"/>
                    </a:lnTo>
                    <a:lnTo>
                      <a:pt x="202" y="47"/>
                    </a:lnTo>
                    <a:lnTo>
                      <a:pt x="262" y="4"/>
                    </a:lnTo>
                    <a:lnTo>
                      <a:pt x="353" y="0"/>
                    </a:lnTo>
                    <a:lnTo>
                      <a:pt x="444" y="34"/>
                    </a:lnTo>
                    <a:lnTo>
                      <a:pt x="562" y="61"/>
                    </a:lnTo>
                    <a:lnTo>
                      <a:pt x="688" y="74"/>
                    </a:lnTo>
                    <a:lnTo>
                      <a:pt x="694" y="87"/>
                    </a:lnTo>
                    <a:lnTo>
                      <a:pt x="623" y="101"/>
                    </a:lnTo>
                    <a:lnTo>
                      <a:pt x="379" y="122"/>
                    </a:lnTo>
                    <a:lnTo>
                      <a:pt x="411" y="133"/>
                    </a:lnTo>
                    <a:lnTo>
                      <a:pt x="440" y="144"/>
                    </a:lnTo>
                    <a:lnTo>
                      <a:pt x="253" y="174"/>
                    </a:lnTo>
                    <a:lnTo>
                      <a:pt x="310" y="196"/>
                    </a:lnTo>
                    <a:lnTo>
                      <a:pt x="384" y="214"/>
                    </a:lnTo>
                    <a:lnTo>
                      <a:pt x="253" y="231"/>
                    </a:lnTo>
                    <a:lnTo>
                      <a:pt x="234" y="260"/>
                    </a:lnTo>
                    <a:lnTo>
                      <a:pt x="249" y="292"/>
                    </a:lnTo>
                    <a:lnTo>
                      <a:pt x="242" y="311"/>
                    </a:lnTo>
                    <a:lnTo>
                      <a:pt x="205" y="310"/>
                    </a:lnTo>
                    <a:lnTo>
                      <a:pt x="148" y="286"/>
                    </a:lnTo>
                    <a:lnTo>
                      <a:pt x="118" y="270"/>
                    </a:lnTo>
                    <a:lnTo>
                      <a:pt x="71" y="322"/>
                    </a:lnTo>
                    <a:lnTo>
                      <a:pt x="101" y="450"/>
                    </a:lnTo>
                    <a:lnTo>
                      <a:pt x="40" y="531"/>
                    </a:lnTo>
                    <a:lnTo>
                      <a:pt x="36" y="434"/>
                    </a:lnTo>
                    <a:lnTo>
                      <a:pt x="36" y="43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03" name="Freeform 99"/>
              <p:cNvSpPr>
                <a:spLocks/>
              </p:cNvSpPr>
              <p:nvPr/>
            </p:nvSpPr>
            <p:spPr bwMode="auto">
              <a:xfrm>
                <a:off x="3423" y="1692"/>
                <a:ext cx="589" cy="463"/>
              </a:xfrm>
              <a:custGeom>
                <a:avLst/>
                <a:gdLst>
                  <a:gd name="T0" fmla="*/ 0 w 1177"/>
                  <a:gd name="T1" fmla="*/ 766 h 927"/>
                  <a:gd name="T2" fmla="*/ 645 w 1177"/>
                  <a:gd name="T3" fmla="*/ 75 h 927"/>
                  <a:gd name="T4" fmla="*/ 663 w 1177"/>
                  <a:gd name="T5" fmla="*/ 59 h 927"/>
                  <a:gd name="T6" fmla="*/ 703 w 1177"/>
                  <a:gd name="T7" fmla="*/ 25 h 927"/>
                  <a:gd name="T8" fmla="*/ 742 w 1177"/>
                  <a:gd name="T9" fmla="*/ 0 h 927"/>
                  <a:gd name="T10" fmla="*/ 759 w 1177"/>
                  <a:gd name="T11" fmla="*/ 10 h 927"/>
                  <a:gd name="T12" fmla="*/ 770 w 1177"/>
                  <a:gd name="T13" fmla="*/ 41 h 927"/>
                  <a:gd name="T14" fmla="*/ 799 w 1177"/>
                  <a:gd name="T15" fmla="*/ 66 h 927"/>
                  <a:gd name="T16" fmla="*/ 872 w 1177"/>
                  <a:gd name="T17" fmla="*/ 120 h 927"/>
                  <a:gd name="T18" fmla="*/ 915 w 1177"/>
                  <a:gd name="T19" fmla="*/ 214 h 927"/>
                  <a:gd name="T20" fmla="*/ 941 w 1177"/>
                  <a:gd name="T21" fmla="*/ 316 h 927"/>
                  <a:gd name="T22" fmla="*/ 979 w 1177"/>
                  <a:gd name="T23" fmla="*/ 391 h 927"/>
                  <a:gd name="T24" fmla="*/ 1029 w 1177"/>
                  <a:gd name="T25" fmla="*/ 438 h 927"/>
                  <a:gd name="T26" fmla="*/ 1142 w 1177"/>
                  <a:gd name="T27" fmla="*/ 499 h 927"/>
                  <a:gd name="T28" fmla="*/ 1177 w 1177"/>
                  <a:gd name="T29" fmla="*/ 560 h 927"/>
                  <a:gd name="T30" fmla="*/ 1112 w 1177"/>
                  <a:gd name="T31" fmla="*/ 643 h 927"/>
                  <a:gd name="T32" fmla="*/ 1141 w 1177"/>
                  <a:gd name="T33" fmla="*/ 819 h 927"/>
                  <a:gd name="T34" fmla="*/ 1168 w 1177"/>
                  <a:gd name="T35" fmla="*/ 927 h 927"/>
                  <a:gd name="T36" fmla="*/ 0 w 1177"/>
                  <a:gd name="T37" fmla="*/ 766 h 927"/>
                  <a:gd name="T38" fmla="*/ 0 w 1177"/>
                  <a:gd name="T39" fmla="*/ 76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7" h="927">
                    <a:moveTo>
                      <a:pt x="0" y="766"/>
                    </a:moveTo>
                    <a:lnTo>
                      <a:pt x="645" y="75"/>
                    </a:lnTo>
                    <a:lnTo>
                      <a:pt x="663" y="59"/>
                    </a:lnTo>
                    <a:lnTo>
                      <a:pt x="703" y="25"/>
                    </a:lnTo>
                    <a:lnTo>
                      <a:pt x="742" y="0"/>
                    </a:lnTo>
                    <a:lnTo>
                      <a:pt x="759" y="10"/>
                    </a:lnTo>
                    <a:lnTo>
                      <a:pt x="770" y="41"/>
                    </a:lnTo>
                    <a:lnTo>
                      <a:pt x="799" y="66"/>
                    </a:lnTo>
                    <a:lnTo>
                      <a:pt x="872" y="120"/>
                    </a:lnTo>
                    <a:lnTo>
                      <a:pt x="915" y="214"/>
                    </a:lnTo>
                    <a:lnTo>
                      <a:pt x="941" y="316"/>
                    </a:lnTo>
                    <a:lnTo>
                      <a:pt x="979" y="391"/>
                    </a:lnTo>
                    <a:lnTo>
                      <a:pt x="1029" y="438"/>
                    </a:lnTo>
                    <a:lnTo>
                      <a:pt x="1142" y="499"/>
                    </a:lnTo>
                    <a:lnTo>
                      <a:pt x="1177" y="560"/>
                    </a:lnTo>
                    <a:lnTo>
                      <a:pt x="1112" y="643"/>
                    </a:lnTo>
                    <a:lnTo>
                      <a:pt x="1141" y="819"/>
                    </a:lnTo>
                    <a:lnTo>
                      <a:pt x="1168" y="927"/>
                    </a:lnTo>
                    <a:lnTo>
                      <a:pt x="0" y="766"/>
                    </a:lnTo>
                    <a:lnTo>
                      <a:pt x="0" y="766"/>
                    </a:lnTo>
                    <a:close/>
                  </a:path>
                </a:pathLst>
              </a:custGeom>
              <a:solidFill>
                <a:srgbClr val="FFF5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04" name="Freeform 100"/>
              <p:cNvSpPr>
                <a:spLocks/>
              </p:cNvSpPr>
              <p:nvPr/>
            </p:nvSpPr>
            <p:spPr bwMode="auto">
              <a:xfrm>
                <a:off x="2232" y="2022"/>
                <a:ext cx="386" cy="162"/>
              </a:xfrm>
              <a:custGeom>
                <a:avLst/>
                <a:gdLst>
                  <a:gd name="T0" fmla="*/ 38 w 771"/>
                  <a:gd name="T1" fmla="*/ 322 h 322"/>
                  <a:gd name="T2" fmla="*/ 0 w 771"/>
                  <a:gd name="T3" fmla="*/ 232 h 322"/>
                  <a:gd name="T4" fmla="*/ 11 w 771"/>
                  <a:gd name="T5" fmla="*/ 199 h 322"/>
                  <a:gd name="T6" fmla="*/ 40 w 771"/>
                  <a:gd name="T7" fmla="*/ 148 h 322"/>
                  <a:gd name="T8" fmla="*/ 80 w 771"/>
                  <a:gd name="T9" fmla="*/ 136 h 322"/>
                  <a:gd name="T10" fmla="*/ 101 w 771"/>
                  <a:gd name="T11" fmla="*/ 141 h 322"/>
                  <a:gd name="T12" fmla="*/ 145 w 771"/>
                  <a:gd name="T13" fmla="*/ 174 h 322"/>
                  <a:gd name="T14" fmla="*/ 195 w 771"/>
                  <a:gd name="T15" fmla="*/ 122 h 322"/>
                  <a:gd name="T16" fmla="*/ 229 w 771"/>
                  <a:gd name="T17" fmla="*/ 79 h 322"/>
                  <a:gd name="T18" fmla="*/ 256 w 771"/>
                  <a:gd name="T19" fmla="*/ 64 h 322"/>
                  <a:gd name="T20" fmla="*/ 278 w 771"/>
                  <a:gd name="T21" fmla="*/ 115 h 322"/>
                  <a:gd name="T22" fmla="*/ 319 w 771"/>
                  <a:gd name="T23" fmla="*/ 32 h 322"/>
                  <a:gd name="T24" fmla="*/ 373 w 771"/>
                  <a:gd name="T25" fmla="*/ 0 h 322"/>
                  <a:gd name="T26" fmla="*/ 391 w 771"/>
                  <a:gd name="T27" fmla="*/ 115 h 322"/>
                  <a:gd name="T28" fmla="*/ 430 w 771"/>
                  <a:gd name="T29" fmla="*/ 90 h 322"/>
                  <a:gd name="T30" fmla="*/ 454 w 771"/>
                  <a:gd name="T31" fmla="*/ 54 h 322"/>
                  <a:gd name="T32" fmla="*/ 491 w 771"/>
                  <a:gd name="T33" fmla="*/ 41 h 322"/>
                  <a:gd name="T34" fmla="*/ 574 w 771"/>
                  <a:gd name="T35" fmla="*/ 87 h 322"/>
                  <a:gd name="T36" fmla="*/ 771 w 771"/>
                  <a:gd name="T37" fmla="*/ 138 h 322"/>
                  <a:gd name="T38" fmla="*/ 38 w 771"/>
                  <a:gd name="T39" fmla="*/ 322 h 322"/>
                  <a:gd name="T40" fmla="*/ 38 w 771"/>
                  <a:gd name="T41"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322">
                    <a:moveTo>
                      <a:pt x="38" y="322"/>
                    </a:moveTo>
                    <a:lnTo>
                      <a:pt x="0" y="232"/>
                    </a:lnTo>
                    <a:lnTo>
                      <a:pt x="11" y="199"/>
                    </a:lnTo>
                    <a:lnTo>
                      <a:pt x="40" y="148"/>
                    </a:lnTo>
                    <a:lnTo>
                      <a:pt x="80" y="136"/>
                    </a:lnTo>
                    <a:lnTo>
                      <a:pt x="101" y="141"/>
                    </a:lnTo>
                    <a:lnTo>
                      <a:pt x="145" y="174"/>
                    </a:lnTo>
                    <a:lnTo>
                      <a:pt x="195" y="122"/>
                    </a:lnTo>
                    <a:lnTo>
                      <a:pt x="229" y="79"/>
                    </a:lnTo>
                    <a:lnTo>
                      <a:pt x="256" y="64"/>
                    </a:lnTo>
                    <a:lnTo>
                      <a:pt x="278" y="115"/>
                    </a:lnTo>
                    <a:lnTo>
                      <a:pt x="319" y="32"/>
                    </a:lnTo>
                    <a:lnTo>
                      <a:pt x="373" y="0"/>
                    </a:lnTo>
                    <a:lnTo>
                      <a:pt x="391" y="115"/>
                    </a:lnTo>
                    <a:lnTo>
                      <a:pt x="430" y="90"/>
                    </a:lnTo>
                    <a:lnTo>
                      <a:pt x="454" y="54"/>
                    </a:lnTo>
                    <a:lnTo>
                      <a:pt x="491" y="41"/>
                    </a:lnTo>
                    <a:lnTo>
                      <a:pt x="574" y="87"/>
                    </a:lnTo>
                    <a:lnTo>
                      <a:pt x="771" y="138"/>
                    </a:lnTo>
                    <a:lnTo>
                      <a:pt x="38" y="322"/>
                    </a:lnTo>
                    <a:lnTo>
                      <a:pt x="38" y="322"/>
                    </a:lnTo>
                    <a:close/>
                  </a:path>
                </a:pathLst>
              </a:custGeom>
              <a:solidFill>
                <a:srgbClr val="D170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05" name="Freeform 101"/>
              <p:cNvSpPr>
                <a:spLocks/>
              </p:cNvSpPr>
              <p:nvPr/>
            </p:nvSpPr>
            <p:spPr bwMode="auto">
              <a:xfrm>
                <a:off x="2663" y="2018"/>
                <a:ext cx="278" cy="67"/>
              </a:xfrm>
              <a:custGeom>
                <a:avLst/>
                <a:gdLst>
                  <a:gd name="T0" fmla="*/ 0 w 555"/>
                  <a:gd name="T1" fmla="*/ 136 h 136"/>
                  <a:gd name="T2" fmla="*/ 71 w 555"/>
                  <a:gd name="T3" fmla="*/ 38 h 136"/>
                  <a:gd name="T4" fmla="*/ 151 w 555"/>
                  <a:gd name="T5" fmla="*/ 7 h 136"/>
                  <a:gd name="T6" fmla="*/ 291 w 555"/>
                  <a:gd name="T7" fmla="*/ 0 h 136"/>
                  <a:gd name="T8" fmla="*/ 363 w 555"/>
                  <a:gd name="T9" fmla="*/ 42 h 136"/>
                  <a:gd name="T10" fmla="*/ 428 w 555"/>
                  <a:gd name="T11" fmla="*/ 61 h 136"/>
                  <a:gd name="T12" fmla="*/ 539 w 555"/>
                  <a:gd name="T13" fmla="*/ 90 h 136"/>
                  <a:gd name="T14" fmla="*/ 555 w 555"/>
                  <a:gd name="T15" fmla="*/ 105 h 136"/>
                  <a:gd name="T16" fmla="*/ 505 w 555"/>
                  <a:gd name="T17" fmla="*/ 118 h 136"/>
                  <a:gd name="T18" fmla="*/ 0 w 555"/>
                  <a:gd name="T19" fmla="*/ 136 h 136"/>
                  <a:gd name="T20" fmla="*/ 0 w 555"/>
                  <a:gd name="T21"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5" h="136">
                    <a:moveTo>
                      <a:pt x="0" y="136"/>
                    </a:moveTo>
                    <a:lnTo>
                      <a:pt x="71" y="38"/>
                    </a:lnTo>
                    <a:lnTo>
                      <a:pt x="151" y="7"/>
                    </a:lnTo>
                    <a:lnTo>
                      <a:pt x="291" y="0"/>
                    </a:lnTo>
                    <a:lnTo>
                      <a:pt x="363" y="42"/>
                    </a:lnTo>
                    <a:lnTo>
                      <a:pt x="428" y="61"/>
                    </a:lnTo>
                    <a:lnTo>
                      <a:pt x="539" y="90"/>
                    </a:lnTo>
                    <a:lnTo>
                      <a:pt x="555" y="105"/>
                    </a:lnTo>
                    <a:lnTo>
                      <a:pt x="505" y="118"/>
                    </a:lnTo>
                    <a:lnTo>
                      <a:pt x="0" y="136"/>
                    </a:lnTo>
                    <a:lnTo>
                      <a:pt x="0" y="136"/>
                    </a:lnTo>
                    <a:close/>
                  </a:path>
                </a:pathLst>
              </a:custGeom>
              <a:solidFill>
                <a:srgbClr val="FFC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06" name="Freeform 102"/>
              <p:cNvSpPr>
                <a:spLocks/>
              </p:cNvSpPr>
              <p:nvPr/>
            </p:nvSpPr>
            <p:spPr bwMode="auto">
              <a:xfrm>
                <a:off x="2853" y="1626"/>
                <a:ext cx="211" cy="446"/>
              </a:xfrm>
              <a:custGeom>
                <a:avLst/>
                <a:gdLst>
                  <a:gd name="T0" fmla="*/ 0 w 421"/>
                  <a:gd name="T1" fmla="*/ 20 h 893"/>
                  <a:gd name="T2" fmla="*/ 33 w 421"/>
                  <a:gd name="T3" fmla="*/ 102 h 893"/>
                  <a:gd name="T4" fmla="*/ 86 w 421"/>
                  <a:gd name="T5" fmla="*/ 258 h 893"/>
                  <a:gd name="T6" fmla="*/ 108 w 421"/>
                  <a:gd name="T7" fmla="*/ 387 h 893"/>
                  <a:gd name="T8" fmla="*/ 104 w 421"/>
                  <a:gd name="T9" fmla="*/ 520 h 893"/>
                  <a:gd name="T10" fmla="*/ 80 w 421"/>
                  <a:gd name="T11" fmla="*/ 776 h 893"/>
                  <a:gd name="T12" fmla="*/ 152 w 421"/>
                  <a:gd name="T13" fmla="*/ 875 h 893"/>
                  <a:gd name="T14" fmla="*/ 421 w 421"/>
                  <a:gd name="T15" fmla="*/ 893 h 893"/>
                  <a:gd name="T16" fmla="*/ 414 w 421"/>
                  <a:gd name="T17" fmla="*/ 753 h 893"/>
                  <a:gd name="T18" fmla="*/ 238 w 421"/>
                  <a:gd name="T19" fmla="*/ 649 h 893"/>
                  <a:gd name="T20" fmla="*/ 403 w 421"/>
                  <a:gd name="T21" fmla="*/ 454 h 893"/>
                  <a:gd name="T22" fmla="*/ 304 w 421"/>
                  <a:gd name="T23" fmla="*/ 63 h 893"/>
                  <a:gd name="T24" fmla="*/ 137 w 421"/>
                  <a:gd name="T25" fmla="*/ 0 h 893"/>
                  <a:gd name="T26" fmla="*/ 0 w 421"/>
                  <a:gd name="T27" fmla="*/ 20 h 893"/>
                  <a:gd name="T28" fmla="*/ 0 w 421"/>
                  <a:gd name="T29" fmla="*/ 2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893">
                    <a:moveTo>
                      <a:pt x="0" y="20"/>
                    </a:moveTo>
                    <a:lnTo>
                      <a:pt x="33" y="102"/>
                    </a:lnTo>
                    <a:lnTo>
                      <a:pt x="86" y="258"/>
                    </a:lnTo>
                    <a:lnTo>
                      <a:pt x="108" y="387"/>
                    </a:lnTo>
                    <a:lnTo>
                      <a:pt x="104" y="520"/>
                    </a:lnTo>
                    <a:lnTo>
                      <a:pt x="80" y="776"/>
                    </a:lnTo>
                    <a:lnTo>
                      <a:pt x="152" y="875"/>
                    </a:lnTo>
                    <a:lnTo>
                      <a:pt x="421" y="893"/>
                    </a:lnTo>
                    <a:lnTo>
                      <a:pt x="414" y="753"/>
                    </a:lnTo>
                    <a:lnTo>
                      <a:pt x="238" y="649"/>
                    </a:lnTo>
                    <a:lnTo>
                      <a:pt x="403" y="454"/>
                    </a:lnTo>
                    <a:lnTo>
                      <a:pt x="304" y="63"/>
                    </a:lnTo>
                    <a:lnTo>
                      <a:pt x="137" y="0"/>
                    </a:lnTo>
                    <a:lnTo>
                      <a:pt x="0" y="20"/>
                    </a:lnTo>
                    <a:lnTo>
                      <a:pt x="0" y="20"/>
                    </a:lnTo>
                    <a:close/>
                  </a:path>
                </a:pathLst>
              </a:custGeom>
              <a:solidFill>
                <a:srgbClr val="DBB2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07" name="Freeform 103"/>
              <p:cNvSpPr>
                <a:spLocks/>
              </p:cNvSpPr>
              <p:nvPr/>
            </p:nvSpPr>
            <p:spPr bwMode="auto">
              <a:xfrm>
                <a:off x="2911" y="1642"/>
                <a:ext cx="162" cy="425"/>
              </a:xfrm>
              <a:custGeom>
                <a:avLst/>
                <a:gdLst>
                  <a:gd name="T0" fmla="*/ 227 w 324"/>
                  <a:gd name="T1" fmla="*/ 25 h 850"/>
                  <a:gd name="T2" fmla="*/ 62 w 324"/>
                  <a:gd name="T3" fmla="*/ 0 h 850"/>
                  <a:gd name="T4" fmla="*/ 0 w 324"/>
                  <a:gd name="T5" fmla="*/ 108 h 850"/>
                  <a:gd name="T6" fmla="*/ 7 w 324"/>
                  <a:gd name="T7" fmla="*/ 149 h 850"/>
                  <a:gd name="T8" fmla="*/ 30 w 324"/>
                  <a:gd name="T9" fmla="*/ 185 h 850"/>
                  <a:gd name="T10" fmla="*/ 61 w 324"/>
                  <a:gd name="T11" fmla="*/ 217 h 850"/>
                  <a:gd name="T12" fmla="*/ 94 w 324"/>
                  <a:gd name="T13" fmla="*/ 248 h 850"/>
                  <a:gd name="T14" fmla="*/ 135 w 324"/>
                  <a:gd name="T15" fmla="*/ 309 h 850"/>
                  <a:gd name="T16" fmla="*/ 134 w 324"/>
                  <a:gd name="T17" fmla="*/ 415 h 850"/>
                  <a:gd name="T18" fmla="*/ 123 w 324"/>
                  <a:gd name="T19" fmla="*/ 457 h 850"/>
                  <a:gd name="T20" fmla="*/ 47 w 324"/>
                  <a:gd name="T21" fmla="*/ 720 h 850"/>
                  <a:gd name="T22" fmla="*/ 135 w 324"/>
                  <a:gd name="T23" fmla="*/ 807 h 850"/>
                  <a:gd name="T24" fmla="*/ 205 w 324"/>
                  <a:gd name="T25" fmla="*/ 774 h 850"/>
                  <a:gd name="T26" fmla="*/ 238 w 324"/>
                  <a:gd name="T27" fmla="*/ 850 h 850"/>
                  <a:gd name="T28" fmla="*/ 324 w 324"/>
                  <a:gd name="T29" fmla="*/ 847 h 850"/>
                  <a:gd name="T30" fmla="*/ 299 w 324"/>
                  <a:gd name="T31" fmla="*/ 720 h 850"/>
                  <a:gd name="T32" fmla="*/ 130 w 324"/>
                  <a:gd name="T33" fmla="*/ 630 h 850"/>
                  <a:gd name="T34" fmla="*/ 284 w 324"/>
                  <a:gd name="T35" fmla="*/ 396 h 850"/>
                  <a:gd name="T36" fmla="*/ 263 w 324"/>
                  <a:gd name="T37" fmla="*/ 297 h 850"/>
                  <a:gd name="T38" fmla="*/ 237 w 324"/>
                  <a:gd name="T39" fmla="*/ 195 h 850"/>
                  <a:gd name="T40" fmla="*/ 227 w 324"/>
                  <a:gd name="T41" fmla="*/ 25 h 850"/>
                  <a:gd name="T42" fmla="*/ 227 w 324"/>
                  <a:gd name="T43" fmla="*/ 25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 h="850">
                    <a:moveTo>
                      <a:pt x="227" y="25"/>
                    </a:moveTo>
                    <a:lnTo>
                      <a:pt x="62" y="0"/>
                    </a:lnTo>
                    <a:lnTo>
                      <a:pt x="0" y="108"/>
                    </a:lnTo>
                    <a:lnTo>
                      <a:pt x="7" y="149"/>
                    </a:lnTo>
                    <a:lnTo>
                      <a:pt x="30" y="185"/>
                    </a:lnTo>
                    <a:lnTo>
                      <a:pt x="61" y="217"/>
                    </a:lnTo>
                    <a:lnTo>
                      <a:pt x="94" y="248"/>
                    </a:lnTo>
                    <a:lnTo>
                      <a:pt x="135" y="309"/>
                    </a:lnTo>
                    <a:lnTo>
                      <a:pt x="134" y="415"/>
                    </a:lnTo>
                    <a:lnTo>
                      <a:pt x="123" y="457"/>
                    </a:lnTo>
                    <a:lnTo>
                      <a:pt x="47" y="720"/>
                    </a:lnTo>
                    <a:lnTo>
                      <a:pt x="135" y="807"/>
                    </a:lnTo>
                    <a:lnTo>
                      <a:pt x="205" y="774"/>
                    </a:lnTo>
                    <a:lnTo>
                      <a:pt x="238" y="850"/>
                    </a:lnTo>
                    <a:lnTo>
                      <a:pt x="324" y="847"/>
                    </a:lnTo>
                    <a:lnTo>
                      <a:pt x="299" y="720"/>
                    </a:lnTo>
                    <a:lnTo>
                      <a:pt x="130" y="630"/>
                    </a:lnTo>
                    <a:lnTo>
                      <a:pt x="284" y="396"/>
                    </a:lnTo>
                    <a:lnTo>
                      <a:pt x="263" y="297"/>
                    </a:lnTo>
                    <a:lnTo>
                      <a:pt x="237" y="195"/>
                    </a:lnTo>
                    <a:lnTo>
                      <a:pt x="227" y="25"/>
                    </a:lnTo>
                    <a:lnTo>
                      <a:pt x="227" y="25"/>
                    </a:lnTo>
                    <a:close/>
                  </a:path>
                </a:pathLst>
              </a:custGeom>
              <a:solidFill>
                <a:srgbClr val="9D6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08" name="Freeform 104"/>
              <p:cNvSpPr>
                <a:spLocks/>
              </p:cNvSpPr>
              <p:nvPr/>
            </p:nvSpPr>
            <p:spPr bwMode="auto">
              <a:xfrm>
                <a:off x="2982" y="1860"/>
                <a:ext cx="290" cy="212"/>
              </a:xfrm>
              <a:custGeom>
                <a:avLst/>
                <a:gdLst>
                  <a:gd name="T0" fmla="*/ 165 w 582"/>
                  <a:gd name="T1" fmla="*/ 424 h 424"/>
                  <a:gd name="T2" fmla="*/ 168 w 582"/>
                  <a:gd name="T3" fmla="*/ 311 h 424"/>
                  <a:gd name="T4" fmla="*/ 0 w 582"/>
                  <a:gd name="T5" fmla="*/ 183 h 424"/>
                  <a:gd name="T6" fmla="*/ 134 w 582"/>
                  <a:gd name="T7" fmla="*/ 55 h 424"/>
                  <a:gd name="T8" fmla="*/ 229 w 582"/>
                  <a:gd name="T9" fmla="*/ 116 h 424"/>
                  <a:gd name="T10" fmla="*/ 158 w 582"/>
                  <a:gd name="T11" fmla="*/ 213 h 424"/>
                  <a:gd name="T12" fmla="*/ 201 w 582"/>
                  <a:gd name="T13" fmla="*/ 292 h 424"/>
                  <a:gd name="T14" fmla="*/ 244 w 582"/>
                  <a:gd name="T15" fmla="*/ 241 h 424"/>
                  <a:gd name="T16" fmla="*/ 328 w 582"/>
                  <a:gd name="T17" fmla="*/ 226 h 424"/>
                  <a:gd name="T18" fmla="*/ 435 w 582"/>
                  <a:gd name="T19" fmla="*/ 0 h 424"/>
                  <a:gd name="T20" fmla="*/ 457 w 582"/>
                  <a:gd name="T21" fmla="*/ 162 h 424"/>
                  <a:gd name="T22" fmla="*/ 582 w 582"/>
                  <a:gd name="T23" fmla="*/ 296 h 424"/>
                  <a:gd name="T24" fmla="*/ 487 w 582"/>
                  <a:gd name="T25" fmla="*/ 332 h 424"/>
                  <a:gd name="T26" fmla="*/ 475 w 582"/>
                  <a:gd name="T27" fmla="*/ 417 h 424"/>
                  <a:gd name="T28" fmla="*/ 165 w 582"/>
                  <a:gd name="T29" fmla="*/ 424 h 424"/>
                  <a:gd name="T30" fmla="*/ 165 w 582"/>
                  <a:gd name="T31"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2" h="424">
                    <a:moveTo>
                      <a:pt x="165" y="424"/>
                    </a:moveTo>
                    <a:lnTo>
                      <a:pt x="168" y="311"/>
                    </a:lnTo>
                    <a:lnTo>
                      <a:pt x="0" y="183"/>
                    </a:lnTo>
                    <a:lnTo>
                      <a:pt x="134" y="55"/>
                    </a:lnTo>
                    <a:lnTo>
                      <a:pt x="229" y="116"/>
                    </a:lnTo>
                    <a:lnTo>
                      <a:pt x="158" y="213"/>
                    </a:lnTo>
                    <a:lnTo>
                      <a:pt x="201" y="292"/>
                    </a:lnTo>
                    <a:lnTo>
                      <a:pt x="244" y="241"/>
                    </a:lnTo>
                    <a:lnTo>
                      <a:pt x="328" y="226"/>
                    </a:lnTo>
                    <a:lnTo>
                      <a:pt x="435" y="0"/>
                    </a:lnTo>
                    <a:lnTo>
                      <a:pt x="457" y="162"/>
                    </a:lnTo>
                    <a:lnTo>
                      <a:pt x="582" y="296"/>
                    </a:lnTo>
                    <a:lnTo>
                      <a:pt x="487" y="332"/>
                    </a:lnTo>
                    <a:lnTo>
                      <a:pt x="475" y="417"/>
                    </a:lnTo>
                    <a:lnTo>
                      <a:pt x="165" y="424"/>
                    </a:lnTo>
                    <a:lnTo>
                      <a:pt x="165" y="424"/>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09" name="Freeform 105"/>
              <p:cNvSpPr>
                <a:spLocks/>
              </p:cNvSpPr>
              <p:nvPr/>
            </p:nvSpPr>
            <p:spPr bwMode="auto">
              <a:xfrm>
                <a:off x="2977" y="1807"/>
                <a:ext cx="295" cy="262"/>
              </a:xfrm>
              <a:custGeom>
                <a:avLst/>
                <a:gdLst>
                  <a:gd name="T0" fmla="*/ 132 w 592"/>
                  <a:gd name="T1" fmla="*/ 0 h 524"/>
                  <a:gd name="T2" fmla="*/ 137 w 592"/>
                  <a:gd name="T3" fmla="*/ 71 h 524"/>
                  <a:gd name="T4" fmla="*/ 40 w 592"/>
                  <a:gd name="T5" fmla="*/ 232 h 524"/>
                  <a:gd name="T6" fmla="*/ 24 w 592"/>
                  <a:gd name="T7" fmla="*/ 265 h 524"/>
                  <a:gd name="T8" fmla="*/ 0 w 592"/>
                  <a:gd name="T9" fmla="*/ 320 h 524"/>
                  <a:gd name="T10" fmla="*/ 40 w 592"/>
                  <a:gd name="T11" fmla="*/ 320 h 524"/>
                  <a:gd name="T12" fmla="*/ 100 w 592"/>
                  <a:gd name="T13" fmla="*/ 252 h 524"/>
                  <a:gd name="T14" fmla="*/ 132 w 592"/>
                  <a:gd name="T15" fmla="*/ 211 h 524"/>
                  <a:gd name="T16" fmla="*/ 165 w 592"/>
                  <a:gd name="T17" fmla="*/ 211 h 524"/>
                  <a:gd name="T18" fmla="*/ 269 w 592"/>
                  <a:gd name="T19" fmla="*/ 274 h 524"/>
                  <a:gd name="T20" fmla="*/ 232 w 592"/>
                  <a:gd name="T21" fmla="*/ 375 h 524"/>
                  <a:gd name="T22" fmla="*/ 335 w 592"/>
                  <a:gd name="T23" fmla="*/ 513 h 524"/>
                  <a:gd name="T24" fmla="*/ 485 w 592"/>
                  <a:gd name="T25" fmla="*/ 524 h 524"/>
                  <a:gd name="T26" fmla="*/ 497 w 592"/>
                  <a:gd name="T27" fmla="*/ 439 h 524"/>
                  <a:gd name="T28" fmla="*/ 592 w 592"/>
                  <a:gd name="T29" fmla="*/ 403 h 524"/>
                  <a:gd name="T30" fmla="*/ 576 w 592"/>
                  <a:gd name="T31" fmla="*/ 382 h 524"/>
                  <a:gd name="T32" fmla="*/ 553 w 592"/>
                  <a:gd name="T33" fmla="*/ 375 h 524"/>
                  <a:gd name="T34" fmla="*/ 464 w 592"/>
                  <a:gd name="T35" fmla="*/ 387 h 524"/>
                  <a:gd name="T36" fmla="*/ 381 w 592"/>
                  <a:gd name="T37" fmla="*/ 287 h 524"/>
                  <a:gd name="T38" fmla="*/ 410 w 592"/>
                  <a:gd name="T39" fmla="*/ 229 h 524"/>
                  <a:gd name="T40" fmla="*/ 438 w 592"/>
                  <a:gd name="T41" fmla="*/ 184 h 524"/>
                  <a:gd name="T42" fmla="*/ 467 w 592"/>
                  <a:gd name="T43" fmla="*/ 158 h 524"/>
                  <a:gd name="T44" fmla="*/ 513 w 592"/>
                  <a:gd name="T45" fmla="*/ 187 h 524"/>
                  <a:gd name="T46" fmla="*/ 531 w 592"/>
                  <a:gd name="T47" fmla="*/ 226 h 524"/>
                  <a:gd name="T48" fmla="*/ 543 w 592"/>
                  <a:gd name="T49" fmla="*/ 137 h 524"/>
                  <a:gd name="T50" fmla="*/ 528 w 592"/>
                  <a:gd name="T51" fmla="*/ 61 h 524"/>
                  <a:gd name="T52" fmla="*/ 457 w 592"/>
                  <a:gd name="T53" fmla="*/ 58 h 524"/>
                  <a:gd name="T54" fmla="*/ 355 w 592"/>
                  <a:gd name="T55" fmla="*/ 158 h 524"/>
                  <a:gd name="T56" fmla="*/ 257 w 592"/>
                  <a:gd name="T57" fmla="*/ 122 h 524"/>
                  <a:gd name="T58" fmla="*/ 132 w 592"/>
                  <a:gd name="T59" fmla="*/ 0 h 524"/>
                  <a:gd name="T60" fmla="*/ 132 w 592"/>
                  <a:gd name="T6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2" h="524">
                    <a:moveTo>
                      <a:pt x="132" y="0"/>
                    </a:moveTo>
                    <a:lnTo>
                      <a:pt x="137" y="71"/>
                    </a:lnTo>
                    <a:lnTo>
                      <a:pt x="40" y="232"/>
                    </a:lnTo>
                    <a:lnTo>
                      <a:pt x="24" y="265"/>
                    </a:lnTo>
                    <a:lnTo>
                      <a:pt x="0" y="320"/>
                    </a:lnTo>
                    <a:lnTo>
                      <a:pt x="40" y="320"/>
                    </a:lnTo>
                    <a:lnTo>
                      <a:pt x="100" y="252"/>
                    </a:lnTo>
                    <a:lnTo>
                      <a:pt x="132" y="211"/>
                    </a:lnTo>
                    <a:lnTo>
                      <a:pt x="165" y="211"/>
                    </a:lnTo>
                    <a:lnTo>
                      <a:pt x="269" y="274"/>
                    </a:lnTo>
                    <a:lnTo>
                      <a:pt x="232" y="375"/>
                    </a:lnTo>
                    <a:lnTo>
                      <a:pt x="335" y="513"/>
                    </a:lnTo>
                    <a:lnTo>
                      <a:pt x="485" y="524"/>
                    </a:lnTo>
                    <a:lnTo>
                      <a:pt x="497" y="439"/>
                    </a:lnTo>
                    <a:lnTo>
                      <a:pt x="592" y="403"/>
                    </a:lnTo>
                    <a:lnTo>
                      <a:pt x="576" y="382"/>
                    </a:lnTo>
                    <a:lnTo>
                      <a:pt x="553" y="375"/>
                    </a:lnTo>
                    <a:lnTo>
                      <a:pt x="464" y="387"/>
                    </a:lnTo>
                    <a:lnTo>
                      <a:pt x="381" y="287"/>
                    </a:lnTo>
                    <a:lnTo>
                      <a:pt x="410" y="229"/>
                    </a:lnTo>
                    <a:lnTo>
                      <a:pt x="438" y="184"/>
                    </a:lnTo>
                    <a:lnTo>
                      <a:pt x="467" y="158"/>
                    </a:lnTo>
                    <a:lnTo>
                      <a:pt x="513" y="187"/>
                    </a:lnTo>
                    <a:lnTo>
                      <a:pt x="531" y="226"/>
                    </a:lnTo>
                    <a:lnTo>
                      <a:pt x="543" y="137"/>
                    </a:lnTo>
                    <a:lnTo>
                      <a:pt x="528" y="61"/>
                    </a:lnTo>
                    <a:lnTo>
                      <a:pt x="457" y="58"/>
                    </a:lnTo>
                    <a:lnTo>
                      <a:pt x="355" y="158"/>
                    </a:lnTo>
                    <a:lnTo>
                      <a:pt x="257" y="122"/>
                    </a:lnTo>
                    <a:lnTo>
                      <a:pt x="132" y="0"/>
                    </a:lnTo>
                    <a:lnTo>
                      <a:pt x="132" y="0"/>
                    </a:lnTo>
                    <a:close/>
                  </a:path>
                </a:pathLst>
              </a:custGeom>
              <a:solidFill>
                <a:srgbClr val="A3A3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10" name="Freeform 106"/>
              <p:cNvSpPr>
                <a:spLocks/>
              </p:cNvSpPr>
              <p:nvPr/>
            </p:nvSpPr>
            <p:spPr bwMode="auto">
              <a:xfrm>
                <a:off x="2515" y="1631"/>
                <a:ext cx="360" cy="438"/>
              </a:xfrm>
              <a:custGeom>
                <a:avLst/>
                <a:gdLst>
                  <a:gd name="T0" fmla="*/ 0 w 719"/>
                  <a:gd name="T1" fmla="*/ 780 h 877"/>
                  <a:gd name="T2" fmla="*/ 378 w 719"/>
                  <a:gd name="T3" fmla="*/ 140 h 877"/>
                  <a:gd name="T4" fmla="*/ 411 w 719"/>
                  <a:gd name="T5" fmla="*/ 99 h 877"/>
                  <a:gd name="T6" fmla="*/ 447 w 719"/>
                  <a:gd name="T7" fmla="*/ 63 h 877"/>
                  <a:gd name="T8" fmla="*/ 487 w 719"/>
                  <a:gd name="T9" fmla="*/ 31 h 877"/>
                  <a:gd name="T10" fmla="*/ 566 w 719"/>
                  <a:gd name="T11" fmla="*/ 2 h 877"/>
                  <a:gd name="T12" fmla="*/ 604 w 719"/>
                  <a:gd name="T13" fmla="*/ 0 h 877"/>
                  <a:gd name="T14" fmla="*/ 719 w 719"/>
                  <a:gd name="T15" fmla="*/ 274 h 877"/>
                  <a:gd name="T16" fmla="*/ 708 w 719"/>
                  <a:gd name="T17" fmla="*/ 756 h 877"/>
                  <a:gd name="T18" fmla="*/ 396 w 719"/>
                  <a:gd name="T19" fmla="*/ 774 h 877"/>
                  <a:gd name="T20" fmla="*/ 299 w 719"/>
                  <a:gd name="T21" fmla="*/ 877 h 877"/>
                  <a:gd name="T22" fmla="*/ 19 w 719"/>
                  <a:gd name="T23" fmla="*/ 848 h 877"/>
                  <a:gd name="T24" fmla="*/ 0 w 719"/>
                  <a:gd name="T25" fmla="*/ 780 h 877"/>
                  <a:gd name="T26" fmla="*/ 0 w 719"/>
                  <a:gd name="T27" fmla="*/ 78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9" h="877">
                    <a:moveTo>
                      <a:pt x="0" y="780"/>
                    </a:moveTo>
                    <a:lnTo>
                      <a:pt x="378" y="140"/>
                    </a:lnTo>
                    <a:lnTo>
                      <a:pt x="411" y="99"/>
                    </a:lnTo>
                    <a:lnTo>
                      <a:pt x="447" y="63"/>
                    </a:lnTo>
                    <a:lnTo>
                      <a:pt x="487" y="31"/>
                    </a:lnTo>
                    <a:lnTo>
                      <a:pt x="566" y="2"/>
                    </a:lnTo>
                    <a:lnTo>
                      <a:pt x="604" y="0"/>
                    </a:lnTo>
                    <a:lnTo>
                      <a:pt x="719" y="274"/>
                    </a:lnTo>
                    <a:lnTo>
                      <a:pt x="708" y="756"/>
                    </a:lnTo>
                    <a:lnTo>
                      <a:pt x="396" y="774"/>
                    </a:lnTo>
                    <a:lnTo>
                      <a:pt x="299" y="877"/>
                    </a:lnTo>
                    <a:lnTo>
                      <a:pt x="19" y="848"/>
                    </a:lnTo>
                    <a:lnTo>
                      <a:pt x="0" y="780"/>
                    </a:lnTo>
                    <a:lnTo>
                      <a:pt x="0" y="780"/>
                    </a:lnTo>
                    <a:close/>
                  </a:path>
                </a:pathLst>
              </a:custGeom>
              <a:solidFill>
                <a:srgbClr val="5454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11" name="Freeform 107"/>
              <p:cNvSpPr>
                <a:spLocks/>
              </p:cNvSpPr>
              <p:nvPr/>
            </p:nvSpPr>
            <p:spPr bwMode="auto">
              <a:xfrm>
                <a:off x="3332" y="1749"/>
                <a:ext cx="180" cy="326"/>
              </a:xfrm>
              <a:custGeom>
                <a:avLst/>
                <a:gdLst>
                  <a:gd name="T0" fmla="*/ 23 w 360"/>
                  <a:gd name="T1" fmla="*/ 0 h 652"/>
                  <a:gd name="T2" fmla="*/ 145 w 360"/>
                  <a:gd name="T3" fmla="*/ 7 h 652"/>
                  <a:gd name="T4" fmla="*/ 194 w 360"/>
                  <a:gd name="T5" fmla="*/ 50 h 652"/>
                  <a:gd name="T6" fmla="*/ 206 w 360"/>
                  <a:gd name="T7" fmla="*/ 80 h 652"/>
                  <a:gd name="T8" fmla="*/ 262 w 360"/>
                  <a:gd name="T9" fmla="*/ 317 h 652"/>
                  <a:gd name="T10" fmla="*/ 360 w 360"/>
                  <a:gd name="T11" fmla="*/ 480 h 652"/>
                  <a:gd name="T12" fmla="*/ 183 w 360"/>
                  <a:gd name="T13" fmla="*/ 652 h 652"/>
                  <a:gd name="T14" fmla="*/ 73 w 360"/>
                  <a:gd name="T15" fmla="*/ 652 h 652"/>
                  <a:gd name="T16" fmla="*/ 90 w 360"/>
                  <a:gd name="T17" fmla="*/ 306 h 652"/>
                  <a:gd name="T18" fmla="*/ 0 w 360"/>
                  <a:gd name="T19" fmla="*/ 37 h 652"/>
                  <a:gd name="T20" fmla="*/ 23 w 360"/>
                  <a:gd name="T21" fmla="*/ 0 h 652"/>
                  <a:gd name="T22" fmla="*/ 23 w 360"/>
                  <a:gd name="T23" fmla="*/ 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652">
                    <a:moveTo>
                      <a:pt x="23" y="0"/>
                    </a:moveTo>
                    <a:lnTo>
                      <a:pt x="145" y="7"/>
                    </a:lnTo>
                    <a:lnTo>
                      <a:pt x="194" y="50"/>
                    </a:lnTo>
                    <a:lnTo>
                      <a:pt x="206" y="80"/>
                    </a:lnTo>
                    <a:lnTo>
                      <a:pt x="262" y="317"/>
                    </a:lnTo>
                    <a:lnTo>
                      <a:pt x="360" y="480"/>
                    </a:lnTo>
                    <a:lnTo>
                      <a:pt x="183" y="652"/>
                    </a:lnTo>
                    <a:lnTo>
                      <a:pt x="73" y="652"/>
                    </a:lnTo>
                    <a:lnTo>
                      <a:pt x="90" y="306"/>
                    </a:lnTo>
                    <a:lnTo>
                      <a:pt x="0" y="37"/>
                    </a:lnTo>
                    <a:lnTo>
                      <a:pt x="23" y="0"/>
                    </a:lnTo>
                    <a:lnTo>
                      <a:pt x="23" y="0"/>
                    </a:lnTo>
                    <a:close/>
                  </a:path>
                </a:pathLst>
              </a:custGeom>
              <a:solidFill>
                <a:srgbClr val="5454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12" name="Freeform 108"/>
              <p:cNvSpPr>
                <a:spLocks/>
              </p:cNvSpPr>
              <p:nvPr/>
            </p:nvSpPr>
            <p:spPr bwMode="auto">
              <a:xfrm>
                <a:off x="3219" y="1786"/>
                <a:ext cx="125" cy="293"/>
              </a:xfrm>
              <a:custGeom>
                <a:avLst/>
                <a:gdLst>
                  <a:gd name="T0" fmla="*/ 195 w 249"/>
                  <a:gd name="T1" fmla="*/ 0 h 586"/>
                  <a:gd name="T2" fmla="*/ 249 w 249"/>
                  <a:gd name="T3" fmla="*/ 160 h 586"/>
                  <a:gd name="T4" fmla="*/ 249 w 249"/>
                  <a:gd name="T5" fmla="*/ 586 h 586"/>
                  <a:gd name="T6" fmla="*/ 0 w 249"/>
                  <a:gd name="T7" fmla="*/ 567 h 586"/>
                  <a:gd name="T8" fmla="*/ 18 w 249"/>
                  <a:gd name="T9" fmla="*/ 500 h 586"/>
                  <a:gd name="T10" fmla="*/ 152 w 249"/>
                  <a:gd name="T11" fmla="*/ 421 h 586"/>
                  <a:gd name="T12" fmla="*/ 55 w 249"/>
                  <a:gd name="T13" fmla="*/ 299 h 586"/>
                  <a:gd name="T14" fmla="*/ 61 w 249"/>
                  <a:gd name="T15" fmla="*/ 99 h 586"/>
                  <a:gd name="T16" fmla="*/ 195 w 249"/>
                  <a:gd name="T17" fmla="*/ 0 h 586"/>
                  <a:gd name="T18" fmla="*/ 195 w 249"/>
                  <a:gd name="T19"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586">
                    <a:moveTo>
                      <a:pt x="195" y="0"/>
                    </a:moveTo>
                    <a:lnTo>
                      <a:pt x="249" y="160"/>
                    </a:lnTo>
                    <a:lnTo>
                      <a:pt x="249" y="586"/>
                    </a:lnTo>
                    <a:lnTo>
                      <a:pt x="0" y="567"/>
                    </a:lnTo>
                    <a:lnTo>
                      <a:pt x="18" y="500"/>
                    </a:lnTo>
                    <a:lnTo>
                      <a:pt x="152" y="421"/>
                    </a:lnTo>
                    <a:lnTo>
                      <a:pt x="55" y="299"/>
                    </a:lnTo>
                    <a:lnTo>
                      <a:pt x="61" y="99"/>
                    </a:lnTo>
                    <a:lnTo>
                      <a:pt x="195" y="0"/>
                    </a:lnTo>
                    <a:lnTo>
                      <a:pt x="195" y="0"/>
                    </a:lnTo>
                    <a:close/>
                  </a:path>
                </a:pathLst>
              </a:custGeom>
              <a:solidFill>
                <a:srgbClr val="DBB2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13" name="Freeform 109"/>
              <p:cNvSpPr>
                <a:spLocks/>
              </p:cNvSpPr>
              <p:nvPr/>
            </p:nvSpPr>
            <p:spPr bwMode="auto">
              <a:xfrm>
                <a:off x="3432" y="1754"/>
                <a:ext cx="342" cy="345"/>
              </a:xfrm>
              <a:custGeom>
                <a:avLst/>
                <a:gdLst>
                  <a:gd name="T0" fmla="*/ 0 w 684"/>
                  <a:gd name="T1" fmla="*/ 641 h 689"/>
                  <a:gd name="T2" fmla="*/ 30 w 684"/>
                  <a:gd name="T3" fmla="*/ 617 h 689"/>
                  <a:gd name="T4" fmla="*/ 103 w 684"/>
                  <a:gd name="T5" fmla="*/ 560 h 689"/>
                  <a:gd name="T6" fmla="*/ 151 w 684"/>
                  <a:gd name="T7" fmla="*/ 524 h 689"/>
                  <a:gd name="T8" fmla="*/ 198 w 684"/>
                  <a:gd name="T9" fmla="*/ 486 h 689"/>
                  <a:gd name="T10" fmla="*/ 245 w 684"/>
                  <a:gd name="T11" fmla="*/ 450 h 689"/>
                  <a:gd name="T12" fmla="*/ 288 w 684"/>
                  <a:gd name="T13" fmla="*/ 414 h 689"/>
                  <a:gd name="T14" fmla="*/ 466 w 684"/>
                  <a:gd name="T15" fmla="*/ 239 h 689"/>
                  <a:gd name="T16" fmla="*/ 502 w 684"/>
                  <a:gd name="T17" fmla="*/ 196 h 689"/>
                  <a:gd name="T18" fmla="*/ 541 w 684"/>
                  <a:gd name="T19" fmla="*/ 149 h 689"/>
                  <a:gd name="T20" fmla="*/ 578 w 684"/>
                  <a:gd name="T21" fmla="*/ 105 h 689"/>
                  <a:gd name="T22" fmla="*/ 614 w 684"/>
                  <a:gd name="T23" fmla="*/ 65 h 689"/>
                  <a:gd name="T24" fmla="*/ 666 w 684"/>
                  <a:gd name="T25" fmla="*/ 15 h 689"/>
                  <a:gd name="T26" fmla="*/ 684 w 684"/>
                  <a:gd name="T27" fmla="*/ 0 h 689"/>
                  <a:gd name="T28" fmla="*/ 680 w 684"/>
                  <a:gd name="T29" fmla="*/ 70 h 689"/>
                  <a:gd name="T30" fmla="*/ 580 w 684"/>
                  <a:gd name="T31" fmla="*/ 261 h 689"/>
                  <a:gd name="T32" fmla="*/ 540 w 684"/>
                  <a:gd name="T33" fmla="*/ 493 h 689"/>
                  <a:gd name="T34" fmla="*/ 584 w 684"/>
                  <a:gd name="T35" fmla="*/ 689 h 689"/>
                  <a:gd name="T36" fmla="*/ 0 w 684"/>
                  <a:gd name="T37" fmla="*/ 641 h 689"/>
                  <a:gd name="T38" fmla="*/ 0 w 684"/>
                  <a:gd name="T39" fmla="*/ 641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4" h="689">
                    <a:moveTo>
                      <a:pt x="0" y="641"/>
                    </a:moveTo>
                    <a:lnTo>
                      <a:pt x="30" y="617"/>
                    </a:lnTo>
                    <a:lnTo>
                      <a:pt x="103" y="560"/>
                    </a:lnTo>
                    <a:lnTo>
                      <a:pt x="151" y="524"/>
                    </a:lnTo>
                    <a:lnTo>
                      <a:pt x="198" y="486"/>
                    </a:lnTo>
                    <a:lnTo>
                      <a:pt x="245" y="450"/>
                    </a:lnTo>
                    <a:lnTo>
                      <a:pt x="288" y="414"/>
                    </a:lnTo>
                    <a:lnTo>
                      <a:pt x="466" y="239"/>
                    </a:lnTo>
                    <a:lnTo>
                      <a:pt x="502" y="196"/>
                    </a:lnTo>
                    <a:lnTo>
                      <a:pt x="541" y="149"/>
                    </a:lnTo>
                    <a:lnTo>
                      <a:pt x="578" y="105"/>
                    </a:lnTo>
                    <a:lnTo>
                      <a:pt x="614" y="65"/>
                    </a:lnTo>
                    <a:lnTo>
                      <a:pt x="666" y="15"/>
                    </a:lnTo>
                    <a:lnTo>
                      <a:pt x="684" y="0"/>
                    </a:lnTo>
                    <a:lnTo>
                      <a:pt x="680" y="70"/>
                    </a:lnTo>
                    <a:lnTo>
                      <a:pt x="580" y="261"/>
                    </a:lnTo>
                    <a:lnTo>
                      <a:pt x="540" y="493"/>
                    </a:lnTo>
                    <a:lnTo>
                      <a:pt x="584" y="689"/>
                    </a:lnTo>
                    <a:lnTo>
                      <a:pt x="0" y="641"/>
                    </a:lnTo>
                    <a:lnTo>
                      <a:pt x="0" y="641"/>
                    </a:lnTo>
                    <a:close/>
                  </a:path>
                </a:pathLst>
              </a:custGeom>
              <a:solidFill>
                <a:srgbClr val="B8A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14" name="Freeform 110"/>
              <p:cNvSpPr>
                <a:spLocks/>
              </p:cNvSpPr>
              <p:nvPr/>
            </p:nvSpPr>
            <p:spPr bwMode="auto">
              <a:xfrm>
                <a:off x="3761" y="1730"/>
                <a:ext cx="184" cy="351"/>
              </a:xfrm>
              <a:custGeom>
                <a:avLst/>
                <a:gdLst>
                  <a:gd name="T0" fmla="*/ 189 w 367"/>
                  <a:gd name="T1" fmla="*/ 211 h 704"/>
                  <a:gd name="T2" fmla="*/ 197 w 367"/>
                  <a:gd name="T3" fmla="*/ 333 h 704"/>
                  <a:gd name="T4" fmla="*/ 221 w 367"/>
                  <a:gd name="T5" fmla="*/ 378 h 704"/>
                  <a:gd name="T6" fmla="*/ 251 w 367"/>
                  <a:gd name="T7" fmla="*/ 421 h 704"/>
                  <a:gd name="T8" fmla="*/ 315 w 367"/>
                  <a:gd name="T9" fmla="*/ 489 h 704"/>
                  <a:gd name="T10" fmla="*/ 362 w 367"/>
                  <a:gd name="T11" fmla="*/ 537 h 704"/>
                  <a:gd name="T12" fmla="*/ 354 w 367"/>
                  <a:gd name="T13" fmla="*/ 590 h 704"/>
                  <a:gd name="T14" fmla="*/ 306 w 367"/>
                  <a:gd name="T15" fmla="*/ 647 h 704"/>
                  <a:gd name="T16" fmla="*/ 356 w 367"/>
                  <a:gd name="T17" fmla="*/ 679 h 704"/>
                  <a:gd name="T18" fmla="*/ 367 w 367"/>
                  <a:gd name="T19" fmla="*/ 704 h 704"/>
                  <a:gd name="T20" fmla="*/ 114 w 367"/>
                  <a:gd name="T21" fmla="*/ 663 h 704"/>
                  <a:gd name="T22" fmla="*/ 61 w 367"/>
                  <a:gd name="T23" fmla="*/ 583 h 704"/>
                  <a:gd name="T24" fmla="*/ 49 w 367"/>
                  <a:gd name="T25" fmla="*/ 499 h 704"/>
                  <a:gd name="T26" fmla="*/ 0 w 367"/>
                  <a:gd name="T27" fmla="*/ 385 h 704"/>
                  <a:gd name="T28" fmla="*/ 39 w 367"/>
                  <a:gd name="T29" fmla="*/ 281 h 704"/>
                  <a:gd name="T30" fmla="*/ 75 w 367"/>
                  <a:gd name="T31" fmla="*/ 158 h 704"/>
                  <a:gd name="T32" fmla="*/ 59 w 367"/>
                  <a:gd name="T33" fmla="*/ 56 h 704"/>
                  <a:gd name="T34" fmla="*/ 45 w 367"/>
                  <a:gd name="T35" fmla="*/ 0 h 704"/>
                  <a:gd name="T36" fmla="*/ 140 w 367"/>
                  <a:gd name="T37" fmla="*/ 57 h 704"/>
                  <a:gd name="T38" fmla="*/ 151 w 367"/>
                  <a:gd name="T39" fmla="*/ 112 h 704"/>
                  <a:gd name="T40" fmla="*/ 122 w 367"/>
                  <a:gd name="T41" fmla="*/ 189 h 704"/>
                  <a:gd name="T42" fmla="*/ 77 w 367"/>
                  <a:gd name="T43" fmla="*/ 294 h 704"/>
                  <a:gd name="T44" fmla="*/ 61 w 367"/>
                  <a:gd name="T45" fmla="*/ 359 h 704"/>
                  <a:gd name="T46" fmla="*/ 108 w 367"/>
                  <a:gd name="T47" fmla="*/ 327 h 704"/>
                  <a:gd name="T48" fmla="*/ 144 w 367"/>
                  <a:gd name="T49" fmla="*/ 288 h 704"/>
                  <a:gd name="T50" fmla="*/ 189 w 367"/>
                  <a:gd name="T51" fmla="*/ 211 h 704"/>
                  <a:gd name="T52" fmla="*/ 189 w 367"/>
                  <a:gd name="T53" fmla="*/ 211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7" h="704">
                    <a:moveTo>
                      <a:pt x="189" y="211"/>
                    </a:moveTo>
                    <a:lnTo>
                      <a:pt x="197" y="333"/>
                    </a:lnTo>
                    <a:lnTo>
                      <a:pt x="221" y="378"/>
                    </a:lnTo>
                    <a:lnTo>
                      <a:pt x="251" y="421"/>
                    </a:lnTo>
                    <a:lnTo>
                      <a:pt x="315" y="489"/>
                    </a:lnTo>
                    <a:lnTo>
                      <a:pt x="362" y="537"/>
                    </a:lnTo>
                    <a:lnTo>
                      <a:pt x="354" y="590"/>
                    </a:lnTo>
                    <a:lnTo>
                      <a:pt x="306" y="647"/>
                    </a:lnTo>
                    <a:lnTo>
                      <a:pt x="356" y="679"/>
                    </a:lnTo>
                    <a:lnTo>
                      <a:pt x="367" y="704"/>
                    </a:lnTo>
                    <a:lnTo>
                      <a:pt x="114" y="663"/>
                    </a:lnTo>
                    <a:lnTo>
                      <a:pt x="61" y="583"/>
                    </a:lnTo>
                    <a:lnTo>
                      <a:pt x="49" y="499"/>
                    </a:lnTo>
                    <a:lnTo>
                      <a:pt x="0" y="385"/>
                    </a:lnTo>
                    <a:lnTo>
                      <a:pt x="39" y="281"/>
                    </a:lnTo>
                    <a:lnTo>
                      <a:pt x="75" y="158"/>
                    </a:lnTo>
                    <a:lnTo>
                      <a:pt x="59" y="56"/>
                    </a:lnTo>
                    <a:lnTo>
                      <a:pt x="45" y="0"/>
                    </a:lnTo>
                    <a:lnTo>
                      <a:pt x="140" y="57"/>
                    </a:lnTo>
                    <a:lnTo>
                      <a:pt x="151" y="112"/>
                    </a:lnTo>
                    <a:lnTo>
                      <a:pt x="122" y="189"/>
                    </a:lnTo>
                    <a:lnTo>
                      <a:pt x="77" y="294"/>
                    </a:lnTo>
                    <a:lnTo>
                      <a:pt x="61" y="359"/>
                    </a:lnTo>
                    <a:lnTo>
                      <a:pt x="108" y="327"/>
                    </a:lnTo>
                    <a:lnTo>
                      <a:pt x="144" y="288"/>
                    </a:lnTo>
                    <a:lnTo>
                      <a:pt x="189" y="211"/>
                    </a:lnTo>
                    <a:lnTo>
                      <a:pt x="189" y="211"/>
                    </a:lnTo>
                    <a:close/>
                  </a:path>
                </a:pathLst>
              </a:custGeom>
              <a:solidFill>
                <a:srgbClr val="CCC4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15" name="Freeform 111"/>
              <p:cNvSpPr>
                <a:spLocks/>
              </p:cNvSpPr>
              <p:nvPr/>
            </p:nvSpPr>
            <p:spPr bwMode="auto">
              <a:xfrm>
                <a:off x="3223" y="1595"/>
                <a:ext cx="114" cy="47"/>
              </a:xfrm>
              <a:custGeom>
                <a:avLst/>
                <a:gdLst>
                  <a:gd name="T0" fmla="*/ 22 w 227"/>
                  <a:gd name="T1" fmla="*/ 0 h 96"/>
                  <a:gd name="T2" fmla="*/ 227 w 227"/>
                  <a:gd name="T3" fmla="*/ 83 h 96"/>
                  <a:gd name="T4" fmla="*/ 71 w 227"/>
                  <a:gd name="T5" fmla="*/ 96 h 96"/>
                  <a:gd name="T6" fmla="*/ 0 w 227"/>
                  <a:gd name="T7" fmla="*/ 31 h 96"/>
                  <a:gd name="T8" fmla="*/ 22 w 227"/>
                  <a:gd name="T9" fmla="*/ 0 h 96"/>
                  <a:gd name="T10" fmla="*/ 22 w 227"/>
                  <a:gd name="T11" fmla="*/ 0 h 96"/>
                </a:gdLst>
                <a:ahLst/>
                <a:cxnLst>
                  <a:cxn ang="0">
                    <a:pos x="T0" y="T1"/>
                  </a:cxn>
                  <a:cxn ang="0">
                    <a:pos x="T2" y="T3"/>
                  </a:cxn>
                  <a:cxn ang="0">
                    <a:pos x="T4" y="T5"/>
                  </a:cxn>
                  <a:cxn ang="0">
                    <a:pos x="T6" y="T7"/>
                  </a:cxn>
                  <a:cxn ang="0">
                    <a:pos x="T8" y="T9"/>
                  </a:cxn>
                  <a:cxn ang="0">
                    <a:pos x="T10" y="T11"/>
                  </a:cxn>
                </a:cxnLst>
                <a:rect l="0" t="0" r="r" b="b"/>
                <a:pathLst>
                  <a:path w="227" h="96">
                    <a:moveTo>
                      <a:pt x="22" y="0"/>
                    </a:moveTo>
                    <a:lnTo>
                      <a:pt x="227" y="83"/>
                    </a:lnTo>
                    <a:lnTo>
                      <a:pt x="71" y="96"/>
                    </a:lnTo>
                    <a:lnTo>
                      <a:pt x="0" y="31"/>
                    </a:lnTo>
                    <a:lnTo>
                      <a:pt x="22" y="0"/>
                    </a:lnTo>
                    <a:lnTo>
                      <a:pt x="22" y="0"/>
                    </a:lnTo>
                    <a:close/>
                  </a:path>
                </a:pathLst>
              </a:custGeom>
              <a:solidFill>
                <a:srgbClr val="B2E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16" name="Freeform 112"/>
              <p:cNvSpPr>
                <a:spLocks/>
              </p:cNvSpPr>
              <p:nvPr/>
            </p:nvSpPr>
            <p:spPr bwMode="auto">
              <a:xfrm>
                <a:off x="3350" y="1638"/>
                <a:ext cx="82" cy="40"/>
              </a:xfrm>
              <a:custGeom>
                <a:avLst/>
                <a:gdLst>
                  <a:gd name="T0" fmla="*/ 21 w 165"/>
                  <a:gd name="T1" fmla="*/ 0 h 79"/>
                  <a:gd name="T2" fmla="*/ 165 w 165"/>
                  <a:gd name="T3" fmla="*/ 45 h 79"/>
                  <a:gd name="T4" fmla="*/ 116 w 165"/>
                  <a:gd name="T5" fmla="*/ 79 h 79"/>
                  <a:gd name="T6" fmla="*/ 30 w 165"/>
                  <a:gd name="T7" fmla="*/ 79 h 79"/>
                  <a:gd name="T8" fmla="*/ 0 w 165"/>
                  <a:gd name="T9" fmla="*/ 18 h 79"/>
                  <a:gd name="T10" fmla="*/ 21 w 165"/>
                  <a:gd name="T11" fmla="*/ 0 h 79"/>
                  <a:gd name="T12" fmla="*/ 21 w 165"/>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165" h="79">
                    <a:moveTo>
                      <a:pt x="21" y="0"/>
                    </a:moveTo>
                    <a:lnTo>
                      <a:pt x="165" y="45"/>
                    </a:lnTo>
                    <a:lnTo>
                      <a:pt x="116" y="79"/>
                    </a:lnTo>
                    <a:lnTo>
                      <a:pt x="30" y="79"/>
                    </a:lnTo>
                    <a:lnTo>
                      <a:pt x="0" y="18"/>
                    </a:lnTo>
                    <a:lnTo>
                      <a:pt x="21" y="0"/>
                    </a:lnTo>
                    <a:lnTo>
                      <a:pt x="21" y="0"/>
                    </a:lnTo>
                    <a:close/>
                  </a:path>
                </a:pathLst>
              </a:custGeom>
              <a:solidFill>
                <a:srgbClr val="B2E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17" name="Freeform 113"/>
              <p:cNvSpPr>
                <a:spLocks/>
              </p:cNvSpPr>
              <p:nvPr/>
            </p:nvSpPr>
            <p:spPr bwMode="auto">
              <a:xfrm>
                <a:off x="3182" y="1682"/>
                <a:ext cx="150" cy="86"/>
              </a:xfrm>
              <a:custGeom>
                <a:avLst/>
                <a:gdLst>
                  <a:gd name="T0" fmla="*/ 0 w 301"/>
                  <a:gd name="T1" fmla="*/ 70 h 171"/>
                  <a:gd name="T2" fmla="*/ 118 w 301"/>
                  <a:gd name="T3" fmla="*/ 30 h 171"/>
                  <a:gd name="T4" fmla="*/ 197 w 301"/>
                  <a:gd name="T5" fmla="*/ 0 h 171"/>
                  <a:gd name="T6" fmla="*/ 158 w 301"/>
                  <a:gd name="T7" fmla="*/ 48 h 171"/>
                  <a:gd name="T8" fmla="*/ 197 w 301"/>
                  <a:gd name="T9" fmla="*/ 52 h 171"/>
                  <a:gd name="T10" fmla="*/ 201 w 301"/>
                  <a:gd name="T11" fmla="*/ 83 h 171"/>
                  <a:gd name="T12" fmla="*/ 236 w 301"/>
                  <a:gd name="T13" fmla="*/ 79 h 171"/>
                  <a:gd name="T14" fmla="*/ 270 w 301"/>
                  <a:gd name="T15" fmla="*/ 91 h 171"/>
                  <a:gd name="T16" fmla="*/ 301 w 301"/>
                  <a:gd name="T17" fmla="*/ 171 h 171"/>
                  <a:gd name="T18" fmla="*/ 184 w 301"/>
                  <a:gd name="T19" fmla="*/ 152 h 171"/>
                  <a:gd name="T20" fmla="*/ 148 w 301"/>
                  <a:gd name="T21" fmla="*/ 122 h 171"/>
                  <a:gd name="T22" fmla="*/ 71 w 301"/>
                  <a:gd name="T23" fmla="*/ 113 h 171"/>
                  <a:gd name="T24" fmla="*/ 0 w 301"/>
                  <a:gd name="T25" fmla="*/ 70 h 171"/>
                  <a:gd name="T26" fmla="*/ 0 w 301"/>
                  <a:gd name="T27" fmla="*/ 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171">
                    <a:moveTo>
                      <a:pt x="0" y="70"/>
                    </a:moveTo>
                    <a:lnTo>
                      <a:pt x="118" y="30"/>
                    </a:lnTo>
                    <a:lnTo>
                      <a:pt x="197" y="0"/>
                    </a:lnTo>
                    <a:lnTo>
                      <a:pt x="158" y="48"/>
                    </a:lnTo>
                    <a:lnTo>
                      <a:pt x="197" y="52"/>
                    </a:lnTo>
                    <a:lnTo>
                      <a:pt x="201" y="83"/>
                    </a:lnTo>
                    <a:lnTo>
                      <a:pt x="236" y="79"/>
                    </a:lnTo>
                    <a:lnTo>
                      <a:pt x="270" y="91"/>
                    </a:lnTo>
                    <a:lnTo>
                      <a:pt x="301" y="171"/>
                    </a:lnTo>
                    <a:lnTo>
                      <a:pt x="184" y="152"/>
                    </a:lnTo>
                    <a:lnTo>
                      <a:pt x="148" y="122"/>
                    </a:lnTo>
                    <a:lnTo>
                      <a:pt x="71" y="113"/>
                    </a:lnTo>
                    <a:lnTo>
                      <a:pt x="0" y="70"/>
                    </a:lnTo>
                    <a:lnTo>
                      <a:pt x="0" y="7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18" name="Freeform 114"/>
              <p:cNvSpPr>
                <a:spLocks/>
              </p:cNvSpPr>
              <p:nvPr/>
            </p:nvSpPr>
            <p:spPr bwMode="auto">
              <a:xfrm>
                <a:off x="2189" y="2057"/>
                <a:ext cx="1954" cy="156"/>
              </a:xfrm>
              <a:custGeom>
                <a:avLst/>
                <a:gdLst>
                  <a:gd name="T0" fmla="*/ 0 w 3907"/>
                  <a:gd name="T1" fmla="*/ 265 h 312"/>
                  <a:gd name="T2" fmla="*/ 191 w 3907"/>
                  <a:gd name="T3" fmla="*/ 216 h 312"/>
                  <a:gd name="T4" fmla="*/ 295 w 3907"/>
                  <a:gd name="T5" fmla="*/ 187 h 312"/>
                  <a:gd name="T6" fmla="*/ 403 w 3907"/>
                  <a:gd name="T7" fmla="*/ 158 h 312"/>
                  <a:gd name="T8" fmla="*/ 509 w 3907"/>
                  <a:gd name="T9" fmla="*/ 129 h 312"/>
                  <a:gd name="T10" fmla="*/ 613 w 3907"/>
                  <a:gd name="T11" fmla="*/ 101 h 312"/>
                  <a:gd name="T12" fmla="*/ 713 w 3907"/>
                  <a:gd name="T13" fmla="*/ 78 h 312"/>
                  <a:gd name="T14" fmla="*/ 804 w 3907"/>
                  <a:gd name="T15" fmla="*/ 57 h 312"/>
                  <a:gd name="T16" fmla="*/ 1056 w 3907"/>
                  <a:gd name="T17" fmla="*/ 22 h 312"/>
                  <a:gd name="T18" fmla="*/ 1391 w 3907"/>
                  <a:gd name="T19" fmla="*/ 1 h 312"/>
                  <a:gd name="T20" fmla="*/ 2200 w 3907"/>
                  <a:gd name="T21" fmla="*/ 0 h 312"/>
                  <a:gd name="T22" fmla="*/ 3006 w 3907"/>
                  <a:gd name="T23" fmla="*/ 46 h 312"/>
                  <a:gd name="T24" fmla="*/ 3582 w 3907"/>
                  <a:gd name="T25" fmla="*/ 137 h 312"/>
                  <a:gd name="T26" fmla="*/ 3768 w 3907"/>
                  <a:gd name="T27" fmla="*/ 217 h 312"/>
                  <a:gd name="T28" fmla="*/ 3825 w 3907"/>
                  <a:gd name="T29" fmla="*/ 248 h 312"/>
                  <a:gd name="T30" fmla="*/ 3904 w 3907"/>
                  <a:gd name="T31" fmla="*/ 269 h 312"/>
                  <a:gd name="T32" fmla="*/ 3907 w 3907"/>
                  <a:gd name="T33" fmla="*/ 312 h 312"/>
                  <a:gd name="T34" fmla="*/ 3689 w 3907"/>
                  <a:gd name="T35" fmla="*/ 256 h 312"/>
                  <a:gd name="T36" fmla="*/ 3598 w 3907"/>
                  <a:gd name="T37" fmla="*/ 230 h 312"/>
                  <a:gd name="T38" fmla="*/ 3510 w 3907"/>
                  <a:gd name="T39" fmla="*/ 205 h 312"/>
                  <a:gd name="T40" fmla="*/ 3419 w 3907"/>
                  <a:gd name="T41" fmla="*/ 183 h 312"/>
                  <a:gd name="T42" fmla="*/ 3321 w 3907"/>
                  <a:gd name="T43" fmla="*/ 162 h 312"/>
                  <a:gd name="T44" fmla="*/ 3070 w 3907"/>
                  <a:gd name="T45" fmla="*/ 125 h 312"/>
                  <a:gd name="T46" fmla="*/ 2693 w 3907"/>
                  <a:gd name="T47" fmla="*/ 91 h 312"/>
                  <a:gd name="T48" fmla="*/ 2311 w 3907"/>
                  <a:gd name="T49" fmla="*/ 73 h 312"/>
                  <a:gd name="T50" fmla="*/ 1537 w 3907"/>
                  <a:gd name="T51" fmla="*/ 85 h 312"/>
                  <a:gd name="T52" fmla="*/ 767 w 3907"/>
                  <a:gd name="T53" fmla="*/ 158 h 312"/>
                  <a:gd name="T54" fmla="*/ 577 w 3907"/>
                  <a:gd name="T55" fmla="*/ 186 h 312"/>
                  <a:gd name="T56" fmla="*/ 389 w 3907"/>
                  <a:gd name="T57" fmla="*/ 217 h 312"/>
                  <a:gd name="T58" fmla="*/ 202 w 3907"/>
                  <a:gd name="T59" fmla="*/ 253 h 312"/>
                  <a:gd name="T60" fmla="*/ 18 w 3907"/>
                  <a:gd name="T61" fmla="*/ 292 h 312"/>
                  <a:gd name="T62" fmla="*/ 0 w 3907"/>
                  <a:gd name="T63" fmla="*/ 265 h 312"/>
                  <a:gd name="T64" fmla="*/ 0 w 3907"/>
                  <a:gd name="T65" fmla="*/ 26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7" h="312">
                    <a:moveTo>
                      <a:pt x="0" y="265"/>
                    </a:moveTo>
                    <a:lnTo>
                      <a:pt x="191" y="216"/>
                    </a:lnTo>
                    <a:lnTo>
                      <a:pt x="295" y="187"/>
                    </a:lnTo>
                    <a:lnTo>
                      <a:pt x="403" y="158"/>
                    </a:lnTo>
                    <a:lnTo>
                      <a:pt x="509" y="129"/>
                    </a:lnTo>
                    <a:lnTo>
                      <a:pt x="613" y="101"/>
                    </a:lnTo>
                    <a:lnTo>
                      <a:pt x="713" y="78"/>
                    </a:lnTo>
                    <a:lnTo>
                      <a:pt x="804" y="57"/>
                    </a:lnTo>
                    <a:lnTo>
                      <a:pt x="1056" y="22"/>
                    </a:lnTo>
                    <a:lnTo>
                      <a:pt x="1391" y="1"/>
                    </a:lnTo>
                    <a:lnTo>
                      <a:pt x="2200" y="0"/>
                    </a:lnTo>
                    <a:lnTo>
                      <a:pt x="3006" y="46"/>
                    </a:lnTo>
                    <a:lnTo>
                      <a:pt x="3582" y="137"/>
                    </a:lnTo>
                    <a:lnTo>
                      <a:pt x="3768" y="217"/>
                    </a:lnTo>
                    <a:lnTo>
                      <a:pt x="3825" y="248"/>
                    </a:lnTo>
                    <a:lnTo>
                      <a:pt x="3904" y="269"/>
                    </a:lnTo>
                    <a:lnTo>
                      <a:pt x="3907" y="312"/>
                    </a:lnTo>
                    <a:lnTo>
                      <a:pt x="3689" y="256"/>
                    </a:lnTo>
                    <a:lnTo>
                      <a:pt x="3598" y="230"/>
                    </a:lnTo>
                    <a:lnTo>
                      <a:pt x="3510" y="205"/>
                    </a:lnTo>
                    <a:lnTo>
                      <a:pt x="3419" y="183"/>
                    </a:lnTo>
                    <a:lnTo>
                      <a:pt x="3321" y="162"/>
                    </a:lnTo>
                    <a:lnTo>
                      <a:pt x="3070" y="125"/>
                    </a:lnTo>
                    <a:lnTo>
                      <a:pt x="2693" y="91"/>
                    </a:lnTo>
                    <a:lnTo>
                      <a:pt x="2311" y="73"/>
                    </a:lnTo>
                    <a:lnTo>
                      <a:pt x="1537" y="85"/>
                    </a:lnTo>
                    <a:lnTo>
                      <a:pt x="767" y="158"/>
                    </a:lnTo>
                    <a:lnTo>
                      <a:pt x="577" y="186"/>
                    </a:lnTo>
                    <a:lnTo>
                      <a:pt x="389" y="217"/>
                    </a:lnTo>
                    <a:lnTo>
                      <a:pt x="202" y="253"/>
                    </a:lnTo>
                    <a:lnTo>
                      <a:pt x="18" y="292"/>
                    </a:lnTo>
                    <a:lnTo>
                      <a:pt x="0" y="265"/>
                    </a:lnTo>
                    <a:lnTo>
                      <a:pt x="0" y="2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19" name="Freeform 115"/>
              <p:cNvSpPr>
                <a:spLocks/>
              </p:cNvSpPr>
              <p:nvPr/>
            </p:nvSpPr>
            <p:spPr bwMode="auto">
              <a:xfrm>
                <a:off x="2214" y="2050"/>
                <a:ext cx="101" cy="134"/>
              </a:xfrm>
              <a:custGeom>
                <a:avLst/>
                <a:gdLst>
                  <a:gd name="T0" fmla="*/ 78 w 204"/>
                  <a:gd name="T1" fmla="*/ 57 h 267"/>
                  <a:gd name="T2" fmla="*/ 43 w 204"/>
                  <a:gd name="T3" fmla="*/ 130 h 267"/>
                  <a:gd name="T4" fmla="*/ 60 w 204"/>
                  <a:gd name="T5" fmla="*/ 204 h 267"/>
                  <a:gd name="T6" fmla="*/ 83 w 204"/>
                  <a:gd name="T7" fmla="*/ 233 h 267"/>
                  <a:gd name="T8" fmla="*/ 115 w 204"/>
                  <a:gd name="T9" fmla="*/ 254 h 267"/>
                  <a:gd name="T10" fmla="*/ 107 w 204"/>
                  <a:gd name="T11" fmla="*/ 265 h 267"/>
                  <a:gd name="T12" fmla="*/ 76 w 204"/>
                  <a:gd name="T13" fmla="*/ 267 h 267"/>
                  <a:gd name="T14" fmla="*/ 14 w 204"/>
                  <a:gd name="T15" fmla="*/ 216 h 267"/>
                  <a:gd name="T16" fmla="*/ 0 w 204"/>
                  <a:gd name="T17" fmla="*/ 130 h 267"/>
                  <a:gd name="T18" fmla="*/ 21 w 204"/>
                  <a:gd name="T19" fmla="*/ 57 h 267"/>
                  <a:gd name="T20" fmla="*/ 42 w 204"/>
                  <a:gd name="T21" fmla="*/ 31 h 267"/>
                  <a:gd name="T22" fmla="*/ 68 w 204"/>
                  <a:gd name="T23" fmla="*/ 13 h 267"/>
                  <a:gd name="T24" fmla="*/ 132 w 204"/>
                  <a:gd name="T25" fmla="*/ 0 h 267"/>
                  <a:gd name="T26" fmla="*/ 204 w 204"/>
                  <a:gd name="T27" fmla="*/ 24 h 267"/>
                  <a:gd name="T28" fmla="*/ 198 w 204"/>
                  <a:gd name="T29" fmla="*/ 45 h 267"/>
                  <a:gd name="T30" fmla="*/ 168 w 204"/>
                  <a:gd name="T31" fmla="*/ 57 h 267"/>
                  <a:gd name="T32" fmla="*/ 78 w 204"/>
                  <a:gd name="T33" fmla="*/ 57 h 267"/>
                  <a:gd name="T34" fmla="*/ 78 w 204"/>
                  <a:gd name="T35" fmla="*/ 5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267">
                    <a:moveTo>
                      <a:pt x="78" y="57"/>
                    </a:moveTo>
                    <a:lnTo>
                      <a:pt x="43" y="130"/>
                    </a:lnTo>
                    <a:lnTo>
                      <a:pt x="60" y="204"/>
                    </a:lnTo>
                    <a:lnTo>
                      <a:pt x="83" y="233"/>
                    </a:lnTo>
                    <a:lnTo>
                      <a:pt x="115" y="254"/>
                    </a:lnTo>
                    <a:lnTo>
                      <a:pt x="107" y="265"/>
                    </a:lnTo>
                    <a:lnTo>
                      <a:pt x="76" y="267"/>
                    </a:lnTo>
                    <a:lnTo>
                      <a:pt x="14" y="216"/>
                    </a:lnTo>
                    <a:lnTo>
                      <a:pt x="0" y="130"/>
                    </a:lnTo>
                    <a:lnTo>
                      <a:pt x="21" y="57"/>
                    </a:lnTo>
                    <a:lnTo>
                      <a:pt x="42" y="31"/>
                    </a:lnTo>
                    <a:lnTo>
                      <a:pt x="68" y="13"/>
                    </a:lnTo>
                    <a:lnTo>
                      <a:pt x="132" y="0"/>
                    </a:lnTo>
                    <a:lnTo>
                      <a:pt x="204" y="24"/>
                    </a:lnTo>
                    <a:lnTo>
                      <a:pt x="198" y="45"/>
                    </a:lnTo>
                    <a:lnTo>
                      <a:pt x="168" y="57"/>
                    </a:lnTo>
                    <a:lnTo>
                      <a:pt x="78" y="57"/>
                    </a:lnTo>
                    <a:lnTo>
                      <a:pt x="78"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20" name="Freeform 116"/>
              <p:cNvSpPr>
                <a:spLocks/>
              </p:cNvSpPr>
              <p:nvPr/>
            </p:nvSpPr>
            <p:spPr bwMode="auto">
              <a:xfrm>
                <a:off x="2270" y="2064"/>
                <a:ext cx="51" cy="109"/>
              </a:xfrm>
              <a:custGeom>
                <a:avLst/>
                <a:gdLst>
                  <a:gd name="T0" fmla="*/ 54 w 101"/>
                  <a:gd name="T1" fmla="*/ 212 h 219"/>
                  <a:gd name="T2" fmla="*/ 0 w 101"/>
                  <a:gd name="T3" fmla="*/ 79 h 219"/>
                  <a:gd name="T4" fmla="*/ 12 w 101"/>
                  <a:gd name="T5" fmla="*/ 53 h 219"/>
                  <a:gd name="T6" fmla="*/ 37 w 101"/>
                  <a:gd name="T7" fmla="*/ 29 h 219"/>
                  <a:gd name="T8" fmla="*/ 92 w 101"/>
                  <a:gd name="T9" fmla="*/ 0 h 219"/>
                  <a:gd name="T10" fmla="*/ 101 w 101"/>
                  <a:gd name="T11" fmla="*/ 23 h 219"/>
                  <a:gd name="T12" fmla="*/ 47 w 101"/>
                  <a:gd name="T13" fmla="*/ 86 h 219"/>
                  <a:gd name="T14" fmla="*/ 51 w 101"/>
                  <a:gd name="T15" fmla="*/ 149 h 219"/>
                  <a:gd name="T16" fmla="*/ 79 w 101"/>
                  <a:gd name="T17" fmla="*/ 205 h 219"/>
                  <a:gd name="T18" fmla="*/ 74 w 101"/>
                  <a:gd name="T19" fmla="*/ 219 h 219"/>
                  <a:gd name="T20" fmla="*/ 54 w 101"/>
                  <a:gd name="T21" fmla="*/ 212 h 219"/>
                  <a:gd name="T22" fmla="*/ 54 w 101"/>
                  <a:gd name="T23" fmla="*/ 21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219">
                    <a:moveTo>
                      <a:pt x="54" y="212"/>
                    </a:moveTo>
                    <a:lnTo>
                      <a:pt x="0" y="79"/>
                    </a:lnTo>
                    <a:lnTo>
                      <a:pt x="12" y="53"/>
                    </a:lnTo>
                    <a:lnTo>
                      <a:pt x="37" y="29"/>
                    </a:lnTo>
                    <a:lnTo>
                      <a:pt x="92" y="0"/>
                    </a:lnTo>
                    <a:lnTo>
                      <a:pt x="101" y="23"/>
                    </a:lnTo>
                    <a:lnTo>
                      <a:pt x="47" y="86"/>
                    </a:lnTo>
                    <a:lnTo>
                      <a:pt x="51" y="149"/>
                    </a:lnTo>
                    <a:lnTo>
                      <a:pt x="79" y="205"/>
                    </a:lnTo>
                    <a:lnTo>
                      <a:pt x="74" y="219"/>
                    </a:lnTo>
                    <a:lnTo>
                      <a:pt x="54" y="212"/>
                    </a:lnTo>
                    <a:lnTo>
                      <a:pt x="54" y="2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21" name="Freeform 117"/>
              <p:cNvSpPr>
                <a:spLocks/>
              </p:cNvSpPr>
              <p:nvPr/>
            </p:nvSpPr>
            <p:spPr bwMode="auto">
              <a:xfrm>
                <a:off x="2308" y="2031"/>
                <a:ext cx="70" cy="47"/>
              </a:xfrm>
              <a:custGeom>
                <a:avLst/>
                <a:gdLst>
                  <a:gd name="T0" fmla="*/ 5 w 140"/>
                  <a:gd name="T1" fmla="*/ 72 h 93"/>
                  <a:gd name="T2" fmla="*/ 67 w 140"/>
                  <a:gd name="T3" fmla="*/ 32 h 93"/>
                  <a:gd name="T4" fmla="*/ 133 w 140"/>
                  <a:gd name="T5" fmla="*/ 0 h 93"/>
                  <a:gd name="T6" fmla="*/ 140 w 140"/>
                  <a:gd name="T7" fmla="*/ 8 h 93"/>
                  <a:gd name="T8" fmla="*/ 135 w 140"/>
                  <a:gd name="T9" fmla="*/ 40 h 93"/>
                  <a:gd name="T10" fmla="*/ 120 w 140"/>
                  <a:gd name="T11" fmla="*/ 66 h 93"/>
                  <a:gd name="T12" fmla="*/ 18 w 140"/>
                  <a:gd name="T13" fmla="*/ 93 h 93"/>
                  <a:gd name="T14" fmla="*/ 0 w 140"/>
                  <a:gd name="T15" fmla="*/ 90 h 93"/>
                  <a:gd name="T16" fmla="*/ 5 w 140"/>
                  <a:gd name="T17" fmla="*/ 72 h 93"/>
                  <a:gd name="T18" fmla="*/ 5 w 140"/>
                  <a:gd name="T19"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93">
                    <a:moveTo>
                      <a:pt x="5" y="72"/>
                    </a:moveTo>
                    <a:lnTo>
                      <a:pt x="67" y="32"/>
                    </a:lnTo>
                    <a:lnTo>
                      <a:pt x="133" y="0"/>
                    </a:lnTo>
                    <a:lnTo>
                      <a:pt x="140" y="8"/>
                    </a:lnTo>
                    <a:lnTo>
                      <a:pt x="135" y="40"/>
                    </a:lnTo>
                    <a:lnTo>
                      <a:pt x="120" y="66"/>
                    </a:lnTo>
                    <a:lnTo>
                      <a:pt x="18" y="93"/>
                    </a:lnTo>
                    <a:lnTo>
                      <a:pt x="0" y="90"/>
                    </a:lnTo>
                    <a:lnTo>
                      <a:pt x="5" y="72"/>
                    </a:lnTo>
                    <a:lnTo>
                      <a:pt x="5"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22" name="Freeform 118"/>
              <p:cNvSpPr>
                <a:spLocks/>
              </p:cNvSpPr>
              <p:nvPr/>
            </p:nvSpPr>
            <p:spPr bwMode="auto">
              <a:xfrm>
                <a:off x="2353" y="1979"/>
                <a:ext cx="102" cy="174"/>
              </a:xfrm>
              <a:custGeom>
                <a:avLst/>
                <a:gdLst>
                  <a:gd name="T0" fmla="*/ 82 w 202"/>
                  <a:gd name="T1" fmla="*/ 347 h 347"/>
                  <a:gd name="T2" fmla="*/ 30 w 202"/>
                  <a:gd name="T3" fmla="*/ 293 h 347"/>
                  <a:gd name="T4" fmla="*/ 3 w 202"/>
                  <a:gd name="T5" fmla="*/ 220 h 347"/>
                  <a:gd name="T6" fmla="*/ 0 w 202"/>
                  <a:gd name="T7" fmla="*/ 141 h 347"/>
                  <a:gd name="T8" fmla="*/ 29 w 202"/>
                  <a:gd name="T9" fmla="*/ 73 h 347"/>
                  <a:gd name="T10" fmla="*/ 58 w 202"/>
                  <a:gd name="T11" fmla="*/ 48 h 347"/>
                  <a:gd name="T12" fmla="*/ 105 w 202"/>
                  <a:gd name="T13" fmla="*/ 22 h 347"/>
                  <a:gd name="T14" fmla="*/ 154 w 202"/>
                  <a:gd name="T15" fmla="*/ 4 h 347"/>
                  <a:gd name="T16" fmla="*/ 192 w 202"/>
                  <a:gd name="T17" fmla="*/ 0 h 347"/>
                  <a:gd name="T18" fmla="*/ 202 w 202"/>
                  <a:gd name="T19" fmla="*/ 20 h 347"/>
                  <a:gd name="T20" fmla="*/ 187 w 202"/>
                  <a:gd name="T21" fmla="*/ 38 h 347"/>
                  <a:gd name="T22" fmla="*/ 57 w 202"/>
                  <a:gd name="T23" fmla="*/ 97 h 347"/>
                  <a:gd name="T24" fmla="*/ 41 w 202"/>
                  <a:gd name="T25" fmla="*/ 155 h 347"/>
                  <a:gd name="T26" fmla="*/ 47 w 202"/>
                  <a:gd name="T27" fmla="*/ 216 h 347"/>
                  <a:gd name="T28" fmla="*/ 61 w 202"/>
                  <a:gd name="T29" fmla="*/ 278 h 347"/>
                  <a:gd name="T30" fmla="*/ 100 w 202"/>
                  <a:gd name="T31" fmla="*/ 328 h 347"/>
                  <a:gd name="T32" fmla="*/ 100 w 202"/>
                  <a:gd name="T33" fmla="*/ 346 h 347"/>
                  <a:gd name="T34" fmla="*/ 82 w 202"/>
                  <a:gd name="T35" fmla="*/ 347 h 347"/>
                  <a:gd name="T36" fmla="*/ 82 w 202"/>
                  <a:gd name="T3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347">
                    <a:moveTo>
                      <a:pt x="82" y="347"/>
                    </a:moveTo>
                    <a:lnTo>
                      <a:pt x="30" y="293"/>
                    </a:lnTo>
                    <a:lnTo>
                      <a:pt x="3" y="220"/>
                    </a:lnTo>
                    <a:lnTo>
                      <a:pt x="0" y="141"/>
                    </a:lnTo>
                    <a:lnTo>
                      <a:pt x="29" y="73"/>
                    </a:lnTo>
                    <a:lnTo>
                      <a:pt x="58" y="48"/>
                    </a:lnTo>
                    <a:lnTo>
                      <a:pt x="105" y="22"/>
                    </a:lnTo>
                    <a:lnTo>
                      <a:pt x="154" y="4"/>
                    </a:lnTo>
                    <a:lnTo>
                      <a:pt x="192" y="0"/>
                    </a:lnTo>
                    <a:lnTo>
                      <a:pt x="202" y="20"/>
                    </a:lnTo>
                    <a:lnTo>
                      <a:pt x="187" y="38"/>
                    </a:lnTo>
                    <a:lnTo>
                      <a:pt x="57" y="97"/>
                    </a:lnTo>
                    <a:lnTo>
                      <a:pt x="41" y="155"/>
                    </a:lnTo>
                    <a:lnTo>
                      <a:pt x="47" y="216"/>
                    </a:lnTo>
                    <a:lnTo>
                      <a:pt x="61" y="278"/>
                    </a:lnTo>
                    <a:lnTo>
                      <a:pt x="100" y="328"/>
                    </a:lnTo>
                    <a:lnTo>
                      <a:pt x="100" y="346"/>
                    </a:lnTo>
                    <a:lnTo>
                      <a:pt x="82" y="347"/>
                    </a:lnTo>
                    <a:lnTo>
                      <a:pt x="82" y="3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23" name="Freeform 119"/>
              <p:cNvSpPr>
                <a:spLocks/>
              </p:cNvSpPr>
              <p:nvPr/>
            </p:nvSpPr>
            <p:spPr bwMode="auto">
              <a:xfrm>
                <a:off x="2515" y="2038"/>
                <a:ext cx="157" cy="54"/>
              </a:xfrm>
              <a:custGeom>
                <a:avLst/>
                <a:gdLst>
                  <a:gd name="T0" fmla="*/ 9 w 314"/>
                  <a:gd name="T1" fmla="*/ 0 h 108"/>
                  <a:gd name="T2" fmla="*/ 72 w 314"/>
                  <a:gd name="T3" fmla="*/ 20 h 108"/>
                  <a:gd name="T4" fmla="*/ 135 w 314"/>
                  <a:gd name="T5" fmla="*/ 41 h 108"/>
                  <a:gd name="T6" fmla="*/ 314 w 314"/>
                  <a:gd name="T7" fmla="*/ 56 h 108"/>
                  <a:gd name="T8" fmla="*/ 306 w 314"/>
                  <a:gd name="T9" fmla="*/ 86 h 108"/>
                  <a:gd name="T10" fmla="*/ 271 w 314"/>
                  <a:gd name="T11" fmla="*/ 108 h 108"/>
                  <a:gd name="T12" fmla="*/ 198 w 314"/>
                  <a:gd name="T13" fmla="*/ 86 h 108"/>
                  <a:gd name="T14" fmla="*/ 121 w 314"/>
                  <a:gd name="T15" fmla="*/ 66 h 108"/>
                  <a:gd name="T16" fmla="*/ 31 w 314"/>
                  <a:gd name="T17" fmla="*/ 48 h 108"/>
                  <a:gd name="T18" fmla="*/ 0 w 314"/>
                  <a:gd name="T19" fmla="*/ 19 h 108"/>
                  <a:gd name="T20" fmla="*/ 9 w 314"/>
                  <a:gd name="T21" fmla="*/ 0 h 108"/>
                  <a:gd name="T22" fmla="*/ 9 w 314"/>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108">
                    <a:moveTo>
                      <a:pt x="9" y="0"/>
                    </a:moveTo>
                    <a:lnTo>
                      <a:pt x="72" y="20"/>
                    </a:lnTo>
                    <a:lnTo>
                      <a:pt x="135" y="41"/>
                    </a:lnTo>
                    <a:lnTo>
                      <a:pt x="314" y="56"/>
                    </a:lnTo>
                    <a:lnTo>
                      <a:pt x="306" y="86"/>
                    </a:lnTo>
                    <a:lnTo>
                      <a:pt x="271" y="108"/>
                    </a:lnTo>
                    <a:lnTo>
                      <a:pt x="198" y="86"/>
                    </a:lnTo>
                    <a:lnTo>
                      <a:pt x="121" y="66"/>
                    </a:lnTo>
                    <a:lnTo>
                      <a:pt x="31" y="48"/>
                    </a:lnTo>
                    <a:lnTo>
                      <a:pt x="0" y="19"/>
                    </a:lnTo>
                    <a:lnTo>
                      <a:pt x="9"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24" name="Freeform 120"/>
              <p:cNvSpPr>
                <a:spLocks/>
              </p:cNvSpPr>
              <p:nvPr/>
            </p:nvSpPr>
            <p:spPr bwMode="auto">
              <a:xfrm>
                <a:off x="2660" y="2001"/>
                <a:ext cx="261" cy="99"/>
              </a:xfrm>
              <a:custGeom>
                <a:avLst/>
                <a:gdLst>
                  <a:gd name="T0" fmla="*/ 0 w 523"/>
                  <a:gd name="T1" fmla="*/ 181 h 198"/>
                  <a:gd name="T2" fmla="*/ 31 w 523"/>
                  <a:gd name="T3" fmla="*/ 105 h 198"/>
                  <a:gd name="T4" fmla="*/ 56 w 523"/>
                  <a:gd name="T5" fmla="*/ 71 h 198"/>
                  <a:gd name="T6" fmla="*/ 85 w 523"/>
                  <a:gd name="T7" fmla="*/ 44 h 198"/>
                  <a:gd name="T8" fmla="*/ 167 w 523"/>
                  <a:gd name="T9" fmla="*/ 17 h 198"/>
                  <a:gd name="T10" fmla="*/ 290 w 523"/>
                  <a:gd name="T11" fmla="*/ 0 h 198"/>
                  <a:gd name="T12" fmla="*/ 503 w 523"/>
                  <a:gd name="T13" fmla="*/ 11 h 198"/>
                  <a:gd name="T14" fmla="*/ 523 w 523"/>
                  <a:gd name="T15" fmla="*/ 48 h 198"/>
                  <a:gd name="T16" fmla="*/ 485 w 523"/>
                  <a:gd name="T17" fmla="*/ 68 h 198"/>
                  <a:gd name="T18" fmla="*/ 363 w 523"/>
                  <a:gd name="T19" fmla="*/ 44 h 198"/>
                  <a:gd name="T20" fmla="*/ 239 w 523"/>
                  <a:gd name="T21" fmla="*/ 48 h 198"/>
                  <a:gd name="T22" fmla="*/ 167 w 523"/>
                  <a:gd name="T23" fmla="*/ 47 h 198"/>
                  <a:gd name="T24" fmla="*/ 99 w 523"/>
                  <a:gd name="T25" fmla="*/ 65 h 198"/>
                  <a:gd name="T26" fmla="*/ 53 w 523"/>
                  <a:gd name="T27" fmla="*/ 123 h 198"/>
                  <a:gd name="T28" fmla="*/ 24 w 523"/>
                  <a:gd name="T29" fmla="*/ 191 h 198"/>
                  <a:gd name="T30" fmla="*/ 7 w 523"/>
                  <a:gd name="T31" fmla="*/ 198 h 198"/>
                  <a:gd name="T32" fmla="*/ 0 w 523"/>
                  <a:gd name="T33" fmla="*/ 181 h 198"/>
                  <a:gd name="T34" fmla="*/ 0 w 523"/>
                  <a:gd name="T35" fmla="*/ 18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3" h="198">
                    <a:moveTo>
                      <a:pt x="0" y="181"/>
                    </a:moveTo>
                    <a:lnTo>
                      <a:pt x="31" y="105"/>
                    </a:lnTo>
                    <a:lnTo>
                      <a:pt x="56" y="71"/>
                    </a:lnTo>
                    <a:lnTo>
                      <a:pt x="85" y="44"/>
                    </a:lnTo>
                    <a:lnTo>
                      <a:pt x="167" y="17"/>
                    </a:lnTo>
                    <a:lnTo>
                      <a:pt x="290" y="0"/>
                    </a:lnTo>
                    <a:lnTo>
                      <a:pt x="503" y="11"/>
                    </a:lnTo>
                    <a:lnTo>
                      <a:pt x="523" y="48"/>
                    </a:lnTo>
                    <a:lnTo>
                      <a:pt x="485" y="68"/>
                    </a:lnTo>
                    <a:lnTo>
                      <a:pt x="363" y="44"/>
                    </a:lnTo>
                    <a:lnTo>
                      <a:pt x="239" y="48"/>
                    </a:lnTo>
                    <a:lnTo>
                      <a:pt x="167" y="47"/>
                    </a:lnTo>
                    <a:lnTo>
                      <a:pt x="99" y="65"/>
                    </a:lnTo>
                    <a:lnTo>
                      <a:pt x="53" y="123"/>
                    </a:lnTo>
                    <a:lnTo>
                      <a:pt x="24" y="191"/>
                    </a:lnTo>
                    <a:lnTo>
                      <a:pt x="7" y="198"/>
                    </a:lnTo>
                    <a:lnTo>
                      <a:pt x="0" y="181"/>
                    </a:lnTo>
                    <a:lnTo>
                      <a:pt x="0" y="1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25" name="Freeform 121"/>
              <p:cNvSpPr>
                <a:spLocks/>
              </p:cNvSpPr>
              <p:nvPr/>
            </p:nvSpPr>
            <p:spPr bwMode="auto">
              <a:xfrm>
                <a:off x="2874" y="2005"/>
                <a:ext cx="71" cy="59"/>
              </a:xfrm>
              <a:custGeom>
                <a:avLst/>
                <a:gdLst>
                  <a:gd name="T0" fmla="*/ 41 w 142"/>
                  <a:gd name="T1" fmla="*/ 0 h 118"/>
                  <a:gd name="T2" fmla="*/ 140 w 142"/>
                  <a:gd name="T3" fmla="*/ 97 h 118"/>
                  <a:gd name="T4" fmla="*/ 142 w 142"/>
                  <a:gd name="T5" fmla="*/ 117 h 118"/>
                  <a:gd name="T6" fmla="*/ 122 w 142"/>
                  <a:gd name="T7" fmla="*/ 118 h 118"/>
                  <a:gd name="T8" fmla="*/ 79 w 142"/>
                  <a:gd name="T9" fmla="*/ 94 h 118"/>
                  <a:gd name="T10" fmla="*/ 60 w 142"/>
                  <a:gd name="T11" fmla="*/ 78 h 118"/>
                  <a:gd name="T12" fmla="*/ 14 w 142"/>
                  <a:gd name="T13" fmla="*/ 54 h 118"/>
                  <a:gd name="T14" fmla="*/ 0 w 142"/>
                  <a:gd name="T15" fmla="*/ 14 h 118"/>
                  <a:gd name="T16" fmla="*/ 16 w 142"/>
                  <a:gd name="T17" fmla="*/ 0 h 118"/>
                  <a:gd name="T18" fmla="*/ 41 w 142"/>
                  <a:gd name="T19" fmla="*/ 0 h 118"/>
                  <a:gd name="T20" fmla="*/ 41 w 14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118">
                    <a:moveTo>
                      <a:pt x="41" y="0"/>
                    </a:moveTo>
                    <a:lnTo>
                      <a:pt x="140" y="97"/>
                    </a:lnTo>
                    <a:lnTo>
                      <a:pt x="142" y="117"/>
                    </a:lnTo>
                    <a:lnTo>
                      <a:pt x="122" y="118"/>
                    </a:lnTo>
                    <a:lnTo>
                      <a:pt x="79" y="94"/>
                    </a:lnTo>
                    <a:lnTo>
                      <a:pt x="60" y="78"/>
                    </a:lnTo>
                    <a:lnTo>
                      <a:pt x="14" y="54"/>
                    </a:lnTo>
                    <a:lnTo>
                      <a:pt x="0" y="14"/>
                    </a:lnTo>
                    <a:lnTo>
                      <a:pt x="16" y="0"/>
                    </a:lnTo>
                    <a:lnTo>
                      <a:pt x="41" y="0"/>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26" name="Freeform 122"/>
              <p:cNvSpPr>
                <a:spLocks/>
              </p:cNvSpPr>
              <p:nvPr/>
            </p:nvSpPr>
            <p:spPr bwMode="auto">
              <a:xfrm>
                <a:off x="2271" y="1275"/>
                <a:ext cx="805" cy="741"/>
              </a:xfrm>
              <a:custGeom>
                <a:avLst/>
                <a:gdLst>
                  <a:gd name="T0" fmla="*/ 0 w 1611"/>
                  <a:gd name="T1" fmla="*/ 1474 h 1481"/>
                  <a:gd name="T2" fmla="*/ 37 w 1611"/>
                  <a:gd name="T3" fmla="*/ 1358 h 1481"/>
                  <a:gd name="T4" fmla="*/ 67 w 1611"/>
                  <a:gd name="T5" fmla="*/ 1275 h 1481"/>
                  <a:gd name="T6" fmla="*/ 101 w 1611"/>
                  <a:gd name="T7" fmla="*/ 1179 h 1481"/>
                  <a:gd name="T8" fmla="*/ 140 w 1611"/>
                  <a:gd name="T9" fmla="*/ 1074 h 1481"/>
                  <a:gd name="T10" fmla="*/ 183 w 1611"/>
                  <a:gd name="T11" fmla="*/ 960 h 1481"/>
                  <a:gd name="T12" fmla="*/ 229 w 1611"/>
                  <a:gd name="T13" fmla="*/ 844 h 1481"/>
                  <a:gd name="T14" fmla="*/ 276 w 1611"/>
                  <a:gd name="T15" fmla="*/ 725 h 1481"/>
                  <a:gd name="T16" fmla="*/ 324 w 1611"/>
                  <a:gd name="T17" fmla="*/ 609 h 1481"/>
                  <a:gd name="T18" fmla="*/ 373 w 1611"/>
                  <a:gd name="T19" fmla="*/ 495 h 1481"/>
                  <a:gd name="T20" fmla="*/ 420 w 1611"/>
                  <a:gd name="T21" fmla="*/ 389 h 1481"/>
                  <a:gd name="T22" fmla="*/ 465 w 1611"/>
                  <a:gd name="T23" fmla="*/ 293 h 1481"/>
                  <a:gd name="T24" fmla="*/ 508 w 1611"/>
                  <a:gd name="T25" fmla="*/ 209 h 1481"/>
                  <a:gd name="T26" fmla="*/ 549 w 1611"/>
                  <a:gd name="T27" fmla="*/ 139 h 1481"/>
                  <a:gd name="T28" fmla="*/ 583 w 1611"/>
                  <a:gd name="T29" fmla="*/ 90 h 1481"/>
                  <a:gd name="T30" fmla="*/ 614 w 1611"/>
                  <a:gd name="T31" fmla="*/ 59 h 1481"/>
                  <a:gd name="T32" fmla="*/ 663 w 1611"/>
                  <a:gd name="T33" fmla="*/ 34 h 1481"/>
                  <a:gd name="T34" fmla="*/ 726 w 1611"/>
                  <a:gd name="T35" fmla="*/ 18 h 1481"/>
                  <a:gd name="T36" fmla="*/ 875 w 1611"/>
                  <a:gd name="T37" fmla="*/ 0 h 1481"/>
                  <a:gd name="T38" fmla="*/ 1158 w 1611"/>
                  <a:gd name="T39" fmla="*/ 4 h 1481"/>
                  <a:gd name="T40" fmla="*/ 1328 w 1611"/>
                  <a:gd name="T41" fmla="*/ 23 h 1481"/>
                  <a:gd name="T42" fmla="*/ 1435 w 1611"/>
                  <a:gd name="T43" fmla="*/ 69 h 1481"/>
                  <a:gd name="T44" fmla="*/ 1517 w 1611"/>
                  <a:gd name="T45" fmla="*/ 152 h 1481"/>
                  <a:gd name="T46" fmla="*/ 1559 w 1611"/>
                  <a:gd name="T47" fmla="*/ 211 h 1481"/>
                  <a:gd name="T48" fmla="*/ 1611 w 1611"/>
                  <a:gd name="T49" fmla="*/ 285 h 1481"/>
                  <a:gd name="T50" fmla="*/ 1590 w 1611"/>
                  <a:gd name="T51" fmla="*/ 299 h 1481"/>
                  <a:gd name="T52" fmla="*/ 1548 w 1611"/>
                  <a:gd name="T53" fmla="*/ 247 h 1481"/>
                  <a:gd name="T54" fmla="*/ 1503 w 1611"/>
                  <a:gd name="T55" fmla="*/ 203 h 1481"/>
                  <a:gd name="T56" fmla="*/ 1453 w 1611"/>
                  <a:gd name="T57" fmla="*/ 166 h 1481"/>
                  <a:gd name="T58" fmla="*/ 1399 w 1611"/>
                  <a:gd name="T59" fmla="*/ 135 h 1481"/>
                  <a:gd name="T60" fmla="*/ 1341 w 1611"/>
                  <a:gd name="T61" fmla="*/ 112 h 1481"/>
                  <a:gd name="T62" fmla="*/ 1281 w 1611"/>
                  <a:gd name="T63" fmla="*/ 94 h 1481"/>
                  <a:gd name="T64" fmla="*/ 1155 w 1611"/>
                  <a:gd name="T65" fmla="*/ 76 h 1481"/>
                  <a:gd name="T66" fmla="*/ 888 w 1611"/>
                  <a:gd name="T67" fmla="*/ 62 h 1481"/>
                  <a:gd name="T68" fmla="*/ 640 w 1611"/>
                  <a:gd name="T69" fmla="*/ 101 h 1481"/>
                  <a:gd name="T70" fmla="*/ 575 w 1611"/>
                  <a:gd name="T71" fmla="*/ 180 h 1481"/>
                  <a:gd name="T72" fmla="*/ 536 w 1611"/>
                  <a:gd name="T73" fmla="*/ 246 h 1481"/>
                  <a:gd name="T74" fmla="*/ 492 w 1611"/>
                  <a:gd name="T75" fmla="*/ 328 h 1481"/>
                  <a:gd name="T76" fmla="*/ 446 w 1611"/>
                  <a:gd name="T77" fmla="*/ 423 h 1481"/>
                  <a:gd name="T78" fmla="*/ 399 w 1611"/>
                  <a:gd name="T79" fmla="*/ 527 h 1481"/>
                  <a:gd name="T80" fmla="*/ 350 w 1611"/>
                  <a:gd name="T81" fmla="*/ 637 h 1481"/>
                  <a:gd name="T82" fmla="*/ 302 w 1611"/>
                  <a:gd name="T83" fmla="*/ 751 h 1481"/>
                  <a:gd name="T84" fmla="*/ 255 w 1611"/>
                  <a:gd name="T85" fmla="*/ 866 h 1481"/>
                  <a:gd name="T86" fmla="*/ 209 w 1611"/>
                  <a:gd name="T87" fmla="*/ 981 h 1481"/>
                  <a:gd name="T88" fmla="*/ 166 w 1611"/>
                  <a:gd name="T89" fmla="*/ 1091 h 1481"/>
                  <a:gd name="T90" fmla="*/ 127 w 1611"/>
                  <a:gd name="T91" fmla="*/ 1194 h 1481"/>
                  <a:gd name="T92" fmla="*/ 93 w 1611"/>
                  <a:gd name="T93" fmla="*/ 1287 h 1481"/>
                  <a:gd name="T94" fmla="*/ 64 w 1611"/>
                  <a:gd name="T95" fmla="*/ 1367 h 1481"/>
                  <a:gd name="T96" fmla="*/ 26 w 1611"/>
                  <a:gd name="T97" fmla="*/ 1481 h 1481"/>
                  <a:gd name="T98" fmla="*/ 0 w 1611"/>
                  <a:gd name="T99" fmla="*/ 1474 h 1481"/>
                  <a:gd name="T100" fmla="*/ 0 w 1611"/>
                  <a:gd name="T101" fmla="*/ 1474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11" h="1481">
                    <a:moveTo>
                      <a:pt x="0" y="1474"/>
                    </a:moveTo>
                    <a:lnTo>
                      <a:pt x="37" y="1358"/>
                    </a:lnTo>
                    <a:lnTo>
                      <a:pt x="67" y="1275"/>
                    </a:lnTo>
                    <a:lnTo>
                      <a:pt x="101" y="1179"/>
                    </a:lnTo>
                    <a:lnTo>
                      <a:pt x="140" y="1074"/>
                    </a:lnTo>
                    <a:lnTo>
                      <a:pt x="183" y="960"/>
                    </a:lnTo>
                    <a:lnTo>
                      <a:pt x="229" y="844"/>
                    </a:lnTo>
                    <a:lnTo>
                      <a:pt x="276" y="725"/>
                    </a:lnTo>
                    <a:lnTo>
                      <a:pt x="324" y="609"/>
                    </a:lnTo>
                    <a:lnTo>
                      <a:pt x="373" y="495"/>
                    </a:lnTo>
                    <a:lnTo>
                      <a:pt x="420" y="389"/>
                    </a:lnTo>
                    <a:lnTo>
                      <a:pt x="465" y="293"/>
                    </a:lnTo>
                    <a:lnTo>
                      <a:pt x="508" y="209"/>
                    </a:lnTo>
                    <a:lnTo>
                      <a:pt x="549" y="139"/>
                    </a:lnTo>
                    <a:lnTo>
                      <a:pt x="583" y="90"/>
                    </a:lnTo>
                    <a:lnTo>
                      <a:pt x="614" y="59"/>
                    </a:lnTo>
                    <a:lnTo>
                      <a:pt x="663" y="34"/>
                    </a:lnTo>
                    <a:lnTo>
                      <a:pt x="726" y="18"/>
                    </a:lnTo>
                    <a:lnTo>
                      <a:pt x="875" y="0"/>
                    </a:lnTo>
                    <a:lnTo>
                      <a:pt x="1158" y="4"/>
                    </a:lnTo>
                    <a:lnTo>
                      <a:pt x="1328" y="23"/>
                    </a:lnTo>
                    <a:lnTo>
                      <a:pt x="1435" y="69"/>
                    </a:lnTo>
                    <a:lnTo>
                      <a:pt x="1517" y="152"/>
                    </a:lnTo>
                    <a:lnTo>
                      <a:pt x="1559" y="211"/>
                    </a:lnTo>
                    <a:lnTo>
                      <a:pt x="1611" y="285"/>
                    </a:lnTo>
                    <a:lnTo>
                      <a:pt x="1590" y="299"/>
                    </a:lnTo>
                    <a:lnTo>
                      <a:pt x="1548" y="247"/>
                    </a:lnTo>
                    <a:lnTo>
                      <a:pt x="1503" y="203"/>
                    </a:lnTo>
                    <a:lnTo>
                      <a:pt x="1453" y="166"/>
                    </a:lnTo>
                    <a:lnTo>
                      <a:pt x="1399" y="135"/>
                    </a:lnTo>
                    <a:lnTo>
                      <a:pt x="1341" y="112"/>
                    </a:lnTo>
                    <a:lnTo>
                      <a:pt x="1281" y="94"/>
                    </a:lnTo>
                    <a:lnTo>
                      <a:pt x="1155" y="76"/>
                    </a:lnTo>
                    <a:lnTo>
                      <a:pt x="888" y="62"/>
                    </a:lnTo>
                    <a:lnTo>
                      <a:pt x="640" y="101"/>
                    </a:lnTo>
                    <a:lnTo>
                      <a:pt x="575" y="180"/>
                    </a:lnTo>
                    <a:lnTo>
                      <a:pt x="536" y="246"/>
                    </a:lnTo>
                    <a:lnTo>
                      <a:pt x="492" y="328"/>
                    </a:lnTo>
                    <a:lnTo>
                      <a:pt x="446" y="423"/>
                    </a:lnTo>
                    <a:lnTo>
                      <a:pt x="399" y="527"/>
                    </a:lnTo>
                    <a:lnTo>
                      <a:pt x="350" y="637"/>
                    </a:lnTo>
                    <a:lnTo>
                      <a:pt x="302" y="751"/>
                    </a:lnTo>
                    <a:lnTo>
                      <a:pt x="255" y="866"/>
                    </a:lnTo>
                    <a:lnTo>
                      <a:pt x="209" y="981"/>
                    </a:lnTo>
                    <a:lnTo>
                      <a:pt x="166" y="1091"/>
                    </a:lnTo>
                    <a:lnTo>
                      <a:pt x="127" y="1194"/>
                    </a:lnTo>
                    <a:lnTo>
                      <a:pt x="93" y="1287"/>
                    </a:lnTo>
                    <a:lnTo>
                      <a:pt x="64" y="1367"/>
                    </a:lnTo>
                    <a:lnTo>
                      <a:pt x="26" y="1481"/>
                    </a:lnTo>
                    <a:lnTo>
                      <a:pt x="0" y="1474"/>
                    </a:lnTo>
                    <a:lnTo>
                      <a:pt x="0" y="14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27" name="Freeform 123"/>
              <p:cNvSpPr>
                <a:spLocks/>
              </p:cNvSpPr>
              <p:nvPr/>
            </p:nvSpPr>
            <p:spPr bwMode="auto">
              <a:xfrm>
                <a:off x="2440" y="1377"/>
                <a:ext cx="203" cy="597"/>
              </a:xfrm>
              <a:custGeom>
                <a:avLst/>
                <a:gdLst>
                  <a:gd name="T0" fmla="*/ 406 w 406"/>
                  <a:gd name="T1" fmla="*/ 17 h 1195"/>
                  <a:gd name="T2" fmla="*/ 346 w 406"/>
                  <a:gd name="T3" fmla="*/ 146 h 1195"/>
                  <a:gd name="T4" fmla="*/ 296 w 406"/>
                  <a:gd name="T5" fmla="*/ 281 h 1195"/>
                  <a:gd name="T6" fmla="*/ 262 w 406"/>
                  <a:gd name="T7" fmla="*/ 400 h 1195"/>
                  <a:gd name="T8" fmla="*/ 230 w 406"/>
                  <a:gd name="T9" fmla="*/ 521 h 1195"/>
                  <a:gd name="T10" fmla="*/ 198 w 406"/>
                  <a:gd name="T11" fmla="*/ 641 h 1195"/>
                  <a:gd name="T12" fmla="*/ 163 w 406"/>
                  <a:gd name="T13" fmla="*/ 760 h 1195"/>
                  <a:gd name="T14" fmla="*/ 134 w 406"/>
                  <a:gd name="T15" fmla="*/ 864 h 1195"/>
                  <a:gd name="T16" fmla="*/ 102 w 406"/>
                  <a:gd name="T17" fmla="*/ 976 h 1195"/>
                  <a:gd name="T18" fmla="*/ 66 w 406"/>
                  <a:gd name="T19" fmla="*/ 1087 h 1195"/>
                  <a:gd name="T20" fmla="*/ 25 w 406"/>
                  <a:gd name="T21" fmla="*/ 1185 h 1195"/>
                  <a:gd name="T22" fmla="*/ 10 w 406"/>
                  <a:gd name="T23" fmla="*/ 1195 h 1195"/>
                  <a:gd name="T24" fmla="*/ 0 w 406"/>
                  <a:gd name="T25" fmla="*/ 1178 h 1195"/>
                  <a:gd name="T26" fmla="*/ 35 w 406"/>
                  <a:gd name="T27" fmla="*/ 1003 h 1195"/>
                  <a:gd name="T28" fmla="*/ 68 w 406"/>
                  <a:gd name="T29" fmla="*/ 878 h 1195"/>
                  <a:gd name="T30" fmla="*/ 108 w 406"/>
                  <a:gd name="T31" fmla="*/ 741 h 1195"/>
                  <a:gd name="T32" fmla="*/ 150 w 406"/>
                  <a:gd name="T33" fmla="*/ 602 h 1195"/>
                  <a:gd name="T34" fmla="*/ 190 w 406"/>
                  <a:gd name="T35" fmla="*/ 471 h 1195"/>
                  <a:gd name="T36" fmla="*/ 226 w 406"/>
                  <a:gd name="T37" fmla="*/ 356 h 1195"/>
                  <a:gd name="T38" fmla="*/ 253 w 406"/>
                  <a:gd name="T39" fmla="*/ 269 h 1195"/>
                  <a:gd name="T40" fmla="*/ 276 w 406"/>
                  <a:gd name="T41" fmla="*/ 204 h 1195"/>
                  <a:gd name="T42" fmla="*/ 307 w 406"/>
                  <a:gd name="T43" fmla="*/ 126 h 1195"/>
                  <a:gd name="T44" fmla="*/ 345 w 406"/>
                  <a:gd name="T45" fmla="*/ 53 h 1195"/>
                  <a:gd name="T46" fmla="*/ 386 w 406"/>
                  <a:gd name="T47" fmla="*/ 0 h 1195"/>
                  <a:gd name="T48" fmla="*/ 406 w 406"/>
                  <a:gd name="T49" fmla="*/ 17 h 1195"/>
                  <a:gd name="T50" fmla="*/ 406 w 406"/>
                  <a:gd name="T51" fmla="*/ 17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6" h="1195">
                    <a:moveTo>
                      <a:pt x="406" y="17"/>
                    </a:moveTo>
                    <a:lnTo>
                      <a:pt x="346" y="146"/>
                    </a:lnTo>
                    <a:lnTo>
                      <a:pt x="296" y="281"/>
                    </a:lnTo>
                    <a:lnTo>
                      <a:pt x="262" y="400"/>
                    </a:lnTo>
                    <a:lnTo>
                      <a:pt x="230" y="521"/>
                    </a:lnTo>
                    <a:lnTo>
                      <a:pt x="198" y="641"/>
                    </a:lnTo>
                    <a:lnTo>
                      <a:pt x="163" y="760"/>
                    </a:lnTo>
                    <a:lnTo>
                      <a:pt x="134" y="864"/>
                    </a:lnTo>
                    <a:lnTo>
                      <a:pt x="102" y="976"/>
                    </a:lnTo>
                    <a:lnTo>
                      <a:pt x="66" y="1087"/>
                    </a:lnTo>
                    <a:lnTo>
                      <a:pt x="25" y="1185"/>
                    </a:lnTo>
                    <a:lnTo>
                      <a:pt x="10" y="1195"/>
                    </a:lnTo>
                    <a:lnTo>
                      <a:pt x="0" y="1178"/>
                    </a:lnTo>
                    <a:lnTo>
                      <a:pt x="35" y="1003"/>
                    </a:lnTo>
                    <a:lnTo>
                      <a:pt x="68" y="878"/>
                    </a:lnTo>
                    <a:lnTo>
                      <a:pt x="108" y="741"/>
                    </a:lnTo>
                    <a:lnTo>
                      <a:pt x="150" y="602"/>
                    </a:lnTo>
                    <a:lnTo>
                      <a:pt x="190" y="471"/>
                    </a:lnTo>
                    <a:lnTo>
                      <a:pt x="226" y="356"/>
                    </a:lnTo>
                    <a:lnTo>
                      <a:pt x="253" y="269"/>
                    </a:lnTo>
                    <a:lnTo>
                      <a:pt x="276" y="204"/>
                    </a:lnTo>
                    <a:lnTo>
                      <a:pt x="307" y="126"/>
                    </a:lnTo>
                    <a:lnTo>
                      <a:pt x="345" y="53"/>
                    </a:lnTo>
                    <a:lnTo>
                      <a:pt x="386" y="0"/>
                    </a:lnTo>
                    <a:lnTo>
                      <a:pt x="406" y="17"/>
                    </a:lnTo>
                    <a:lnTo>
                      <a:pt x="40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28" name="Freeform 124"/>
              <p:cNvSpPr>
                <a:spLocks/>
              </p:cNvSpPr>
              <p:nvPr/>
            </p:nvSpPr>
            <p:spPr bwMode="auto">
              <a:xfrm>
                <a:off x="2871" y="1395"/>
                <a:ext cx="32" cy="173"/>
              </a:xfrm>
              <a:custGeom>
                <a:avLst/>
                <a:gdLst>
                  <a:gd name="T0" fmla="*/ 23 w 64"/>
                  <a:gd name="T1" fmla="*/ 7 h 346"/>
                  <a:gd name="T2" fmla="*/ 57 w 64"/>
                  <a:gd name="T3" fmla="*/ 112 h 346"/>
                  <a:gd name="T4" fmla="*/ 64 w 64"/>
                  <a:gd name="T5" fmla="*/ 224 h 346"/>
                  <a:gd name="T6" fmla="*/ 51 w 64"/>
                  <a:gd name="T7" fmla="*/ 283 h 346"/>
                  <a:gd name="T8" fmla="*/ 27 w 64"/>
                  <a:gd name="T9" fmla="*/ 339 h 346"/>
                  <a:gd name="T10" fmla="*/ 11 w 64"/>
                  <a:gd name="T11" fmla="*/ 346 h 346"/>
                  <a:gd name="T12" fmla="*/ 4 w 64"/>
                  <a:gd name="T13" fmla="*/ 330 h 346"/>
                  <a:gd name="T14" fmla="*/ 8 w 64"/>
                  <a:gd name="T15" fmla="*/ 223 h 346"/>
                  <a:gd name="T16" fmla="*/ 0 w 64"/>
                  <a:gd name="T17" fmla="*/ 18 h 346"/>
                  <a:gd name="T18" fmla="*/ 7 w 64"/>
                  <a:gd name="T19" fmla="*/ 0 h 346"/>
                  <a:gd name="T20" fmla="*/ 23 w 64"/>
                  <a:gd name="T21" fmla="*/ 7 h 346"/>
                  <a:gd name="T22" fmla="*/ 23 w 64"/>
                  <a:gd name="T23" fmla="*/ 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346">
                    <a:moveTo>
                      <a:pt x="23" y="7"/>
                    </a:moveTo>
                    <a:lnTo>
                      <a:pt x="57" y="112"/>
                    </a:lnTo>
                    <a:lnTo>
                      <a:pt x="64" y="224"/>
                    </a:lnTo>
                    <a:lnTo>
                      <a:pt x="51" y="283"/>
                    </a:lnTo>
                    <a:lnTo>
                      <a:pt x="27" y="339"/>
                    </a:lnTo>
                    <a:lnTo>
                      <a:pt x="11" y="346"/>
                    </a:lnTo>
                    <a:lnTo>
                      <a:pt x="4" y="330"/>
                    </a:lnTo>
                    <a:lnTo>
                      <a:pt x="8" y="223"/>
                    </a:lnTo>
                    <a:lnTo>
                      <a:pt x="0" y="18"/>
                    </a:lnTo>
                    <a:lnTo>
                      <a:pt x="7" y="0"/>
                    </a:lnTo>
                    <a:lnTo>
                      <a:pt x="23" y="7"/>
                    </a:lnTo>
                    <a:lnTo>
                      <a:pt x="2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29" name="Freeform 125"/>
              <p:cNvSpPr>
                <a:spLocks/>
              </p:cNvSpPr>
              <p:nvPr/>
            </p:nvSpPr>
            <p:spPr bwMode="auto">
              <a:xfrm>
                <a:off x="2783" y="1477"/>
                <a:ext cx="168" cy="39"/>
              </a:xfrm>
              <a:custGeom>
                <a:avLst/>
                <a:gdLst>
                  <a:gd name="T0" fmla="*/ 0 w 335"/>
                  <a:gd name="T1" fmla="*/ 17 h 79"/>
                  <a:gd name="T2" fmla="*/ 143 w 335"/>
                  <a:gd name="T3" fmla="*/ 0 h 79"/>
                  <a:gd name="T4" fmla="*/ 285 w 335"/>
                  <a:gd name="T5" fmla="*/ 25 h 79"/>
                  <a:gd name="T6" fmla="*/ 328 w 335"/>
                  <a:gd name="T7" fmla="*/ 57 h 79"/>
                  <a:gd name="T8" fmla="*/ 335 w 335"/>
                  <a:gd name="T9" fmla="*/ 73 h 79"/>
                  <a:gd name="T10" fmla="*/ 317 w 335"/>
                  <a:gd name="T11" fmla="*/ 79 h 79"/>
                  <a:gd name="T12" fmla="*/ 269 w 335"/>
                  <a:gd name="T13" fmla="*/ 72 h 79"/>
                  <a:gd name="T14" fmla="*/ 130 w 335"/>
                  <a:gd name="T15" fmla="*/ 48 h 79"/>
                  <a:gd name="T16" fmla="*/ 4 w 335"/>
                  <a:gd name="T17" fmla="*/ 41 h 79"/>
                  <a:gd name="T18" fmla="*/ 0 w 335"/>
                  <a:gd name="T19" fmla="*/ 17 h 79"/>
                  <a:gd name="T20" fmla="*/ 0 w 335"/>
                  <a:gd name="T2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5" h="79">
                    <a:moveTo>
                      <a:pt x="0" y="17"/>
                    </a:moveTo>
                    <a:lnTo>
                      <a:pt x="143" y="0"/>
                    </a:lnTo>
                    <a:lnTo>
                      <a:pt x="285" y="25"/>
                    </a:lnTo>
                    <a:lnTo>
                      <a:pt x="328" y="57"/>
                    </a:lnTo>
                    <a:lnTo>
                      <a:pt x="335" y="73"/>
                    </a:lnTo>
                    <a:lnTo>
                      <a:pt x="317" y="79"/>
                    </a:lnTo>
                    <a:lnTo>
                      <a:pt x="269" y="72"/>
                    </a:lnTo>
                    <a:lnTo>
                      <a:pt x="130" y="48"/>
                    </a:lnTo>
                    <a:lnTo>
                      <a:pt x="4" y="41"/>
                    </a:lnTo>
                    <a:lnTo>
                      <a:pt x="0" y="17"/>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30" name="Freeform 126"/>
              <p:cNvSpPr>
                <a:spLocks/>
              </p:cNvSpPr>
              <p:nvPr/>
            </p:nvSpPr>
            <p:spPr bwMode="auto">
              <a:xfrm>
                <a:off x="2684" y="1537"/>
                <a:ext cx="25" cy="95"/>
              </a:xfrm>
              <a:custGeom>
                <a:avLst/>
                <a:gdLst>
                  <a:gd name="T0" fmla="*/ 52 w 52"/>
                  <a:gd name="T1" fmla="*/ 14 h 190"/>
                  <a:gd name="T2" fmla="*/ 45 w 52"/>
                  <a:gd name="T3" fmla="*/ 99 h 190"/>
                  <a:gd name="T4" fmla="*/ 25 w 52"/>
                  <a:gd name="T5" fmla="*/ 182 h 190"/>
                  <a:gd name="T6" fmla="*/ 10 w 52"/>
                  <a:gd name="T7" fmla="*/ 190 h 190"/>
                  <a:gd name="T8" fmla="*/ 0 w 52"/>
                  <a:gd name="T9" fmla="*/ 173 h 190"/>
                  <a:gd name="T10" fmla="*/ 6 w 52"/>
                  <a:gd name="T11" fmla="*/ 115 h 190"/>
                  <a:gd name="T12" fmla="*/ 20 w 52"/>
                  <a:gd name="T13" fmla="*/ 56 h 190"/>
                  <a:gd name="T14" fmla="*/ 27 w 52"/>
                  <a:gd name="T15" fmla="*/ 13 h 190"/>
                  <a:gd name="T16" fmla="*/ 39 w 52"/>
                  <a:gd name="T17" fmla="*/ 0 h 190"/>
                  <a:gd name="T18" fmla="*/ 52 w 52"/>
                  <a:gd name="T19" fmla="*/ 14 h 190"/>
                  <a:gd name="T20" fmla="*/ 52 w 52"/>
                  <a:gd name="T21" fmla="*/ 1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190">
                    <a:moveTo>
                      <a:pt x="52" y="14"/>
                    </a:moveTo>
                    <a:lnTo>
                      <a:pt x="45" y="99"/>
                    </a:lnTo>
                    <a:lnTo>
                      <a:pt x="25" y="182"/>
                    </a:lnTo>
                    <a:lnTo>
                      <a:pt x="10" y="190"/>
                    </a:lnTo>
                    <a:lnTo>
                      <a:pt x="0" y="173"/>
                    </a:lnTo>
                    <a:lnTo>
                      <a:pt x="6" y="115"/>
                    </a:lnTo>
                    <a:lnTo>
                      <a:pt x="20" y="56"/>
                    </a:lnTo>
                    <a:lnTo>
                      <a:pt x="27" y="13"/>
                    </a:lnTo>
                    <a:lnTo>
                      <a:pt x="39" y="0"/>
                    </a:lnTo>
                    <a:lnTo>
                      <a:pt x="52" y="14"/>
                    </a:lnTo>
                    <a:lnTo>
                      <a:pt x="5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31" name="Freeform 127"/>
              <p:cNvSpPr>
                <a:spLocks/>
              </p:cNvSpPr>
              <p:nvPr/>
            </p:nvSpPr>
            <p:spPr bwMode="auto">
              <a:xfrm>
                <a:off x="2629" y="1593"/>
                <a:ext cx="103" cy="22"/>
              </a:xfrm>
              <a:custGeom>
                <a:avLst/>
                <a:gdLst>
                  <a:gd name="T0" fmla="*/ 17 w 205"/>
                  <a:gd name="T1" fmla="*/ 6 h 46"/>
                  <a:gd name="T2" fmla="*/ 61 w 205"/>
                  <a:gd name="T3" fmla="*/ 0 h 46"/>
                  <a:gd name="T4" fmla="*/ 194 w 205"/>
                  <a:gd name="T5" fmla="*/ 20 h 46"/>
                  <a:gd name="T6" fmla="*/ 205 w 205"/>
                  <a:gd name="T7" fmla="*/ 33 h 46"/>
                  <a:gd name="T8" fmla="*/ 190 w 205"/>
                  <a:gd name="T9" fmla="*/ 44 h 46"/>
                  <a:gd name="T10" fmla="*/ 61 w 205"/>
                  <a:gd name="T11" fmla="*/ 46 h 46"/>
                  <a:gd name="T12" fmla="*/ 17 w 205"/>
                  <a:gd name="T13" fmla="*/ 40 h 46"/>
                  <a:gd name="T14" fmla="*/ 0 w 205"/>
                  <a:gd name="T15" fmla="*/ 24 h 46"/>
                  <a:gd name="T16" fmla="*/ 17 w 205"/>
                  <a:gd name="T17" fmla="*/ 6 h 46"/>
                  <a:gd name="T18" fmla="*/ 17 w 205"/>
                  <a:gd name="T1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46">
                    <a:moveTo>
                      <a:pt x="17" y="6"/>
                    </a:moveTo>
                    <a:lnTo>
                      <a:pt x="61" y="0"/>
                    </a:lnTo>
                    <a:lnTo>
                      <a:pt x="194" y="20"/>
                    </a:lnTo>
                    <a:lnTo>
                      <a:pt x="205" y="33"/>
                    </a:lnTo>
                    <a:lnTo>
                      <a:pt x="190" y="44"/>
                    </a:lnTo>
                    <a:lnTo>
                      <a:pt x="61" y="46"/>
                    </a:lnTo>
                    <a:lnTo>
                      <a:pt x="17" y="40"/>
                    </a:lnTo>
                    <a:lnTo>
                      <a:pt x="0" y="24"/>
                    </a:lnTo>
                    <a:lnTo>
                      <a:pt x="17" y="6"/>
                    </a:lnTo>
                    <a:lnTo>
                      <a:pt x="1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32" name="Freeform 128"/>
              <p:cNvSpPr>
                <a:spLocks/>
              </p:cNvSpPr>
              <p:nvPr/>
            </p:nvSpPr>
            <p:spPr bwMode="auto">
              <a:xfrm>
                <a:off x="2509" y="1578"/>
                <a:ext cx="524" cy="451"/>
              </a:xfrm>
              <a:custGeom>
                <a:avLst/>
                <a:gdLst>
                  <a:gd name="T0" fmla="*/ 0 w 1049"/>
                  <a:gd name="T1" fmla="*/ 890 h 903"/>
                  <a:gd name="T2" fmla="*/ 30 w 1049"/>
                  <a:gd name="T3" fmla="*/ 821 h 903"/>
                  <a:gd name="T4" fmla="*/ 74 w 1049"/>
                  <a:gd name="T5" fmla="*/ 734 h 903"/>
                  <a:gd name="T6" fmla="*/ 129 w 1049"/>
                  <a:gd name="T7" fmla="*/ 634 h 903"/>
                  <a:gd name="T8" fmla="*/ 190 w 1049"/>
                  <a:gd name="T9" fmla="*/ 528 h 903"/>
                  <a:gd name="T10" fmla="*/ 254 w 1049"/>
                  <a:gd name="T11" fmla="*/ 421 h 903"/>
                  <a:gd name="T12" fmla="*/ 315 w 1049"/>
                  <a:gd name="T13" fmla="*/ 321 h 903"/>
                  <a:gd name="T14" fmla="*/ 369 w 1049"/>
                  <a:gd name="T15" fmla="*/ 234 h 903"/>
                  <a:gd name="T16" fmla="*/ 413 w 1049"/>
                  <a:gd name="T17" fmla="*/ 166 h 903"/>
                  <a:gd name="T18" fmla="*/ 451 w 1049"/>
                  <a:gd name="T19" fmla="*/ 120 h 903"/>
                  <a:gd name="T20" fmla="*/ 506 w 1049"/>
                  <a:gd name="T21" fmla="*/ 67 h 903"/>
                  <a:gd name="T22" fmla="*/ 568 w 1049"/>
                  <a:gd name="T23" fmla="*/ 21 h 903"/>
                  <a:gd name="T24" fmla="*/ 620 w 1049"/>
                  <a:gd name="T25" fmla="*/ 0 h 903"/>
                  <a:gd name="T26" fmla="*/ 844 w 1049"/>
                  <a:gd name="T27" fmla="*/ 53 h 903"/>
                  <a:gd name="T28" fmla="*/ 969 w 1049"/>
                  <a:gd name="T29" fmla="*/ 104 h 903"/>
                  <a:gd name="T30" fmla="*/ 1049 w 1049"/>
                  <a:gd name="T31" fmla="*/ 154 h 903"/>
                  <a:gd name="T32" fmla="*/ 1046 w 1049"/>
                  <a:gd name="T33" fmla="*/ 172 h 903"/>
                  <a:gd name="T34" fmla="*/ 998 w 1049"/>
                  <a:gd name="T35" fmla="*/ 166 h 903"/>
                  <a:gd name="T36" fmla="*/ 906 w 1049"/>
                  <a:gd name="T37" fmla="*/ 144 h 903"/>
                  <a:gd name="T38" fmla="*/ 787 w 1049"/>
                  <a:gd name="T39" fmla="*/ 93 h 903"/>
                  <a:gd name="T40" fmla="*/ 689 w 1049"/>
                  <a:gd name="T41" fmla="*/ 54 h 903"/>
                  <a:gd name="T42" fmla="*/ 592 w 1049"/>
                  <a:gd name="T43" fmla="*/ 62 h 903"/>
                  <a:gd name="T44" fmla="*/ 481 w 1049"/>
                  <a:gd name="T45" fmla="*/ 154 h 903"/>
                  <a:gd name="T46" fmla="*/ 416 w 1049"/>
                  <a:gd name="T47" fmla="*/ 240 h 903"/>
                  <a:gd name="T48" fmla="*/ 356 w 1049"/>
                  <a:gd name="T49" fmla="*/ 331 h 903"/>
                  <a:gd name="T50" fmla="*/ 301 w 1049"/>
                  <a:gd name="T51" fmla="*/ 426 h 903"/>
                  <a:gd name="T52" fmla="*/ 248 w 1049"/>
                  <a:gd name="T53" fmla="*/ 526 h 903"/>
                  <a:gd name="T54" fmla="*/ 196 w 1049"/>
                  <a:gd name="T55" fmla="*/ 624 h 903"/>
                  <a:gd name="T56" fmla="*/ 140 w 1049"/>
                  <a:gd name="T57" fmla="*/ 723 h 903"/>
                  <a:gd name="T58" fmla="*/ 84 w 1049"/>
                  <a:gd name="T59" fmla="*/ 815 h 903"/>
                  <a:gd name="T60" fmla="*/ 54 w 1049"/>
                  <a:gd name="T61" fmla="*/ 860 h 903"/>
                  <a:gd name="T62" fmla="*/ 23 w 1049"/>
                  <a:gd name="T63" fmla="*/ 903 h 903"/>
                  <a:gd name="T64" fmla="*/ 0 w 1049"/>
                  <a:gd name="T65" fmla="*/ 890 h 903"/>
                  <a:gd name="T66" fmla="*/ 0 w 1049"/>
                  <a:gd name="T67" fmla="*/ 89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9" h="903">
                    <a:moveTo>
                      <a:pt x="0" y="890"/>
                    </a:moveTo>
                    <a:lnTo>
                      <a:pt x="30" y="821"/>
                    </a:lnTo>
                    <a:lnTo>
                      <a:pt x="74" y="734"/>
                    </a:lnTo>
                    <a:lnTo>
                      <a:pt x="129" y="634"/>
                    </a:lnTo>
                    <a:lnTo>
                      <a:pt x="190" y="528"/>
                    </a:lnTo>
                    <a:lnTo>
                      <a:pt x="254" y="421"/>
                    </a:lnTo>
                    <a:lnTo>
                      <a:pt x="315" y="321"/>
                    </a:lnTo>
                    <a:lnTo>
                      <a:pt x="369" y="234"/>
                    </a:lnTo>
                    <a:lnTo>
                      <a:pt x="413" y="166"/>
                    </a:lnTo>
                    <a:lnTo>
                      <a:pt x="451" y="120"/>
                    </a:lnTo>
                    <a:lnTo>
                      <a:pt x="506" y="67"/>
                    </a:lnTo>
                    <a:lnTo>
                      <a:pt x="568" y="21"/>
                    </a:lnTo>
                    <a:lnTo>
                      <a:pt x="620" y="0"/>
                    </a:lnTo>
                    <a:lnTo>
                      <a:pt x="844" y="53"/>
                    </a:lnTo>
                    <a:lnTo>
                      <a:pt x="969" y="104"/>
                    </a:lnTo>
                    <a:lnTo>
                      <a:pt x="1049" y="154"/>
                    </a:lnTo>
                    <a:lnTo>
                      <a:pt x="1046" y="172"/>
                    </a:lnTo>
                    <a:lnTo>
                      <a:pt x="998" y="166"/>
                    </a:lnTo>
                    <a:lnTo>
                      <a:pt x="906" y="144"/>
                    </a:lnTo>
                    <a:lnTo>
                      <a:pt x="787" y="93"/>
                    </a:lnTo>
                    <a:lnTo>
                      <a:pt x="689" y="54"/>
                    </a:lnTo>
                    <a:lnTo>
                      <a:pt x="592" y="62"/>
                    </a:lnTo>
                    <a:lnTo>
                      <a:pt x="481" y="154"/>
                    </a:lnTo>
                    <a:lnTo>
                      <a:pt x="416" y="240"/>
                    </a:lnTo>
                    <a:lnTo>
                      <a:pt x="356" y="331"/>
                    </a:lnTo>
                    <a:lnTo>
                      <a:pt x="301" y="426"/>
                    </a:lnTo>
                    <a:lnTo>
                      <a:pt x="248" y="526"/>
                    </a:lnTo>
                    <a:lnTo>
                      <a:pt x="196" y="624"/>
                    </a:lnTo>
                    <a:lnTo>
                      <a:pt x="140" y="723"/>
                    </a:lnTo>
                    <a:lnTo>
                      <a:pt x="84" y="815"/>
                    </a:lnTo>
                    <a:lnTo>
                      <a:pt x="54" y="860"/>
                    </a:lnTo>
                    <a:lnTo>
                      <a:pt x="23" y="903"/>
                    </a:lnTo>
                    <a:lnTo>
                      <a:pt x="0" y="890"/>
                    </a:lnTo>
                    <a:lnTo>
                      <a:pt x="0" y="8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33" name="Freeform 129"/>
              <p:cNvSpPr>
                <a:spLocks/>
              </p:cNvSpPr>
              <p:nvPr/>
            </p:nvSpPr>
            <p:spPr bwMode="auto">
              <a:xfrm>
                <a:off x="2817" y="1627"/>
                <a:ext cx="69" cy="400"/>
              </a:xfrm>
              <a:custGeom>
                <a:avLst/>
                <a:gdLst>
                  <a:gd name="T0" fmla="*/ 23 w 139"/>
                  <a:gd name="T1" fmla="*/ 6 h 801"/>
                  <a:gd name="T2" fmla="*/ 95 w 139"/>
                  <a:gd name="T3" fmla="*/ 158 h 801"/>
                  <a:gd name="T4" fmla="*/ 136 w 139"/>
                  <a:gd name="T5" fmla="*/ 326 h 801"/>
                  <a:gd name="T6" fmla="*/ 139 w 139"/>
                  <a:gd name="T7" fmla="*/ 495 h 801"/>
                  <a:gd name="T8" fmla="*/ 125 w 139"/>
                  <a:gd name="T9" fmla="*/ 663 h 801"/>
                  <a:gd name="T10" fmla="*/ 113 w 139"/>
                  <a:gd name="T11" fmla="*/ 788 h 801"/>
                  <a:gd name="T12" fmla="*/ 100 w 139"/>
                  <a:gd name="T13" fmla="*/ 801 h 801"/>
                  <a:gd name="T14" fmla="*/ 86 w 139"/>
                  <a:gd name="T15" fmla="*/ 788 h 801"/>
                  <a:gd name="T16" fmla="*/ 74 w 139"/>
                  <a:gd name="T17" fmla="*/ 661 h 801"/>
                  <a:gd name="T18" fmla="*/ 85 w 139"/>
                  <a:gd name="T19" fmla="*/ 331 h 801"/>
                  <a:gd name="T20" fmla="*/ 67 w 139"/>
                  <a:gd name="T21" fmla="*/ 211 h 801"/>
                  <a:gd name="T22" fmla="*/ 35 w 139"/>
                  <a:gd name="T23" fmla="*/ 93 h 801"/>
                  <a:gd name="T24" fmla="*/ 0 w 139"/>
                  <a:gd name="T25" fmla="*/ 18 h 801"/>
                  <a:gd name="T26" fmla="*/ 5 w 139"/>
                  <a:gd name="T27" fmla="*/ 0 h 801"/>
                  <a:gd name="T28" fmla="*/ 23 w 139"/>
                  <a:gd name="T29" fmla="*/ 6 h 801"/>
                  <a:gd name="T30" fmla="*/ 23 w 139"/>
                  <a:gd name="T31" fmla="*/ 6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801">
                    <a:moveTo>
                      <a:pt x="23" y="6"/>
                    </a:moveTo>
                    <a:lnTo>
                      <a:pt x="95" y="158"/>
                    </a:lnTo>
                    <a:lnTo>
                      <a:pt x="136" y="326"/>
                    </a:lnTo>
                    <a:lnTo>
                      <a:pt x="139" y="495"/>
                    </a:lnTo>
                    <a:lnTo>
                      <a:pt x="125" y="663"/>
                    </a:lnTo>
                    <a:lnTo>
                      <a:pt x="113" y="788"/>
                    </a:lnTo>
                    <a:lnTo>
                      <a:pt x="100" y="801"/>
                    </a:lnTo>
                    <a:lnTo>
                      <a:pt x="86" y="788"/>
                    </a:lnTo>
                    <a:lnTo>
                      <a:pt x="74" y="661"/>
                    </a:lnTo>
                    <a:lnTo>
                      <a:pt x="85" y="331"/>
                    </a:lnTo>
                    <a:lnTo>
                      <a:pt x="67" y="211"/>
                    </a:lnTo>
                    <a:lnTo>
                      <a:pt x="35" y="93"/>
                    </a:lnTo>
                    <a:lnTo>
                      <a:pt x="0" y="18"/>
                    </a:lnTo>
                    <a:lnTo>
                      <a:pt x="5" y="0"/>
                    </a:lnTo>
                    <a:lnTo>
                      <a:pt x="23" y="6"/>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34" name="Freeform 130"/>
              <p:cNvSpPr>
                <a:spLocks/>
              </p:cNvSpPr>
              <p:nvPr/>
            </p:nvSpPr>
            <p:spPr bwMode="auto">
              <a:xfrm>
                <a:off x="3005" y="1680"/>
                <a:ext cx="54" cy="180"/>
              </a:xfrm>
              <a:custGeom>
                <a:avLst/>
                <a:gdLst>
                  <a:gd name="T0" fmla="*/ 25 w 108"/>
                  <a:gd name="T1" fmla="*/ 9 h 361"/>
                  <a:gd name="T2" fmla="*/ 90 w 108"/>
                  <a:gd name="T3" fmla="*/ 236 h 361"/>
                  <a:gd name="T4" fmla="*/ 108 w 108"/>
                  <a:gd name="T5" fmla="*/ 346 h 361"/>
                  <a:gd name="T6" fmla="*/ 98 w 108"/>
                  <a:gd name="T7" fmla="*/ 361 h 361"/>
                  <a:gd name="T8" fmla="*/ 83 w 108"/>
                  <a:gd name="T9" fmla="*/ 353 h 361"/>
                  <a:gd name="T10" fmla="*/ 17 w 108"/>
                  <a:gd name="T11" fmla="*/ 141 h 361"/>
                  <a:gd name="T12" fmla="*/ 0 w 108"/>
                  <a:gd name="T13" fmla="*/ 13 h 361"/>
                  <a:gd name="T14" fmla="*/ 10 w 108"/>
                  <a:gd name="T15" fmla="*/ 0 h 361"/>
                  <a:gd name="T16" fmla="*/ 25 w 108"/>
                  <a:gd name="T17" fmla="*/ 9 h 361"/>
                  <a:gd name="T18" fmla="*/ 25 w 108"/>
                  <a:gd name="T19" fmla="*/ 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361">
                    <a:moveTo>
                      <a:pt x="25" y="9"/>
                    </a:moveTo>
                    <a:lnTo>
                      <a:pt x="90" y="236"/>
                    </a:lnTo>
                    <a:lnTo>
                      <a:pt x="108" y="346"/>
                    </a:lnTo>
                    <a:lnTo>
                      <a:pt x="98" y="361"/>
                    </a:lnTo>
                    <a:lnTo>
                      <a:pt x="83" y="353"/>
                    </a:lnTo>
                    <a:lnTo>
                      <a:pt x="17" y="141"/>
                    </a:lnTo>
                    <a:lnTo>
                      <a:pt x="0" y="13"/>
                    </a:lnTo>
                    <a:lnTo>
                      <a:pt x="10" y="0"/>
                    </a:lnTo>
                    <a:lnTo>
                      <a:pt x="25" y="9"/>
                    </a:lnTo>
                    <a:lnTo>
                      <a:pt x="2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35" name="Freeform 131"/>
              <p:cNvSpPr>
                <a:spLocks/>
              </p:cNvSpPr>
              <p:nvPr/>
            </p:nvSpPr>
            <p:spPr bwMode="auto">
              <a:xfrm>
                <a:off x="3020" y="1728"/>
                <a:ext cx="140" cy="161"/>
              </a:xfrm>
              <a:custGeom>
                <a:avLst/>
                <a:gdLst>
                  <a:gd name="T0" fmla="*/ 26 w 281"/>
                  <a:gd name="T1" fmla="*/ 12 h 322"/>
                  <a:gd name="T2" fmla="*/ 62 w 281"/>
                  <a:gd name="T3" fmla="*/ 125 h 322"/>
                  <a:gd name="T4" fmla="*/ 89 w 281"/>
                  <a:gd name="T5" fmla="*/ 174 h 322"/>
                  <a:gd name="T6" fmla="*/ 132 w 281"/>
                  <a:gd name="T7" fmla="*/ 223 h 322"/>
                  <a:gd name="T8" fmla="*/ 164 w 281"/>
                  <a:gd name="T9" fmla="*/ 252 h 322"/>
                  <a:gd name="T10" fmla="*/ 197 w 281"/>
                  <a:gd name="T11" fmla="*/ 275 h 322"/>
                  <a:gd name="T12" fmla="*/ 277 w 281"/>
                  <a:gd name="T13" fmla="*/ 297 h 322"/>
                  <a:gd name="T14" fmla="*/ 281 w 281"/>
                  <a:gd name="T15" fmla="*/ 322 h 322"/>
                  <a:gd name="T16" fmla="*/ 177 w 281"/>
                  <a:gd name="T17" fmla="*/ 312 h 322"/>
                  <a:gd name="T18" fmla="*/ 87 w 281"/>
                  <a:gd name="T19" fmla="*/ 232 h 322"/>
                  <a:gd name="T20" fmla="*/ 24 w 281"/>
                  <a:gd name="T21" fmla="*/ 120 h 322"/>
                  <a:gd name="T22" fmla="*/ 0 w 281"/>
                  <a:gd name="T23" fmla="*/ 14 h 322"/>
                  <a:gd name="T24" fmla="*/ 11 w 281"/>
                  <a:gd name="T25" fmla="*/ 0 h 322"/>
                  <a:gd name="T26" fmla="*/ 26 w 281"/>
                  <a:gd name="T27" fmla="*/ 12 h 322"/>
                  <a:gd name="T28" fmla="*/ 26 w 281"/>
                  <a:gd name="T29" fmla="*/ 1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1" h="322">
                    <a:moveTo>
                      <a:pt x="26" y="12"/>
                    </a:moveTo>
                    <a:lnTo>
                      <a:pt x="62" y="125"/>
                    </a:lnTo>
                    <a:lnTo>
                      <a:pt x="89" y="174"/>
                    </a:lnTo>
                    <a:lnTo>
                      <a:pt x="132" y="223"/>
                    </a:lnTo>
                    <a:lnTo>
                      <a:pt x="164" y="252"/>
                    </a:lnTo>
                    <a:lnTo>
                      <a:pt x="197" y="275"/>
                    </a:lnTo>
                    <a:lnTo>
                      <a:pt x="277" y="297"/>
                    </a:lnTo>
                    <a:lnTo>
                      <a:pt x="281" y="322"/>
                    </a:lnTo>
                    <a:lnTo>
                      <a:pt x="177" y="312"/>
                    </a:lnTo>
                    <a:lnTo>
                      <a:pt x="87" y="232"/>
                    </a:lnTo>
                    <a:lnTo>
                      <a:pt x="24" y="120"/>
                    </a:lnTo>
                    <a:lnTo>
                      <a:pt x="0" y="14"/>
                    </a:lnTo>
                    <a:lnTo>
                      <a:pt x="11" y="0"/>
                    </a:lnTo>
                    <a:lnTo>
                      <a:pt x="26" y="12"/>
                    </a:lnTo>
                    <a:lnTo>
                      <a:pt x="2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36" name="Freeform 132"/>
              <p:cNvSpPr>
                <a:spLocks/>
              </p:cNvSpPr>
              <p:nvPr/>
            </p:nvSpPr>
            <p:spPr bwMode="auto">
              <a:xfrm>
                <a:off x="2970" y="1843"/>
                <a:ext cx="84" cy="120"/>
              </a:xfrm>
              <a:custGeom>
                <a:avLst/>
                <a:gdLst>
                  <a:gd name="T0" fmla="*/ 167 w 167"/>
                  <a:gd name="T1" fmla="*/ 17 h 240"/>
                  <a:gd name="T2" fmla="*/ 138 w 167"/>
                  <a:gd name="T3" fmla="*/ 63 h 240"/>
                  <a:gd name="T4" fmla="*/ 106 w 167"/>
                  <a:gd name="T5" fmla="*/ 119 h 240"/>
                  <a:gd name="T6" fmla="*/ 73 w 167"/>
                  <a:gd name="T7" fmla="*/ 175 h 240"/>
                  <a:gd name="T8" fmla="*/ 22 w 167"/>
                  <a:gd name="T9" fmla="*/ 240 h 240"/>
                  <a:gd name="T10" fmla="*/ 0 w 167"/>
                  <a:gd name="T11" fmla="*/ 227 h 240"/>
                  <a:gd name="T12" fmla="*/ 26 w 167"/>
                  <a:gd name="T13" fmla="*/ 173 h 240"/>
                  <a:gd name="T14" fmla="*/ 66 w 167"/>
                  <a:gd name="T15" fmla="*/ 110 h 240"/>
                  <a:gd name="T16" fmla="*/ 109 w 167"/>
                  <a:gd name="T17" fmla="*/ 47 h 240"/>
                  <a:gd name="T18" fmla="*/ 148 w 167"/>
                  <a:gd name="T19" fmla="*/ 0 h 240"/>
                  <a:gd name="T20" fmla="*/ 167 w 167"/>
                  <a:gd name="T21" fmla="*/ 17 h 240"/>
                  <a:gd name="T22" fmla="*/ 167 w 167"/>
                  <a:gd name="T23" fmla="*/ 1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40">
                    <a:moveTo>
                      <a:pt x="167" y="17"/>
                    </a:moveTo>
                    <a:lnTo>
                      <a:pt x="138" y="63"/>
                    </a:lnTo>
                    <a:lnTo>
                      <a:pt x="106" y="119"/>
                    </a:lnTo>
                    <a:lnTo>
                      <a:pt x="73" y="175"/>
                    </a:lnTo>
                    <a:lnTo>
                      <a:pt x="22" y="240"/>
                    </a:lnTo>
                    <a:lnTo>
                      <a:pt x="0" y="227"/>
                    </a:lnTo>
                    <a:lnTo>
                      <a:pt x="26" y="173"/>
                    </a:lnTo>
                    <a:lnTo>
                      <a:pt x="66" y="110"/>
                    </a:lnTo>
                    <a:lnTo>
                      <a:pt x="109" y="47"/>
                    </a:lnTo>
                    <a:lnTo>
                      <a:pt x="148" y="0"/>
                    </a:lnTo>
                    <a:lnTo>
                      <a:pt x="167" y="17"/>
                    </a:lnTo>
                    <a:lnTo>
                      <a:pt x="16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37" name="Freeform 133"/>
              <p:cNvSpPr>
                <a:spLocks/>
              </p:cNvSpPr>
              <p:nvPr/>
            </p:nvSpPr>
            <p:spPr bwMode="auto">
              <a:xfrm>
                <a:off x="2986" y="1959"/>
                <a:ext cx="99" cy="63"/>
              </a:xfrm>
              <a:custGeom>
                <a:avLst/>
                <a:gdLst>
                  <a:gd name="T0" fmla="*/ 20 w 198"/>
                  <a:gd name="T1" fmla="*/ 0 h 126"/>
                  <a:gd name="T2" fmla="*/ 140 w 198"/>
                  <a:gd name="T3" fmla="*/ 41 h 126"/>
                  <a:gd name="T4" fmla="*/ 195 w 198"/>
                  <a:gd name="T5" fmla="*/ 100 h 126"/>
                  <a:gd name="T6" fmla="*/ 198 w 198"/>
                  <a:gd name="T7" fmla="*/ 125 h 126"/>
                  <a:gd name="T8" fmla="*/ 174 w 198"/>
                  <a:gd name="T9" fmla="*/ 126 h 126"/>
                  <a:gd name="T10" fmla="*/ 108 w 198"/>
                  <a:gd name="T11" fmla="*/ 86 h 126"/>
                  <a:gd name="T12" fmla="*/ 66 w 198"/>
                  <a:gd name="T13" fmla="*/ 57 h 126"/>
                  <a:gd name="T14" fmla="*/ 19 w 198"/>
                  <a:gd name="T15" fmla="*/ 39 h 126"/>
                  <a:gd name="T16" fmla="*/ 0 w 198"/>
                  <a:gd name="T17" fmla="*/ 18 h 126"/>
                  <a:gd name="T18" fmla="*/ 20 w 198"/>
                  <a:gd name="T19" fmla="*/ 0 h 126"/>
                  <a:gd name="T20" fmla="*/ 20 w 198"/>
                  <a:gd name="T2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126">
                    <a:moveTo>
                      <a:pt x="20" y="0"/>
                    </a:moveTo>
                    <a:lnTo>
                      <a:pt x="140" y="41"/>
                    </a:lnTo>
                    <a:lnTo>
                      <a:pt x="195" y="100"/>
                    </a:lnTo>
                    <a:lnTo>
                      <a:pt x="198" y="125"/>
                    </a:lnTo>
                    <a:lnTo>
                      <a:pt x="174" y="126"/>
                    </a:lnTo>
                    <a:lnTo>
                      <a:pt x="108" y="86"/>
                    </a:lnTo>
                    <a:lnTo>
                      <a:pt x="66" y="57"/>
                    </a:lnTo>
                    <a:lnTo>
                      <a:pt x="19" y="39"/>
                    </a:lnTo>
                    <a:lnTo>
                      <a:pt x="0" y="18"/>
                    </a:lnTo>
                    <a:lnTo>
                      <a:pt x="20"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38" name="Freeform 134"/>
              <p:cNvSpPr>
                <a:spLocks/>
              </p:cNvSpPr>
              <p:nvPr/>
            </p:nvSpPr>
            <p:spPr bwMode="auto">
              <a:xfrm>
                <a:off x="3069" y="1932"/>
                <a:ext cx="57" cy="99"/>
              </a:xfrm>
              <a:custGeom>
                <a:avLst/>
                <a:gdLst>
                  <a:gd name="T0" fmla="*/ 5 w 113"/>
                  <a:gd name="T1" fmla="*/ 185 h 197"/>
                  <a:gd name="T2" fmla="*/ 0 w 113"/>
                  <a:gd name="T3" fmla="*/ 164 h 197"/>
                  <a:gd name="T4" fmla="*/ 12 w 113"/>
                  <a:gd name="T5" fmla="*/ 130 h 197"/>
                  <a:gd name="T6" fmla="*/ 38 w 113"/>
                  <a:gd name="T7" fmla="*/ 81 h 197"/>
                  <a:gd name="T8" fmla="*/ 91 w 113"/>
                  <a:gd name="T9" fmla="*/ 0 h 197"/>
                  <a:gd name="T10" fmla="*/ 113 w 113"/>
                  <a:gd name="T11" fmla="*/ 12 h 197"/>
                  <a:gd name="T12" fmla="*/ 44 w 113"/>
                  <a:gd name="T13" fmla="*/ 170 h 197"/>
                  <a:gd name="T14" fmla="*/ 24 w 113"/>
                  <a:gd name="T15" fmla="*/ 197 h 197"/>
                  <a:gd name="T16" fmla="*/ 5 w 113"/>
                  <a:gd name="T17" fmla="*/ 185 h 197"/>
                  <a:gd name="T18" fmla="*/ 5 w 113"/>
                  <a:gd name="T19" fmla="*/ 18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97">
                    <a:moveTo>
                      <a:pt x="5" y="185"/>
                    </a:moveTo>
                    <a:lnTo>
                      <a:pt x="0" y="164"/>
                    </a:lnTo>
                    <a:lnTo>
                      <a:pt x="12" y="130"/>
                    </a:lnTo>
                    <a:lnTo>
                      <a:pt x="38" y="81"/>
                    </a:lnTo>
                    <a:lnTo>
                      <a:pt x="91" y="0"/>
                    </a:lnTo>
                    <a:lnTo>
                      <a:pt x="113" y="12"/>
                    </a:lnTo>
                    <a:lnTo>
                      <a:pt x="44" y="170"/>
                    </a:lnTo>
                    <a:lnTo>
                      <a:pt x="24" y="197"/>
                    </a:lnTo>
                    <a:lnTo>
                      <a:pt x="5" y="185"/>
                    </a:lnTo>
                    <a:lnTo>
                      <a:pt x="5" y="1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39" name="Freeform 135"/>
              <p:cNvSpPr>
                <a:spLocks/>
              </p:cNvSpPr>
              <p:nvPr/>
            </p:nvSpPr>
            <p:spPr bwMode="auto">
              <a:xfrm>
                <a:off x="3119" y="1894"/>
                <a:ext cx="94" cy="154"/>
              </a:xfrm>
              <a:custGeom>
                <a:avLst/>
                <a:gdLst>
                  <a:gd name="T0" fmla="*/ 25 w 190"/>
                  <a:gd name="T1" fmla="*/ 10 h 309"/>
                  <a:gd name="T2" fmla="*/ 64 w 190"/>
                  <a:gd name="T3" fmla="*/ 126 h 309"/>
                  <a:gd name="T4" fmla="*/ 90 w 190"/>
                  <a:gd name="T5" fmla="*/ 169 h 309"/>
                  <a:gd name="T6" fmla="*/ 119 w 190"/>
                  <a:gd name="T7" fmla="*/ 205 h 309"/>
                  <a:gd name="T8" fmla="*/ 183 w 190"/>
                  <a:gd name="T9" fmla="*/ 277 h 309"/>
                  <a:gd name="T10" fmla="*/ 190 w 190"/>
                  <a:gd name="T11" fmla="*/ 295 h 309"/>
                  <a:gd name="T12" fmla="*/ 183 w 190"/>
                  <a:gd name="T13" fmla="*/ 309 h 309"/>
                  <a:gd name="T14" fmla="*/ 151 w 190"/>
                  <a:gd name="T15" fmla="*/ 309 h 309"/>
                  <a:gd name="T16" fmla="*/ 60 w 190"/>
                  <a:gd name="T17" fmla="*/ 194 h 309"/>
                  <a:gd name="T18" fmla="*/ 9 w 190"/>
                  <a:gd name="T19" fmla="*/ 54 h 309"/>
                  <a:gd name="T20" fmla="*/ 0 w 190"/>
                  <a:gd name="T21" fmla="*/ 16 h 309"/>
                  <a:gd name="T22" fmla="*/ 10 w 190"/>
                  <a:gd name="T23" fmla="*/ 0 h 309"/>
                  <a:gd name="T24" fmla="*/ 25 w 190"/>
                  <a:gd name="T25" fmla="*/ 10 h 309"/>
                  <a:gd name="T26" fmla="*/ 25 w 190"/>
                  <a:gd name="T27" fmla="*/ 1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309">
                    <a:moveTo>
                      <a:pt x="25" y="10"/>
                    </a:moveTo>
                    <a:lnTo>
                      <a:pt x="64" y="126"/>
                    </a:lnTo>
                    <a:lnTo>
                      <a:pt x="90" y="169"/>
                    </a:lnTo>
                    <a:lnTo>
                      <a:pt x="119" y="205"/>
                    </a:lnTo>
                    <a:lnTo>
                      <a:pt x="183" y="277"/>
                    </a:lnTo>
                    <a:lnTo>
                      <a:pt x="190" y="295"/>
                    </a:lnTo>
                    <a:lnTo>
                      <a:pt x="183" y="309"/>
                    </a:lnTo>
                    <a:lnTo>
                      <a:pt x="151" y="309"/>
                    </a:lnTo>
                    <a:lnTo>
                      <a:pt x="60" y="194"/>
                    </a:lnTo>
                    <a:lnTo>
                      <a:pt x="9" y="54"/>
                    </a:lnTo>
                    <a:lnTo>
                      <a:pt x="0" y="16"/>
                    </a:lnTo>
                    <a:lnTo>
                      <a:pt x="10" y="0"/>
                    </a:lnTo>
                    <a:lnTo>
                      <a:pt x="25" y="10"/>
                    </a:lnTo>
                    <a:lnTo>
                      <a:pt x="2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40" name="Freeform 136"/>
              <p:cNvSpPr>
                <a:spLocks/>
              </p:cNvSpPr>
              <p:nvPr/>
            </p:nvSpPr>
            <p:spPr bwMode="auto">
              <a:xfrm>
                <a:off x="3198" y="1997"/>
                <a:ext cx="83" cy="53"/>
              </a:xfrm>
              <a:custGeom>
                <a:avLst/>
                <a:gdLst>
                  <a:gd name="T0" fmla="*/ 0 w 165"/>
                  <a:gd name="T1" fmla="*/ 90 h 106"/>
                  <a:gd name="T2" fmla="*/ 12 w 165"/>
                  <a:gd name="T3" fmla="*/ 58 h 106"/>
                  <a:gd name="T4" fmla="*/ 86 w 165"/>
                  <a:gd name="T5" fmla="*/ 19 h 106"/>
                  <a:gd name="T6" fmla="*/ 157 w 165"/>
                  <a:gd name="T7" fmla="*/ 0 h 106"/>
                  <a:gd name="T8" fmla="*/ 165 w 165"/>
                  <a:gd name="T9" fmla="*/ 25 h 106"/>
                  <a:gd name="T10" fmla="*/ 91 w 165"/>
                  <a:gd name="T11" fmla="*/ 62 h 106"/>
                  <a:gd name="T12" fmla="*/ 24 w 165"/>
                  <a:gd name="T13" fmla="*/ 98 h 106"/>
                  <a:gd name="T14" fmla="*/ 7 w 165"/>
                  <a:gd name="T15" fmla="*/ 106 h 106"/>
                  <a:gd name="T16" fmla="*/ 0 w 165"/>
                  <a:gd name="T17" fmla="*/ 90 h 106"/>
                  <a:gd name="T18" fmla="*/ 0 w 165"/>
                  <a:gd name="T19"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06">
                    <a:moveTo>
                      <a:pt x="0" y="90"/>
                    </a:moveTo>
                    <a:lnTo>
                      <a:pt x="12" y="58"/>
                    </a:lnTo>
                    <a:lnTo>
                      <a:pt x="86" y="19"/>
                    </a:lnTo>
                    <a:lnTo>
                      <a:pt x="157" y="0"/>
                    </a:lnTo>
                    <a:lnTo>
                      <a:pt x="165" y="25"/>
                    </a:lnTo>
                    <a:lnTo>
                      <a:pt x="91" y="62"/>
                    </a:lnTo>
                    <a:lnTo>
                      <a:pt x="24" y="98"/>
                    </a:lnTo>
                    <a:lnTo>
                      <a:pt x="7" y="106"/>
                    </a:lnTo>
                    <a:lnTo>
                      <a:pt x="0"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41" name="Freeform 137"/>
              <p:cNvSpPr>
                <a:spLocks/>
              </p:cNvSpPr>
              <p:nvPr/>
            </p:nvSpPr>
            <p:spPr bwMode="auto">
              <a:xfrm>
                <a:off x="3195" y="1842"/>
                <a:ext cx="112" cy="162"/>
              </a:xfrm>
              <a:custGeom>
                <a:avLst/>
                <a:gdLst>
                  <a:gd name="T0" fmla="*/ 25 w 223"/>
                  <a:gd name="T1" fmla="*/ 9 h 323"/>
                  <a:gd name="T2" fmla="*/ 71 w 223"/>
                  <a:gd name="T3" fmla="*/ 103 h 323"/>
                  <a:gd name="T4" fmla="*/ 111 w 223"/>
                  <a:gd name="T5" fmla="*/ 166 h 323"/>
                  <a:gd name="T6" fmla="*/ 156 w 223"/>
                  <a:gd name="T7" fmla="*/ 224 h 323"/>
                  <a:gd name="T8" fmla="*/ 223 w 223"/>
                  <a:gd name="T9" fmla="*/ 305 h 323"/>
                  <a:gd name="T10" fmla="*/ 222 w 223"/>
                  <a:gd name="T11" fmla="*/ 323 h 323"/>
                  <a:gd name="T12" fmla="*/ 204 w 223"/>
                  <a:gd name="T13" fmla="*/ 322 h 323"/>
                  <a:gd name="T14" fmla="*/ 133 w 223"/>
                  <a:gd name="T15" fmla="*/ 258 h 323"/>
                  <a:gd name="T16" fmla="*/ 47 w 223"/>
                  <a:gd name="T17" fmla="*/ 148 h 323"/>
                  <a:gd name="T18" fmla="*/ 0 w 223"/>
                  <a:gd name="T19" fmla="*/ 16 h 323"/>
                  <a:gd name="T20" fmla="*/ 10 w 223"/>
                  <a:gd name="T21" fmla="*/ 0 h 323"/>
                  <a:gd name="T22" fmla="*/ 25 w 223"/>
                  <a:gd name="T23" fmla="*/ 9 h 323"/>
                  <a:gd name="T24" fmla="*/ 25 w 223"/>
                  <a:gd name="T25" fmla="*/ 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323">
                    <a:moveTo>
                      <a:pt x="25" y="9"/>
                    </a:moveTo>
                    <a:lnTo>
                      <a:pt x="71" y="103"/>
                    </a:lnTo>
                    <a:lnTo>
                      <a:pt x="111" y="166"/>
                    </a:lnTo>
                    <a:lnTo>
                      <a:pt x="156" y="224"/>
                    </a:lnTo>
                    <a:lnTo>
                      <a:pt x="223" y="305"/>
                    </a:lnTo>
                    <a:lnTo>
                      <a:pt x="222" y="323"/>
                    </a:lnTo>
                    <a:lnTo>
                      <a:pt x="204" y="322"/>
                    </a:lnTo>
                    <a:lnTo>
                      <a:pt x="133" y="258"/>
                    </a:lnTo>
                    <a:lnTo>
                      <a:pt x="47" y="148"/>
                    </a:lnTo>
                    <a:lnTo>
                      <a:pt x="0" y="16"/>
                    </a:lnTo>
                    <a:lnTo>
                      <a:pt x="10" y="0"/>
                    </a:lnTo>
                    <a:lnTo>
                      <a:pt x="25" y="9"/>
                    </a:lnTo>
                    <a:lnTo>
                      <a:pt x="2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42" name="Freeform 138"/>
              <p:cNvSpPr>
                <a:spLocks/>
              </p:cNvSpPr>
              <p:nvPr/>
            </p:nvSpPr>
            <p:spPr bwMode="auto">
              <a:xfrm>
                <a:off x="3155" y="1831"/>
                <a:ext cx="70" cy="58"/>
              </a:xfrm>
              <a:custGeom>
                <a:avLst/>
                <a:gdLst>
                  <a:gd name="T0" fmla="*/ 0 w 139"/>
                  <a:gd name="T1" fmla="*/ 102 h 115"/>
                  <a:gd name="T2" fmla="*/ 36 w 139"/>
                  <a:gd name="T3" fmla="*/ 43 h 115"/>
                  <a:gd name="T4" fmla="*/ 81 w 139"/>
                  <a:gd name="T5" fmla="*/ 18 h 115"/>
                  <a:gd name="T6" fmla="*/ 131 w 139"/>
                  <a:gd name="T7" fmla="*/ 0 h 115"/>
                  <a:gd name="T8" fmla="*/ 139 w 139"/>
                  <a:gd name="T9" fmla="*/ 25 h 115"/>
                  <a:gd name="T10" fmla="*/ 76 w 139"/>
                  <a:gd name="T11" fmla="*/ 63 h 115"/>
                  <a:gd name="T12" fmla="*/ 22 w 139"/>
                  <a:gd name="T13" fmla="*/ 115 h 115"/>
                  <a:gd name="T14" fmla="*/ 0 w 139"/>
                  <a:gd name="T15" fmla="*/ 102 h 115"/>
                  <a:gd name="T16" fmla="*/ 0 w 139"/>
                  <a:gd name="T17" fmla="*/ 10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115">
                    <a:moveTo>
                      <a:pt x="0" y="102"/>
                    </a:moveTo>
                    <a:lnTo>
                      <a:pt x="36" y="43"/>
                    </a:lnTo>
                    <a:lnTo>
                      <a:pt x="81" y="18"/>
                    </a:lnTo>
                    <a:lnTo>
                      <a:pt x="131" y="0"/>
                    </a:lnTo>
                    <a:lnTo>
                      <a:pt x="139" y="25"/>
                    </a:lnTo>
                    <a:lnTo>
                      <a:pt x="76" y="63"/>
                    </a:lnTo>
                    <a:lnTo>
                      <a:pt x="22" y="115"/>
                    </a:lnTo>
                    <a:lnTo>
                      <a:pt x="0" y="102"/>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43" name="Freeform 139"/>
              <p:cNvSpPr>
                <a:spLocks/>
              </p:cNvSpPr>
              <p:nvPr/>
            </p:nvSpPr>
            <p:spPr bwMode="auto">
              <a:xfrm>
                <a:off x="3034" y="1495"/>
                <a:ext cx="69" cy="120"/>
              </a:xfrm>
              <a:custGeom>
                <a:avLst/>
                <a:gdLst>
                  <a:gd name="T0" fmla="*/ 114 w 137"/>
                  <a:gd name="T1" fmla="*/ 59 h 239"/>
                  <a:gd name="T2" fmla="*/ 92 w 137"/>
                  <a:gd name="T3" fmla="*/ 32 h 239"/>
                  <a:gd name="T4" fmla="*/ 58 w 137"/>
                  <a:gd name="T5" fmla="*/ 28 h 239"/>
                  <a:gd name="T6" fmla="*/ 49 w 137"/>
                  <a:gd name="T7" fmla="*/ 72 h 239"/>
                  <a:gd name="T8" fmla="*/ 65 w 137"/>
                  <a:gd name="T9" fmla="*/ 120 h 239"/>
                  <a:gd name="T10" fmla="*/ 96 w 137"/>
                  <a:gd name="T11" fmla="*/ 202 h 239"/>
                  <a:gd name="T12" fmla="*/ 82 w 137"/>
                  <a:gd name="T13" fmla="*/ 239 h 239"/>
                  <a:gd name="T14" fmla="*/ 45 w 137"/>
                  <a:gd name="T15" fmla="*/ 224 h 239"/>
                  <a:gd name="T16" fmla="*/ 3 w 137"/>
                  <a:gd name="T17" fmla="*/ 137 h 239"/>
                  <a:gd name="T18" fmla="*/ 0 w 137"/>
                  <a:gd name="T19" fmla="*/ 62 h 239"/>
                  <a:gd name="T20" fmla="*/ 14 w 137"/>
                  <a:gd name="T21" fmla="*/ 28 h 239"/>
                  <a:gd name="T22" fmla="*/ 40 w 137"/>
                  <a:gd name="T23" fmla="*/ 0 h 239"/>
                  <a:gd name="T24" fmla="*/ 97 w 137"/>
                  <a:gd name="T25" fmla="*/ 3 h 239"/>
                  <a:gd name="T26" fmla="*/ 137 w 137"/>
                  <a:gd name="T27" fmla="*/ 48 h 239"/>
                  <a:gd name="T28" fmla="*/ 132 w 137"/>
                  <a:gd name="T29" fmla="*/ 65 h 239"/>
                  <a:gd name="T30" fmla="*/ 114 w 137"/>
                  <a:gd name="T31" fmla="*/ 59 h 239"/>
                  <a:gd name="T32" fmla="*/ 114 w 137"/>
                  <a:gd name="T33" fmla="*/ 5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 h="239">
                    <a:moveTo>
                      <a:pt x="114" y="59"/>
                    </a:moveTo>
                    <a:lnTo>
                      <a:pt x="92" y="32"/>
                    </a:lnTo>
                    <a:lnTo>
                      <a:pt x="58" y="28"/>
                    </a:lnTo>
                    <a:lnTo>
                      <a:pt x="49" y="72"/>
                    </a:lnTo>
                    <a:lnTo>
                      <a:pt x="65" y="120"/>
                    </a:lnTo>
                    <a:lnTo>
                      <a:pt x="96" y="202"/>
                    </a:lnTo>
                    <a:lnTo>
                      <a:pt x="82" y="239"/>
                    </a:lnTo>
                    <a:lnTo>
                      <a:pt x="45" y="224"/>
                    </a:lnTo>
                    <a:lnTo>
                      <a:pt x="3" y="137"/>
                    </a:lnTo>
                    <a:lnTo>
                      <a:pt x="0" y="62"/>
                    </a:lnTo>
                    <a:lnTo>
                      <a:pt x="14" y="28"/>
                    </a:lnTo>
                    <a:lnTo>
                      <a:pt x="40" y="0"/>
                    </a:lnTo>
                    <a:lnTo>
                      <a:pt x="97" y="3"/>
                    </a:lnTo>
                    <a:lnTo>
                      <a:pt x="137" y="48"/>
                    </a:lnTo>
                    <a:lnTo>
                      <a:pt x="132" y="65"/>
                    </a:lnTo>
                    <a:lnTo>
                      <a:pt x="114" y="59"/>
                    </a:lnTo>
                    <a:lnTo>
                      <a:pt x="11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44" name="Freeform 140"/>
              <p:cNvSpPr>
                <a:spLocks/>
              </p:cNvSpPr>
              <p:nvPr/>
            </p:nvSpPr>
            <p:spPr bwMode="auto">
              <a:xfrm>
                <a:off x="3132" y="1429"/>
                <a:ext cx="237" cy="47"/>
              </a:xfrm>
              <a:custGeom>
                <a:avLst/>
                <a:gdLst>
                  <a:gd name="T0" fmla="*/ 472 w 472"/>
                  <a:gd name="T1" fmla="*/ 27 h 95"/>
                  <a:gd name="T2" fmla="*/ 256 w 472"/>
                  <a:gd name="T3" fmla="*/ 71 h 95"/>
                  <a:gd name="T4" fmla="*/ 195 w 472"/>
                  <a:gd name="T5" fmla="*/ 95 h 95"/>
                  <a:gd name="T6" fmla="*/ 11 w 472"/>
                  <a:gd name="T7" fmla="*/ 82 h 95"/>
                  <a:gd name="T8" fmla="*/ 0 w 472"/>
                  <a:gd name="T9" fmla="*/ 67 h 95"/>
                  <a:gd name="T10" fmla="*/ 15 w 472"/>
                  <a:gd name="T11" fmla="*/ 57 h 95"/>
                  <a:gd name="T12" fmla="*/ 185 w 472"/>
                  <a:gd name="T13" fmla="*/ 50 h 95"/>
                  <a:gd name="T14" fmla="*/ 248 w 472"/>
                  <a:gd name="T15" fmla="*/ 27 h 95"/>
                  <a:gd name="T16" fmla="*/ 359 w 472"/>
                  <a:gd name="T17" fmla="*/ 9 h 95"/>
                  <a:gd name="T18" fmla="*/ 469 w 472"/>
                  <a:gd name="T19" fmla="*/ 0 h 95"/>
                  <a:gd name="T20" fmla="*/ 472 w 472"/>
                  <a:gd name="T21" fmla="*/ 27 h 95"/>
                  <a:gd name="T22" fmla="*/ 472 w 472"/>
                  <a:gd name="T23" fmla="*/ 2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2" h="95">
                    <a:moveTo>
                      <a:pt x="472" y="27"/>
                    </a:moveTo>
                    <a:lnTo>
                      <a:pt x="256" y="71"/>
                    </a:lnTo>
                    <a:lnTo>
                      <a:pt x="195" y="95"/>
                    </a:lnTo>
                    <a:lnTo>
                      <a:pt x="11" y="82"/>
                    </a:lnTo>
                    <a:lnTo>
                      <a:pt x="0" y="67"/>
                    </a:lnTo>
                    <a:lnTo>
                      <a:pt x="15" y="57"/>
                    </a:lnTo>
                    <a:lnTo>
                      <a:pt x="185" y="50"/>
                    </a:lnTo>
                    <a:lnTo>
                      <a:pt x="248" y="27"/>
                    </a:lnTo>
                    <a:lnTo>
                      <a:pt x="359" y="9"/>
                    </a:lnTo>
                    <a:lnTo>
                      <a:pt x="469" y="0"/>
                    </a:lnTo>
                    <a:lnTo>
                      <a:pt x="472" y="27"/>
                    </a:lnTo>
                    <a:lnTo>
                      <a:pt x="47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45" name="Freeform 141"/>
              <p:cNvSpPr>
                <a:spLocks/>
              </p:cNvSpPr>
              <p:nvPr/>
            </p:nvSpPr>
            <p:spPr bwMode="auto">
              <a:xfrm>
                <a:off x="3121" y="1485"/>
                <a:ext cx="81" cy="31"/>
              </a:xfrm>
              <a:custGeom>
                <a:avLst/>
                <a:gdLst>
                  <a:gd name="T0" fmla="*/ 160 w 160"/>
                  <a:gd name="T1" fmla="*/ 24 h 60"/>
                  <a:gd name="T2" fmla="*/ 108 w 160"/>
                  <a:gd name="T3" fmla="*/ 44 h 60"/>
                  <a:gd name="T4" fmla="*/ 66 w 160"/>
                  <a:gd name="T5" fmla="*/ 60 h 60"/>
                  <a:gd name="T6" fmla="*/ 19 w 160"/>
                  <a:gd name="T7" fmla="*/ 60 h 60"/>
                  <a:gd name="T8" fmla="*/ 0 w 160"/>
                  <a:gd name="T9" fmla="*/ 41 h 60"/>
                  <a:gd name="T10" fmla="*/ 19 w 160"/>
                  <a:gd name="T11" fmla="*/ 22 h 60"/>
                  <a:gd name="T12" fmla="*/ 57 w 160"/>
                  <a:gd name="T13" fmla="*/ 16 h 60"/>
                  <a:gd name="T14" fmla="*/ 158 w 160"/>
                  <a:gd name="T15" fmla="*/ 0 h 60"/>
                  <a:gd name="T16" fmla="*/ 160 w 160"/>
                  <a:gd name="T17" fmla="*/ 24 h 60"/>
                  <a:gd name="T18" fmla="*/ 160 w 160"/>
                  <a:gd name="T19"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60">
                    <a:moveTo>
                      <a:pt x="160" y="24"/>
                    </a:moveTo>
                    <a:lnTo>
                      <a:pt x="108" y="44"/>
                    </a:lnTo>
                    <a:lnTo>
                      <a:pt x="66" y="60"/>
                    </a:lnTo>
                    <a:lnTo>
                      <a:pt x="19" y="60"/>
                    </a:lnTo>
                    <a:lnTo>
                      <a:pt x="0" y="41"/>
                    </a:lnTo>
                    <a:lnTo>
                      <a:pt x="19" y="22"/>
                    </a:lnTo>
                    <a:lnTo>
                      <a:pt x="57" y="16"/>
                    </a:lnTo>
                    <a:lnTo>
                      <a:pt x="158" y="0"/>
                    </a:lnTo>
                    <a:lnTo>
                      <a:pt x="160" y="24"/>
                    </a:lnTo>
                    <a:lnTo>
                      <a:pt x="16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46" name="Freeform 142"/>
              <p:cNvSpPr>
                <a:spLocks/>
              </p:cNvSpPr>
              <p:nvPr/>
            </p:nvSpPr>
            <p:spPr bwMode="auto">
              <a:xfrm>
                <a:off x="3116" y="1522"/>
                <a:ext cx="64" cy="39"/>
              </a:xfrm>
              <a:custGeom>
                <a:avLst/>
                <a:gdLst>
                  <a:gd name="T0" fmla="*/ 127 w 127"/>
                  <a:gd name="T1" fmla="*/ 25 h 79"/>
                  <a:gd name="T2" fmla="*/ 86 w 127"/>
                  <a:gd name="T3" fmla="*/ 39 h 79"/>
                  <a:gd name="T4" fmla="*/ 52 w 127"/>
                  <a:gd name="T5" fmla="*/ 79 h 79"/>
                  <a:gd name="T6" fmla="*/ 26 w 127"/>
                  <a:gd name="T7" fmla="*/ 79 h 79"/>
                  <a:gd name="T8" fmla="*/ 0 w 127"/>
                  <a:gd name="T9" fmla="*/ 59 h 79"/>
                  <a:gd name="T10" fmla="*/ 19 w 127"/>
                  <a:gd name="T11" fmla="*/ 35 h 79"/>
                  <a:gd name="T12" fmla="*/ 65 w 127"/>
                  <a:gd name="T13" fmla="*/ 10 h 79"/>
                  <a:gd name="T14" fmla="*/ 124 w 127"/>
                  <a:gd name="T15" fmla="*/ 0 h 79"/>
                  <a:gd name="T16" fmla="*/ 127 w 127"/>
                  <a:gd name="T17" fmla="*/ 25 h 79"/>
                  <a:gd name="T18" fmla="*/ 127 w 127"/>
                  <a:gd name="T19"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79">
                    <a:moveTo>
                      <a:pt x="127" y="25"/>
                    </a:moveTo>
                    <a:lnTo>
                      <a:pt x="86" y="39"/>
                    </a:lnTo>
                    <a:lnTo>
                      <a:pt x="52" y="79"/>
                    </a:lnTo>
                    <a:lnTo>
                      <a:pt x="26" y="79"/>
                    </a:lnTo>
                    <a:lnTo>
                      <a:pt x="0" y="59"/>
                    </a:lnTo>
                    <a:lnTo>
                      <a:pt x="19" y="35"/>
                    </a:lnTo>
                    <a:lnTo>
                      <a:pt x="65" y="10"/>
                    </a:lnTo>
                    <a:lnTo>
                      <a:pt x="124" y="0"/>
                    </a:lnTo>
                    <a:lnTo>
                      <a:pt x="127" y="25"/>
                    </a:lnTo>
                    <a:lnTo>
                      <a:pt x="127"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47" name="Freeform 143"/>
              <p:cNvSpPr>
                <a:spLocks/>
              </p:cNvSpPr>
              <p:nvPr/>
            </p:nvSpPr>
            <p:spPr bwMode="auto">
              <a:xfrm>
                <a:off x="2995" y="1314"/>
                <a:ext cx="483" cy="330"/>
              </a:xfrm>
              <a:custGeom>
                <a:avLst/>
                <a:gdLst>
                  <a:gd name="T0" fmla="*/ 894 w 967"/>
                  <a:gd name="T1" fmla="*/ 184 h 662"/>
                  <a:gd name="T2" fmla="*/ 871 w 967"/>
                  <a:gd name="T3" fmla="*/ 177 h 662"/>
                  <a:gd name="T4" fmla="*/ 967 w 967"/>
                  <a:gd name="T5" fmla="*/ 269 h 662"/>
                  <a:gd name="T6" fmla="*/ 964 w 967"/>
                  <a:gd name="T7" fmla="*/ 299 h 662"/>
                  <a:gd name="T8" fmla="*/ 935 w 967"/>
                  <a:gd name="T9" fmla="*/ 326 h 662"/>
                  <a:gd name="T10" fmla="*/ 866 w 967"/>
                  <a:gd name="T11" fmla="*/ 360 h 662"/>
                  <a:gd name="T12" fmla="*/ 824 w 967"/>
                  <a:gd name="T13" fmla="*/ 345 h 662"/>
                  <a:gd name="T14" fmla="*/ 840 w 967"/>
                  <a:gd name="T15" fmla="*/ 305 h 662"/>
                  <a:gd name="T16" fmla="*/ 901 w 967"/>
                  <a:gd name="T17" fmla="*/ 274 h 662"/>
                  <a:gd name="T18" fmla="*/ 831 w 967"/>
                  <a:gd name="T19" fmla="*/ 164 h 662"/>
                  <a:gd name="T20" fmla="*/ 773 w 967"/>
                  <a:gd name="T21" fmla="*/ 133 h 662"/>
                  <a:gd name="T22" fmla="*/ 708 w 967"/>
                  <a:gd name="T23" fmla="*/ 118 h 662"/>
                  <a:gd name="T24" fmla="*/ 535 w 967"/>
                  <a:gd name="T25" fmla="*/ 78 h 662"/>
                  <a:gd name="T26" fmla="*/ 470 w 967"/>
                  <a:gd name="T27" fmla="*/ 57 h 662"/>
                  <a:gd name="T28" fmla="*/ 413 w 967"/>
                  <a:gd name="T29" fmla="*/ 43 h 662"/>
                  <a:gd name="T30" fmla="*/ 308 w 967"/>
                  <a:gd name="T31" fmla="*/ 69 h 662"/>
                  <a:gd name="T32" fmla="*/ 183 w 967"/>
                  <a:gd name="T33" fmla="*/ 213 h 662"/>
                  <a:gd name="T34" fmla="*/ 133 w 967"/>
                  <a:gd name="T35" fmla="*/ 247 h 662"/>
                  <a:gd name="T36" fmla="*/ 47 w 967"/>
                  <a:gd name="T37" fmla="*/ 362 h 662"/>
                  <a:gd name="T38" fmla="*/ 40 w 967"/>
                  <a:gd name="T39" fmla="*/ 425 h 662"/>
                  <a:gd name="T40" fmla="*/ 71 w 967"/>
                  <a:gd name="T41" fmla="*/ 501 h 662"/>
                  <a:gd name="T42" fmla="*/ 76 w 967"/>
                  <a:gd name="T43" fmla="*/ 612 h 662"/>
                  <a:gd name="T44" fmla="*/ 70 w 967"/>
                  <a:gd name="T45" fmla="*/ 662 h 662"/>
                  <a:gd name="T46" fmla="*/ 58 w 967"/>
                  <a:gd name="T47" fmla="*/ 651 h 662"/>
                  <a:gd name="T48" fmla="*/ 31 w 967"/>
                  <a:gd name="T49" fmla="*/ 529 h 662"/>
                  <a:gd name="T50" fmla="*/ 0 w 967"/>
                  <a:gd name="T51" fmla="*/ 443 h 662"/>
                  <a:gd name="T52" fmla="*/ 16 w 967"/>
                  <a:gd name="T53" fmla="*/ 367 h 662"/>
                  <a:gd name="T54" fmla="*/ 60 w 967"/>
                  <a:gd name="T55" fmla="*/ 296 h 662"/>
                  <a:gd name="T56" fmla="*/ 114 w 967"/>
                  <a:gd name="T57" fmla="*/ 230 h 662"/>
                  <a:gd name="T58" fmla="*/ 154 w 967"/>
                  <a:gd name="T59" fmla="*/ 166 h 662"/>
                  <a:gd name="T60" fmla="*/ 200 w 967"/>
                  <a:gd name="T61" fmla="*/ 94 h 662"/>
                  <a:gd name="T62" fmla="*/ 229 w 967"/>
                  <a:gd name="T63" fmla="*/ 62 h 662"/>
                  <a:gd name="T64" fmla="*/ 263 w 967"/>
                  <a:gd name="T65" fmla="*/ 33 h 662"/>
                  <a:gd name="T66" fmla="*/ 308 w 967"/>
                  <a:gd name="T67" fmla="*/ 11 h 662"/>
                  <a:gd name="T68" fmla="*/ 362 w 967"/>
                  <a:gd name="T69" fmla="*/ 0 h 662"/>
                  <a:gd name="T70" fmla="*/ 513 w 967"/>
                  <a:gd name="T71" fmla="*/ 24 h 662"/>
                  <a:gd name="T72" fmla="*/ 714 w 967"/>
                  <a:gd name="T73" fmla="*/ 51 h 662"/>
                  <a:gd name="T74" fmla="*/ 808 w 967"/>
                  <a:gd name="T75" fmla="*/ 75 h 662"/>
                  <a:gd name="T76" fmla="*/ 895 w 967"/>
                  <a:gd name="T77" fmla="*/ 144 h 662"/>
                  <a:gd name="T78" fmla="*/ 894 w 967"/>
                  <a:gd name="T79" fmla="*/ 184 h 662"/>
                  <a:gd name="T80" fmla="*/ 894 w 967"/>
                  <a:gd name="T81" fmla="*/ 184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7" h="662">
                    <a:moveTo>
                      <a:pt x="894" y="184"/>
                    </a:moveTo>
                    <a:lnTo>
                      <a:pt x="871" y="177"/>
                    </a:lnTo>
                    <a:lnTo>
                      <a:pt x="967" y="269"/>
                    </a:lnTo>
                    <a:lnTo>
                      <a:pt x="964" y="299"/>
                    </a:lnTo>
                    <a:lnTo>
                      <a:pt x="935" y="326"/>
                    </a:lnTo>
                    <a:lnTo>
                      <a:pt x="866" y="360"/>
                    </a:lnTo>
                    <a:lnTo>
                      <a:pt x="824" y="345"/>
                    </a:lnTo>
                    <a:lnTo>
                      <a:pt x="840" y="305"/>
                    </a:lnTo>
                    <a:lnTo>
                      <a:pt x="901" y="274"/>
                    </a:lnTo>
                    <a:lnTo>
                      <a:pt x="831" y="164"/>
                    </a:lnTo>
                    <a:lnTo>
                      <a:pt x="773" y="133"/>
                    </a:lnTo>
                    <a:lnTo>
                      <a:pt x="708" y="118"/>
                    </a:lnTo>
                    <a:lnTo>
                      <a:pt x="535" y="78"/>
                    </a:lnTo>
                    <a:lnTo>
                      <a:pt x="470" y="57"/>
                    </a:lnTo>
                    <a:lnTo>
                      <a:pt x="413" y="43"/>
                    </a:lnTo>
                    <a:lnTo>
                      <a:pt x="308" y="69"/>
                    </a:lnTo>
                    <a:lnTo>
                      <a:pt x="183" y="213"/>
                    </a:lnTo>
                    <a:lnTo>
                      <a:pt x="133" y="247"/>
                    </a:lnTo>
                    <a:lnTo>
                      <a:pt x="47" y="362"/>
                    </a:lnTo>
                    <a:lnTo>
                      <a:pt x="40" y="425"/>
                    </a:lnTo>
                    <a:lnTo>
                      <a:pt x="71" y="501"/>
                    </a:lnTo>
                    <a:lnTo>
                      <a:pt x="76" y="612"/>
                    </a:lnTo>
                    <a:lnTo>
                      <a:pt x="70" y="662"/>
                    </a:lnTo>
                    <a:lnTo>
                      <a:pt x="58" y="651"/>
                    </a:lnTo>
                    <a:lnTo>
                      <a:pt x="31" y="529"/>
                    </a:lnTo>
                    <a:lnTo>
                      <a:pt x="0" y="443"/>
                    </a:lnTo>
                    <a:lnTo>
                      <a:pt x="16" y="367"/>
                    </a:lnTo>
                    <a:lnTo>
                      <a:pt x="60" y="296"/>
                    </a:lnTo>
                    <a:lnTo>
                      <a:pt x="114" y="230"/>
                    </a:lnTo>
                    <a:lnTo>
                      <a:pt x="154" y="166"/>
                    </a:lnTo>
                    <a:lnTo>
                      <a:pt x="200" y="94"/>
                    </a:lnTo>
                    <a:lnTo>
                      <a:pt x="229" y="62"/>
                    </a:lnTo>
                    <a:lnTo>
                      <a:pt x="263" y="33"/>
                    </a:lnTo>
                    <a:lnTo>
                      <a:pt x="308" y="11"/>
                    </a:lnTo>
                    <a:lnTo>
                      <a:pt x="362" y="0"/>
                    </a:lnTo>
                    <a:lnTo>
                      <a:pt x="513" y="24"/>
                    </a:lnTo>
                    <a:lnTo>
                      <a:pt x="714" y="51"/>
                    </a:lnTo>
                    <a:lnTo>
                      <a:pt x="808" y="75"/>
                    </a:lnTo>
                    <a:lnTo>
                      <a:pt x="895" y="144"/>
                    </a:lnTo>
                    <a:lnTo>
                      <a:pt x="894" y="184"/>
                    </a:lnTo>
                    <a:lnTo>
                      <a:pt x="894" y="1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48" name="Freeform 144"/>
              <p:cNvSpPr>
                <a:spLocks/>
              </p:cNvSpPr>
              <p:nvPr/>
            </p:nvSpPr>
            <p:spPr bwMode="auto">
              <a:xfrm>
                <a:off x="3220" y="1499"/>
                <a:ext cx="119" cy="53"/>
              </a:xfrm>
              <a:custGeom>
                <a:avLst/>
                <a:gdLst>
                  <a:gd name="T0" fmla="*/ 185 w 239"/>
                  <a:gd name="T1" fmla="*/ 24 h 105"/>
                  <a:gd name="T2" fmla="*/ 239 w 239"/>
                  <a:gd name="T3" fmla="*/ 81 h 105"/>
                  <a:gd name="T4" fmla="*/ 232 w 239"/>
                  <a:gd name="T5" fmla="*/ 99 h 105"/>
                  <a:gd name="T6" fmla="*/ 214 w 239"/>
                  <a:gd name="T7" fmla="*/ 105 h 105"/>
                  <a:gd name="T8" fmla="*/ 190 w 239"/>
                  <a:gd name="T9" fmla="*/ 81 h 105"/>
                  <a:gd name="T10" fmla="*/ 194 w 239"/>
                  <a:gd name="T11" fmla="*/ 67 h 105"/>
                  <a:gd name="T12" fmla="*/ 146 w 239"/>
                  <a:gd name="T13" fmla="*/ 33 h 105"/>
                  <a:gd name="T14" fmla="*/ 10 w 239"/>
                  <a:gd name="T15" fmla="*/ 65 h 105"/>
                  <a:gd name="T16" fmla="*/ 0 w 239"/>
                  <a:gd name="T17" fmla="*/ 42 h 105"/>
                  <a:gd name="T18" fmla="*/ 82 w 239"/>
                  <a:gd name="T19" fmla="*/ 9 h 105"/>
                  <a:gd name="T20" fmla="*/ 171 w 239"/>
                  <a:gd name="T21" fmla="*/ 0 h 105"/>
                  <a:gd name="T22" fmla="*/ 185 w 239"/>
                  <a:gd name="T23" fmla="*/ 24 h 105"/>
                  <a:gd name="T24" fmla="*/ 185 w 239"/>
                  <a:gd name="T25"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105">
                    <a:moveTo>
                      <a:pt x="185" y="24"/>
                    </a:moveTo>
                    <a:lnTo>
                      <a:pt x="239" y="81"/>
                    </a:lnTo>
                    <a:lnTo>
                      <a:pt x="232" y="99"/>
                    </a:lnTo>
                    <a:lnTo>
                      <a:pt x="214" y="105"/>
                    </a:lnTo>
                    <a:lnTo>
                      <a:pt x="190" y="81"/>
                    </a:lnTo>
                    <a:lnTo>
                      <a:pt x="194" y="67"/>
                    </a:lnTo>
                    <a:lnTo>
                      <a:pt x="146" y="33"/>
                    </a:lnTo>
                    <a:lnTo>
                      <a:pt x="10" y="65"/>
                    </a:lnTo>
                    <a:lnTo>
                      <a:pt x="0" y="42"/>
                    </a:lnTo>
                    <a:lnTo>
                      <a:pt x="82" y="9"/>
                    </a:lnTo>
                    <a:lnTo>
                      <a:pt x="171" y="0"/>
                    </a:lnTo>
                    <a:lnTo>
                      <a:pt x="185" y="24"/>
                    </a:lnTo>
                    <a:lnTo>
                      <a:pt x="185"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49" name="Freeform 145"/>
              <p:cNvSpPr>
                <a:spLocks/>
              </p:cNvSpPr>
              <p:nvPr/>
            </p:nvSpPr>
            <p:spPr bwMode="auto">
              <a:xfrm>
                <a:off x="3369" y="1524"/>
                <a:ext cx="77" cy="59"/>
              </a:xfrm>
              <a:custGeom>
                <a:avLst/>
                <a:gdLst>
                  <a:gd name="T0" fmla="*/ 124 w 153"/>
                  <a:gd name="T1" fmla="*/ 49 h 118"/>
                  <a:gd name="T2" fmla="*/ 141 w 153"/>
                  <a:gd name="T3" fmla="*/ 57 h 118"/>
                  <a:gd name="T4" fmla="*/ 153 w 153"/>
                  <a:gd name="T5" fmla="*/ 86 h 118"/>
                  <a:gd name="T6" fmla="*/ 137 w 153"/>
                  <a:gd name="T7" fmla="*/ 116 h 118"/>
                  <a:gd name="T8" fmla="*/ 106 w 153"/>
                  <a:gd name="T9" fmla="*/ 118 h 118"/>
                  <a:gd name="T10" fmla="*/ 98 w 153"/>
                  <a:gd name="T11" fmla="*/ 90 h 118"/>
                  <a:gd name="T12" fmla="*/ 76 w 153"/>
                  <a:gd name="T13" fmla="*/ 32 h 118"/>
                  <a:gd name="T14" fmla="*/ 6 w 153"/>
                  <a:gd name="T15" fmla="*/ 46 h 118"/>
                  <a:gd name="T16" fmla="*/ 0 w 153"/>
                  <a:gd name="T17" fmla="*/ 21 h 118"/>
                  <a:gd name="T18" fmla="*/ 80 w 153"/>
                  <a:gd name="T19" fmla="*/ 0 h 118"/>
                  <a:gd name="T20" fmla="*/ 121 w 153"/>
                  <a:gd name="T21" fmla="*/ 8 h 118"/>
                  <a:gd name="T22" fmla="*/ 124 w 153"/>
                  <a:gd name="T23" fmla="*/ 49 h 118"/>
                  <a:gd name="T24" fmla="*/ 124 w 153"/>
                  <a:gd name="T25" fmla="*/ 4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118">
                    <a:moveTo>
                      <a:pt x="124" y="49"/>
                    </a:moveTo>
                    <a:lnTo>
                      <a:pt x="141" y="57"/>
                    </a:lnTo>
                    <a:lnTo>
                      <a:pt x="153" y="86"/>
                    </a:lnTo>
                    <a:lnTo>
                      <a:pt x="137" y="116"/>
                    </a:lnTo>
                    <a:lnTo>
                      <a:pt x="106" y="118"/>
                    </a:lnTo>
                    <a:lnTo>
                      <a:pt x="98" y="90"/>
                    </a:lnTo>
                    <a:lnTo>
                      <a:pt x="76" y="32"/>
                    </a:lnTo>
                    <a:lnTo>
                      <a:pt x="6" y="46"/>
                    </a:lnTo>
                    <a:lnTo>
                      <a:pt x="0" y="21"/>
                    </a:lnTo>
                    <a:lnTo>
                      <a:pt x="80" y="0"/>
                    </a:lnTo>
                    <a:lnTo>
                      <a:pt x="121" y="8"/>
                    </a:lnTo>
                    <a:lnTo>
                      <a:pt x="124" y="49"/>
                    </a:lnTo>
                    <a:lnTo>
                      <a:pt x="124"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50" name="Freeform 146"/>
              <p:cNvSpPr>
                <a:spLocks/>
              </p:cNvSpPr>
              <p:nvPr/>
            </p:nvSpPr>
            <p:spPr bwMode="auto">
              <a:xfrm>
                <a:off x="3298" y="1523"/>
                <a:ext cx="70" cy="177"/>
              </a:xfrm>
              <a:custGeom>
                <a:avLst/>
                <a:gdLst>
                  <a:gd name="T0" fmla="*/ 35 w 140"/>
                  <a:gd name="T1" fmla="*/ 326 h 353"/>
                  <a:gd name="T2" fmla="*/ 17 w 140"/>
                  <a:gd name="T3" fmla="*/ 353 h 353"/>
                  <a:gd name="T4" fmla="*/ 0 w 140"/>
                  <a:gd name="T5" fmla="*/ 332 h 353"/>
                  <a:gd name="T6" fmla="*/ 12 w 140"/>
                  <a:gd name="T7" fmla="*/ 307 h 353"/>
                  <a:gd name="T8" fmla="*/ 35 w 140"/>
                  <a:gd name="T9" fmla="*/ 299 h 353"/>
                  <a:gd name="T10" fmla="*/ 87 w 140"/>
                  <a:gd name="T11" fmla="*/ 286 h 353"/>
                  <a:gd name="T12" fmla="*/ 94 w 140"/>
                  <a:gd name="T13" fmla="*/ 164 h 353"/>
                  <a:gd name="T14" fmla="*/ 105 w 140"/>
                  <a:gd name="T15" fmla="*/ 15 h 353"/>
                  <a:gd name="T16" fmla="*/ 125 w 140"/>
                  <a:gd name="T17" fmla="*/ 0 h 353"/>
                  <a:gd name="T18" fmla="*/ 140 w 140"/>
                  <a:gd name="T19" fmla="*/ 20 h 353"/>
                  <a:gd name="T20" fmla="*/ 120 w 140"/>
                  <a:gd name="T21" fmla="*/ 166 h 353"/>
                  <a:gd name="T22" fmla="*/ 123 w 140"/>
                  <a:gd name="T23" fmla="*/ 241 h 353"/>
                  <a:gd name="T24" fmla="*/ 122 w 140"/>
                  <a:gd name="T25" fmla="*/ 307 h 353"/>
                  <a:gd name="T26" fmla="*/ 82 w 140"/>
                  <a:gd name="T27" fmla="*/ 324 h 353"/>
                  <a:gd name="T28" fmla="*/ 35 w 140"/>
                  <a:gd name="T29" fmla="*/ 326 h 353"/>
                  <a:gd name="T30" fmla="*/ 35 w 140"/>
                  <a:gd name="T31" fmla="*/ 32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353">
                    <a:moveTo>
                      <a:pt x="35" y="326"/>
                    </a:moveTo>
                    <a:lnTo>
                      <a:pt x="17" y="353"/>
                    </a:lnTo>
                    <a:lnTo>
                      <a:pt x="0" y="332"/>
                    </a:lnTo>
                    <a:lnTo>
                      <a:pt x="12" y="307"/>
                    </a:lnTo>
                    <a:lnTo>
                      <a:pt x="35" y="299"/>
                    </a:lnTo>
                    <a:lnTo>
                      <a:pt x="87" y="286"/>
                    </a:lnTo>
                    <a:lnTo>
                      <a:pt x="94" y="164"/>
                    </a:lnTo>
                    <a:lnTo>
                      <a:pt x="105" y="15"/>
                    </a:lnTo>
                    <a:lnTo>
                      <a:pt x="125" y="0"/>
                    </a:lnTo>
                    <a:lnTo>
                      <a:pt x="140" y="20"/>
                    </a:lnTo>
                    <a:lnTo>
                      <a:pt x="120" y="166"/>
                    </a:lnTo>
                    <a:lnTo>
                      <a:pt x="123" y="241"/>
                    </a:lnTo>
                    <a:lnTo>
                      <a:pt x="122" y="307"/>
                    </a:lnTo>
                    <a:lnTo>
                      <a:pt x="82" y="324"/>
                    </a:lnTo>
                    <a:lnTo>
                      <a:pt x="35" y="326"/>
                    </a:lnTo>
                    <a:lnTo>
                      <a:pt x="35" y="3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51" name="Freeform 147"/>
              <p:cNvSpPr>
                <a:spLocks/>
              </p:cNvSpPr>
              <p:nvPr/>
            </p:nvSpPr>
            <p:spPr bwMode="auto">
              <a:xfrm>
                <a:off x="3217" y="1602"/>
                <a:ext cx="132" cy="54"/>
              </a:xfrm>
              <a:custGeom>
                <a:avLst/>
                <a:gdLst>
                  <a:gd name="T0" fmla="*/ 26 w 264"/>
                  <a:gd name="T1" fmla="*/ 11 h 106"/>
                  <a:gd name="T2" fmla="*/ 64 w 264"/>
                  <a:gd name="T3" fmla="*/ 60 h 106"/>
                  <a:gd name="T4" fmla="*/ 118 w 264"/>
                  <a:gd name="T5" fmla="*/ 73 h 106"/>
                  <a:gd name="T6" fmla="*/ 238 w 264"/>
                  <a:gd name="T7" fmla="*/ 48 h 106"/>
                  <a:gd name="T8" fmla="*/ 264 w 264"/>
                  <a:gd name="T9" fmla="*/ 58 h 106"/>
                  <a:gd name="T10" fmla="*/ 248 w 264"/>
                  <a:gd name="T11" fmla="*/ 88 h 106"/>
                  <a:gd name="T12" fmla="*/ 197 w 264"/>
                  <a:gd name="T13" fmla="*/ 106 h 106"/>
                  <a:gd name="T14" fmla="*/ 76 w 264"/>
                  <a:gd name="T15" fmla="*/ 99 h 106"/>
                  <a:gd name="T16" fmla="*/ 0 w 264"/>
                  <a:gd name="T17" fmla="*/ 15 h 106"/>
                  <a:gd name="T18" fmla="*/ 10 w 264"/>
                  <a:gd name="T19" fmla="*/ 0 h 106"/>
                  <a:gd name="T20" fmla="*/ 26 w 264"/>
                  <a:gd name="T21" fmla="*/ 11 h 106"/>
                  <a:gd name="T22" fmla="*/ 26 w 264"/>
                  <a:gd name="T23"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 h="106">
                    <a:moveTo>
                      <a:pt x="26" y="11"/>
                    </a:moveTo>
                    <a:lnTo>
                      <a:pt x="64" y="60"/>
                    </a:lnTo>
                    <a:lnTo>
                      <a:pt x="118" y="73"/>
                    </a:lnTo>
                    <a:lnTo>
                      <a:pt x="238" y="48"/>
                    </a:lnTo>
                    <a:lnTo>
                      <a:pt x="264" y="58"/>
                    </a:lnTo>
                    <a:lnTo>
                      <a:pt x="248" y="88"/>
                    </a:lnTo>
                    <a:lnTo>
                      <a:pt x="197" y="106"/>
                    </a:lnTo>
                    <a:lnTo>
                      <a:pt x="76" y="99"/>
                    </a:lnTo>
                    <a:lnTo>
                      <a:pt x="0" y="15"/>
                    </a:lnTo>
                    <a:lnTo>
                      <a:pt x="10" y="0"/>
                    </a:lnTo>
                    <a:lnTo>
                      <a:pt x="26" y="11"/>
                    </a:lnTo>
                    <a:lnTo>
                      <a:pt x="2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52" name="Freeform 148"/>
              <p:cNvSpPr>
                <a:spLocks/>
              </p:cNvSpPr>
              <p:nvPr/>
            </p:nvSpPr>
            <p:spPr bwMode="auto">
              <a:xfrm>
                <a:off x="3344" y="1640"/>
                <a:ext cx="92" cy="53"/>
              </a:xfrm>
              <a:custGeom>
                <a:avLst/>
                <a:gdLst>
                  <a:gd name="T0" fmla="*/ 178 w 185"/>
                  <a:gd name="T1" fmla="*/ 79 h 107"/>
                  <a:gd name="T2" fmla="*/ 142 w 185"/>
                  <a:gd name="T3" fmla="*/ 97 h 107"/>
                  <a:gd name="T4" fmla="*/ 101 w 185"/>
                  <a:gd name="T5" fmla="*/ 107 h 107"/>
                  <a:gd name="T6" fmla="*/ 38 w 185"/>
                  <a:gd name="T7" fmla="*/ 79 h 107"/>
                  <a:gd name="T8" fmla="*/ 0 w 185"/>
                  <a:gd name="T9" fmla="*/ 18 h 107"/>
                  <a:gd name="T10" fmla="*/ 7 w 185"/>
                  <a:gd name="T11" fmla="*/ 0 h 107"/>
                  <a:gd name="T12" fmla="*/ 24 w 185"/>
                  <a:gd name="T13" fmla="*/ 9 h 107"/>
                  <a:gd name="T14" fmla="*/ 53 w 185"/>
                  <a:gd name="T15" fmla="*/ 49 h 107"/>
                  <a:gd name="T16" fmla="*/ 99 w 185"/>
                  <a:gd name="T17" fmla="*/ 65 h 107"/>
                  <a:gd name="T18" fmla="*/ 162 w 185"/>
                  <a:gd name="T19" fmla="*/ 43 h 107"/>
                  <a:gd name="T20" fmla="*/ 185 w 185"/>
                  <a:gd name="T21" fmla="*/ 46 h 107"/>
                  <a:gd name="T22" fmla="*/ 178 w 185"/>
                  <a:gd name="T23" fmla="*/ 79 h 107"/>
                  <a:gd name="T24" fmla="*/ 178 w 185"/>
                  <a:gd name="T25" fmla="*/ 7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7">
                    <a:moveTo>
                      <a:pt x="178" y="79"/>
                    </a:moveTo>
                    <a:lnTo>
                      <a:pt x="142" y="97"/>
                    </a:lnTo>
                    <a:lnTo>
                      <a:pt x="101" y="107"/>
                    </a:lnTo>
                    <a:lnTo>
                      <a:pt x="38" y="79"/>
                    </a:lnTo>
                    <a:lnTo>
                      <a:pt x="0" y="18"/>
                    </a:lnTo>
                    <a:lnTo>
                      <a:pt x="7" y="0"/>
                    </a:lnTo>
                    <a:lnTo>
                      <a:pt x="24" y="9"/>
                    </a:lnTo>
                    <a:lnTo>
                      <a:pt x="53" y="49"/>
                    </a:lnTo>
                    <a:lnTo>
                      <a:pt x="99" y="65"/>
                    </a:lnTo>
                    <a:lnTo>
                      <a:pt x="162" y="43"/>
                    </a:lnTo>
                    <a:lnTo>
                      <a:pt x="185" y="46"/>
                    </a:lnTo>
                    <a:lnTo>
                      <a:pt x="178" y="79"/>
                    </a:lnTo>
                    <a:lnTo>
                      <a:pt x="178"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53" name="Freeform 149"/>
              <p:cNvSpPr>
                <a:spLocks/>
              </p:cNvSpPr>
              <p:nvPr/>
            </p:nvSpPr>
            <p:spPr bwMode="auto">
              <a:xfrm>
                <a:off x="3094" y="1509"/>
                <a:ext cx="134" cy="86"/>
              </a:xfrm>
              <a:custGeom>
                <a:avLst/>
                <a:gdLst>
                  <a:gd name="T0" fmla="*/ 15 w 267"/>
                  <a:gd name="T1" fmla="*/ 0 h 171"/>
                  <a:gd name="T2" fmla="*/ 105 w 267"/>
                  <a:gd name="T3" fmla="*/ 43 h 171"/>
                  <a:gd name="T4" fmla="*/ 192 w 267"/>
                  <a:gd name="T5" fmla="*/ 99 h 171"/>
                  <a:gd name="T6" fmla="*/ 263 w 267"/>
                  <a:gd name="T7" fmla="*/ 149 h 171"/>
                  <a:gd name="T8" fmla="*/ 267 w 267"/>
                  <a:gd name="T9" fmla="*/ 167 h 171"/>
                  <a:gd name="T10" fmla="*/ 250 w 267"/>
                  <a:gd name="T11" fmla="*/ 171 h 171"/>
                  <a:gd name="T12" fmla="*/ 174 w 267"/>
                  <a:gd name="T13" fmla="*/ 130 h 171"/>
                  <a:gd name="T14" fmla="*/ 8 w 267"/>
                  <a:gd name="T15" fmla="*/ 25 h 171"/>
                  <a:gd name="T16" fmla="*/ 0 w 267"/>
                  <a:gd name="T17" fmla="*/ 8 h 171"/>
                  <a:gd name="T18" fmla="*/ 15 w 267"/>
                  <a:gd name="T19" fmla="*/ 0 h 171"/>
                  <a:gd name="T20" fmla="*/ 15 w 267"/>
                  <a:gd name="T2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7" h="171">
                    <a:moveTo>
                      <a:pt x="15" y="0"/>
                    </a:moveTo>
                    <a:lnTo>
                      <a:pt x="105" y="43"/>
                    </a:lnTo>
                    <a:lnTo>
                      <a:pt x="192" y="99"/>
                    </a:lnTo>
                    <a:lnTo>
                      <a:pt x="263" y="149"/>
                    </a:lnTo>
                    <a:lnTo>
                      <a:pt x="267" y="167"/>
                    </a:lnTo>
                    <a:lnTo>
                      <a:pt x="250" y="171"/>
                    </a:lnTo>
                    <a:lnTo>
                      <a:pt x="174" y="130"/>
                    </a:lnTo>
                    <a:lnTo>
                      <a:pt x="8" y="25"/>
                    </a:lnTo>
                    <a:lnTo>
                      <a:pt x="0" y="8"/>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54" name="Freeform 150"/>
              <p:cNvSpPr>
                <a:spLocks/>
              </p:cNvSpPr>
              <p:nvPr/>
            </p:nvSpPr>
            <p:spPr bwMode="auto">
              <a:xfrm>
                <a:off x="3059" y="1650"/>
                <a:ext cx="269" cy="197"/>
              </a:xfrm>
              <a:custGeom>
                <a:avLst/>
                <a:gdLst>
                  <a:gd name="T0" fmla="*/ 24 w 539"/>
                  <a:gd name="T1" fmla="*/ 6 h 395"/>
                  <a:gd name="T2" fmla="*/ 72 w 539"/>
                  <a:gd name="T3" fmla="*/ 107 h 395"/>
                  <a:gd name="T4" fmla="*/ 94 w 539"/>
                  <a:gd name="T5" fmla="*/ 161 h 395"/>
                  <a:gd name="T6" fmla="*/ 122 w 539"/>
                  <a:gd name="T7" fmla="*/ 210 h 395"/>
                  <a:gd name="T8" fmla="*/ 166 w 539"/>
                  <a:gd name="T9" fmla="*/ 263 h 395"/>
                  <a:gd name="T10" fmla="*/ 222 w 539"/>
                  <a:gd name="T11" fmla="*/ 305 h 395"/>
                  <a:gd name="T12" fmla="*/ 285 w 539"/>
                  <a:gd name="T13" fmla="*/ 332 h 395"/>
                  <a:gd name="T14" fmla="*/ 355 w 539"/>
                  <a:gd name="T15" fmla="*/ 338 h 395"/>
                  <a:gd name="T16" fmla="*/ 449 w 539"/>
                  <a:gd name="T17" fmla="*/ 303 h 395"/>
                  <a:gd name="T18" fmla="*/ 518 w 539"/>
                  <a:gd name="T19" fmla="*/ 234 h 395"/>
                  <a:gd name="T20" fmla="*/ 539 w 539"/>
                  <a:gd name="T21" fmla="*/ 248 h 395"/>
                  <a:gd name="T22" fmla="*/ 519 w 539"/>
                  <a:gd name="T23" fmla="*/ 281 h 395"/>
                  <a:gd name="T24" fmla="*/ 492 w 539"/>
                  <a:gd name="T25" fmla="*/ 316 h 395"/>
                  <a:gd name="T26" fmla="*/ 460 w 539"/>
                  <a:gd name="T27" fmla="*/ 348 h 395"/>
                  <a:gd name="T28" fmla="*/ 429 w 539"/>
                  <a:gd name="T29" fmla="*/ 370 h 395"/>
                  <a:gd name="T30" fmla="*/ 377 w 539"/>
                  <a:gd name="T31" fmla="*/ 389 h 395"/>
                  <a:gd name="T32" fmla="*/ 328 w 539"/>
                  <a:gd name="T33" fmla="*/ 395 h 395"/>
                  <a:gd name="T34" fmla="*/ 240 w 539"/>
                  <a:gd name="T35" fmla="*/ 368 h 395"/>
                  <a:gd name="T36" fmla="*/ 164 w 539"/>
                  <a:gd name="T37" fmla="*/ 307 h 395"/>
                  <a:gd name="T38" fmla="*/ 98 w 539"/>
                  <a:gd name="T39" fmla="*/ 227 h 395"/>
                  <a:gd name="T40" fmla="*/ 42 w 539"/>
                  <a:gd name="T41" fmla="*/ 126 h 395"/>
                  <a:gd name="T42" fmla="*/ 0 w 539"/>
                  <a:gd name="T43" fmla="*/ 17 h 395"/>
                  <a:gd name="T44" fmla="*/ 6 w 539"/>
                  <a:gd name="T45" fmla="*/ 0 h 395"/>
                  <a:gd name="T46" fmla="*/ 24 w 539"/>
                  <a:gd name="T47" fmla="*/ 6 h 395"/>
                  <a:gd name="T48" fmla="*/ 24 w 539"/>
                  <a:gd name="T49" fmla="*/ 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9" h="395">
                    <a:moveTo>
                      <a:pt x="24" y="6"/>
                    </a:moveTo>
                    <a:lnTo>
                      <a:pt x="72" y="107"/>
                    </a:lnTo>
                    <a:lnTo>
                      <a:pt x="94" y="161"/>
                    </a:lnTo>
                    <a:lnTo>
                      <a:pt x="122" y="210"/>
                    </a:lnTo>
                    <a:lnTo>
                      <a:pt x="166" y="263"/>
                    </a:lnTo>
                    <a:lnTo>
                      <a:pt x="222" y="305"/>
                    </a:lnTo>
                    <a:lnTo>
                      <a:pt x="285" y="332"/>
                    </a:lnTo>
                    <a:lnTo>
                      <a:pt x="355" y="338"/>
                    </a:lnTo>
                    <a:lnTo>
                      <a:pt x="449" y="303"/>
                    </a:lnTo>
                    <a:lnTo>
                      <a:pt x="518" y="234"/>
                    </a:lnTo>
                    <a:lnTo>
                      <a:pt x="539" y="248"/>
                    </a:lnTo>
                    <a:lnTo>
                      <a:pt x="519" y="281"/>
                    </a:lnTo>
                    <a:lnTo>
                      <a:pt x="492" y="316"/>
                    </a:lnTo>
                    <a:lnTo>
                      <a:pt x="460" y="348"/>
                    </a:lnTo>
                    <a:lnTo>
                      <a:pt x="429" y="370"/>
                    </a:lnTo>
                    <a:lnTo>
                      <a:pt x="377" y="389"/>
                    </a:lnTo>
                    <a:lnTo>
                      <a:pt x="328" y="395"/>
                    </a:lnTo>
                    <a:lnTo>
                      <a:pt x="240" y="368"/>
                    </a:lnTo>
                    <a:lnTo>
                      <a:pt x="164" y="307"/>
                    </a:lnTo>
                    <a:lnTo>
                      <a:pt x="98" y="227"/>
                    </a:lnTo>
                    <a:lnTo>
                      <a:pt x="42" y="126"/>
                    </a:lnTo>
                    <a:lnTo>
                      <a:pt x="0" y="17"/>
                    </a:lnTo>
                    <a:lnTo>
                      <a:pt x="6" y="0"/>
                    </a:lnTo>
                    <a:lnTo>
                      <a:pt x="24" y="6"/>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55" name="Freeform 151"/>
              <p:cNvSpPr>
                <a:spLocks/>
              </p:cNvSpPr>
              <p:nvPr/>
            </p:nvSpPr>
            <p:spPr bwMode="auto">
              <a:xfrm>
                <a:off x="3177" y="1671"/>
                <a:ext cx="131" cy="51"/>
              </a:xfrm>
              <a:custGeom>
                <a:avLst/>
                <a:gdLst>
                  <a:gd name="T0" fmla="*/ 239 w 261"/>
                  <a:gd name="T1" fmla="*/ 48 h 102"/>
                  <a:gd name="T2" fmla="*/ 200 w 261"/>
                  <a:gd name="T3" fmla="*/ 34 h 102"/>
                  <a:gd name="T4" fmla="*/ 157 w 261"/>
                  <a:gd name="T5" fmla="*/ 48 h 102"/>
                  <a:gd name="T6" fmla="*/ 120 w 261"/>
                  <a:gd name="T7" fmla="*/ 58 h 102"/>
                  <a:gd name="T8" fmla="*/ 52 w 261"/>
                  <a:gd name="T9" fmla="*/ 78 h 102"/>
                  <a:gd name="T10" fmla="*/ 20 w 261"/>
                  <a:gd name="T11" fmla="*/ 102 h 102"/>
                  <a:gd name="T12" fmla="*/ 0 w 261"/>
                  <a:gd name="T13" fmla="*/ 95 h 102"/>
                  <a:gd name="T14" fmla="*/ 6 w 261"/>
                  <a:gd name="T15" fmla="*/ 73 h 102"/>
                  <a:gd name="T16" fmla="*/ 96 w 261"/>
                  <a:gd name="T17" fmla="*/ 33 h 102"/>
                  <a:gd name="T18" fmla="*/ 146 w 261"/>
                  <a:gd name="T19" fmla="*/ 6 h 102"/>
                  <a:gd name="T20" fmla="*/ 209 w 261"/>
                  <a:gd name="T21" fmla="*/ 0 h 102"/>
                  <a:gd name="T22" fmla="*/ 261 w 261"/>
                  <a:gd name="T23" fmla="*/ 34 h 102"/>
                  <a:gd name="T24" fmla="*/ 257 w 261"/>
                  <a:gd name="T25" fmla="*/ 52 h 102"/>
                  <a:gd name="T26" fmla="*/ 239 w 261"/>
                  <a:gd name="T27" fmla="*/ 48 h 102"/>
                  <a:gd name="T28" fmla="*/ 239 w 261"/>
                  <a:gd name="T29"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102">
                    <a:moveTo>
                      <a:pt x="239" y="48"/>
                    </a:moveTo>
                    <a:lnTo>
                      <a:pt x="200" y="34"/>
                    </a:lnTo>
                    <a:lnTo>
                      <a:pt x="157" y="48"/>
                    </a:lnTo>
                    <a:lnTo>
                      <a:pt x="120" y="58"/>
                    </a:lnTo>
                    <a:lnTo>
                      <a:pt x="52" y="78"/>
                    </a:lnTo>
                    <a:lnTo>
                      <a:pt x="20" y="102"/>
                    </a:lnTo>
                    <a:lnTo>
                      <a:pt x="0" y="95"/>
                    </a:lnTo>
                    <a:lnTo>
                      <a:pt x="6" y="73"/>
                    </a:lnTo>
                    <a:lnTo>
                      <a:pt x="96" y="33"/>
                    </a:lnTo>
                    <a:lnTo>
                      <a:pt x="146" y="6"/>
                    </a:lnTo>
                    <a:lnTo>
                      <a:pt x="209" y="0"/>
                    </a:lnTo>
                    <a:lnTo>
                      <a:pt x="261" y="34"/>
                    </a:lnTo>
                    <a:lnTo>
                      <a:pt x="257" y="52"/>
                    </a:lnTo>
                    <a:lnTo>
                      <a:pt x="239" y="48"/>
                    </a:lnTo>
                    <a:lnTo>
                      <a:pt x="23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56" name="Freeform 152"/>
              <p:cNvSpPr>
                <a:spLocks/>
              </p:cNvSpPr>
              <p:nvPr/>
            </p:nvSpPr>
            <p:spPr bwMode="auto">
              <a:xfrm>
                <a:off x="3208" y="1719"/>
                <a:ext cx="145" cy="54"/>
              </a:xfrm>
              <a:custGeom>
                <a:avLst/>
                <a:gdLst>
                  <a:gd name="T0" fmla="*/ 32 w 289"/>
                  <a:gd name="T1" fmla="*/ 15 h 108"/>
                  <a:gd name="T2" fmla="*/ 47 w 289"/>
                  <a:gd name="T3" fmla="*/ 31 h 108"/>
                  <a:gd name="T4" fmla="*/ 75 w 289"/>
                  <a:gd name="T5" fmla="*/ 28 h 108"/>
                  <a:gd name="T6" fmla="*/ 131 w 289"/>
                  <a:gd name="T7" fmla="*/ 31 h 108"/>
                  <a:gd name="T8" fmla="*/ 149 w 289"/>
                  <a:gd name="T9" fmla="*/ 60 h 108"/>
                  <a:gd name="T10" fmla="*/ 190 w 289"/>
                  <a:gd name="T11" fmla="*/ 58 h 108"/>
                  <a:gd name="T12" fmla="*/ 263 w 289"/>
                  <a:gd name="T13" fmla="*/ 86 h 108"/>
                  <a:gd name="T14" fmla="*/ 289 w 289"/>
                  <a:gd name="T15" fmla="*/ 103 h 108"/>
                  <a:gd name="T16" fmla="*/ 259 w 289"/>
                  <a:gd name="T17" fmla="*/ 108 h 108"/>
                  <a:gd name="T18" fmla="*/ 161 w 289"/>
                  <a:gd name="T19" fmla="*/ 93 h 108"/>
                  <a:gd name="T20" fmla="*/ 137 w 289"/>
                  <a:gd name="T21" fmla="*/ 89 h 108"/>
                  <a:gd name="T22" fmla="*/ 113 w 289"/>
                  <a:gd name="T23" fmla="*/ 67 h 108"/>
                  <a:gd name="T24" fmla="*/ 0 w 289"/>
                  <a:gd name="T25" fmla="*/ 19 h 108"/>
                  <a:gd name="T26" fmla="*/ 12 w 289"/>
                  <a:gd name="T27" fmla="*/ 0 h 108"/>
                  <a:gd name="T28" fmla="*/ 32 w 289"/>
                  <a:gd name="T29" fmla="*/ 15 h 108"/>
                  <a:gd name="T30" fmla="*/ 32 w 289"/>
                  <a:gd name="T31"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108">
                    <a:moveTo>
                      <a:pt x="32" y="15"/>
                    </a:moveTo>
                    <a:lnTo>
                      <a:pt x="47" y="31"/>
                    </a:lnTo>
                    <a:lnTo>
                      <a:pt x="75" y="28"/>
                    </a:lnTo>
                    <a:lnTo>
                      <a:pt x="131" y="31"/>
                    </a:lnTo>
                    <a:lnTo>
                      <a:pt x="149" y="60"/>
                    </a:lnTo>
                    <a:lnTo>
                      <a:pt x="190" y="58"/>
                    </a:lnTo>
                    <a:lnTo>
                      <a:pt x="263" y="86"/>
                    </a:lnTo>
                    <a:lnTo>
                      <a:pt x="289" y="103"/>
                    </a:lnTo>
                    <a:lnTo>
                      <a:pt x="259" y="108"/>
                    </a:lnTo>
                    <a:lnTo>
                      <a:pt x="161" y="93"/>
                    </a:lnTo>
                    <a:lnTo>
                      <a:pt x="137" y="89"/>
                    </a:lnTo>
                    <a:lnTo>
                      <a:pt x="113" y="67"/>
                    </a:lnTo>
                    <a:lnTo>
                      <a:pt x="0" y="19"/>
                    </a:lnTo>
                    <a:lnTo>
                      <a:pt x="12" y="0"/>
                    </a:lnTo>
                    <a:lnTo>
                      <a:pt x="32" y="15"/>
                    </a:lnTo>
                    <a:lnTo>
                      <a:pt x="3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57" name="Freeform 153"/>
              <p:cNvSpPr>
                <a:spLocks/>
              </p:cNvSpPr>
              <p:nvPr/>
            </p:nvSpPr>
            <p:spPr bwMode="auto">
              <a:xfrm>
                <a:off x="3319" y="1698"/>
                <a:ext cx="39" cy="75"/>
              </a:xfrm>
              <a:custGeom>
                <a:avLst/>
                <a:gdLst>
                  <a:gd name="T0" fmla="*/ 18 w 76"/>
                  <a:gd name="T1" fmla="*/ 0 h 150"/>
                  <a:gd name="T2" fmla="*/ 59 w 76"/>
                  <a:gd name="T3" fmla="*/ 41 h 150"/>
                  <a:gd name="T4" fmla="*/ 73 w 76"/>
                  <a:gd name="T5" fmla="*/ 99 h 150"/>
                  <a:gd name="T6" fmla="*/ 76 w 76"/>
                  <a:gd name="T7" fmla="*/ 124 h 150"/>
                  <a:gd name="T8" fmla="*/ 75 w 76"/>
                  <a:gd name="T9" fmla="*/ 132 h 150"/>
                  <a:gd name="T10" fmla="*/ 58 w 76"/>
                  <a:gd name="T11" fmla="*/ 150 h 150"/>
                  <a:gd name="T12" fmla="*/ 40 w 76"/>
                  <a:gd name="T13" fmla="*/ 132 h 150"/>
                  <a:gd name="T14" fmla="*/ 7 w 76"/>
                  <a:gd name="T15" fmla="*/ 24 h 150"/>
                  <a:gd name="T16" fmla="*/ 0 w 76"/>
                  <a:gd name="T17" fmla="*/ 6 h 150"/>
                  <a:gd name="T18" fmla="*/ 18 w 76"/>
                  <a:gd name="T19" fmla="*/ 0 h 150"/>
                  <a:gd name="T20" fmla="*/ 18 w 76"/>
                  <a:gd name="T21"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50">
                    <a:moveTo>
                      <a:pt x="18" y="0"/>
                    </a:moveTo>
                    <a:lnTo>
                      <a:pt x="59" y="41"/>
                    </a:lnTo>
                    <a:lnTo>
                      <a:pt x="73" y="99"/>
                    </a:lnTo>
                    <a:lnTo>
                      <a:pt x="76" y="124"/>
                    </a:lnTo>
                    <a:lnTo>
                      <a:pt x="75" y="132"/>
                    </a:lnTo>
                    <a:lnTo>
                      <a:pt x="58" y="150"/>
                    </a:lnTo>
                    <a:lnTo>
                      <a:pt x="40" y="132"/>
                    </a:lnTo>
                    <a:lnTo>
                      <a:pt x="7" y="24"/>
                    </a:lnTo>
                    <a:lnTo>
                      <a:pt x="0" y="6"/>
                    </a:lnTo>
                    <a:lnTo>
                      <a:pt x="18"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58" name="Freeform 154"/>
              <p:cNvSpPr>
                <a:spLocks/>
              </p:cNvSpPr>
              <p:nvPr/>
            </p:nvSpPr>
            <p:spPr bwMode="auto">
              <a:xfrm>
                <a:off x="3421" y="1710"/>
                <a:ext cx="426" cy="365"/>
              </a:xfrm>
              <a:custGeom>
                <a:avLst/>
                <a:gdLst>
                  <a:gd name="T0" fmla="*/ 5 w 852"/>
                  <a:gd name="T1" fmla="*/ 709 h 731"/>
                  <a:gd name="T2" fmla="*/ 456 w 852"/>
                  <a:gd name="T3" fmla="*/ 212 h 731"/>
                  <a:gd name="T4" fmla="*/ 503 w 852"/>
                  <a:gd name="T5" fmla="*/ 161 h 731"/>
                  <a:gd name="T6" fmla="*/ 552 w 852"/>
                  <a:gd name="T7" fmla="*/ 114 h 731"/>
                  <a:gd name="T8" fmla="*/ 603 w 852"/>
                  <a:gd name="T9" fmla="*/ 69 h 731"/>
                  <a:gd name="T10" fmla="*/ 660 w 852"/>
                  <a:gd name="T11" fmla="*/ 29 h 731"/>
                  <a:gd name="T12" fmla="*/ 721 w 852"/>
                  <a:gd name="T13" fmla="*/ 0 h 731"/>
                  <a:gd name="T14" fmla="*/ 793 w 852"/>
                  <a:gd name="T15" fmla="*/ 21 h 731"/>
                  <a:gd name="T16" fmla="*/ 844 w 852"/>
                  <a:gd name="T17" fmla="*/ 76 h 731"/>
                  <a:gd name="T18" fmla="*/ 852 w 852"/>
                  <a:gd name="T19" fmla="*/ 132 h 731"/>
                  <a:gd name="T20" fmla="*/ 831 w 852"/>
                  <a:gd name="T21" fmla="*/ 198 h 731"/>
                  <a:gd name="T22" fmla="*/ 798 w 852"/>
                  <a:gd name="T23" fmla="*/ 265 h 731"/>
                  <a:gd name="T24" fmla="*/ 768 w 852"/>
                  <a:gd name="T25" fmla="*/ 320 h 731"/>
                  <a:gd name="T26" fmla="*/ 721 w 852"/>
                  <a:gd name="T27" fmla="*/ 399 h 731"/>
                  <a:gd name="T28" fmla="*/ 683 w 852"/>
                  <a:gd name="T29" fmla="*/ 463 h 731"/>
                  <a:gd name="T30" fmla="*/ 665 w 852"/>
                  <a:gd name="T31" fmla="*/ 530 h 731"/>
                  <a:gd name="T32" fmla="*/ 679 w 852"/>
                  <a:gd name="T33" fmla="*/ 620 h 731"/>
                  <a:gd name="T34" fmla="*/ 676 w 852"/>
                  <a:gd name="T35" fmla="*/ 638 h 731"/>
                  <a:gd name="T36" fmla="*/ 658 w 852"/>
                  <a:gd name="T37" fmla="*/ 634 h 731"/>
                  <a:gd name="T38" fmla="*/ 622 w 852"/>
                  <a:gd name="T39" fmla="*/ 559 h 731"/>
                  <a:gd name="T40" fmla="*/ 632 w 852"/>
                  <a:gd name="T41" fmla="*/ 461 h 731"/>
                  <a:gd name="T42" fmla="*/ 665 w 852"/>
                  <a:gd name="T43" fmla="*/ 363 h 731"/>
                  <a:gd name="T44" fmla="*/ 700 w 852"/>
                  <a:gd name="T45" fmla="*/ 287 h 731"/>
                  <a:gd name="T46" fmla="*/ 719 w 852"/>
                  <a:gd name="T47" fmla="*/ 249 h 731"/>
                  <a:gd name="T48" fmla="*/ 751 w 852"/>
                  <a:gd name="T49" fmla="*/ 193 h 731"/>
                  <a:gd name="T50" fmla="*/ 790 w 852"/>
                  <a:gd name="T51" fmla="*/ 112 h 731"/>
                  <a:gd name="T52" fmla="*/ 764 w 852"/>
                  <a:gd name="T53" fmla="*/ 72 h 731"/>
                  <a:gd name="T54" fmla="*/ 723 w 852"/>
                  <a:gd name="T55" fmla="*/ 51 h 731"/>
                  <a:gd name="T56" fmla="*/ 606 w 852"/>
                  <a:gd name="T57" fmla="*/ 134 h 731"/>
                  <a:gd name="T58" fmla="*/ 563 w 852"/>
                  <a:gd name="T59" fmla="*/ 175 h 731"/>
                  <a:gd name="T60" fmla="*/ 516 w 852"/>
                  <a:gd name="T61" fmla="*/ 219 h 731"/>
                  <a:gd name="T62" fmla="*/ 466 w 852"/>
                  <a:gd name="T63" fmla="*/ 267 h 731"/>
                  <a:gd name="T64" fmla="*/ 415 w 852"/>
                  <a:gd name="T65" fmla="*/ 319 h 731"/>
                  <a:gd name="T66" fmla="*/ 365 w 852"/>
                  <a:gd name="T67" fmla="*/ 370 h 731"/>
                  <a:gd name="T68" fmla="*/ 315 w 852"/>
                  <a:gd name="T69" fmla="*/ 421 h 731"/>
                  <a:gd name="T70" fmla="*/ 266 w 852"/>
                  <a:gd name="T71" fmla="*/ 471 h 731"/>
                  <a:gd name="T72" fmla="*/ 223 w 852"/>
                  <a:gd name="T73" fmla="*/ 516 h 731"/>
                  <a:gd name="T74" fmla="*/ 149 w 852"/>
                  <a:gd name="T75" fmla="*/ 595 h 731"/>
                  <a:gd name="T76" fmla="*/ 103 w 852"/>
                  <a:gd name="T77" fmla="*/ 645 h 731"/>
                  <a:gd name="T78" fmla="*/ 77 w 852"/>
                  <a:gd name="T79" fmla="*/ 670 h 731"/>
                  <a:gd name="T80" fmla="*/ 34 w 852"/>
                  <a:gd name="T81" fmla="*/ 709 h 731"/>
                  <a:gd name="T82" fmla="*/ 0 w 852"/>
                  <a:gd name="T83" fmla="*/ 731 h 731"/>
                  <a:gd name="T84" fmla="*/ 5 w 852"/>
                  <a:gd name="T85" fmla="*/ 709 h 731"/>
                  <a:gd name="T86" fmla="*/ 5 w 852"/>
                  <a:gd name="T87" fmla="*/ 709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2" h="731">
                    <a:moveTo>
                      <a:pt x="5" y="709"/>
                    </a:moveTo>
                    <a:lnTo>
                      <a:pt x="456" y="212"/>
                    </a:lnTo>
                    <a:lnTo>
                      <a:pt x="503" y="161"/>
                    </a:lnTo>
                    <a:lnTo>
                      <a:pt x="552" y="114"/>
                    </a:lnTo>
                    <a:lnTo>
                      <a:pt x="603" y="69"/>
                    </a:lnTo>
                    <a:lnTo>
                      <a:pt x="660" y="29"/>
                    </a:lnTo>
                    <a:lnTo>
                      <a:pt x="721" y="0"/>
                    </a:lnTo>
                    <a:lnTo>
                      <a:pt x="793" y="21"/>
                    </a:lnTo>
                    <a:lnTo>
                      <a:pt x="844" y="76"/>
                    </a:lnTo>
                    <a:lnTo>
                      <a:pt x="852" y="132"/>
                    </a:lnTo>
                    <a:lnTo>
                      <a:pt x="831" y="198"/>
                    </a:lnTo>
                    <a:lnTo>
                      <a:pt x="798" y="265"/>
                    </a:lnTo>
                    <a:lnTo>
                      <a:pt x="768" y="320"/>
                    </a:lnTo>
                    <a:lnTo>
                      <a:pt x="721" y="399"/>
                    </a:lnTo>
                    <a:lnTo>
                      <a:pt x="683" y="463"/>
                    </a:lnTo>
                    <a:lnTo>
                      <a:pt x="665" y="530"/>
                    </a:lnTo>
                    <a:lnTo>
                      <a:pt x="679" y="620"/>
                    </a:lnTo>
                    <a:lnTo>
                      <a:pt x="676" y="638"/>
                    </a:lnTo>
                    <a:lnTo>
                      <a:pt x="658" y="634"/>
                    </a:lnTo>
                    <a:lnTo>
                      <a:pt x="622" y="559"/>
                    </a:lnTo>
                    <a:lnTo>
                      <a:pt x="632" y="461"/>
                    </a:lnTo>
                    <a:lnTo>
                      <a:pt x="665" y="363"/>
                    </a:lnTo>
                    <a:lnTo>
                      <a:pt x="700" y="287"/>
                    </a:lnTo>
                    <a:lnTo>
                      <a:pt x="719" y="249"/>
                    </a:lnTo>
                    <a:lnTo>
                      <a:pt x="751" y="193"/>
                    </a:lnTo>
                    <a:lnTo>
                      <a:pt x="790" y="112"/>
                    </a:lnTo>
                    <a:lnTo>
                      <a:pt x="764" y="72"/>
                    </a:lnTo>
                    <a:lnTo>
                      <a:pt x="723" y="51"/>
                    </a:lnTo>
                    <a:lnTo>
                      <a:pt x="606" y="134"/>
                    </a:lnTo>
                    <a:lnTo>
                      <a:pt x="563" y="175"/>
                    </a:lnTo>
                    <a:lnTo>
                      <a:pt x="516" y="219"/>
                    </a:lnTo>
                    <a:lnTo>
                      <a:pt x="466" y="267"/>
                    </a:lnTo>
                    <a:lnTo>
                      <a:pt x="415" y="319"/>
                    </a:lnTo>
                    <a:lnTo>
                      <a:pt x="365" y="370"/>
                    </a:lnTo>
                    <a:lnTo>
                      <a:pt x="315" y="421"/>
                    </a:lnTo>
                    <a:lnTo>
                      <a:pt x="266" y="471"/>
                    </a:lnTo>
                    <a:lnTo>
                      <a:pt x="223" y="516"/>
                    </a:lnTo>
                    <a:lnTo>
                      <a:pt x="149" y="595"/>
                    </a:lnTo>
                    <a:lnTo>
                      <a:pt x="103" y="645"/>
                    </a:lnTo>
                    <a:lnTo>
                      <a:pt x="77" y="670"/>
                    </a:lnTo>
                    <a:lnTo>
                      <a:pt x="34" y="709"/>
                    </a:lnTo>
                    <a:lnTo>
                      <a:pt x="0" y="731"/>
                    </a:lnTo>
                    <a:lnTo>
                      <a:pt x="5" y="709"/>
                    </a:lnTo>
                    <a:lnTo>
                      <a:pt x="5" y="7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59" name="Freeform 155"/>
              <p:cNvSpPr>
                <a:spLocks/>
              </p:cNvSpPr>
              <p:nvPr/>
            </p:nvSpPr>
            <p:spPr bwMode="auto">
              <a:xfrm>
                <a:off x="3820" y="1688"/>
                <a:ext cx="220" cy="226"/>
              </a:xfrm>
              <a:custGeom>
                <a:avLst/>
                <a:gdLst>
                  <a:gd name="T0" fmla="*/ 15 w 441"/>
                  <a:gd name="T1" fmla="*/ 0 h 453"/>
                  <a:gd name="T2" fmla="*/ 92 w 441"/>
                  <a:gd name="T3" fmla="*/ 26 h 453"/>
                  <a:gd name="T4" fmla="*/ 154 w 441"/>
                  <a:gd name="T5" fmla="*/ 96 h 453"/>
                  <a:gd name="T6" fmla="*/ 206 w 441"/>
                  <a:gd name="T7" fmla="*/ 179 h 453"/>
                  <a:gd name="T8" fmla="*/ 252 w 441"/>
                  <a:gd name="T9" fmla="*/ 251 h 453"/>
                  <a:gd name="T10" fmla="*/ 316 w 441"/>
                  <a:gd name="T11" fmla="*/ 331 h 453"/>
                  <a:gd name="T12" fmla="*/ 371 w 441"/>
                  <a:gd name="T13" fmla="*/ 385 h 453"/>
                  <a:gd name="T14" fmla="*/ 434 w 441"/>
                  <a:gd name="T15" fmla="*/ 429 h 453"/>
                  <a:gd name="T16" fmla="*/ 441 w 441"/>
                  <a:gd name="T17" fmla="*/ 447 h 453"/>
                  <a:gd name="T18" fmla="*/ 423 w 441"/>
                  <a:gd name="T19" fmla="*/ 453 h 453"/>
                  <a:gd name="T20" fmla="*/ 303 w 441"/>
                  <a:gd name="T21" fmla="*/ 406 h 453"/>
                  <a:gd name="T22" fmla="*/ 226 w 441"/>
                  <a:gd name="T23" fmla="*/ 337 h 453"/>
                  <a:gd name="T24" fmla="*/ 168 w 441"/>
                  <a:gd name="T25" fmla="*/ 247 h 453"/>
                  <a:gd name="T26" fmla="*/ 108 w 441"/>
                  <a:gd name="T27" fmla="*/ 139 h 453"/>
                  <a:gd name="T28" fmla="*/ 72 w 441"/>
                  <a:gd name="T29" fmla="*/ 71 h 453"/>
                  <a:gd name="T30" fmla="*/ 11 w 441"/>
                  <a:gd name="T31" fmla="*/ 25 h 453"/>
                  <a:gd name="T32" fmla="*/ 0 w 441"/>
                  <a:gd name="T33" fmla="*/ 10 h 453"/>
                  <a:gd name="T34" fmla="*/ 15 w 441"/>
                  <a:gd name="T35" fmla="*/ 0 h 453"/>
                  <a:gd name="T36" fmla="*/ 15 w 441"/>
                  <a:gd name="T3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1" h="453">
                    <a:moveTo>
                      <a:pt x="15" y="0"/>
                    </a:moveTo>
                    <a:lnTo>
                      <a:pt x="92" y="26"/>
                    </a:lnTo>
                    <a:lnTo>
                      <a:pt x="154" y="96"/>
                    </a:lnTo>
                    <a:lnTo>
                      <a:pt x="206" y="179"/>
                    </a:lnTo>
                    <a:lnTo>
                      <a:pt x="252" y="251"/>
                    </a:lnTo>
                    <a:lnTo>
                      <a:pt x="316" y="331"/>
                    </a:lnTo>
                    <a:lnTo>
                      <a:pt x="371" y="385"/>
                    </a:lnTo>
                    <a:lnTo>
                      <a:pt x="434" y="429"/>
                    </a:lnTo>
                    <a:lnTo>
                      <a:pt x="441" y="447"/>
                    </a:lnTo>
                    <a:lnTo>
                      <a:pt x="423" y="453"/>
                    </a:lnTo>
                    <a:lnTo>
                      <a:pt x="303" y="406"/>
                    </a:lnTo>
                    <a:lnTo>
                      <a:pt x="226" y="337"/>
                    </a:lnTo>
                    <a:lnTo>
                      <a:pt x="168" y="247"/>
                    </a:lnTo>
                    <a:lnTo>
                      <a:pt x="108" y="139"/>
                    </a:lnTo>
                    <a:lnTo>
                      <a:pt x="72" y="71"/>
                    </a:lnTo>
                    <a:lnTo>
                      <a:pt x="11" y="25"/>
                    </a:lnTo>
                    <a:lnTo>
                      <a:pt x="0" y="10"/>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60" name="Freeform 156"/>
              <p:cNvSpPr>
                <a:spLocks/>
              </p:cNvSpPr>
              <p:nvPr/>
            </p:nvSpPr>
            <p:spPr bwMode="auto">
              <a:xfrm>
                <a:off x="4014" y="1926"/>
                <a:ext cx="64" cy="221"/>
              </a:xfrm>
              <a:custGeom>
                <a:avLst/>
                <a:gdLst>
                  <a:gd name="T0" fmla="*/ 80 w 127"/>
                  <a:gd name="T1" fmla="*/ 3 h 442"/>
                  <a:gd name="T2" fmla="*/ 127 w 127"/>
                  <a:gd name="T3" fmla="*/ 75 h 442"/>
                  <a:gd name="T4" fmla="*/ 119 w 127"/>
                  <a:gd name="T5" fmla="*/ 137 h 442"/>
                  <a:gd name="T6" fmla="*/ 71 w 127"/>
                  <a:gd name="T7" fmla="*/ 273 h 442"/>
                  <a:gd name="T8" fmla="*/ 75 w 127"/>
                  <a:gd name="T9" fmla="*/ 351 h 442"/>
                  <a:gd name="T10" fmla="*/ 101 w 127"/>
                  <a:gd name="T11" fmla="*/ 424 h 442"/>
                  <a:gd name="T12" fmla="*/ 100 w 127"/>
                  <a:gd name="T13" fmla="*/ 442 h 442"/>
                  <a:gd name="T14" fmla="*/ 82 w 127"/>
                  <a:gd name="T15" fmla="*/ 442 h 442"/>
                  <a:gd name="T16" fmla="*/ 39 w 127"/>
                  <a:gd name="T17" fmla="*/ 410 h 442"/>
                  <a:gd name="T18" fmla="*/ 5 w 127"/>
                  <a:gd name="T19" fmla="*/ 374 h 442"/>
                  <a:gd name="T20" fmla="*/ 0 w 127"/>
                  <a:gd name="T21" fmla="*/ 266 h 442"/>
                  <a:gd name="T22" fmla="*/ 15 w 127"/>
                  <a:gd name="T23" fmla="*/ 208 h 442"/>
                  <a:gd name="T24" fmla="*/ 50 w 127"/>
                  <a:gd name="T25" fmla="*/ 153 h 442"/>
                  <a:gd name="T26" fmla="*/ 100 w 127"/>
                  <a:gd name="T27" fmla="*/ 75 h 442"/>
                  <a:gd name="T28" fmla="*/ 84 w 127"/>
                  <a:gd name="T29" fmla="*/ 43 h 442"/>
                  <a:gd name="T30" fmla="*/ 61 w 127"/>
                  <a:gd name="T31" fmla="*/ 18 h 442"/>
                  <a:gd name="T32" fmla="*/ 62 w 127"/>
                  <a:gd name="T33" fmla="*/ 0 h 442"/>
                  <a:gd name="T34" fmla="*/ 80 w 127"/>
                  <a:gd name="T35" fmla="*/ 3 h 442"/>
                  <a:gd name="T36" fmla="*/ 80 w 127"/>
                  <a:gd name="T37" fmla="*/ 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442">
                    <a:moveTo>
                      <a:pt x="80" y="3"/>
                    </a:moveTo>
                    <a:lnTo>
                      <a:pt x="127" y="75"/>
                    </a:lnTo>
                    <a:lnTo>
                      <a:pt x="119" y="137"/>
                    </a:lnTo>
                    <a:lnTo>
                      <a:pt x="71" y="273"/>
                    </a:lnTo>
                    <a:lnTo>
                      <a:pt x="75" y="351"/>
                    </a:lnTo>
                    <a:lnTo>
                      <a:pt x="101" y="424"/>
                    </a:lnTo>
                    <a:lnTo>
                      <a:pt x="100" y="442"/>
                    </a:lnTo>
                    <a:lnTo>
                      <a:pt x="82" y="442"/>
                    </a:lnTo>
                    <a:lnTo>
                      <a:pt x="39" y="410"/>
                    </a:lnTo>
                    <a:lnTo>
                      <a:pt x="5" y="374"/>
                    </a:lnTo>
                    <a:lnTo>
                      <a:pt x="0" y="266"/>
                    </a:lnTo>
                    <a:lnTo>
                      <a:pt x="15" y="208"/>
                    </a:lnTo>
                    <a:lnTo>
                      <a:pt x="50" y="153"/>
                    </a:lnTo>
                    <a:lnTo>
                      <a:pt x="100" y="75"/>
                    </a:lnTo>
                    <a:lnTo>
                      <a:pt x="84" y="43"/>
                    </a:lnTo>
                    <a:lnTo>
                      <a:pt x="61" y="18"/>
                    </a:lnTo>
                    <a:lnTo>
                      <a:pt x="62" y="0"/>
                    </a:lnTo>
                    <a:lnTo>
                      <a:pt x="80" y="3"/>
                    </a:lnTo>
                    <a:lnTo>
                      <a:pt x="8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61" name="Freeform 157"/>
              <p:cNvSpPr>
                <a:spLocks/>
              </p:cNvSpPr>
              <p:nvPr/>
            </p:nvSpPr>
            <p:spPr bwMode="auto">
              <a:xfrm>
                <a:off x="3692" y="1747"/>
                <a:ext cx="94" cy="329"/>
              </a:xfrm>
              <a:custGeom>
                <a:avLst/>
                <a:gdLst>
                  <a:gd name="T0" fmla="*/ 169 w 188"/>
                  <a:gd name="T1" fmla="*/ 4 h 657"/>
                  <a:gd name="T2" fmla="*/ 188 w 188"/>
                  <a:gd name="T3" fmla="*/ 48 h 657"/>
                  <a:gd name="T4" fmla="*/ 177 w 188"/>
                  <a:gd name="T5" fmla="*/ 102 h 657"/>
                  <a:gd name="T6" fmla="*/ 151 w 188"/>
                  <a:gd name="T7" fmla="*/ 156 h 657"/>
                  <a:gd name="T8" fmla="*/ 127 w 188"/>
                  <a:gd name="T9" fmla="*/ 198 h 657"/>
                  <a:gd name="T10" fmla="*/ 68 w 188"/>
                  <a:gd name="T11" fmla="*/ 401 h 657"/>
                  <a:gd name="T12" fmla="*/ 48 w 188"/>
                  <a:gd name="T13" fmla="*/ 522 h 657"/>
                  <a:gd name="T14" fmla="*/ 79 w 188"/>
                  <a:gd name="T15" fmla="*/ 638 h 657"/>
                  <a:gd name="T16" fmla="*/ 77 w 188"/>
                  <a:gd name="T17" fmla="*/ 657 h 657"/>
                  <a:gd name="T18" fmla="*/ 59 w 188"/>
                  <a:gd name="T19" fmla="*/ 655 h 657"/>
                  <a:gd name="T20" fmla="*/ 23 w 188"/>
                  <a:gd name="T21" fmla="*/ 603 h 657"/>
                  <a:gd name="T22" fmla="*/ 4 w 188"/>
                  <a:gd name="T23" fmla="*/ 531 h 657"/>
                  <a:gd name="T24" fmla="*/ 0 w 188"/>
                  <a:gd name="T25" fmla="*/ 455 h 657"/>
                  <a:gd name="T26" fmla="*/ 3 w 188"/>
                  <a:gd name="T27" fmla="*/ 392 h 657"/>
                  <a:gd name="T28" fmla="*/ 36 w 188"/>
                  <a:gd name="T29" fmla="*/ 280 h 657"/>
                  <a:gd name="T30" fmla="*/ 91 w 188"/>
                  <a:gd name="T31" fmla="*/ 176 h 657"/>
                  <a:gd name="T32" fmla="*/ 147 w 188"/>
                  <a:gd name="T33" fmla="*/ 19 h 657"/>
                  <a:gd name="T34" fmla="*/ 151 w 188"/>
                  <a:gd name="T35" fmla="*/ 0 h 657"/>
                  <a:gd name="T36" fmla="*/ 169 w 188"/>
                  <a:gd name="T37" fmla="*/ 4 h 657"/>
                  <a:gd name="T38" fmla="*/ 169 w 188"/>
                  <a:gd name="T39" fmla="*/ 4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657">
                    <a:moveTo>
                      <a:pt x="169" y="4"/>
                    </a:moveTo>
                    <a:lnTo>
                      <a:pt x="188" y="48"/>
                    </a:lnTo>
                    <a:lnTo>
                      <a:pt x="177" y="102"/>
                    </a:lnTo>
                    <a:lnTo>
                      <a:pt x="151" y="156"/>
                    </a:lnTo>
                    <a:lnTo>
                      <a:pt x="127" y="198"/>
                    </a:lnTo>
                    <a:lnTo>
                      <a:pt x="68" y="401"/>
                    </a:lnTo>
                    <a:lnTo>
                      <a:pt x="48" y="522"/>
                    </a:lnTo>
                    <a:lnTo>
                      <a:pt x="79" y="638"/>
                    </a:lnTo>
                    <a:lnTo>
                      <a:pt x="77" y="657"/>
                    </a:lnTo>
                    <a:lnTo>
                      <a:pt x="59" y="655"/>
                    </a:lnTo>
                    <a:lnTo>
                      <a:pt x="23" y="603"/>
                    </a:lnTo>
                    <a:lnTo>
                      <a:pt x="4" y="531"/>
                    </a:lnTo>
                    <a:lnTo>
                      <a:pt x="0" y="455"/>
                    </a:lnTo>
                    <a:lnTo>
                      <a:pt x="3" y="392"/>
                    </a:lnTo>
                    <a:lnTo>
                      <a:pt x="36" y="280"/>
                    </a:lnTo>
                    <a:lnTo>
                      <a:pt x="91" y="176"/>
                    </a:lnTo>
                    <a:lnTo>
                      <a:pt x="147" y="19"/>
                    </a:lnTo>
                    <a:lnTo>
                      <a:pt x="151" y="0"/>
                    </a:lnTo>
                    <a:lnTo>
                      <a:pt x="169" y="4"/>
                    </a:lnTo>
                    <a:lnTo>
                      <a:pt x="16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62" name="Freeform 158"/>
              <p:cNvSpPr>
                <a:spLocks/>
              </p:cNvSpPr>
              <p:nvPr/>
            </p:nvSpPr>
            <p:spPr bwMode="auto">
              <a:xfrm>
                <a:off x="3339" y="1716"/>
                <a:ext cx="200" cy="243"/>
              </a:xfrm>
              <a:custGeom>
                <a:avLst/>
                <a:gdLst>
                  <a:gd name="T0" fmla="*/ 15 w 400"/>
                  <a:gd name="T1" fmla="*/ 0 h 487"/>
                  <a:gd name="T2" fmla="*/ 127 w 400"/>
                  <a:gd name="T3" fmla="*/ 0 h 487"/>
                  <a:gd name="T4" fmla="*/ 230 w 400"/>
                  <a:gd name="T5" fmla="*/ 27 h 487"/>
                  <a:gd name="T6" fmla="*/ 266 w 400"/>
                  <a:gd name="T7" fmla="*/ 83 h 487"/>
                  <a:gd name="T8" fmla="*/ 310 w 400"/>
                  <a:gd name="T9" fmla="*/ 175 h 487"/>
                  <a:gd name="T10" fmla="*/ 365 w 400"/>
                  <a:gd name="T11" fmla="*/ 339 h 487"/>
                  <a:gd name="T12" fmla="*/ 367 w 400"/>
                  <a:gd name="T13" fmla="*/ 412 h 487"/>
                  <a:gd name="T14" fmla="*/ 400 w 400"/>
                  <a:gd name="T15" fmla="*/ 458 h 487"/>
                  <a:gd name="T16" fmla="*/ 390 w 400"/>
                  <a:gd name="T17" fmla="*/ 484 h 487"/>
                  <a:gd name="T18" fmla="*/ 365 w 400"/>
                  <a:gd name="T19" fmla="*/ 487 h 487"/>
                  <a:gd name="T20" fmla="*/ 326 w 400"/>
                  <a:gd name="T21" fmla="*/ 426 h 487"/>
                  <a:gd name="T22" fmla="*/ 306 w 400"/>
                  <a:gd name="T23" fmla="*/ 357 h 487"/>
                  <a:gd name="T24" fmla="*/ 286 w 400"/>
                  <a:gd name="T25" fmla="*/ 293 h 487"/>
                  <a:gd name="T26" fmla="*/ 257 w 400"/>
                  <a:gd name="T27" fmla="*/ 200 h 487"/>
                  <a:gd name="T28" fmla="*/ 227 w 400"/>
                  <a:gd name="T29" fmla="*/ 112 h 487"/>
                  <a:gd name="T30" fmla="*/ 200 w 400"/>
                  <a:gd name="T31" fmla="*/ 62 h 487"/>
                  <a:gd name="T32" fmla="*/ 155 w 400"/>
                  <a:gd name="T33" fmla="*/ 38 h 487"/>
                  <a:gd name="T34" fmla="*/ 106 w 400"/>
                  <a:gd name="T35" fmla="*/ 33 h 487"/>
                  <a:gd name="T36" fmla="*/ 9 w 400"/>
                  <a:gd name="T37" fmla="*/ 24 h 487"/>
                  <a:gd name="T38" fmla="*/ 0 w 400"/>
                  <a:gd name="T39" fmla="*/ 9 h 487"/>
                  <a:gd name="T40" fmla="*/ 15 w 400"/>
                  <a:gd name="T41" fmla="*/ 0 h 487"/>
                  <a:gd name="T42" fmla="*/ 15 w 400"/>
                  <a:gd name="T43"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0" h="487">
                    <a:moveTo>
                      <a:pt x="15" y="0"/>
                    </a:moveTo>
                    <a:lnTo>
                      <a:pt x="127" y="0"/>
                    </a:lnTo>
                    <a:lnTo>
                      <a:pt x="230" y="27"/>
                    </a:lnTo>
                    <a:lnTo>
                      <a:pt x="266" y="83"/>
                    </a:lnTo>
                    <a:lnTo>
                      <a:pt x="310" y="175"/>
                    </a:lnTo>
                    <a:lnTo>
                      <a:pt x="365" y="339"/>
                    </a:lnTo>
                    <a:lnTo>
                      <a:pt x="367" y="412"/>
                    </a:lnTo>
                    <a:lnTo>
                      <a:pt x="400" y="458"/>
                    </a:lnTo>
                    <a:lnTo>
                      <a:pt x="390" y="484"/>
                    </a:lnTo>
                    <a:lnTo>
                      <a:pt x="365" y="487"/>
                    </a:lnTo>
                    <a:lnTo>
                      <a:pt x="326" y="426"/>
                    </a:lnTo>
                    <a:lnTo>
                      <a:pt x="306" y="357"/>
                    </a:lnTo>
                    <a:lnTo>
                      <a:pt x="286" y="293"/>
                    </a:lnTo>
                    <a:lnTo>
                      <a:pt x="257" y="200"/>
                    </a:lnTo>
                    <a:lnTo>
                      <a:pt x="227" y="112"/>
                    </a:lnTo>
                    <a:lnTo>
                      <a:pt x="200" y="62"/>
                    </a:lnTo>
                    <a:lnTo>
                      <a:pt x="155" y="38"/>
                    </a:lnTo>
                    <a:lnTo>
                      <a:pt x="106" y="33"/>
                    </a:lnTo>
                    <a:lnTo>
                      <a:pt x="9" y="24"/>
                    </a:lnTo>
                    <a:lnTo>
                      <a:pt x="0" y="9"/>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63" name="Freeform 159"/>
              <p:cNvSpPr>
                <a:spLocks/>
              </p:cNvSpPr>
              <p:nvPr/>
            </p:nvSpPr>
            <p:spPr bwMode="auto">
              <a:xfrm>
                <a:off x="3340" y="1789"/>
                <a:ext cx="53" cy="260"/>
              </a:xfrm>
              <a:custGeom>
                <a:avLst/>
                <a:gdLst>
                  <a:gd name="T0" fmla="*/ 24 w 107"/>
                  <a:gd name="T1" fmla="*/ 6 h 521"/>
                  <a:gd name="T2" fmla="*/ 86 w 107"/>
                  <a:gd name="T3" fmla="*/ 176 h 521"/>
                  <a:gd name="T4" fmla="*/ 107 w 107"/>
                  <a:gd name="T5" fmla="*/ 363 h 521"/>
                  <a:gd name="T6" fmla="*/ 94 w 107"/>
                  <a:gd name="T7" fmla="*/ 438 h 521"/>
                  <a:gd name="T8" fmla="*/ 76 w 107"/>
                  <a:gd name="T9" fmla="*/ 510 h 521"/>
                  <a:gd name="T10" fmla="*/ 61 w 107"/>
                  <a:gd name="T11" fmla="*/ 521 h 521"/>
                  <a:gd name="T12" fmla="*/ 50 w 107"/>
                  <a:gd name="T13" fmla="*/ 506 h 521"/>
                  <a:gd name="T14" fmla="*/ 50 w 107"/>
                  <a:gd name="T15" fmla="*/ 435 h 521"/>
                  <a:gd name="T16" fmla="*/ 51 w 107"/>
                  <a:gd name="T17" fmla="*/ 363 h 521"/>
                  <a:gd name="T18" fmla="*/ 37 w 107"/>
                  <a:gd name="T19" fmla="*/ 121 h 521"/>
                  <a:gd name="T20" fmla="*/ 0 w 107"/>
                  <a:gd name="T21" fmla="*/ 18 h 521"/>
                  <a:gd name="T22" fmla="*/ 6 w 107"/>
                  <a:gd name="T23" fmla="*/ 0 h 521"/>
                  <a:gd name="T24" fmla="*/ 24 w 107"/>
                  <a:gd name="T25" fmla="*/ 6 h 521"/>
                  <a:gd name="T26" fmla="*/ 24 w 107"/>
                  <a:gd name="T27" fmla="*/ 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521">
                    <a:moveTo>
                      <a:pt x="24" y="6"/>
                    </a:moveTo>
                    <a:lnTo>
                      <a:pt x="86" y="176"/>
                    </a:lnTo>
                    <a:lnTo>
                      <a:pt x="107" y="363"/>
                    </a:lnTo>
                    <a:lnTo>
                      <a:pt x="94" y="438"/>
                    </a:lnTo>
                    <a:lnTo>
                      <a:pt x="76" y="510"/>
                    </a:lnTo>
                    <a:lnTo>
                      <a:pt x="61" y="521"/>
                    </a:lnTo>
                    <a:lnTo>
                      <a:pt x="50" y="506"/>
                    </a:lnTo>
                    <a:lnTo>
                      <a:pt x="50" y="435"/>
                    </a:lnTo>
                    <a:lnTo>
                      <a:pt x="51" y="363"/>
                    </a:lnTo>
                    <a:lnTo>
                      <a:pt x="37" y="121"/>
                    </a:lnTo>
                    <a:lnTo>
                      <a:pt x="0" y="18"/>
                    </a:lnTo>
                    <a:lnTo>
                      <a:pt x="6" y="0"/>
                    </a:lnTo>
                    <a:lnTo>
                      <a:pt x="24" y="6"/>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64" name="Freeform 160"/>
              <p:cNvSpPr>
                <a:spLocks/>
              </p:cNvSpPr>
              <p:nvPr/>
            </p:nvSpPr>
            <p:spPr bwMode="auto">
              <a:xfrm>
                <a:off x="3230" y="1845"/>
                <a:ext cx="25" cy="91"/>
              </a:xfrm>
              <a:custGeom>
                <a:avLst/>
                <a:gdLst>
                  <a:gd name="T0" fmla="*/ 43 w 50"/>
                  <a:gd name="T1" fmla="*/ 11 h 183"/>
                  <a:gd name="T2" fmla="*/ 50 w 50"/>
                  <a:gd name="T3" fmla="*/ 161 h 183"/>
                  <a:gd name="T4" fmla="*/ 21 w 50"/>
                  <a:gd name="T5" fmla="*/ 183 h 183"/>
                  <a:gd name="T6" fmla="*/ 0 w 50"/>
                  <a:gd name="T7" fmla="*/ 154 h 183"/>
                  <a:gd name="T8" fmla="*/ 21 w 50"/>
                  <a:gd name="T9" fmla="*/ 46 h 183"/>
                  <a:gd name="T10" fmla="*/ 17 w 50"/>
                  <a:gd name="T11" fmla="*/ 17 h 183"/>
                  <a:gd name="T12" fmla="*/ 28 w 50"/>
                  <a:gd name="T13" fmla="*/ 0 h 183"/>
                  <a:gd name="T14" fmla="*/ 43 w 50"/>
                  <a:gd name="T15" fmla="*/ 11 h 183"/>
                  <a:gd name="T16" fmla="*/ 43 w 50"/>
                  <a:gd name="T17" fmla="*/ 1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83">
                    <a:moveTo>
                      <a:pt x="43" y="11"/>
                    </a:moveTo>
                    <a:lnTo>
                      <a:pt x="50" y="161"/>
                    </a:lnTo>
                    <a:lnTo>
                      <a:pt x="21" y="183"/>
                    </a:lnTo>
                    <a:lnTo>
                      <a:pt x="0" y="154"/>
                    </a:lnTo>
                    <a:lnTo>
                      <a:pt x="21" y="46"/>
                    </a:lnTo>
                    <a:lnTo>
                      <a:pt x="17" y="17"/>
                    </a:lnTo>
                    <a:lnTo>
                      <a:pt x="28" y="0"/>
                    </a:lnTo>
                    <a:lnTo>
                      <a:pt x="43" y="11"/>
                    </a:lnTo>
                    <a:lnTo>
                      <a:pt x="4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65" name="Freeform 161"/>
              <p:cNvSpPr>
                <a:spLocks/>
              </p:cNvSpPr>
              <p:nvPr/>
            </p:nvSpPr>
            <p:spPr bwMode="auto">
              <a:xfrm>
                <a:off x="3051" y="1997"/>
                <a:ext cx="35" cy="82"/>
              </a:xfrm>
              <a:custGeom>
                <a:avLst/>
                <a:gdLst>
                  <a:gd name="T0" fmla="*/ 35 w 69"/>
                  <a:gd name="T1" fmla="*/ 13 h 163"/>
                  <a:gd name="T2" fmla="*/ 69 w 69"/>
                  <a:gd name="T3" fmla="*/ 146 h 163"/>
                  <a:gd name="T4" fmla="*/ 64 w 69"/>
                  <a:gd name="T5" fmla="*/ 163 h 163"/>
                  <a:gd name="T6" fmla="*/ 46 w 69"/>
                  <a:gd name="T7" fmla="*/ 157 h 163"/>
                  <a:gd name="T8" fmla="*/ 16 w 69"/>
                  <a:gd name="T9" fmla="*/ 110 h 163"/>
                  <a:gd name="T10" fmla="*/ 0 w 69"/>
                  <a:gd name="T11" fmla="*/ 20 h 163"/>
                  <a:gd name="T12" fmla="*/ 14 w 69"/>
                  <a:gd name="T13" fmla="*/ 0 h 163"/>
                  <a:gd name="T14" fmla="*/ 35 w 69"/>
                  <a:gd name="T15" fmla="*/ 13 h 163"/>
                  <a:gd name="T16" fmla="*/ 35 w 69"/>
                  <a:gd name="T17" fmla="*/ 1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63">
                    <a:moveTo>
                      <a:pt x="35" y="13"/>
                    </a:moveTo>
                    <a:lnTo>
                      <a:pt x="69" y="146"/>
                    </a:lnTo>
                    <a:lnTo>
                      <a:pt x="64" y="163"/>
                    </a:lnTo>
                    <a:lnTo>
                      <a:pt x="46" y="157"/>
                    </a:lnTo>
                    <a:lnTo>
                      <a:pt x="16" y="110"/>
                    </a:lnTo>
                    <a:lnTo>
                      <a:pt x="0" y="20"/>
                    </a:lnTo>
                    <a:lnTo>
                      <a:pt x="14" y="0"/>
                    </a:lnTo>
                    <a:lnTo>
                      <a:pt x="35" y="13"/>
                    </a:lnTo>
                    <a:lnTo>
                      <a:pt x="3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66" name="Freeform 162"/>
              <p:cNvSpPr>
                <a:spLocks/>
              </p:cNvSpPr>
              <p:nvPr/>
            </p:nvSpPr>
            <p:spPr bwMode="auto">
              <a:xfrm>
                <a:off x="3204" y="2023"/>
                <a:ext cx="34" cy="59"/>
              </a:xfrm>
              <a:custGeom>
                <a:avLst/>
                <a:gdLst>
                  <a:gd name="T0" fmla="*/ 58 w 68"/>
                  <a:gd name="T1" fmla="*/ 13 h 118"/>
                  <a:gd name="T2" fmla="*/ 68 w 68"/>
                  <a:gd name="T3" fmla="*/ 50 h 118"/>
                  <a:gd name="T4" fmla="*/ 47 w 68"/>
                  <a:gd name="T5" fmla="*/ 85 h 118"/>
                  <a:gd name="T6" fmla="*/ 21 w 68"/>
                  <a:gd name="T7" fmla="*/ 118 h 118"/>
                  <a:gd name="T8" fmla="*/ 0 w 68"/>
                  <a:gd name="T9" fmla="*/ 101 h 118"/>
                  <a:gd name="T10" fmla="*/ 30 w 68"/>
                  <a:gd name="T11" fmla="*/ 15 h 118"/>
                  <a:gd name="T12" fmla="*/ 43 w 68"/>
                  <a:gd name="T13" fmla="*/ 0 h 118"/>
                  <a:gd name="T14" fmla="*/ 58 w 68"/>
                  <a:gd name="T15" fmla="*/ 13 h 118"/>
                  <a:gd name="T16" fmla="*/ 58 w 68"/>
                  <a:gd name="T17" fmla="*/ 1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18">
                    <a:moveTo>
                      <a:pt x="58" y="13"/>
                    </a:moveTo>
                    <a:lnTo>
                      <a:pt x="68" y="50"/>
                    </a:lnTo>
                    <a:lnTo>
                      <a:pt x="47" y="85"/>
                    </a:lnTo>
                    <a:lnTo>
                      <a:pt x="21" y="118"/>
                    </a:lnTo>
                    <a:lnTo>
                      <a:pt x="0" y="101"/>
                    </a:lnTo>
                    <a:lnTo>
                      <a:pt x="30" y="15"/>
                    </a:lnTo>
                    <a:lnTo>
                      <a:pt x="43" y="0"/>
                    </a:lnTo>
                    <a:lnTo>
                      <a:pt x="58" y="13"/>
                    </a:lnTo>
                    <a:lnTo>
                      <a:pt x="58"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67" name="Freeform 163"/>
              <p:cNvSpPr>
                <a:spLocks/>
              </p:cNvSpPr>
              <p:nvPr/>
            </p:nvSpPr>
            <p:spPr bwMode="auto">
              <a:xfrm>
                <a:off x="2748" y="2110"/>
                <a:ext cx="35" cy="281"/>
              </a:xfrm>
              <a:custGeom>
                <a:avLst/>
                <a:gdLst>
                  <a:gd name="T0" fmla="*/ 70 w 70"/>
                  <a:gd name="T1" fmla="*/ 31 h 564"/>
                  <a:gd name="T2" fmla="*/ 58 w 70"/>
                  <a:gd name="T3" fmla="*/ 370 h 564"/>
                  <a:gd name="T4" fmla="*/ 60 w 70"/>
                  <a:gd name="T5" fmla="*/ 414 h 564"/>
                  <a:gd name="T6" fmla="*/ 61 w 70"/>
                  <a:gd name="T7" fmla="*/ 460 h 564"/>
                  <a:gd name="T8" fmla="*/ 61 w 70"/>
                  <a:gd name="T9" fmla="*/ 504 h 564"/>
                  <a:gd name="T10" fmla="*/ 60 w 70"/>
                  <a:gd name="T11" fmla="*/ 549 h 564"/>
                  <a:gd name="T12" fmla="*/ 50 w 70"/>
                  <a:gd name="T13" fmla="*/ 564 h 564"/>
                  <a:gd name="T14" fmla="*/ 35 w 70"/>
                  <a:gd name="T15" fmla="*/ 553 h 564"/>
                  <a:gd name="T16" fmla="*/ 0 w 70"/>
                  <a:gd name="T17" fmla="*/ 364 h 564"/>
                  <a:gd name="T18" fmla="*/ 7 w 70"/>
                  <a:gd name="T19" fmla="*/ 171 h 564"/>
                  <a:gd name="T20" fmla="*/ 11 w 70"/>
                  <a:gd name="T21" fmla="*/ 11 h 564"/>
                  <a:gd name="T22" fmla="*/ 42 w 70"/>
                  <a:gd name="T23" fmla="*/ 0 h 564"/>
                  <a:gd name="T24" fmla="*/ 70 w 70"/>
                  <a:gd name="T25" fmla="*/ 31 h 564"/>
                  <a:gd name="T26" fmla="*/ 70 w 70"/>
                  <a:gd name="T27" fmla="*/ 3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4">
                    <a:moveTo>
                      <a:pt x="70" y="31"/>
                    </a:moveTo>
                    <a:lnTo>
                      <a:pt x="58" y="370"/>
                    </a:lnTo>
                    <a:lnTo>
                      <a:pt x="60" y="414"/>
                    </a:lnTo>
                    <a:lnTo>
                      <a:pt x="61" y="460"/>
                    </a:lnTo>
                    <a:lnTo>
                      <a:pt x="61" y="504"/>
                    </a:lnTo>
                    <a:lnTo>
                      <a:pt x="60" y="549"/>
                    </a:lnTo>
                    <a:lnTo>
                      <a:pt x="50" y="564"/>
                    </a:lnTo>
                    <a:lnTo>
                      <a:pt x="35" y="553"/>
                    </a:lnTo>
                    <a:lnTo>
                      <a:pt x="0" y="364"/>
                    </a:lnTo>
                    <a:lnTo>
                      <a:pt x="7" y="171"/>
                    </a:lnTo>
                    <a:lnTo>
                      <a:pt x="11" y="11"/>
                    </a:lnTo>
                    <a:lnTo>
                      <a:pt x="42" y="0"/>
                    </a:lnTo>
                    <a:lnTo>
                      <a:pt x="70" y="31"/>
                    </a:lnTo>
                    <a:lnTo>
                      <a:pt x="7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68" name="Freeform 164"/>
              <p:cNvSpPr>
                <a:spLocks/>
              </p:cNvSpPr>
              <p:nvPr/>
            </p:nvSpPr>
            <p:spPr bwMode="auto">
              <a:xfrm>
                <a:off x="2891" y="2151"/>
                <a:ext cx="1087" cy="211"/>
              </a:xfrm>
              <a:custGeom>
                <a:avLst/>
                <a:gdLst>
                  <a:gd name="T0" fmla="*/ 4 w 2174"/>
                  <a:gd name="T1" fmla="*/ 423 h 423"/>
                  <a:gd name="T2" fmla="*/ 0 w 2174"/>
                  <a:gd name="T3" fmla="*/ 57 h 423"/>
                  <a:gd name="T4" fmla="*/ 22 w 2174"/>
                  <a:gd name="T5" fmla="*/ 32 h 423"/>
                  <a:gd name="T6" fmla="*/ 228 w 2174"/>
                  <a:gd name="T7" fmla="*/ 5 h 423"/>
                  <a:gd name="T8" fmla="*/ 483 w 2174"/>
                  <a:gd name="T9" fmla="*/ 0 h 423"/>
                  <a:gd name="T10" fmla="*/ 1080 w 2174"/>
                  <a:gd name="T11" fmla="*/ 43 h 423"/>
                  <a:gd name="T12" fmla="*/ 1390 w 2174"/>
                  <a:gd name="T13" fmla="*/ 81 h 423"/>
                  <a:gd name="T14" fmla="*/ 1686 w 2174"/>
                  <a:gd name="T15" fmla="*/ 122 h 423"/>
                  <a:gd name="T16" fmla="*/ 1954 w 2174"/>
                  <a:gd name="T17" fmla="*/ 161 h 423"/>
                  <a:gd name="T18" fmla="*/ 2174 w 2174"/>
                  <a:gd name="T19" fmla="*/ 196 h 423"/>
                  <a:gd name="T20" fmla="*/ 2170 w 2174"/>
                  <a:gd name="T21" fmla="*/ 221 h 423"/>
                  <a:gd name="T22" fmla="*/ 1974 w 2174"/>
                  <a:gd name="T23" fmla="*/ 194 h 423"/>
                  <a:gd name="T24" fmla="*/ 1714 w 2174"/>
                  <a:gd name="T25" fmla="*/ 161 h 423"/>
                  <a:gd name="T26" fmla="*/ 1411 w 2174"/>
                  <a:gd name="T27" fmla="*/ 128 h 423"/>
                  <a:gd name="T28" fmla="*/ 1088 w 2174"/>
                  <a:gd name="T29" fmla="*/ 99 h 423"/>
                  <a:gd name="T30" fmla="*/ 770 w 2174"/>
                  <a:gd name="T31" fmla="*/ 75 h 423"/>
                  <a:gd name="T32" fmla="*/ 476 w 2174"/>
                  <a:gd name="T33" fmla="*/ 63 h 423"/>
                  <a:gd name="T34" fmla="*/ 56 w 2174"/>
                  <a:gd name="T35" fmla="*/ 88 h 423"/>
                  <a:gd name="T36" fmla="*/ 30 w 2174"/>
                  <a:gd name="T37" fmla="*/ 421 h 423"/>
                  <a:gd name="T38" fmla="*/ 4 w 2174"/>
                  <a:gd name="T39" fmla="*/ 423 h 423"/>
                  <a:gd name="T40" fmla="*/ 4 w 2174"/>
                  <a:gd name="T41"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4" h="423">
                    <a:moveTo>
                      <a:pt x="4" y="423"/>
                    </a:moveTo>
                    <a:lnTo>
                      <a:pt x="0" y="57"/>
                    </a:lnTo>
                    <a:lnTo>
                      <a:pt x="22" y="32"/>
                    </a:lnTo>
                    <a:lnTo>
                      <a:pt x="228" y="5"/>
                    </a:lnTo>
                    <a:lnTo>
                      <a:pt x="483" y="0"/>
                    </a:lnTo>
                    <a:lnTo>
                      <a:pt x="1080" y="43"/>
                    </a:lnTo>
                    <a:lnTo>
                      <a:pt x="1390" y="81"/>
                    </a:lnTo>
                    <a:lnTo>
                      <a:pt x="1686" y="122"/>
                    </a:lnTo>
                    <a:lnTo>
                      <a:pt x="1954" y="161"/>
                    </a:lnTo>
                    <a:lnTo>
                      <a:pt x="2174" y="196"/>
                    </a:lnTo>
                    <a:lnTo>
                      <a:pt x="2170" y="221"/>
                    </a:lnTo>
                    <a:lnTo>
                      <a:pt x="1974" y="194"/>
                    </a:lnTo>
                    <a:lnTo>
                      <a:pt x="1714" y="161"/>
                    </a:lnTo>
                    <a:lnTo>
                      <a:pt x="1411" y="128"/>
                    </a:lnTo>
                    <a:lnTo>
                      <a:pt x="1088" y="99"/>
                    </a:lnTo>
                    <a:lnTo>
                      <a:pt x="770" y="75"/>
                    </a:lnTo>
                    <a:lnTo>
                      <a:pt x="476" y="63"/>
                    </a:lnTo>
                    <a:lnTo>
                      <a:pt x="56" y="88"/>
                    </a:lnTo>
                    <a:lnTo>
                      <a:pt x="30" y="421"/>
                    </a:lnTo>
                    <a:lnTo>
                      <a:pt x="4" y="423"/>
                    </a:lnTo>
                    <a:lnTo>
                      <a:pt x="4" y="4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69" name="Freeform 165"/>
              <p:cNvSpPr>
                <a:spLocks/>
              </p:cNvSpPr>
              <p:nvPr/>
            </p:nvSpPr>
            <p:spPr bwMode="auto">
              <a:xfrm>
                <a:off x="3244" y="1552"/>
                <a:ext cx="67" cy="36"/>
              </a:xfrm>
              <a:custGeom>
                <a:avLst/>
                <a:gdLst>
                  <a:gd name="T0" fmla="*/ 98 w 134"/>
                  <a:gd name="T1" fmla="*/ 24 h 74"/>
                  <a:gd name="T2" fmla="*/ 129 w 134"/>
                  <a:gd name="T3" fmla="*/ 46 h 74"/>
                  <a:gd name="T4" fmla="*/ 134 w 134"/>
                  <a:gd name="T5" fmla="*/ 68 h 74"/>
                  <a:gd name="T6" fmla="*/ 112 w 134"/>
                  <a:gd name="T7" fmla="*/ 74 h 74"/>
                  <a:gd name="T8" fmla="*/ 83 w 134"/>
                  <a:gd name="T9" fmla="*/ 72 h 74"/>
                  <a:gd name="T10" fmla="*/ 66 w 134"/>
                  <a:gd name="T11" fmla="*/ 42 h 74"/>
                  <a:gd name="T12" fmla="*/ 15 w 134"/>
                  <a:gd name="T13" fmla="*/ 32 h 74"/>
                  <a:gd name="T14" fmla="*/ 0 w 134"/>
                  <a:gd name="T15" fmla="*/ 16 h 74"/>
                  <a:gd name="T16" fmla="*/ 18 w 134"/>
                  <a:gd name="T17" fmla="*/ 0 h 74"/>
                  <a:gd name="T18" fmla="*/ 98 w 134"/>
                  <a:gd name="T19" fmla="*/ 24 h 74"/>
                  <a:gd name="T20" fmla="*/ 98 w 134"/>
                  <a:gd name="T21" fmla="*/ 2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74">
                    <a:moveTo>
                      <a:pt x="98" y="24"/>
                    </a:moveTo>
                    <a:lnTo>
                      <a:pt x="129" y="46"/>
                    </a:lnTo>
                    <a:lnTo>
                      <a:pt x="134" y="68"/>
                    </a:lnTo>
                    <a:lnTo>
                      <a:pt x="112" y="74"/>
                    </a:lnTo>
                    <a:lnTo>
                      <a:pt x="83" y="72"/>
                    </a:lnTo>
                    <a:lnTo>
                      <a:pt x="66" y="42"/>
                    </a:lnTo>
                    <a:lnTo>
                      <a:pt x="15" y="32"/>
                    </a:lnTo>
                    <a:lnTo>
                      <a:pt x="0" y="16"/>
                    </a:lnTo>
                    <a:lnTo>
                      <a:pt x="18" y="0"/>
                    </a:lnTo>
                    <a:lnTo>
                      <a:pt x="98" y="24"/>
                    </a:lnTo>
                    <a:lnTo>
                      <a:pt x="9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70" name="Freeform 166"/>
              <p:cNvSpPr>
                <a:spLocks/>
              </p:cNvSpPr>
              <p:nvPr/>
            </p:nvSpPr>
            <p:spPr bwMode="auto">
              <a:xfrm>
                <a:off x="3353" y="1586"/>
                <a:ext cx="47" cy="38"/>
              </a:xfrm>
              <a:custGeom>
                <a:avLst/>
                <a:gdLst>
                  <a:gd name="T0" fmla="*/ 16 w 94"/>
                  <a:gd name="T1" fmla="*/ 0 h 76"/>
                  <a:gd name="T2" fmla="*/ 88 w 94"/>
                  <a:gd name="T3" fmla="*/ 34 h 76"/>
                  <a:gd name="T4" fmla="*/ 94 w 94"/>
                  <a:gd name="T5" fmla="*/ 70 h 76"/>
                  <a:gd name="T6" fmla="*/ 58 w 94"/>
                  <a:gd name="T7" fmla="*/ 76 h 76"/>
                  <a:gd name="T8" fmla="*/ 11 w 94"/>
                  <a:gd name="T9" fmla="*/ 27 h 76"/>
                  <a:gd name="T10" fmla="*/ 0 w 94"/>
                  <a:gd name="T11" fmla="*/ 11 h 76"/>
                  <a:gd name="T12" fmla="*/ 16 w 94"/>
                  <a:gd name="T13" fmla="*/ 0 h 76"/>
                  <a:gd name="T14" fmla="*/ 16 w 94"/>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76">
                    <a:moveTo>
                      <a:pt x="16" y="0"/>
                    </a:moveTo>
                    <a:lnTo>
                      <a:pt x="88" y="34"/>
                    </a:lnTo>
                    <a:lnTo>
                      <a:pt x="94" y="70"/>
                    </a:lnTo>
                    <a:lnTo>
                      <a:pt x="58" y="76"/>
                    </a:lnTo>
                    <a:lnTo>
                      <a:pt x="11" y="27"/>
                    </a:lnTo>
                    <a:lnTo>
                      <a:pt x="0" y="11"/>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71" name="Freeform 167"/>
              <p:cNvSpPr>
                <a:spLocks/>
              </p:cNvSpPr>
              <p:nvPr/>
            </p:nvSpPr>
            <p:spPr bwMode="auto">
              <a:xfrm>
                <a:off x="3241" y="1579"/>
                <a:ext cx="131" cy="71"/>
              </a:xfrm>
              <a:custGeom>
                <a:avLst/>
                <a:gdLst>
                  <a:gd name="T0" fmla="*/ 16 w 262"/>
                  <a:gd name="T1" fmla="*/ 0 h 141"/>
                  <a:gd name="T2" fmla="*/ 74 w 262"/>
                  <a:gd name="T3" fmla="*/ 30 h 141"/>
                  <a:gd name="T4" fmla="*/ 248 w 262"/>
                  <a:gd name="T5" fmla="*/ 99 h 141"/>
                  <a:gd name="T6" fmla="*/ 262 w 262"/>
                  <a:gd name="T7" fmla="*/ 127 h 141"/>
                  <a:gd name="T8" fmla="*/ 233 w 262"/>
                  <a:gd name="T9" fmla="*/ 141 h 141"/>
                  <a:gd name="T10" fmla="*/ 119 w 262"/>
                  <a:gd name="T11" fmla="*/ 87 h 141"/>
                  <a:gd name="T12" fmla="*/ 65 w 262"/>
                  <a:gd name="T13" fmla="*/ 54 h 141"/>
                  <a:gd name="T14" fmla="*/ 9 w 262"/>
                  <a:gd name="T15" fmla="*/ 25 h 141"/>
                  <a:gd name="T16" fmla="*/ 0 w 262"/>
                  <a:gd name="T17" fmla="*/ 8 h 141"/>
                  <a:gd name="T18" fmla="*/ 16 w 262"/>
                  <a:gd name="T19" fmla="*/ 0 h 141"/>
                  <a:gd name="T20" fmla="*/ 16 w 262"/>
                  <a:gd name="T2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141">
                    <a:moveTo>
                      <a:pt x="16" y="0"/>
                    </a:moveTo>
                    <a:lnTo>
                      <a:pt x="74" y="30"/>
                    </a:lnTo>
                    <a:lnTo>
                      <a:pt x="248" y="99"/>
                    </a:lnTo>
                    <a:lnTo>
                      <a:pt x="262" y="127"/>
                    </a:lnTo>
                    <a:lnTo>
                      <a:pt x="233" y="141"/>
                    </a:lnTo>
                    <a:lnTo>
                      <a:pt x="119" y="87"/>
                    </a:lnTo>
                    <a:lnTo>
                      <a:pt x="65" y="54"/>
                    </a:lnTo>
                    <a:lnTo>
                      <a:pt x="9" y="25"/>
                    </a:lnTo>
                    <a:lnTo>
                      <a:pt x="0" y="8"/>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72" name="Freeform 168"/>
              <p:cNvSpPr>
                <a:spLocks/>
              </p:cNvSpPr>
              <p:nvPr/>
            </p:nvSpPr>
            <p:spPr bwMode="auto">
              <a:xfrm>
                <a:off x="3353" y="1628"/>
                <a:ext cx="86" cy="40"/>
              </a:xfrm>
              <a:custGeom>
                <a:avLst/>
                <a:gdLst>
                  <a:gd name="T0" fmla="*/ 22 w 173"/>
                  <a:gd name="T1" fmla="*/ 0 h 80"/>
                  <a:gd name="T2" fmla="*/ 96 w 173"/>
                  <a:gd name="T3" fmla="*/ 19 h 80"/>
                  <a:gd name="T4" fmla="*/ 165 w 173"/>
                  <a:gd name="T5" fmla="*/ 45 h 80"/>
                  <a:gd name="T6" fmla="*/ 173 w 173"/>
                  <a:gd name="T7" fmla="*/ 73 h 80"/>
                  <a:gd name="T8" fmla="*/ 147 w 173"/>
                  <a:gd name="T9" fmla="*/ 80 h 80"/>
                  <a:gd name="T10" fmla="*/ 119 w 173"/>
                  <a:gd name="T11" fmla="*/ 55 h 80"/>
                  <a:gd name="T12" fmla="*/ 21 w 173"/>
                  <a:gd name="T13" fmla="*/ 44 h 80"/>
                  <a:gd name="T14" fmla="*/ 0 w 173"/>
                  <a:gd name="T15" fmla="*/ 20 h 80"/>
                  <a:gd name="T16" fmla="*/ 22 w 173"/>
                  <a:gd name="T17" fmla="*/ 0 h 80"/>
                  <a:gd name="T18" fmla="*/ 22 w 173"/>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0">
                    <a:moveTo>
                      <a:pt x="22" y="0"/>
                    </a:moveTo>
                    <a:lnTo>
                      <a:pt x="96" y="19"/>
                    </a:lnTo>
                    <a:lnTo>
                      <a:pt x="165" y="45"/>
                    </a:lnTo>
                    <a:lnTo>
                      <a:pt x="173" y="73"/>
                    </a:lnTo>
                    <a:lnTo>
                      <a:pt x="147" y="80"/>
                    </a:lnTo>
                    <a:lnTo>
                      <a:pt x="119" y="55"/>
                    </a:lnTo>
                    <a:lnTo>
                      <a:pt x="21" y="44"/>
                    </a:lnTo>
                    <a:lnTo>
                      <a:pt x="0" y="20"/>
                    </a:lnTo>
                    <a:lnTo>
                      <a:pt x="22"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73" name="Freeform 169"/>
              <p:cNvSpPr>
                <a:spLocks/>
              </p:cNvSpPr>
              <p:nvPr/>
            </p:nvSpPr>
            <p:spPr bwMode="auto">
              <a:xfrm>
                <a:off x="2401" y="1980"/>
                <a:ext cx="141" cy="136"/>
              </a:xfrm>
              <a:custGeom>
                <a:avLst/>
                <a:gdLst>
                  <a:gd name="T0" fmla="*/ 118 w 283"/>
                  <a:gd name="T1" fmla="*/ 52 h 272"/>
                  <a:gd name="T2" fmla="*/ 56 w 283"/>
                  <a:gd name="T3" fmla="*/ 103 h 272"/>
                  <a:gd name="T4" fmla="*/ 50 w 283"/>
                  <a:gd name="T5" fmla="*/ 185 h 272"/>
                  <a:gd name="T6" fmla="*/ 63 w 283"/>
                  <a:gd name="T7" fmla="*/ 257 h 272"/>
                  <a:gd name="T8" fmla="*/ 13 w 283"/>
                  <a:gd name="T9" fmla="*/ 209 h 272"/>
                  <a:gd name="T10" fmla="*/ 0 w 283"/>
                  <a:gd name="T11" fmla="*/ 128 h 272"/>
                  <a:gd name="T12" fmla="*/ 25 w 283"/>
                  <a:gd name="T13" fmla="*/ 46 h 272"/>
                  <a:gd name="T14" fmla="*/ 52 w 283"/>
                  <a:gd name="T15" fmla="*/ 16 h 272"/>
                  <a:gd name="T16" fmla="*/ 89 w 283"/>
                  <a:gd name="T17" fmla="*/ 0 h 272"/>
                  <a:gd name="T18" fmla="*/ 197 w 283"/>
                  <a:gd name="T19" fmla="*/ 23 h 272"/>
                  <a:gd name="T20" fmla="*/ 268 w 283"/>
                  <a:gd name="T21" fmla="*/ 101 h 272"/>
                  <a:gd name="T22" fmla="*/ 283 w 283"/>
                  <a:gd name="T23" fmla="*/ 200 h 272"/>
                  <a:gd name="T24" fmla="*/ 262 w 283"/>
                  <a:gd name="T25" fmla="*/ 241 h 272"/>
                  <a:gd name="T26" fmla="*/ 221 w 283"/>
                  <a:gd name="T27" fmla="*/ 272 h 272"/>
                  <a:gd name="T28" fmla="*/ 203 w 283"/>
                  <a:gd name="T29" fmla="*/ 272 h 272"/>
                  <a:gd name="T30" fmla="*/ 204 w 283"/>
                  <a:gd name="T31" fmla="*/ 252 h 272"/>
                  <a:gd name="T32" fmla="*/ 210 w 283"/>
                  <a:gd name="T33" fmla="*/ 122 h 272"/>
                  <a:gd name="T34" fmla="*/ 176 w 283"/>
                  <a:gd name="T35" fmla="*/ 67 h 272"/>
                  <a:gd name="T36" fmla="*/ 118 w 283"/>
                  <a:gd name="T37" fmla="*/ 52 h 272"/>
                  <a:gd name="T38" fmla="*/ 118 w 283"/>
                  <a:gd name="T39" fmla="*/ 5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3" h="272">
                    <a:moveTo>
                      <a:pt x="118" y="52"/>
                    </a:moveTo>
                    <a:lnTo>
                      <a:pt x="56" y="103"/>
                    </a:lnTo>
                    <a:lnTo>
                      <a:pt x="50" y="185"/>
                    </a:lnTo>
                    <a:lnTo>
                      <a:pt x="63" y="257"/>
                    </a:lnTo>
                    <a:lnTo>
                      <a:pt x="13" y="209"/>
                    </a:lnTo>
                    <a:lnTo>
                      <a:pt x="0" y="128"/>
                    </a:lnTo>
                    <a:lnTo>
                      <a:pt x="25" y="46"/>
                    </a:lnTo>
                    <a:lnTo>
                      <a:pt x="52" y="16"/>
                    </a:lnTo>
                    <a:lnTo>
                      <a:pt x="89" y="0"/>
                    </a:lnTo>
                    <a:lnTo>
                      <a:pt x="197" y="23"/>
                    </a:lnTo>
                    <a:lnTo>
                      <a:pt x="268" y="101"/>
                    </a:lnTo>
                    <a:lnTo>
                      <a:pt x="283" y="200"/>
                    </a:lnTo>
                    <a:lnTo>
                      <a:pt x="262" y="241"/>
                    </a:lnTo>
                    <a:lnTo>
                      <a:pt x="221" y="272"/>
                    </a:lnTo>
                    <a:lnTo>
                      <a:pt x="203" y="272"/>
                    </a:lnTo>
                    <a:lnTo>
                      <a:pt x="204" y="252"/>
                    </a:lnTo>
                    <a:lnTo>
                      <a:pt x="210" y="122"/>
                    </a:lnTo>
                    <a:lnTo>
                      <a:pt x="176" y="67"/>
                    </a:lnTo>
                    <a:lnTo>
                      <a:pt x="118" y="52"/>
                    </a:lnTo>
                    <a:lnTo>
                      <a:pt x="118"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grpSp>
        <p:grpSp>
          <p:nvGrpSpPr>
            <p:cNvPr id="559274" name="Group 170"/>
            <p:cNvGrpSpPr>
              <a:grpSpLocks/>
            </p:cNvGrpSpPr>
            <p:nvPr/>
          </p:nvGrpSpPr>
          <p:grpSpPr bwMode="auto">
            <a:xfrm>
              <a:off x="557" y="1075"/>
              <a:ext cx="1954" cy="1137"/>
              <a:chOff x="2189" y="1275"/>
              <a:chExt cx="1954" cy="1137"/>
            </a:xfrm>
          </p:grpSpPr>
          <p:sp>
            <p:nvSpPr>
              <p:cNvPr id="559275" name="Freeform 171"/>
              <p:cNvSpPr>
                <a:spLocks/>
              </p:cNvSpPr>
              <p:nvPr/>
            </p:nvSpPr>
            <p:spPr bwMode="auto">
              <a:xfrm>
                <a:off x="2223" y="1294"/>
                <a:ext cx="1914" cy="1115"/>
              </a:xfrm>
              <a:custGeom>
                <a:avLst/>
                <a:gdLst>
                  <a:gd name="T0" fmla="*/ 590 w 3828"/>
                  <a:gd name="T1" fmla="*/ 235 h 2230"/>
                  <a:gd name="T2" fmla="*/ 891 w 3828"/>
                  <a:gd name="T3" fmla="*/ 0 h 2230"/>
                  <a:gd name="T4" fmla="*/ 1492 w 3828"/>
                  <a:gd name="T5" fmla="*/ 42 h 2230"/>
                  <a:gd name="T6" fmla="*/ 1787 w 3828"/>
                  <a:gd name="T7" fmla="*/ 126 h 2230"/>
                  <a:gd name="T8" fmla="*/ 2042 w 3828"/>
                  <a:gd name="T9" fmla="*/ 86 h 2230"/>
                  <a:gd name="T10" fmla="*/ 2346 w 3828"/>
                  <a:gd name="T11" fmla="*/ 148 h 2230"/>
                  <a:gd name="T12" fmla="*/ 2396 w 3828"/>
                  <a:gd name="T13" fmla="*/ 234 h 2230"/>
                  <a:gd name="T14" fmla="*/ 2418 w 3828"/>
                  <a:gd name="T15" fmla="*/ 360 h 2230"/>
                  <a:gd name="T16" fmla="*/ 2386 w 3828"/>
                  <a:gd name="T17" fmla="*/ 462 h 2230"/>
                  <a:gd name="T18" fmla="*/ 2427 w 3828"/>
                  <a:gd name="T19" fmla="*/ 557 h 2230"/>
                  <a:gd name="T20" fmla="*/ 2359 w 3828"/>
                  <a:gd name="T21" fmla="*/ 602 h 2230"/>
                  <a:gd name="T22" fmla="*/ 2302 w 3828"/>
                  <a:gd name="T23" fmla="*/ 791 h 2230"/>
                  <a:gd name="T24" fmla="*/ 2400 w 3828"/>
                  <a:gd name="T25" fmla="*/ 865 h 2230"/>
                  <a:gd name="T26" fmla="*/ 2561 w 3828"/>
                  <a:gd name="T27" fmla="*/ 1139 h 2230"/>
                  <a:gd name="T28" fmla="*/ 2629 w 3828"/>
                  <a:gd name="T29" fmla="*/ 1314 h 2230"/>
                  <a:gd name="T30" fmla="*/ 3161 w 3828"/>
                  <a:gd name="T31" fmla="*/ 807 h 2230"/>
                  <a:gd name="T32" fmla="*/ 3287 w 3828"/>
                  <a:gd name="T33" fmla="*/ 861 h 2230"/>
                  <a:gd name="T34" fmla="*/ 3591 w 3828"/>
                  <a:gd name="T35" fmla="*/ 1206 h 2230"/>
                  <a:gd name="T36" fmla="*/ 3662 w 3828"/>
                  <a:gd name="T37" fmla="*/ 1430 h 2230"/>
                  <a:gd name="T38" fmla="*/ 3631 w 3828"/>
                  <a:gd name="T39" fmla="*/ 1654 h 2230"/>
                  <a:gd name="T40" fmla="*/ 3828 w 3828"/>
                  <a:gd name="T41" fmla="*/ 1829 h 2230"/>
                  <a:gd name="T42" fmla="*/ 3622 w 3828"/>
                  <a:gd name="T43" fmla="*/ 2007 h 2230"/>
                  <a:gd name="T44" fmla="*/ 1439 w 3828"/>
                  <a:gd name="T45" fmla="*/ 2124 h 2230"/>
                  <a:gd name="T46" fmla="*/ 1169 w 3828"/>
                  <a:gd name="T47" fmla="*/ 2210 h 2230"/>
                  <a:gd name="T48" fmla="*/ 1188 w 3828"/>
                  <a:gd name="T49" fmla="*/ 2211 h 2230"/>
                  <a:gd name="T50" fmla="*/ 990 w 3828"/>
                  <a:gd name="T51" fmla="*/ 2099 h 2230"/>
                  <a:gd name="T52" fmla="*/ 751 w 3828"/>
                  <a:gd name="T53" fmla="*/ 1976 h 2230"/>
                  <a:gd name="T54" fmla="*/ 510 w 3828"/>
                  <a:gd name="T55" fmla="*/ 1854 h 2230"/>
                  <a:gd name="T56" fmla="*/ 327 w 3828"/>
                  <a:gd name="T57" fmla="*/ 1762 h 2230"/>
                  <a:gd name="T58" fmla="*/ 20 w 3828"/>
                  <a:gd name="T59" fmla="*/ 1690 h 2230"/>
                  <a:gd name="T60" fmla="*/ 62 w 3828"/>
                  <a:gd name="T61" fmla="*/ 1540 h 2230"/>
                  <a:gd name="T62" fmla="*/ 319 w 3828"/>
                  <a:gd name="T63" fmla="*/ 969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28" h="2230">
                    <a:moveTo>
                      <a:pt x="319" y="969"/>
                    </a:moveTo>
                    <a:lnTo>
                      <a:pt x="590" y="235"/>
                    </a:lnTo>
                    <a:lnTo>
                      <a:pt x="726" y="42"/>
                    </a:lnTo>
                    <a:lnTo>
                      <a:pt x="891" y="0"/>
                    </a:lnTo>
                    <a:lnTo>
                      <a:pt x="1227" y="6"/>
                    </a:lnTo>
                    <a:lnTo>
                      <a:pt x="1492" y="42"/>
                    </a:lnTo>
                    <a:lnTo>
                      <a:pt x="1702" y="248"/>
                    </a:lnTo>
                    <a:lnTo>
                      <a:pt x="1787" y="126"/>
                    </a:lnTo>
                    <a:lnTo>
                      <a:pt x="1917" y="54"/>
                    </a:lnTo>
                    <a:lnTo>
                      <a:pt x="2042" y="86"/>
                    </a:lnTo>
                    <a:lnTo>
                      <a:pt x="2180" y="118"/>
                    </a:lnTo>
                    <a:lnTo>
                      <a:pt x="2346" y="148"/>
                    </a:lnTo>
                    <a:lnTo>
                      <a:pt x="2413" y="176"/>
                    </a:lnTo>
                    <a:lnTo>
                      <a:pt x="2396" y="234"/>
                    </a:lnTo>
                    <a:lnTo>
                      <a:pt x="2485" y="318"/>
                    </a:lnTo>
                    <a:lnTo>
                      <a:pt x="2418" y="360"/>
                    </a:lnTo>
                    <a:lnTo>
                      <a:pt x="2396" y="386"/>
                    </a:lnTo>
                    <a:lnTo>
                      <a:pt x="2386" y="462"/>
                    </a:lnTo>
                    <a:lnTo>
                      <a:pt x="2400" y="498"/>
                    </a:lnTo>
                    <a:lnTo>
                      <a:pt x="2427" y="557"/>
                    </a:lnTo>
                    <a:lnTo>
                      <a:pt x="2391" y="588"/>
                    </a:lnTo>
                    <a:lnTo>
                      <a:pt x="2359" y="602"/>
                    </a:lnTo>
                    <a:lnTo>
                      <a:pt x="2356" y="691"/>
                    </a:lnTo>
                    <a:lnTo>
                      <a:pt x="2302" y="791"/>
                    </a:lnTo>
                    <a:lnTo>
                      <a:pt x="2245" y="860"/>
                    </a:lnTo>
                    <a:lnTo>
                      <a:pt x="2400" y="865"/>
                    </a:lnTo>
                    <a:lnTo>
                      <a:pt x="2454" y="905"/>
                    </a:lnTo>
                    <a:lnTo>
                      <a:pt x="2561" y="1139"/>
                    </a:lnTo>
                    <a:lnTo>
                      <a:pt x="2579" y="1278"/>
                    </a:lnTo>
                    <a:lnTo>
                      <a:pt x="2629" y="1314"/>
                    </a:lnTo>
                    <a:lnTo>
                      <a:pt x="2996" y="933"/>
                    </a:lnTo>
                    <a:lnTo>
                      <a:pt x="3161" y="807"/>
                    </a:lnTo>
                    <a:lnTo>
                      <a:pt x="3219" y="799"/>
                    </a:lnTo>
                    <a:lnTo>
                      <a:pt x="3287" y="861"/>
                    </a:lnTo>
                    <a:lnTo>
                      <a:pt x="3465" y="1130"/>
                    </a:lnTo>
                    <a:lnTo>
                      <a:pt x="3591" y="1206"/>
                    </a:lnTo>
                    <a:lnTo>
                      <a:pt x="3698" y="1332"/>
                    </a:lnTo>
                    <a:lnTo>
                      <a:pt x="3662" y="1430"/>
                    </a:lnTo>
                    <a:lnTo>
                      <a:pt x="3613" y="1542"/>
                    </a:lnTo>
                    <a:lnTo>
                      <a:pt x="3631" y="1654"/>
                    </a:lnTo>
                    <a:lnTo>
                      <a:pt x="3680" y="1767"/>
                    </a:lnTo>
                    <a:lnTo>
                      <a:pt x="3828" y="1829"/>
                    </a:lnTo>
                    <a:lnTo>
                      <a:pt x="3828" y="1879"/>
                    </a:lnTo>
                    <a:lnTo>
                      <a:pt x="3622" y="2007"/>
                    </a:lnTo>
                    <a:lnTo>
                      <a:pt x="2256" y="2035"/>
                    </a:lnTo>
                    <a:lnTo>
                      <a:pt x="1439" y="2124"/>
                    </a:lnTo>
                    <a:lnTo>
                      <a:pt x="1259" y="2196"/>
                    </a:lnTo>
                    <a:lnTo>
                      <a:pt x="1169" y="2210"/>
                    </a:lnTo>
                    <a:lnTo>
                      <a:pt x="1211" y="2230"/>
                    </a:lnTo>
                    <a:lnTo>
                      <a:pt x="1188" y="2211"/>
                    </a:lnTo>
                    <a:lnTo>
                      <a:pt x="1083" y="2149"/>
                    </a:lnTo>
                    <a:lnTo>
                      <a:pt x="990" y="2099"/>
                    </a:lnTo>
                    <a:lnTo>
                      <a:pt x="875" y="2039"/>
                    </a:lnTo>
                    <a:lnTo>
                      <a:pt x="751" y="1976"/>
                    </a:lnTo>
                    <a:lnTo>
                      <a:pt x="625" y="1912"/>
                    </a:lnTo>
                    <a:lnTo>
                      <a:pt x="510" y="1854"/>
                    </a:lnTo>
                    <a:lnTo>
                      <a:pt x="416" y="1805"/>
                    </a:lnTo>
                    <a:lnTo>
                      <a:pt x="327" y="1762"/>
                    </a:lnTo>
                    <a:lnTo>
                      <a:pt x="58" y="1780"/>
                    </a:lnTo>
                    <a:lnTo>
                      <a:pt x="20" y="1690"/>
                    </a:lnTo>
                    <a:lnTo>
                      <a:pt x="0" y="1605"/>
                    </a:lnTo>
                    <a:lnTo>
                      <a:pt x="62" y="1540"/>
                    </a:lnTo>
                    <a:lnTo>
                      <a:pt x="139" y="1484"/>
                    </a:lnTo>
                    <a:lnTo>
                      <a:pt x="319" y="969"/>
                    </a:lnTo>
                    <a:lnTo>
                      <a:pt x="319" y="9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76" name="Freeform 172"/>
              <p:cNvSpPr>
                <a:spLocks/>
              </p:cNvSpPr>
              <p:nvPr/>
            </p:nvSpPr>
            <p:spPr bwMode="auto">
              <a:xfrm>
                <a:off x="2333" y="2106"/>
                <a:ext cx="1790" cy="306"/>
              </a:xfrm>
              <a:custGeom>
                <a:avLst/>
                <a:gdLst>
                  <a:gd name="T0" fmla="*/ 0 w 3580"/>
                  <a:gd name="T1" fmla="*/ 147 h 613"/>
                  <a:gd name="T2" fmla="*/ 899 w 3580"/>
                  <a:gd name="T3" fmla="*/ 39 h 613"/>
                  <a:gd name="T4" fmla="*/ 1243 w 3580"/>
                  <a:gd name="T5" fmla="*/ 15 h 613"/>
                  <a:gd name="T6" fmla="*/ 1854 w 3580"/>
                  <a:gd name="T7" fmla="*/ 0 h 613"/>
                  <a:gd name="T8" fmla="*/ 2355 w 3580"/>
                  <a:gd name="T9" fmla="*/ 33 h 613"/>
                  <a:gd name="T10" fmla="*/ 2599 w 3580"/>
                  <a:gd name="T11" fmla="*/ 60 h 613"/>
                  <a:gd name="T12" fmla="*/ 2854 w 3580"/>
                  <a:gd name="T13" fmla="*/ 87 h 613"/>
                  <a:gd name="T14" fmla="*/ 3224 w 3580"/>
                  <a:gd name="T15" fmla="*/ 152 h 613"/>
                  <a:gd name="T16" fmla="*/ 3384 w 3580"/>
                  <a:gd name="T17" fmla="*/ 202 h 613"/>
                  <a:gd name="T18" fmla="*/ 3580 w 3580"/>
                  <a:gd name="T19" fmla="*/ 269 h 613"/>
                  <a:gd name="T20" fmla="*/ 3578 w 3580"/>
                  <a:gd name="T21" fmla="*/ 296 h 613"/>
                  <a:gd name="T22" fmla="*/ 3544 w 3580"/>
                  <a:gd name="T23" fmla="*/ 353 h 613"/>
                  <a:gd name="T24" fmla="*/ 3506 w 3580"/>
                  <a:gd name="T25" fmla="*/ 385 h 613"/>
                  <a:gd name="T26" fmla="*/ 3466 w 3580"/>
                  <a:gd name="T27" fmla="*/ 411 h 613"/>
                  <a:gd name="T28" fmla="*/ 3380 w 3580"/>
                  <a:gd name="T29" fmla="*/ 457 h 613"/>
                  <a:gd name="T30" fmla="*/ 3272 w 3580"/>
                  <a:gd name="T31" fmla="*/ 500 h 613"/>
                  <a:gd name="T32" fmla="*/ 3191 w 3580"/>
                  <a:gd name="T33" fmla="*/ 523 h 613"/>
                  <a:gd name="T34" fmla="*/ 3148 w 3580"/>
                  <a:gd name="T35" fmla="*/ 530 h 613"/>
                  <a:gd name="T36" fmla="*/ 3055 w 3580"/>
                  <a:gd name="T37" fmla="*/ 537 h 613"/>
                  <a:gd name="T38" fmla="*/ 2963 w 3580"/>
                  <a:gd name="T39" fmla="*/ 539 h 613"/>
                  <a:gd name="T40" fmla="*/ 1707 w 3580"/>
                  <a:gd name="T41" fmla="*/ 526 h 613"/>
                  <a:gd name="T42" fmla="*/ 1581 w 3580"/>
                  <a:gd name="T43" fmla="*/ 523 h 613"/>
                  <a:gd name="T44" fmla="*/ 1484 w 3580"/>
                  <a:gd name="T45" fmla="*/ 541 h 613"/>
                  <a:gd name="T46" fmla="*/ 1293 w 3580"/>
                  <a:gd name="T47" fmla="*/ 570 h 613"/>
                  <a:gd name="T48" fmla="*/ 1092 w 3580"/>
                  <a:gd name="T49" fmla="*/ 599 h 613"/>
                  <a:gd name="T50" fmla="*/ 926 w 3580"/>
                  <a:gd name="T51" fmla="*/ 613 h 613"/>
                  <a:gd name="T52" fmla="*/ 854 w 3580"/>
                  <a:gd name="T53" fmla="*/ 605 h 613"/>
                  <a:gd name="T54" fmla="*/ 616 w 3580"/>
                  <a:gd name="T55" fmla="*/ 478 h 613"/>
                  <a:gd name="T56" fmla="*/ 581 w 3580"/>
                  <a:gd name="T57" fmla="*/ 447 h 613"/>
                  <a:gd name="T58" fmla="*/ 507 w 3580"/>
                  <a:gd name="T59" fmla="*/ 403 h 613"/>
                  <a:gd name="T60" fmla="*/ 407 w 3580"/>
                  <a:gd name="T61" fmla="*/ 349 h 613"/>
                  <a:gd name="T62" fmla="*/ 296 w 3580"/>
                  <a:gd name="T63" fmla="*/ 292 h 613"/>
                  <a:gd name="T64" fmla="*/ 187 w 3580"/>
                  <a:gd name="T65" fmla="*/ 237 h 613"/>
                  <a:gd name="T66" fmla="*/ 91 w 3580"/>
                  <a:gd name="T67" fmla="*/ 191 h 613"/>
                  <a:gd name="T68" fmla="*/ 0 w 3580"/>
                  <a:gd name="T69" fmla="*/ 147 h 613"/>
                  <a:gd name="T70" fmla="*/ 0 w 3580"/>
                  <a:gd name="T71" fmla="*/ 147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0" h="613">
                    <a:moveTo>
                      <a:pt x="0" y="147"/>
                    </a:moveTo>
                    <a:lnTo>
                      <a:pt x="899" y="39"/>
                    </a:lnTo>
                    <a:lnTo>
                      <a:pt x="1243" y="15"/>
                    </a:lnTo>
                    <a:lnTo>
                      <a:pt x="1854" y="0"/>
                    </a:lnTo>
                    <a:lnTo>
                      <a:pt x="2355" y="33"/>
                    </a:lnTo>
                    <a:lnTo>
                      <a:pt x="2599" y="60"/>
                    </a:lnTo>
                    <a:lnTo>
                      <a:pt x="2854" y="87"/>
                    </a:lnTo>
                    <a:lnTo>
                      <a:pt x="3224" y="152"/>
                    </a:lnTo>
                    <a:lnTo>
                      <a:pt x="3384" y="202"/>
                    </a:lnTo>
                    <a:lnTo>
                      <a:pt x="3580" y="269"/>
                    </a:lnTo>
                    <a:lnTo>
                      <a:pt x="3578" y="296"/>
                    </a:lnTo>
                    <a:lnTo>
                      <a:pt x="3544" y="353"/>
                    </a:lnTo>
                    <a:lnTo>
                      <a:pt x="3506" y="385"/>
                    </a:lnTo>
                    <a:lnTo>
                      <a:pt x="3466" y="411"/>
                    </a:lnTo>
                    <a:lnTo>
                      <a:pt x="3380" y="457"/>
                    </a:lnTo>
                    <a:lnTo>
                      <a:pt x="3272" y="500"/>
                    </a:lnTo>
                    <a:lnTo>
                      <a:pt x="3191" y="523"/>
                    </a:lnTo>
                    <a:lnTo>
                      <a:pt x="3148" y="530"/>
                    </a:lnTo>
                    <a:lnTo>
                      <a:pt x="3055" y="537"/>
                    </a:lnTo>
                    <a:lnTo>
                      <a:pt x="2963" y="539"/>
                    </a:lnTo>
                    <a:lnTo>
                      <a:pt x="1707" y="526"/>
                    </a:lnTo>
                    <a:lnTo>
                      <a:pt x="1581" y="523"/>
                    </a:lnTo>
                    <a:lnTo>
                      <a:pt x="1484" y="541"/>
                    </a:lnTo>
                    <a:lnTo>
                      <a:pt x="1293" y="570"/>
                    </a:lnTo>
                    <a:lnTo>
                      <a:pt x="1092" y="599"/>
                    </a:lnTo>
                    <a:lnTo>
                      <a:pt x="926" y="613"/>
                    </a:lnTo>
                    <a:lnTo>
                      <a:pt x="854" y="605"/>
                    </a:lnTo>
                    <a:lnTo>
                      <a:pt x="616" y="478"/>
                    </a:lnTo>
                    <a:lnTo>
                      <a:pt x="581" y="447"/>
                    </a:lnTo>
                    <a:lnTo>
                      <a:pt x="507" y="403"/>
                    </a:lnTo>
                    <a:lnTo>
                      <a:pt x="407" y="349"/>
                    </a:lnTo>
                    <a:lnTo>
                      <a:pt x="296" y="292"/>
                    </a:lnTo>
                    <a:lnTo>
                      <a:pt x="187" y="237"/>
                    </a:lnTo>
                    <a:lnTo>
                      <a:pt x="91" y="191"/>
                    </a:lnTo>
                    <a:lnTo>
                      <a:pt x="0" y="147"/>
                    </a:lnTo>
                    <a:lnTo>
                      <a:pt x="0" y="147"/>
                    </a:lnTo>
                    <a:close/>
                  </a:path>
                </a:pathLst>
              </a:custGeom>
              <a:solidFill>
                <a:srgbClr val="C28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77" name="Freeform 173"/>
              <p:cNvSpPr>
                <a:spLocks/>
              </p:cNvSpPr>
              <p:nvPr/>
            </p:nvSpPr>
            <p:spPr bwMode="auto">
              <a:xfrm>
                <a:off x="2198" y="2157"/>
                <a:ext cx="550" cy="237"/>
              </a:xfrm>
              <a:custGeom>
                <a:avLst/>
                <a:gdLst>
                  <a:gd name="T0" fmla="*/ 0 w 1099"/>
                  <a:gd name="T1" fmla="*/ 93 h 475"/>
                  <a:gd name="T2" fmla="*/ 84 w 1099"/>
                  <a:gd name="T3" fmla="*/ 67 h 475"/>
                  <a:gd name="T4" fmla="*/ 203 w 1099"/>
                  <a:gd name="T5" fmla="*/ 49 h 475"/>
                  <a:gd name="T6" fmla="*/ 389 w 1099"/>
                  <a:gd name="T7" fmla="*/ 27 h 475"/>
                  <a:gd name="T8" fmla="*/ 637 w 1099"/>
                  <a:gd name="T9" fmla="*/ 0 h 475"/>
                  <a:gd name="T10" fmla="*/ 941 w 1099"/>
                  <a:gd name="T11" fmla="*/ 12 h 475"/>
                  <a:gd name="T12" fmla="*/ 1058 w 1099"/>
                  <a:gd name="T13" fmla="*/ 67 h 475"/>
                  <a:gd name="T14" fmla="*/ 1063 w 1099"/>
                  <a:gd name="T15" fmla="*/ 183 h 475"/>
                  <a:gd name="T16" fmla="*/ 1094 w 1099"/>
                  <a:gd name="T17" fmla="*/ 329 h 475"/>
                  <a:gd name="T18" fmla="*/ 1099 w 1099"/>
                  <a:gd name="T19" fmla="*/ 453 h 475"/>
                  <a:gd name="T20" fmla="*/ 1065 w 1099"/>
                  <a:gd name="T21" fmla="*/ 475 h 475"/>
                  <a:gd name="T22" fmla="*/ 1004 w 1099"/>
                  <a:gd name="T23" fmla="*/ 470 h 475"/>
                  <a:gd name="T24" fmla="*/ 832 w 1099"/>
                  <a:gd name="T25" fmla="*/ 402 h 475"/>
                  <a:gd name="T26" fmla="*/ 712 w 1099"/>
                  <a:gd name="T27" fmla="*/ 355 h 475"/>
                  <a:gd name="T28" fmla="*/ 562 w 1099"/>
                  <a:gd name="T29" fmla="*/ 312 h 475"/>
                  <a:gd name="T30" fmla="*/ 411 w 1099"/>
                  <a:gd name="T31" fmla="*/ 275 h 475"/>
                  <a:gd name="T32" fmla="*/ 288 w 1099"/>
                  <a:gd name="T33" fmla="*/ 247 h 475"/>
                  <a:gd name="T34" fmla="*/ 108 w 1099"/>
                  <a:gd name="T35" fmla="*/ 178 h 475"/>
                  <a:gd name="T36" fmla="*/ 36 w 1099"/>
                  <a:gd name="T37" fmla="*/ 128 h 475"/>
                  <a:gd name="T38" fmla="*/ 0 w 1099"/>
                  <a:gd name="T39" fmla="*/ 93 h 475"/>
                  <a:gd name="T40" fmla="*/ 0 w 1099"/>
                  <a:gd name="T41" fmla="*/ 9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99" h="475">
                    <a:moveTo>
                      <a:pt x="0" y="93"/>
                    </a:moveTo>
                    <a:lnTo>
                      <a:pt x="84" y="67"/>
                    </a:lnTo>
                    <a:lnTo>
                      <a:pt x="203" y="49"/>
                    </a:lnTo>
                    <a:lnTo>
                      <a:pt x="389" y="27"/>
                    </a:lnTo>
                    <a:lnTo>
                      <a:pt x="637" y="0"/>
                    </a:lnTo>
                    <a:lnTo>
                      <a:pt x="941" y="12"/>
                    </a:lnTo>
                    <a:lnTo>
                      <a:pt x="1058" y="67"/>
                    </a:lnTo>
                    <a:lnTo>
                      <a:pt x="1063" y="183"/>
                    </a:lnTo>
                    <a:lnTo>
                      <a:pt x="1094" y="329"/>
                    </a:lnTo>
                    <a:lnTo>
                      <a:pt x="1099" y="453"/>
                    </a:lnTo>
                    <a:lnTo>
                      <a:pt x="1065" y="475"/>
                    </a:lnTo>
                    <a:lnTo>
                      <a:pt x="1004" y="470"/>
                    </a:lnTo>
                    <a:lnTo>
                      <a:pt x="832" y="402"/>
                    </a:lnTo>
                    <a:lnTo>
                      <a:pt x="712" y="355"/>
                    </a:lnTo>
                    <a:lnTo>
                      <a:pt x="562" y="312"/>
                    </a:lnTo>
                    <a:lnTo>
                      <a:pt x="411" y="275"/>
                    </a:lnTo>
                    <a:lnTo>
                      <a:pt x="288" y="247"/>
                    </a:lnTo>
                    <a:lnTo>
                      <a:pt x="108" y="178"/>
                    </a:lnTo>
                    <a:lnTo>
                      <a:pt x="36" y="128"/>
                    </a:lnTo>
                    <a:lnTo>
                      <a:pt x="0" y="93"/>
                    </a:lnTo>
                    <a:lnTo>
                      <a:pt x="0" y="93"/>
                    </a:lnTo>
                    <a:close/>
                  </a:path>
                </a:pathLst>
              </a:custGeom>
              <a:solidFill>
                <a:srgbClr val="662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78" name="Freeform 174"/>
              <p:cNvSpPr>
                <a:spLocks/>
              </p:cNvSpPr>
              <p:nvPr/>
            </p:nvSpPr>
            <p:spPr bwMode="auto">
              <a:xfrm>
                <a:off x="2896" y="2173"/>
                <a:ext cx="1063" cy="194"/>
              </a:xfrm>
              <a:custGeom>
                <a:avLst/>
                <a:gdLst>
                  <a:gd name="T0" fmla="*/ 12 w 2126"/>
                  <a:gd name="T1" fmla="*/ 373 h 389"/>
                  <a:gd name="T2" fmla="*/ 44 w 2126"/>
                  <a:gd name="T3" fmla="*/ 389 h 389"/>
                  <a:gd name="T4" fmla="*/ 91 w 2126"/>
                  <a:gd name="T5" fmla="*/ 366 h 389"/>
                  <a:gd name="T6" fmla="*/ 109 w 2126"/>
                  <a:gd name="T7" fmla="*/ 238 h 389"/>
                  <a:gd name="T8" fmla="*/ 134 w 2126"/>
                  <a:gd name="T9" fmla="*/ 162 h 389"/>
                  <a:gd name="T10" fmla="*/ 156 w 2126"/>
                  <a:gd name="T11" fmla="*/ 130 h 389"/>
                  <a:gd name="T12" fmla="*/ 188 w 2126"/>
                  <a:gd name="T13" fmla="*/ 104 h 389"/>
                  <a:gd name="T14" fmla="*/ 285 w 2126"/>
                  <a:gd name="T15" fmla="*/ 75 h 389"/>
                  <a:gd name="T16" fmla="*/ 421 w 2126"/>
                  <a:gd name="T17" fmla="*/ 72 h 389"/>
                  <a:gd name="T18" fmla="*/ 792 w 2126"/>
                  <a:gd name="T19" fmla="*/ 110 h 389"/>
                  <a:gd name="T20" fmla="*/ 1015 w 2126"/>
                  <a:gd name="T21" fmla="*/ 136 h 389"/>
                  <a:gd name="T22" fmla="*/ 1247 w 2126"/>
                  <a:gd name="T23" fmla="*/ 161 h 389"/>
                  <a:gd name="T24" fmla="*/ 1686 w 2126"/>
                  <a:gd name="T25" fmla="*/ 190 h 389"/>
                  <a:gd name="T26" fmla="*/ 2004 w 2126"/>
                  <a:gd name="T27" fmla="*/ 179 h 389"/>
                  <a:gd name="T28" fmla="*/ 2126 w 2126"/>
                  <a:gd name="T29" fmla="*/ 165 h 389"/>
                  <a:gd name="T30" fmla="*/ 1315 w 2126"/>
                  <a:gd name="T31" fmla="*/ 68 h 389"/>
                  <a:gd name="T32" fmla="*/ 340 w 2126"/>
                  <a:gd name="T33" fmla="*/ 0 h 389"/>
                  <a:gd name="T34" fmla="*/ 0 w 2126"/>
                  <a:gd name="T35" fmla="*/ 25 h 389"/>
                  <a:gd name="T36" fmla="*/ 12 w 2126"/>
                  <a:gd name="T37" fmla="*/ 373 h 389"/>
                  <a:gd name="T38" fmla="*/ 12 w 2126"/>
                  <a:gd name="T39" fmla="*/ 37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26" h="389">
                    <a:moveTo>
                      <a:pt x="12" y="373"/>
                    </a:moveTo>
                    <a:lnTo>
                      <a:pt x="44" y="389"/>
                    </a:lnTo>
                    <a:lnTo>
                      <a:pt x="91" y="366"/>
                    </a:lnTo>
                    <a:lnTo>
                      <a:pt x="109" y="238"/>
                    </a:lnTo>
                    <a:lnTo>
                      <a:pt x="134" y="162"/>
                    </a:lnTo>
                    <a:lnTo>
                      <a:pt x="156" y="130"/>
                    </a:lnTo>
                    <a:lnTo>
                      <a:pt x="188" y="104"/>
                    </a:lnTo>
                    <a:lnTo>
                      <a:pt x="285" y="75"/>
                    </a:lnTo>
                    <a:lnTo>
                      <a:pt x="421" y="72"/>
                    </a:lnTo>
                    <a:lnTo>
                      <a:pt x="792" y="110"/>
                    </a:lnTo>
                    <a:lnTo>
                      <a:pt x="1015" y="136"/>
                    </a:lnTo>
                    <a:lnTo>
                      <a:pt x="1247" y="161"/>
                    </a:lnTo>
                    <a:lnTo>
                      <a:pt x="1686" y="190"/>
                    </a:lnTo>
                    <a:lnTo>
                      <a:pt x="2004" y="179"/>
                    </a:lnTo>
                    <a:lnTo>
                      <a:pt x="2126" y="165"/>
                    </a:lnTo>
                    <a:lnTo>
                      <a:pt x="1315" y="68"/>
                    </a:lnTo>
                    <a:lnTo>
                      <a:pt x="340" y="0"/>
                    </a:lnTo>
                    <a:lnTo>
                      <a:pt x="0" y="25"/>
                    </a:lnTo>
                    <a:lnTo>
                      <a:pt x="12" y="373"/>
                    </a:lnTo>
                    <a:lnTo>
                      <a:pt x="12" y="373"/>
                    </a:lnTo>
                    <a:close/>
                  </a:path>
                </a:pathLst>
              </a:custGeom>
              <a:solidFill>
                <a:srgbClr val="662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79" name="Freeform 175"/>
              <p:cNvSpPr>
                <a:spLocks/>
              </p:cNvSpPr>
              <p:nvPr/>
            </p:nvSpPr>
            <p:spPr bwMode="auto">
              <a:xfrm>
                <a:off x="2476" y="1318"/>
                <a:ext cx="551" cy="463"/>
              </a:xfrm>
              <a:custGeom>
                <a:avLst/>
                <a:gdLst>
                  <a:gd name="T0" fmla="*/ 109 w 1102"/>
                  <a:gd name="T1" fmla="*/ 124 h 927"/>
                  <a:gd name="T2" fmla="*/ 127 w 1102"/>
                  <a:gd name="T3" fmla="*/ 106 h 927"/>
                  <a:gd name="T4" fmla="*/ 168 w 1102"/>
                  <a:gd name="T5" fmla="*/ 68 h 927"/>
                  <a:gd name="T6" fmla="*/ 215 w 1102"/>
                  <a:gd name="T7" fmla="*/ 28 h 927"/>
                  <a:gd name="T8" fmla="*/ 251 w 1102"/>
                  <a:gd name="T9" fmla="*/ 5 h 927"/>
                  <a:gd name="T10" fmla="*/ 303 w 1102"/>
                  <a:gd name="T11" fmla="*/ 0 h 927"/>
                  <a:gd name="T12" fmla="*/ 339 w 1102"/>
                  <a:gd name="T13" fmla="*/ 25 h 927"/>
                  <a:gd name="T14" fmla="*/ 363 w 1102"/>
                  <a:gd name="T15" fmla="*/ 86 h 927"/>
                  <a:gd name="T16" fmla="*/ 342 w 1102"/>
                  <a:gd name="T17" fmla="*/ 121 h 927"/>
                  <a:gd name="T18" fmla="*/ 296 w 1102"/>
                  <a:gd name="T19" fmla="*/ 204 h 927"/>
                  <a:gd name="T20" fmla="*/ 244 w 1102"/>
                  <a:gd name="T21" fmla="*/ 300 h 927"/>
                  <a:gd name="T22" fmla="*/ 209 w 1102"/>
                  <a:gd name="T23" fmla="*/ 374 h 927"/>
                  <a:gd name="T24" fmla="*/ 212 w 1102"/>
                  <a:gd name="T25" fmla="*/ 395 h 927"/>
                  <a:gd name="T26" fmla="*/ 244 w 1102"/>
                  <a:gd name="T27" fmla="*/ 370 h 927"/>
                  <a:gd name="T28" fmla="*/ 281 w 1102"/>
                  <a:gd name="T29" fmla="*/ 331 h 927"/>
                  <a:gd name="T30" fmla="*/ 299 w 1102"/>
                  <a:gd name="T31" fmla="*/ 312 h 927"/>
                  <a:gd name="T32" fmla="*/ 328 w 1102"/>
                  <a:gd name="T33" fmla="*/ 236 h 927"/>
                  <a:gd name="T34" fmla="*/ 363 w 1102"/>
                  <a:gd name="T35" fmla="*/ 168 h 927"/>
                  <a:gd name="T36" fmla="*/ 409 w 1102"/>
                  <a:gd name="T37" fmla="*/ 104 h 927"/>
                  <a:gd name="T38" fmla="*/ 469 w 1102"/>
                  <a:gd name="T39" fmla="*/ 61 h 927"/>
                  <a:gd name="T40" fmla="*/ 547 w 1102"/>
                  <a:gd name="T41" fmla="*/ 42 h 927"/>
                  <a:gd name="T42" fmla="*/ 627 w 1102"/>
                  <a:gd name="T43" fmla="*/ 48 h 927"/>
                  <a:gd name="T44" fmla="*/ 698 w 1102"/>
                  <a:gd name="T45" fmla="*/ 81 h 927"/>
                  <a:gd name="T46" fmla="*/ 782 w 1102"/>
                  <a:gd name="T47" fmla="*/ 124 h 927"/>
                  <a:gd name="T48" fmla="*/ 823 w 1102"/>
                  <a:gd name="T49" fmla="*/ 125 h 927"/>
                  <a:gd name="T50" fmla="*/ 860 w 1102"/>
                  <a:gd name="T51" fmla="*/ 118 h 927"/>
                  <a:gd name="T52" fmla="*/ 938 w 1102"/>
                  <a:gd name="T53" fmla="*/ 142 h 927"/>
                  <a:gd name="T54" fmla="*/ 1036 w 1102"/>
                  <a:gd name="T55" fmla="*/ 196 h 927"/>
                  <a:gd name="T56" fmla="*/ 1069 w 1102"/>
                  <a:gd name="T57" fmla="*/ 272 h 927"/>
                  <a:gd name="T58" fmla="*/ 1084 w 1102"/>
                  <a:gd name="T59" fmla="*/ 318 h 927"/>
                  <a:gd name="T60" fmla="*/ 1066 w 1102"/>
                  <a:gd name="T61" fmla="*/ 439 h 927"/>
                  <a:gd name="T62" fmla="*/ 1097 w 1102"/>
                  <a:gd name="T63" fmla="*/ 531 h 927"/>
                  <a:gd name="T64" fmla="*/ 1102 w 1102"/>
                  <a:gd name="T65" fmla="*/ 683 h 927"/>
                  <a:gd name="T66" fmla="*/ 813 w 1102"/>
                  <a:gd name="T67" fmla="*/ 585 h 927"/>
                  <a:gd name="T68" fmla="*/ 530 w 1102"/>
                  <a:gd name="T69" fmla="*/ 500 h 927"/>
                  <a:gd name="T70" fmla="*/ 122 w 1102"/>
                  <a:gd name="T71" fmla="*/ 921 h 927"/>
                  <a:gd name="T72" fmla="*/ 0 w 1102"/>
                  <a:gd name="T73" fmla="*/ 927 h 927"/>
                  <a:gd name="T74" fmla="*/ 109 w 1102"/>
                  <a:gd name="T75" fmla="*/ 124 h 927"/>
                  <a:gd name="T76" fmla="*/ 109 w 1102"/>
                  <a:gd name="T77" fmla="*/ 12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2" h="927">
                    <a:moveTo>
                      <a:pt x="109" y="124"/>
                    </a:moveTo>
                    <a:lnTo>
                      <a:pt x="127" y="106"/>
                    </a:lnTo>
                    <a:lnTo>
                      <a:pt x="168" y="68"/>
                    </a:lnTo>
                    <a:lnTo>
                      <a:pt x="215" y="28"/>
                    </a:lnTo>
                    <a:lnTo>
                      <a:pt x="251" y="5"/>
                    </a:lnTo>
                    <a:lnTo>
                      <a:pt x="303" y="0"/>
                    </a:lnTo>
                    <a:lnTo>
                      <a:pt x="339" y="25"/>
                    </a:lnTo>
                    <a:lnTo>
                      <a:pt x="363" y="86"/>
                    </a:lnTo>
                    <a:lnTo>
                      <a:pt x="342" y="121"/>
                    </a:lnTo>
                    <a:lnTo>
                      <a:pt x="296" y="204"/>
                    </a:lnTo>
                    <a:lnTo>
                      <a:pt x="244" y="300"/>
                    </a:lnTo>
                    <a:lnTo>
                      <a:pt x="209" y="374"/>
                    </a:lnTo>
                    <a:lnTo>
                      <a:pt x="212" y="395"/>
                    </a:lnTo>
                    <a:lnTo>
                      <a:pt x="244" y="370"/>
                    </a:lnTo>
                    <a:lnTo>
                      <a:pt x="281" y="331"/>
                    </a:lnTo>
                    <a:lnTo>
                      <a:pt x="299" y="312"/>
                    </a:lnTo>
                    <a:lnTo>
                      <a:pt x="328" y="236"/>
                    </a:lnTo>
                    <a:lnTo>
                      <a:pt x="363" y="168"/>
                    </a:lnTo>
                    <a:lnTo>
                      <a:pt x="409" y="104"/>
                    </a:lnTo>
                    <a:lnTo>
                      <a:pt x="469" y="61"/>
                    </a:lnTo>
                    <a:lnTo>
                      <a:pt x="547" y="42"/>
                    </a:lnTo>
                    <a:lnTo>
                      <a:pt x="627" y="48"/>
                    </a:lnTo>
                    <a:lnTo>
                      <a:pt x="698" y="81"/>
                    </a:lnTo>
                    <a:lnTo>
                      <a:pt x="782" y="124"/>
                    </a:lnTo>
                    <a:lnTo>
                      <a:pt x="823" y="125"/>
                    </a:lnTo>
                    <a:lnTo>
                      <a:pt x="860" y="118"/>
                    </a:lnTo>
                    <a:lnTo>
                      <a:pt x="938" y="142"/>
                    </a:lnTo>
                    <a:lnTo>
                      <a:pt x="1036" y="196"/>
                    </a:lnTo>
                    <a:lnTo>
                      <a:pt x="1069" y="272"/>
                    </a:lnTo>
                    <a:lnTo>
                      <a:pt x="1084" y="318"/>
                    </a:lnTo>
                    <a:lnTo>
                      <a:pt x="1066" y="439"/>
                    </a:lnTo>
                    <a:lnTo>
                      <a:pt x="1097" y="531"/>
                    </a:lnTo>
                    <a:lnTo>
                      <a:pt x="1102" y="683"/>
                    </a:lnTo>
                    <a:lnTo>
                      <a:pt x="813" y="585"/>
                    </a:lnTo>
                    <a:lnTo>
                      <a:pt x="530" y="500"/>
                    </a:lnTo>
                    <a:lnTo>
                      <a:pt x="122" y="921"/>
                    </a:lnTo>
                    <a:lnTo>
                      <a:pt x="0" y="927"/>
                    </a:lnTo>
                    <a:lnTo>
                      <a:pt x="109" y="124"/>
                    </a:lnTo>
                    <a:lnTo>
                      <a:pt x="109" y="124"/>
                    </a:lnTo>
                    <a:close/>
                  </a:path>
                </a:pathLst>
              </a:custGeom>
              <a:solidFill>
                <a:srgbClr val="CB92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80" name="Freeform 176"/>
              <p:cNvSpPr>
                <a:spLocks/>
              </p:cNvSpPr>
              <p:nvPr/>
            </p:nvSpPr>
            <p:spPr bwMode="auto">
              <a:xfrm>
                <a:off x="2254" y="1340"/>
                <a:ext cx="711" cy="729"/>
              </a:xfrm>
              <a:custGeom>
                <a:avLst/>
                <a:gdLst>
                  <a:gd name="T0" fmla="*/ 0 w 1423"/>
                  <a:gd name="T1" fmla="*/ 1447 h 1458"/>
                  <a:gd name="T2" fmla="*/ 372 w 1423"/>
                  <a:gd name="T3" fmla="*/ 477 h 1458"/>
                  <a:gd name="T4" fmla="*/ 397 w 1423"/>
                  <a:gd name="T5" fmla="*/ 425 h 1458"/>
                  <a:gd name="T6" fmla="*/ 455 w 1423"/>
                  <a:gd name="T7" fmla="*/ 306 h 1458"/>
                  <a:gd name="T8" fmla="*/ 487 w 1423"/>
                  <a:gd name="T9" fmla="*/ 241 h 1458"/>
                  <a:gd name="T10" fmla="*/ 517 w 1423"/>
                  <a:gd name="T11" fmla="*/ 181 h 1458"/>
                  <a:gd name="T12" fmla="*/ 561 w 1423"/>
                  <a:gd name="T13" fmla="*/ 112 h 1458"/>
                  <a:gd name="T14" fmla="*/ 615 w 1423"/>
                  <a:gd name="T15" fmla="*/ 57 h 1458"/>
                  <a:gd name="T16" fmla="*/ 676 w 1423"/>
                  <a:gd name="T17" fmla="*/ 14 h 1458"/>
                  <a:gd name="T18" fmla="*/ 734 w 1423"/>
                  <a:gd name="T19" fmla="*/ 0 h 1458"/>
                  <a:gd name="T20" fmla="*/ 768 w 1423"/>
                  <a:gd name="T21" fmla="*/ 21 h 1458"/>
                  <a:gd name="T22" fmla="*/ 707 w 1423"/>
                  <a:gd name="T23" fmla="*/ 160 h 1458"/>
                  <a:gd name="T24" fmla="*/ 662 w 1423"/>
                  <a:gd name="T25" fmla="*/ 315 h 1458"/>
                  <a:gd name="T26" fmla="*/ 617 w 1423"/>
                  <a:gd name="T27" fmla="*/ 493 h 1458"/>
                  <a:gd name="T28" fmla="*/ 582 w 1423"/>
                  <a:gd name="T29" fmla="*/ 637 h 1458"/>
                  <a:gd name="T30" fmla="*/ 567 w 1423"/>
                  <a:gd name="T31" fmla="*/ 696 h 1458"/>
                  <a:gd name="T32" fmla="*/ 582 w 1423"/>
                  <a:gd name="T33" fmla="*/ 675 h 1458"/>
                  <a:gd name="T34" fmla="*/ 618 w 1423"/>
                  <a:gd name="T35" fmla="*/ 623 h 1458"/>
                  <a:gd name="T36" fmla="*/ 664 w 1423"/>
                  <a:gd name="T37" fmla="*/ 551 h 1458"/>
                  <a:gd name="T38" fmla="*/ 707 w 1423"/>
                  <a:gd name="T39" fmla="*/ 477 h 1458"/>
                  <a:gd name="T40" fmla="*/ 798 w 1423"/>
                  <a:gd name="T41" fmla="*/ 349 h 1458"/>
                  <a:gd name="T42" fmla="*/ 834 w 1423"/>
                  <a:gd name="T43" fmla="*/ 274 h 1458"/>
                  <a:gd name="T44" fmla="*/ 884 w 1423"/>
                  <a:gd name="T45" fmla="*/ 196 h 1458"/>
                  <a:gd name="T46" fmla="*/ 933 w 1423"/>
                  <a:gd name="T47" fmla="*/ 155 h 1458"/>
                  <a:gd name="T48" fmla="*/ 993 w 1423"/>
                  <a:gd name="T49" fmla="*/ 135 h 1458"/>
                  <a:gd name="T50" fmla="*/ 1081 w 1423"/>
                  <a:gd name="T51" fmla="*/ 124 h 1458"/>
                  <a:gd name="T52" fmla="*/ 1182 w 1423"/>
                  <a:gd name="T53" fmla="*/ 160 h 1458"/>
                  <a:gd name="T54" fmla="*/ 1280 w 1423"/>
                  <a:gd name="T55" fmla="*/ 274 h 1458"/>
                  <a:gd name="T56" fmla="*/ 1347 w 1423"/>
                  <a:gd name="T57" fmla="*/ 410 h 1458"/>
                  <a:gd name="T58" fmla="*/ 1377 w 1423"/>
                  <a:gd name="T59" fmla="*/ 471 h 1458"/>
                  <a:gd name="T60" fmla="*/ 1414 w 1423"/>
                  <a:gd name="T61" fmla="*/ 523 h 1458"/>
                  <a:gd name="T62" fmla="*/ 1423 w 1423"/>
                  <a:gd name="T63" fmla="*/ 574 h 1458"/>
                  <a:gd name="T64" fmla="*/ 1273 w 1423"/>
                  <a:gd name="T65" fmla="*/ 529 h 1458"/>
                  <a:gd name="T66" fmla="*/ 1164 w 1423"/>
                  <a:gd name="T67" fmla="*/ 483 h 1458"/>
                  <a:gd name="T68" fmla="*/ 1060 w 1423"/>
                  <a:gd name="T69" fmla="*/ 526 h 1458"/>
                  <a:gd name="T70" fmla="*/ 955 w 1423"/>
                  <a:gd name="T71" fmla="*/ 646 h 1458"/>
                  <a:gd name="T72" fmla="*/ 524 w 1423"/>
                  <a:gd name="T73" fmla="*/ 1361 h 1458"/>
                  <a:gd name="T74" fmla="*/ 421 w 1423"/>
                  <a:gd name="T75" fmla="*/ 1294 h 1458"/>
                  <a:gd name="T76" fmla="*/ 312 w 1423"/>
                  <a:gd name="T77" fmla="*/ 1305 h 1458"/>
                  <a:gd name="T78" fmla="*/ 232 w 1423"/>
                  <a:gd name="T79" fmla="*/ 1373 h 1458"/>
                  <a:gd name="T80" fmla="*/ 200 w 1423"/>
                  <a:gd name="T81" fmla="*/ 1422 h 1458"/>
                  <a:gd name="T82" fmla="*/ 99 w 1423"/>
                  <a:gd name="T83" fmla="*/ 1458 h 1458"/>
                  <a:gd name="T84" fmla="*/ 0 w 1423"/>
                  <a:gd name="T85" fmla="*/ 1447 h 1458"/>
                  <a:gd name="T86" fmla="*/ 0 w 1423"/>
                  <a:gd name="T87" fmla="*/ 1447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23" h="1458">
                    <a:moveTo>
                      <a:pt x="0" y="1447"/>
                    </a:moveTo>
                    <a:lnTo>
                      <a:pt x="372" y="477"/>
                    </a:lnTo>
                    <a:lnTo>
                      <a:pt x="397" y="425"/>
                    </a:lnTo>
                    <a:lnTo>
                      <a:pt x="455" y="306"/>
                    </a:lnTo>
                    <a:lnTo>
                      <a:pt x="487" y="241"/>
                    </a:lnTo>
                    <a:lnTo>
                      <a:pt x="517" y="181"/>
                    </a:lnTo>
                    <a:lnTo>
                      <a:pt x="561" y="112"/>
                    </a:lnTo>
                    <a:lnTo>
                      <a:pt x="615" y="57"/>
                    </a:lnTo>
                    <a:lnTo>
                      <a:pt x="676" y="14"/>
                    </a:lnTo>
                    <a:lnTo>
                      <a:pt x="734" y="0"/>
                    </a:lnTo>
                    <a:lnTo>
                      <a:pt x="768" y="21"/>
                    </a:lnTo>
                    <a:lnTo>
                      <a:pt x="707" y="160"/>
                    </a:lnTo>
                    <a:lnTo>
                      <a:pt x="662" y="315"/>
                    </a:lnTo>
                    <a:lnTo>
                      <a:pt x="617" y="493"/>
                    </a:lnTo>
                    <a:lnTo>
                      <a:pt x="582" y="637"/>
                    </a:lnTo>
                    <a:lnTo>
                      <a:pt x="567" y="696"/>
                    </a:lnTo>
                    <a:lnTo>
                      <a:pt x="582" y="675"/>
                    </a:lnTo>
                    <a:lnTo>
                      <a:pt x="618" y="623"/>
                    </a:lnTo>
                    <a:lnTo>
                      <a:pt x="664" y="551"/>
                    </a:lnTo>
                    <a:lnTo>
                      <a:pt x="707" y="477"/>
                    </a:lnTo>
                    <a:lnTo>
                      <a:pt x="798" y="349"/>
                    </a:lnTo>
                    <a:lnTo>
                      <a:pt x="834" y="274"/>
                    </a:lnTo>
                    <a:lnTo>
                      <a:pt x="884" y="196"/>
                    </a:lnTo>
                    <a:lnTo>
                      <a:pt x="933" y="155"/>
                    </a:lnTo>
                    <a:lnTo>
                      <a:pt x="993" y="135"/>
                    </a:lnTo>
                    <a:lnTo>
                      <a:pt x="1081" y="124"/>
                    </a:lnTo>
                    <a:lnTo>
                      <a:pt x="1182" y="160"/>
                    </a:lnTo>
                    <a:lnTo>
                      <a:pt x="1280" y="274"/>
                    </a:lnTo>
                    <a:lnTo>
                      <a:pt x="1347" y="410"/>
                    </a:lnTo>
                    <a:lnTo>
                      <a:pt x="1377" y="471"/>
                    </a:lnTo>
                    <a:lnTo>
                      <a:pt x="1414" y="523"/>
                    </a:lnTo>
                    <a:lnTo>
                      <a:pt x="1423" y="574"/>
                    </a:lnTo>
                    <a:lnTo>
                      <a:pt x="1273" y="529"/>
                    </a:lnTo>
                    <a:lnTo>
                      <a:pt x="1164" y="483"/>
                    </a:lnTo>
                    <a:lnTo>
                      <a:pt x="1060" y="526"/>
                    </a:lnTo>
                    <a:lnTo>
                      <a:pt x="955" y="646"/>
                    </a:lnTo>
                    <a:lnTo>
                      <a:pt x="524" y="1361"/>
                    </a:lnTo>
                    <a:lnTo>
                      <a:pt x="421" y="1294"/>
                    </a:lnTo>
                    <a:lnTo>
                      <a:pt x="312" y="1305"/>
                    </a:lnTo>
                    <a:lnTo>
                      <a:pt x="232" y="1373"/>
                    </a:lnTo>
                    <a:lnTo>
                      <a:pt x="200" y="1422"/>
                    </a:lnTo>
                    <a:lnTo>
                      <a:pt x="99" y="1458"/>
                    </a:lnTo>
                    <a:lnTo>
                      <a:pt x="0" y="1447"/>
                    </a:lnTo>
                    <a:lnTo>
                      <a:pt x="0" y="1447"/>
                    </a:lnTo>
                    <a:close/>
                  </a:path>
                </a:pathLst>
              </a:custGeom>
              <a:solidFill>
                <a:srgbClr val="9D54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81" name="Freeform 177"/>
              <p:cNvSpPr>
                <a:spLocks/>
              </p:cNvSpPr>
              <p:nvPr/>
            </p:nvSpPr>
            <p:spPr bwMode="auto">
              <a:xfrm>
                <a:off x="3013" y="1438"/>
                <a:ext cx="389" cy="438"/>
              </a:xfrm>
              <a:custGeom>
                <a:avLst/>
                <a:gdLst>
                  <a:gd name="T0" fmla="*/ 397 w 777"/>
                  <a:gd name="T1" fmla="*/ 53 h 878"/>
                  <a:gd name="T2" fmla="*/ 529 w 777"/>
                  <a:gd name="T3" fmla="*/ 28 h 878"/>
                  <a:gd name="T4" fmla="*/ 712 w 777"/>
                  <a:gd name="T5" fmla="*/ 0 h 878"/>
                  <a:gd name="T6" fmla="*/ 735 w 777"/>
                  <a:gd name="T7" fmla="*/ 6 h 878"/>
                  <a:gd name="T8" fmla="*/ 717 w 777"/>
                  <a:gd name="T9" fmla="*/ 22 h 878"/>
                  <a:gd name="T10" fmla="*/ 655 w 777"/>
                  <a:gd name="T11" fmla="*/ 66 h 878"/>
                  <a:gd name="T12" fmla="*/ 653 w 777"/>
                  <a:gd name="T13" fmla="*/ 82 h 878"/>
                  <a:gd name="T14" fmla="*/ 670 w 777"/>
                  <a:gd name="T15" fmla="*/ 93 h 878"/>
                  <a:gd name="T16" fmla="*/ 712 w 777"/>
                  <a:gd name="T17" fmla="*/ 105 h 878"/>
                  <a:gd name="T18" fmla="*/ 705 w 777"/>
                  <a:gd name="T19" fmla="*/ 118 h 878"/>
                  <a:gd name="T20" fmla="*/ 677 w 777"/>
                  <a:gd name="T21" fmla="*/ 140 h 878"/>
                  <a:gd name="T22" fmla="*/ 670 w 777"/>
                  <a:gd name="T23" fmla="*/ 177 h 878"/>
                  <a:gd name="T24" fmla="*/ 685 w 777"/>
                  <a:gd name="T25" fmla="*/ 215 h 878"/>
                  <a:gd name="T26" fmla="*/ 746 w 777"/>
                  <a:gd name="T27" fmla="*/ 262 h 878"/>
                  <a:gd name="T28" fmla="*/ 777 w 777"/>
                  <a:gd name="T29" fmla="*/ 314 h 878"/>
                  <a:gd name="T30" fmla="*/ 727 w 777"/>
                  <a:gd name="T31" fmla="*/ 280 h 878"/>
                  <a:gd name="T32" fmla="*/ 695 w 777"/>
                  <a:gd name="T33" fmla="*/ 266 h 878"/>
                  <a:gd name="T34" fmla="*/ 667 w 777"/>
                  <a:gd name="T35" fmla="*/ 271 h 878"/>
                  <a:gd name="T36" fmla="*/ 648 w 777"/>
                  <a:gd name="T37" fmla="*/ 352 h 878"/>
                  <a:gd name="T38" fmla="*/ 663 w 777"/>
                  <a:gd name="T39" fmla="*/ 450 h 878"/>
                  <a:gd name="T40" fmla="*/ 698 w 777"/>
                  <a:gd name="T41" fmla="*/ 486 h 878"/>
                  <a:gd name="T42" fmla="*/ 720 w 777"/>
                  <a:gd name="T43" fmla="*/ 503 h 878"/>
                  <a:gd name="T44" fmla="*/ 705 w 777"/>
                  <a:gd name="T45" fmla="*/ 544 h 878"/>
                  <a:gd name="T46" fmla="*/ 663 w 777"/>
                  <a:gd name="T47" fmla="*/ 572 h 878"/>
                  <a:gd name="T48" fmla="*/ 615 w 777"/>
                  <a:gd name="T49" fmla="*/ 540 h 878"/>
                  <a:gd name="T50" fmla="*/ 568 w 777"/>
                  <a:gd name="T51" fmla="*/ 489 h 878"/>
                  <a:gd name="T52" fmla="*/ 530 w 777"/>
                  <a:gd name="T53" fmla="*/ 468 h 878"/>
                  <a:gd name="T54" fmla="*/ 498 w 777"/>
                  <a:gd name="T55" fmla="*/ 480 h 878"/>
                  <a:gd name="T56" fmla="*/ 446 w 777"/>
                  <a:gd name="T57" fmla="*/ 554 h 878"/>
                  <a:gd name="T58" fmla="*/ 450 w 777"/>
                  <a:gd name="T59" fmla="*/ 587 h 878"/>
                  <a:gd name="T60" fmla="*/ 484 w 777"/>
                  <a:gd name="T61" fmla="*/ 611 h 878"/>
                  <a:gd name="T62" fmla="*/ 602 w 777"/>
                  <a:gd name="T63" fmla="*/ 651 h 878"/>
                  <a:gd name="T64" fmla="*/ 606 w 777"/>
                  <a:gd name="T65" fmla="*/ 683 h 878"/>
                  <a:gd name="T66" fmla="*/ 576 w 777"/>
                  <a:gd name="T67" fmla="*/ 712 h 878"/>
                  <a:gd name="T68" fmla="*/ 498 w 777"/>
                  <a:gd name="T69" fmla="*/ 720 h 878"/>
                  <a:gd name="T70" fmla="*/ 437 w 777"/>
                  <a:gd name="T71" fmla="*/ 724 h 878"/>
                  <a:gd name="T72" fmla="*/ 411 w 777"/>
                  <a:gd name="T73" fmla="*/ 766 h 878"/>
                  <a:gd name="T74" fmla="*/ 383 w 777"/>
                  <a:gd name="T75" fmla="*/ 797 h 878"/>
                  <a:gd name="T76" fmla="*/ 315 w 777"/>
                  <a:gd name="T77" fmla="*/ 759 h 878"/>
                  <a:gd name="T78" fmla="*/ 282 w 777"/>
                  <a:gd name="T79" fmla="*/ 760 h 878"/>
                  <a:gd name="T80" fmla="*/ 263 w 777"/>
                  <a:gd name="T81" fmla="*/ 795 h 878"/>
                  <a:gd name="T82" fmla="*/ 256 w 777"/>
                  <a:gd name="T83" fmla="*/ 849 h 878"/>
                  <a:gd name="T84" fmla="*/ 248 w 777"/>
                  <a:gd name="T85" fmla="*/ 869 h 878"/>
                  <a:gd name="T86" fmla="*/ 228 w 777"/>
                  <a:gd name="T87" fmla="*/ 878 h 878"/>
                  <a:gd name="T88" fmla="*/ 158 w 777"/>
                  <a:gd name="T89" fmla="*/ 846 h 878"/>
                  <a:gd name="T90" fmla="*/ 115 w 777"/>
                  <a:gd name="T91" fmla="*/ 815 h 878"/>
                  <a:gd name="T92" fmla="*/ 0 w 777"/>
                  <a:gd name="T93" fmla="*/ 559 h 878"/>
                  <a:gd name="T94" fmla="*/ 22 w 777"/>
                  <a:gd name="T95" fmla="*/ 435 h 878"/>
                  <a:gd name="T96" fmla="*/ 40 w 777"/>
                  <a:gd name="T97" fmla="*/ 262 h 878"/>
                  <a:gd name="T98" fmla="*/ 97 w 777"/>
                  <a:gd name="T99" fmla="*/ 118 h 878"/>
                  <a:gd name="T100" fmla="*/ 184 w 777"/>
                  <a:gd name="T101" fmla="*/ 158 h 878"/>
                  <a:gd name="T102" fmla="*/ 232 w 777"/>
                  <a:gd name="T103" fmla="*/ 227 h 878"/>
                  <a:gd name="T104" fmla="*/ 332 w 777"/>
                  <a:gd name="T105" fmla="*/ 180 h 878"/>
                  <a:gd name="T106" fmla="*/ 320 w 777"/>
                  <a:gd name="T107" fmla="*/ 136 h 878"/>
                  <a:gd name="T108" fmla="*/ 363 w 777"/>
                  <a:gd name="T109" fmla="*/ 116 h 878"/>
                  <a:gd name="T110" fmla="*/ 393 w 777"/>
                  <a:gd name="T111" fmla="*/ 109 h 878"/>
                  <a:gd name="T112" fmla="*/ 397 w 777"/>
                  <a:gd name="T113" fmla="*/ 53 h 878"/>
                  <a:gd name="T114" fmla="*/ 397 w 777"/>
                  <a:gd name="T115" fmla="*/ 5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7" h="878">
                    <a:moveTo>
                      <a:pt x="397" y="53"/>
                    </a:moveTo>
                    <a:lnTo>
                      <a:pt x="529" y="28"/>
                    </a:lnTo>
                    <a:lnTo>
                      <a:pt x="712" y="0"/>
                    </a:lnTo>
                    <a:lnTo>
                      <a:pt x="735" y="6"/>
                    </a:lnTo>
                    <a:lnTo>
                      <a:pt x="717" y="22"/>
                    </a:lnTo>
                    <a:lnTo>
                      <a:pt x="655" y="66"/>
                    </a:lnTo>
                    <a:lnTo>
                      <a:pt x="653" y="82"/>
                    </a:lnTo>
                    <a:lnTo>
                      <a:pt x="670" y="93"/>
                    </a:lnTo>
                    <a:lnTo>
                      <a:pt x="712" y="105"/>
                    </a:lnTo>
                    <a:lnTo>
                      <a:pt x="705" y="118"/>
                    </a:lnTo>
                    <a:lnTo>
                      <a:pt x="677" y="140"/>
                    </a:lnTo>
                    <a:lnTo>
                      <a:pt x="670" y="177"/>
                    </a:lnTo>
                    <a:lnTo>
                      <a:pt x="685" y="215"/>
                    </a:lnTo>
                    <a:lnTo>
                      <a:pt x="746" y="262"/>
                    </a:lnTo>
                    <a:lnTo>
                      <a:pt x="777" y="314"/>
                    </a:lnTo>
                    <a:lnTo>
                      <a:pt x="727" y="280"/>
                    </a:lnTo>
                    <a:lnTo>
                      <a:pt x="695" y="266"/>
                    </a:lnTo>
                    <a:lnTo>
                      <a:pt x="667" y="271"/>
                    </a:lnTo>
                    <a:lnTo>
                      <a:pt x="648" y="352"/>
                    </a:lnTo>
                    <a:lnTo>
                      <a:pt x="663" y="450"/>
                    </a:lnTo>
                    <a:lnTo>
                      <a:pt x="698" y="486"/>
                    </a:lnTo>
                    <a:lnTo>
                      <a:pt x="720" y="503"/>
                    </a:lnTo>
                    <a:lnTo>
                      <a:pt x="705" y="544"/>
                    </a:lnTo>
                    <a:lnTo>
                      <a:pt x="663" y="572"/>
                    </a:lnTo>
                    <a:lnTo>
                      <a:pt x="615" y="540"/>
                    </a:lnTo>
                    <a:lnTo>
                      <a:pt x="568" y="489"/>
                    </a:lnTo>
                    <a:lnTo>
                      <a:pt x="530" y="468"/>
                    </a:lnTo>
                    <a:lnTo>
                      <a:pt x="498" y="480"/>
                    </a:lnTo>
                    <a:lnTo>
                      <a:pt x="446" y="554"/>
                    </a:lnTo>
                    <a:lnTo>
                      <a:pt x="450" y="587"/>
                    </a:lnTo>
                    <a:lnTo>
                      <a:pt x="484" y="611"/>
                    </a:lnTo>
                    <a:lnTo>
                      <a:pt x="602" y="651"/>
                    </a:lnTo>
                    <a:lnTo>
                      <a:pt x="606" y="683"/>
                    </a:lnTo>
                    <a:lnTo>
                      <a:pt x="576" y="712"/>
                    </a:lnTo>
                    <a:lnTo>
                      <a:pt x="498" y="720"/>
                    </a:lnTo>
                    <a:lnTo>
                      <a:pt x="437" y="724"/>
                    </a:lnTo>
                    <a:lnTo>
                      <a:pt x="411" y="766"/>
                    </a:lnTo>
                    <a:lnTo>
                      <a:pt x="383" y="797"/>
                    </a:lnTo>
                    <a:lnTo>
                      <a:pt x="315" y="759"/>
                    </a:lnTo>
                    <a:lnTo>
                      <a:pt x="282" y="760"/>
                    </a:lnTo>
                    <a:lnTo>
                      <a:pt x="263" y="795"/>
                    </a:lnTo>
                    <a:lnTo>
                      <a:pt x="256" y="849"/>
                    </a:lnTo>
                    <a:lnTo>
                      <a:pt x="248" y="869"/>
                    </a:lnTo>
                    <a:lnTo>
                      <a:pt x="228" y="878"/>
                    </a:lnTo>
                    <a:lnTo>
                      <a:pt x="158" y="846"/>
                    </a:lnTo>
                    <a:lnTo>
                      <a:pt x="115" y="815"/>
                    </a:lnTo>
                    <a:lnTo>
                      <a:pt x="0" y="559"/>
                    </a:lnTo>
                    <a:lnTo>
                      <a:pt x="22" y="435"/>
                    </a:lnTo>
                    <a:lnTo>
                      <a:pt x="40" y="262"/>
                    </a:lnTo>
                    <a:lnTo>
                      <a:pt x="97" y="118"/>
                    </a:lnTo>
                    <a:lnTo>
                      <a:pt x="184" y="158"/>
                    </a:lnTo>
                    <a:lnTo>
                      <a:pt x="232" y="227"/>
                    </a:lnTo>
                    <a:lnTo>
                      <a:pt x="332" y="180"/>
                    </a:lnTo>
                    <a:lnTo>
                      <a:pt x="320" y="136"/>
                    </a:lnTo>
                    <a:lnTo>
                      <a:pt x="363" y="116"/>
                    </a:lnTo>
                    <a:lnTo>
                      <a:pt x="393" y="109"/>
                    </a:lnTo>
                    <a:lnTo>
                      <a:pt x="397" y="53"/>
                    </a:lnTo>
                    <a:lnTo>
                      <a:pt x="397" y="53"/>
                    </a:lnTo>
                    <a:close/>
                  </a:path>
                </a:pathLst>
              </a:custGeom>
              <a:solidFill>
                <a:srgbClr val="FFC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82" name="Freeform 178"/>
              <p:cNvSpPr>
                <a:spLocks/>
              </p:cNvSpPr>
              <p:nvPr/>
            </p:nvSpPr>
            <p:spPr bwMode="auto">
              <a:xfrm>
                <a:off x="3003" y="1361"/>
                <a:ext cx="347" cy="266"/>
              </a:xfrm>
              <a:custGeom>
                <a:avLst/>
                <a:gdLst>
                  <a:gd name="T0" fmla="*/ 36 w 694"/>
                  <a:gd name="T1" fmla="*/ 434 h 531"/>
                  <a:gd name="T2" fmla="*/ 0 w 694"/>
                  <a:gd name="T3" fmla="*/ 313 h 531"/>
                  <a:gd name="T4" fmla="*/ 71 w 694"/>
                  <a:gd name="T5" fmla="*/ 182 h 531"/>
                  <a:gd name="T6" fmla="*/ 166 w 694"/>
                  <a:gd name="T7" fmla="*/ 79 h 531"/>
                  <a:gd name="T8" fmla="*/ 202 w 694"/>
                  <a:gd name="T9" fmla="*/ 47 h 531"/>
                  <a:gd name="T10" fmla="*/ 262 w 694"/>
                  <a:gd name="T11" fmla="*/ 4 h 531"/>
                  <a:gd name="T12" fmla="*/ 353 w 694"/>
                  <a:gd name="T13" fmla="*/ 0 h 531"/>
                  <a:gd name="T14" fmla="*/ 444 w 694"/>
                  <a:gd name="T15" fmla="*/ 34 h 531"/>
                  <a:gd name="T16" fmla="*/ 562 w 694"/>
                  <a:gd name="T17" fmla="*/ 61 h 531"/>
                  <a:gd name="T18" fmla="*/ 688 w 694"/>
                  <a:gd name="T19" fmla="*/ 74 h 531"/>
                  <a:gd name="T20" fmla="*/ 694 w 694"/>
                  <a:gd name="T21" fmla="*/ 87 h 531"/>
                  <a:gd name="T22" fmla="*/ 623 w 694"/>
                  <a:gd name="T23" fmla="*/ 101 h 531"/>
                  <a:gd name="T24" fmla="*/ 379 w 694"/>
                  <a:gd name="T25" fmla="*/ 122 h 531"/>
                  <a:gd name="T26" fmla="*/ 411 w 694"/>
                  <a:gd name="T27" fmla="*/ 133 h 531"/>
                  <a:gd name="T28" fmla="*/ 440 w 694"/>
                  <a:gd name="T29" fmla="*/ 144 h 531"/>
                  <a:gd name="T30" fmla="*/ 253 w 694"/>
                  <a:gd name="T31" fmla="*/ 174 h 531"/>
                  <a:gd name="T32" fmla="*/ 310 w 694"/>
                  <a:gd name="T33" fmla="*/ 196 h 531"/>
                  <a:gd name="T34" fmla="*/ 384 w 694"/>
                  <a:gd name="T35" fmla="*/ 214 h 531"/>
                  <a:gd name="T36" fmla="*/ 253 w 694"/>
                  <a:gd name="T37" fmla="*/ 231 h 531"/>
                  <a:gd name="T38" fmla="*/ 234 w 694"/>
                  <a:gd name="T39" fmla="*/ 260 h 531"/>
                  <a:gd name="T40" fmla="*/ 249 w 694"/>
                  <a:gd name="T41" fmla="*/ 292 h 531"/>
                  <a:gd name="T42" fmla="*/ 242 w 694"/>
                  <a:gd name="T43" fmla="*/ 311 h 531"/>
                  <a:gd name="T44" fmla="*/ 205 w 694"/>
                  <a:gd name="T45" fmla="*/ 310 h 531"/>
                  <a:gd name="T46" fmla="*/ 148 w 694"/>
                  <a:gd name="T47" fmla="*/ 286 h 531"/>
                  <a:gd name="T48" fmla="*/ 118 w 694"/>
                  <a:gd name="T49" fmla="*/ 270 h 531"/>
                  <a:gd name="T50" fmla="*/ 71 w 694"/>
                  <a:gd name="T51" fmla="*/ 322 h 531"/>
                  <a:gd name="T52" fmla="*/ 101 w 694"/>
                  <a:gd name="T53" fmla="*/ 450 h 531"/>
                  <a:gd name="T54" fmla="*/ 40 w 694"/>
                  <a:gd name="T55" fmla="*/ 531 h 531"/>
                  <a:gd name="T56" fmla="*/ 36 w 694"/>
                  <a:gd name="T57" fmla="*/ 434 h 531"/>
                  <a:gd name="T58" fmla="*/ 36 w 694"/>
                  <a:gd name="T59" fmla="*/ 43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4" h="531">
                    <a:moveTo>
                      <a:pt x="36" y="434"/>
                    </a:moveTo>
                    <a:lnTo>
                      <a:pt x="0" y="313"/>
                    </a:lnTo>
                    <a:lnTo>
                      <a:pt x="71" y="182"/>
                    </a:lnTo>
                    <a:lnTo>
                      <a:pt x="166" y="79"/>
                    </a:lnTo>
                    <a:lnTo>
                      <a:pt x="202" y="47"/>
                    </a:lnTo>
                    <a:lnTo>
                      <a:pt x="262" y="4"/>
                    </a:lnTo>
                    <a:lnTo>
                      <a:pt x="353" y="0"/>
                    </a:lnTo>
                    <a:lnTo>
                      <a:pt x="444" y="34"/>
                    </a:lnTo>
                    <a:lnTo>
                      <a:pt x="562" y="61"/>
                    </a:lnTo>
                    <a:lnTo>
                      <a:pt x="688" y="74"/>
                    </a:lnTo>
                    <a:lnTo>
                      <a:pt x="694" y="87"/>
                    </a:lnTo>
                    <a:lnTo>
                      <a:pt x="623" y="101"/>
                    </a:lnTo>
                    <a:lnTo>
                      <a:pt x="379" y="122"/>
                    </a:lnTo>
                    <a:lnTo>
                      <a:pt x="411" y="133"/>
                    </a:lnTo>
                    <a:lnTo>
                      <a:pt x="440" y="144"/>
                    </a:lnTo>
                    <a:lnTo>
                      <a:pt x="253" y="174"/>
                    </a:lnTo>
                    <a:lnTo>
                      <a:pt x="310" y="196"/>
                    </a:lnTo>
                    <a:lnTo>
                      <a:pt x="384" y="214"/>
                    </a:lnTo>
                    <a:lnTo>
                      <a:pt x="253" y="231"/>
                    </a:lnTo>
                    <a:lnTo>
                      <a:pt x="234" y="260"/>
                    </a:lnTo>
                    <a:lnTo>
                      <a:pt x="249" y="292"/>
                    </a:lnTo>
                    <a:lnTo>
                      <a:pt x="242" y="311"/>
                    </a:lnTo>
                    <a:lnTo>
                      <a:pt x="205" y="310"/>
                    </a:lnTo>
                    <a:lnTo>
                      <a:pt x="148" y="286"/>
                    </a:lnTo>
                    <a:lnTo>
                      <a:pt x="118" y="270"/>
                    </a:lnTo>
                    <a:lnTo>
                      <a:pt x="71" y="322"/>
                    </a:lnTo>
                    <a:lnTo>
                      <a:pt x="101" y="450"/>
                    </a:lnTo>
                    <a:lnTo>
                      <a:pt x="40" y="531"/>
                    </a:lnTo>
                    <a:lnTo>
                      <a:pt x="36" y="434"/>
                    </a:lnTo>
                    <a:lnTo>
                      <a:pt x="36" y="43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83" name="Freeform 179"/>
              <p:cNvSpPr>
                <a:spLocks/>
              </p:cNvSpPr>
              <p:nvPr/>
            </p:nvSpPr>
            <p:spPr bwMode="auto">
              <a:xfrm>
                <a:off x="3423" y="1692"/>
                <a:ext cx="589" cy="463"/>
              </a:xfrm>
              <a:custGeom>
                <a:avLst/>
                <a:gdLst>
                  <a:gd name="T0" fmla="*/ 0 w 1177"/>
                  <a:gd name="T1" fmla="*/ 766 h 927"/>
                  <a:gd name="T2" fmla="*/ 645 w 1177"/>
                  <a:gd name="T3" fmla="*/ 75 h 927"/>
                  <a:gd name="T4" fmla="*/ 663 w 1177"/>
                  <a:gd name="T5" fmla="*/ 59 h 927"/>
                  <a:gd name="T6" fmla="*/ 703 w 1177"/>
                  <a:gd name="T7" fmla="*/ 25 h 927"/>
                  <a:gd name="T8" fmla="*/ 742 w 1177"/>
                  <a:gd name="T9" fmla="*/ 0 h 927"/>
                  <a:gd name="T10" fmla="*/ 759 w 1177"/>
                  <a:gd name="T11" fmla="*/ 10 h 927"/>
                  <a:gd name="T12" fmla="*/ 770 w 1177"/>
                  <a:gd name="T13" fmla="*/ 41 h 927"/>
                  <a:gd name="T14" fmla="*/ 799 w 1177"/>
                  <a:gd name="T15" fmla="*/ 66 h 927"/>
                  <a:gd name="T16" fmla="*/ 872 w 1177"/>
                  <a:gd name="T17" fmla="*/ 120 h 927"/>
                  <a:gd name="T18" fmla="*/ 915 w 1177"/>
                  <a:gd name="T19" fmla="*/ 214 h 927"/>
                  <a:gd name="T20" fmla="*/ 941 w 1177"/>
                  <a:gd name="T21" fmla="*/ 316 h 927"/>
                  <a:gd name="T22" fmla="*/ 979 w 1177"/>
                  <a:gd name="T23" fmla="*/ 391 h 927"/>
                  <a:gd name="T24" fmla="*/ 1029 w 1177"/>
                  <a:gd name="T25" fmla="*/ 438 h 927"/>
                  <a:gd name="T26" fmla="*/ 1142 w 1177"/>
                  <a:gd name="T27" fmla="*/ 499 h 927"/>
                  <a:gd name="T28" fmla="*/ 1177 w 1177"/>
                  <a:gd name="T29" fmla="*/ 560 h 927"/>
                  <a:gd name="T30" fmla="*/ 1112 w 1177"/>
                  <a:gd name="T31" fmla="*/ 643 h 927"/>
                  <a:gd name="T32" fmla="*/ 1141 w 1177"/>
                  <a:gd name="T33" fmla="*/ 819 h 927"/>
                  <a:gd name="T34" fmla="*/ 1168 w 1177"/>
                  <a:gd name="T35" fmla="*/ 927 h 927"/>
                  <a:gd name="T36" fmla="*/ 0 w 1177"/>
                  <a:gd name="T37" fmla="*/ 766 h 927"/>
                  <a:gd name="T38" fmla="*/ 0 w 1177"/>
                  <a:gd name="T39" fmla="*/ 76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7" h="927">
                    <a:moveTo>
                      <a:pt x="0" y="766"/>
                    </a:moveTo>
                    <a:lnTo>
                      <a:pt x="645" y="75"/>
                    </a:lnTo>
                    <a:lnTo>
                      <a:pt x="663" y="59"/>
                    </a:lnTo>
                    <a:lnTo>
                      <a:pt x="703" y="25"/>
                    </a:lnTo>
                    <a:lnTo>
                      <a:pt x="742" y="0"/>
                    </a:lnTo>
                    <a:lnTo>
                      <a:pt x="759" y="10"/>
                    </a:lnTo>
                    <a:lnTo>
                      <a:pt x="770" y="41"/>
                    </a:lnTo>
                    <a:lnTo>
                      <a:pt x="799" y="66"/>
                    </a:lnTo>
                    <a:lnTo>
                      <a:pt x="872" y="120"/>
                    </a:lnTo>
                    <a:lnTo>
                      <a:pt x="915" y="214"/>
                    </a:lnTo>
                    <a:lnTo>
                      <a:pt x="941" y="316"/>
                    </a:lnTo>
                    <a:lnTo>
                      <a:pt x="979" y="391"/>
                    </a:lnTo>
                    <a:lnTo>
                      <a:pt x="1029" y="438"/>
                    </a:lnTo>
                    <a:lnTo>
                      <a:pt x="1142" y="499"/>
                    </a:lnTo>
                    <a:lnTo>
                      <a:pt x="1177" y="560"/>
                    </a:lnTo>
                    <a:lnTo>
                      <a:pt x="1112" y="643"/>
                    </a:lnTo>
                    <a:lnTo>
                      <a:pt x="1141" y="819"/>
                    </a:lnTo>
                    <a:lnTo>
                      <a:pt x="1168" y="927"/>
                    </a:lnTo>
                    <a:lnTo>
                      <a:pt x="0" y="766"/>
                    </a:lnTo>
                    <a:lnTo>
                      <a:pt x="0" y="766"/>
                    </a:lnTo>
                    <a:close/>
                  </a:path>
                </a:pathLst>
              </a:custGeom>
              <a:solidFill>
                <a:srgbClr val="FFF5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84" name="Freeform 180"/>
              <p:cNvSpPr>
                <a:spLocks/>
              </p:cNvSpPr>
              <p:nvPr/>
            </p:nvSpPr>
            <p:spPr bwMode="auto">
              <a:xfrm>
                <a:off x="2232" y="2022"/>
                <a:ext cx="386" cy="162"/>
              </a:xfrm>
              <a:custGeom>
                <a:avLst/>
                <a:gdLst>
                  <a:gd name="T0" fmla="*/ 38 w 771"/>
                  <a:gd name="T1" fmla="*/ 322 h 322"/>
                  <a:gd name="T2" fmla="*/ 0 w 771"/>
                  <a:gd name="T3" fmla="*/ 232 h 322"/>
                  <a:gd name="T4" fmla="*/ 11 w 771"/>
                  <a:gd name="T5" fmla="*/ 199 h 322"/>
                  <a:gd name="T6" fmla="*/ 40 w 771"/>
                  <a:gd name="T7" fmla="*/ 148 h 322"/>
                  <a:gd name="T8" fmla="*/ 80 w 771"/>
                  <a:gd name="T9" fmla="*/ 136 h 322"/>
                  <a:gd name="T10" fmla="*/ 101 w 771"/>
                  <a:gd name="T11" fmla="*/ 141 h 322"/>
                  <a:gd name="T12" fmla="*/ 145 w 771"/>
                  <a:gd name="T13" fmla="*/ 174 h 322"/>
                  <a:gd name="T14" fmla="*/ 195 w 771"/>
                  <a:gd name="T15" fmla="*/ 122 h 322"/>
                  <a:gd name="T16" fmla="*/ 229 w 771"/>
                  <a:gd name="T17" fmla="*/ 79 h 322"/>
                  <a:gd name="T18" fmla="*/ 256 w 771"/>
                  <a:gd name="T19" fmla="*/ 64 h 322"/>
                  <a:gd name="T20" fmla="*/ 278 w 771"/>
                  <a:gd name="T21" fmla="*/ 115 h 322"/>
                  <a:gd name="T22" fmla="*/ 319 w 771"/>
                  <a:gd name="T23" fmla="*/ 32 h 322"/>
                  <a:gd name="T24" fmla="*/ 373 w 771"/>
                  <a:gd name="T25" fmla="*/ 0 h 322"/>
                  <a:gd name="T26" fmla="*/ 391 w 771"/>
                  <a:gd name="T27" fmla="*/ 115 h 322"/>
                  <a:gd name="T28" fmla="*/ 430 w 771"/>
                  <a:gd name="T29" fmla="*/ 90 h 322"/>
                  <a:gd name="T30" fmla="*/ 454 w 771"/>
                  <a:gd name="T31" fmla="*/ 54 h 322"/>
                  <a:gd name="T32" fmla="*/ 491 w 771"/>
                  <a:gd name="T33" fmla="*/ 41 h 322"/>
                  <a:gd name="T34" fmla="*/ 574 w 771"/>
                  <a:gd name="T35" fmla="*/ 87 h 322"/>
                  <a:gd name="T36" fmla="*/ 771 w 771"/>
                  <a:gd name="T37" fmla="*/ 138 h 322"/>
                  <a:gd name="T38" fmla="*/ 38 w 771"/>
                  <a:gd name="T39" fmla="*/ 322 h 322"/>
                  <a:gd name="T40" fmla="*/ 38 w 771"/>
                  <a:gd name="T41"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322">
                    <a:moveTo>
                      <a:pt x="38" y="322"/>
                    </a:moveTo>
                    <a:lnTo>
                      <a:pt x="0" y="232"/>
                    </a:lnTo>
                    <a:lnTo>
                      <a:pt x="11" y="199"/>
                    </a:lnTo>
                    <a:lnTo>
                      <a:pt x="40" y="148"/>
                    </a:lnTo>
                    <a:lnTo>
                      <a:pt x="80" y="136"/>
                    </a:lnTo>
                    <a:lnTo>
                      <a:pt x="101" y="141"/>
                    </a:lnTo>
                    <a:lnTo>
                      <a:pt x="145" y="174"/>
                    </a:lnTo>
                    <a:lnTo>
                      <a:pt x="195" y="122"/>
                    </a:lnTo>
                    <a:lnTo>
                      <a:pt x="229" y="79"/>
                    </a:lnTo>
                    <a:lnTo>
                      <a:pt x="256" y="64"/>
                    </a:lnTo>
                    <a:lnTo>
                      <a:pt x="278" y="115"/>
                    </a:lnTo>
                    <a:lnTo>
                      <a:pt x="319" y="32"/>
                    </a:lnTo>
                    <a:lnTo>
                      <a:pt x="373" y="0"/>
                    </a:lnTo>
                    <a:lnTo>
                      <a:pt x="391" y="115"/>
                    </a:lnTo>
                    <a:lnTo>
                      <a:pt x="430" y="90"/>
                    </a:lnTo>
                    <a:lnTo>
                      <a:pt x="454" y="54"/>
                    </a:lnTo>
                    <a:lnTo>
                      <a:pt x="491" y="41"/>
                    </a:lnTo>
                    <a:lnTo>
                      <a:pt x="574" y="87"/>
                    </a:lnTo>
                    <a:lnTo>
                      <a:pt x="771" y="138"/>
                    </a:lnTo>
                    <a:lnTo>
                      <a:pt x="38" y="322"/>
                    </a:lnTo>
                    <a:lnTo>
                      <a:pt x="38" y="322"/>
                    </a:lnTo>
                    <a:close/>
                  </a:path>
                </a:pathLst>
              </a:custGeom>
              <a:solidFill>
                <a:srgbClr val="D170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85" name="Freeform 181"/>
              <p:cNvSpPr>
                <a:spLocks/>
              </p:cNvSpPr>
              <p:nvPr/>
            </p:nvSpPr>
            <p:spPr bwMode="auto">
              <a:xfrm>
                <a:off x="2663" y="2018"/>
                <a:ext cx="278" cy="67"/>
              </a:xfrm>
              <a:custGeom>
                <a:avLst/>
                <a:gdLst>
                  <a:gd name="T0" fmla="*/ 0 w 555"/>
                  <a:gd name="T1" fmla="*/ 136 h 136"/>
                  <a:gd name="T2" fmla="*/ 71 w 555"/>
                  <a:gd name="T3" fmla="*/ 38 h 136"/>
                  <a:gd name="T4" fmla="*/ 151 w 555"/>
                  <a:gd name="T5" fmla="*/ 7 h 136"/>
                  <a:gd name="T6" fmla="*/ 291 w 555"/>
                  <a:gd name="T7" fmla="*/ 0 h 136"/>
                  <a:gd name="T8" fmla="*/ 363 w 555"/>
                  <a:gd name="T9" fmla="*/ 42 h 136"/>
                  <a:gd name="T10" fmla="*/ 428 w 555"/>
                  <a:gd name="T11" fmla="*/ 61 h 136"/>
                  <a:gd name="T12" fmla="*/ 539 w 555"/>
                  <a:gd name="T13" fmla="*/ 90 h 136"/>
                  <a:gd name="T14" fmla="*/ 555 w 555"/>
                  <a:gd name="T15" fmla="*/ 105 h 136"/>
                  <a:gd name="T16" fmla="*/ 505 w 555"/>
                  <a:gd name="T17" fmla="*/ 118 h 136"/>
                  <a:gd name="T18" fmla="*/ 0 w 555"/>
                  <a:gd name="T19" fmla="*/ 136 h 136"/>
                  <a:gd name="T20" fmla="*/ 0 w 555"/>
                  <a:gd name="T21"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5" h="136">
                    <a:moveTo>
                      <a:pt x="0" y="136"/>
                    </a:moveTo>
                    <a:lnTo>
                      <a:pt x="71" y="38"/>
                    </a:lnTo>
                    <a:lnTo>
                      <a:pt x="151" y="7"/>
                    </a:lnTo>
                    <a:lnTo>
                      <a:pt x="291" y="0"/>
                    </a:lnTo>
                    <a:lnTo>
                      <a:pt x="363" y="42"/>
                    </a:lnTo>
                    <a:lnTo>
                      <a:pt x="428" y="61"/>
                    </a:lnTo>
                    <a:lnTo>
                      <a:pt x="539" y="90"/>
                    </a:lnTo>
                    <a:lnTo>
                      <a:pt x="555" y="105"/>
                    </a:lnTo>
                    <a:lnTo>
                      <a:pt x="505" y="118"/>
                    </a:lnTo>
                    <a:lnTo>
                      <a:pt x="0" y="136"/>
                    </a:lnTo>
                    <a:lnTo>
                      <a:pt x="0" y="136"/>
                    </a:lnTo>
                    <a:close/>
                  </a:path>
                </a:pathLst>
              </a:custGeom>
              <a:solidFill>
                <a:srgbClr val="FFC7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86" name="Freeform 182"/>
              <p:cNvSpPr>
                <a:spLocks/>
              </p:cNvSpPr>
              <p:nvPr/>
            </p:nvSpPr>
            <p:spPr bwMode="auto">
              <a:xfrm>
                <a:off x="2853" y="1626"/>
                <a:ext cx="211" cy="446"/>
              </a:xfrm>
              <a:custGeom>
                <a:avLst/>
                <a:gdLst>
                  <a:gd name="T0" fmla="*/ 0 w 421"/>
                  <a:gd name="T1" fmla="*/ 20 h 893"/>
                  <a:gd name="T2" fmla="*/ 33 w 421"/>
                  <a:gd name="T3" fmla="*/ 102 h 893"/>
                  <a:gd name="T4" fmla="*/ 86 w 421"/>
                  <a:gd name="T5" fmla="*/ 258 h 893"/>
                  <a:gd name="T6" fmla="*/ 108 w 421"/>
                  <a:gd name="T7" fmla="*/ 387 h 893"/>
                  <a:gd name="T8" fmla="*/ 104 w 421"/>
                  <a:gd name="T9" fmla="*/ 520 h 893"/>
                  <a:gd name="T10" fmla="*/ 80 w 421"/>
                  <a:gd name="T11" fmla="*/ 776 h 893"/>
                  <a:gd name="T12" fmla="*/ 152 w 421"/>
                  <a:gd name="T13" fmla="*/ 875 h 893"/>
                  <a:gd name="T14" fmla="*/ 421 w 421"/>
                  <a:gd name="T15" fmla="*/ 893 h 893"/>
                  <a:gd name="T16" fmla="*/ 414 w 421"/>
                  <a:gd name="T17" fmla="*/ 753 h 893"/>
                  <a:gd name="T18" fmla="*/ 238 w 421"/>
                  <a:gd name="T19" fmla="*/ 649 h 893"/>
                  <a:gd name="T20" fmla="*/ 403 w 421"/>
                  <a:gd name="T21" fmla="*/ 454 h 893"/>
                  <a:gd name="T22" fmla="*/ 304 w 421"/>
                  <a:gd name="T23" fmla="*/ 63 h 893"/>
                  <a:gd name="T24" fmla="*/ 137 w 421"/>
                  <a:gd name="T25" fmla="*/ 0 h 893"/>
                  <a:gd name="T26" fmla="*/ 0 w 421"/>
                  <a:gd name="T27" fmla="*/ 20 h 893"/>
                  <a:gd name="T28" fmla="*/ 0 w 421"/>
                  <a:gd name="T29" fmla="*/ 2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893">
                    <a:moveTo>
                      <a:pt x="0" y="20"/>
                    </a:moveTo>
                    <a:lnTo>
                      <a:pt x="33" y="102"/>
                    </a:lnTo>
                    <a:lnTo>
                      <a:pt x="86" y="258"/>
                    </a:lnTo>
                    <a:lnTo>
                      <a:pt x="108" y="387"/>
                    </a:lnTo>
                    <a:lnTo>
                      <a:pt x="104" y="520"/>
                    </a:lnTo>
                    <a:lnTo>
                      <a:pt x="80" y="776"/>
                    </a:lnTo>
                    <a:lnTo>
                      <a:pt x="152" y="875"/>
                    </a:lnTo>
                    <a:lnTo>
                      <a:pt x="421" y="893"/>
                    </a:lnTo>
                    <a:lnTo>
                      <a:pt x="414" y="753"/>
                    </a:lnTo>
                    <a:lnTo>
                      <a:pt x="238" y="649"/>
                    </a:lnTo>
                    <a:lnTo>
                      <a:pt x="403" y="454"/>
                    </a:lnTo>
                    <a:lnTo>
                      <a:pt x="304" y="63"/>
                    </a:lnTo>
                    <a:lnTo>
                      <a:pt x="137" y="0"/>
                    </a:lnTo>
                    <a:lnTo>
                      <a:pt x="0" y="20"/>
                    </a:lnTo>
                    <a:lnTo>
                      <a:pt x="0" y="20"/>
                    </a:lnTo>
                    <a:close/>
                  </a:path>
                </a:pathLst>
              </a:custGeom>
              <a:solidFill>
                <a:srgbClr val="DBB2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87" name="Freeform 183"/>
              <p:cNvSpPr>
                <a:spLocks/>
              </p:cNvSpPr>
              <p:nvPr/>
            </p:nvSpPr>
            <p:spPr bwMode="auto">
              <a:xfrm>
                <a:off x="2911" y="1642"/>
                <a:ext cx="162" cy="425"/>
              </a:xfrm>
              <a:custGeom>
                <a:avLst/>
                <a:gdLst>
                  <a:gd name="T0" fmla="*/ 227 w 324"/>
                  <a:gd name="T1" fmla="*/ 25 h 850"/>
                  <a:gd name="T2" fmla="*/ 62 w 324"/>
                  <a:gd name="T3" fmla="*/ 0 h 850"/>
                  <a:gd name="T4" fmla="*/ 0 w 324"/>
                  <a:gd name="T5" fmla="*/ 108 h 850"/>
                  <a:gd name="T6" fmla="*/ 7 w 324"/>
                  <a:gd name="T7" fmla="*/ 149 h 850"/>
                  <a:gd name="T8" fmla="*/ 30 w 324"/>
                  <a:gd name="T9" fmla="*/ 185 h 850"/>
                  <a:gd name="T10" fmla="*/ 61 w 324"/>
                  <a:gd name="T11" fmla="*/ 217 h 850"/>
                  <a:gd name="T12" fmla="*/ 94 w 324"/>
                  <a:gd name="T13" fmla="*/ 248 h 850"/>
                  <a:gd name="T14" fmla="*/ 135 w 324"/>
                  <a:gd name="T15" fmla="*/ 309 h 850"/>
                  <a:gd name="T16" fmla="*/ 134 w 324"/>
                  <a:gd name="T17" fmla="*/ 415 h 850"/>
                  <a:gd name="T18" fmla="*/ 123 w 324"/>
                  <a:gd name="T19" fmla="*/ 457 h 850"/>
                  <a:gd name="T20" fmla="*/ 47 w 324"/>
                  <a:gd name="T21" fmla="*/ 720 h 850"/>
                  <a:gd name="T22" fmla="*/ 135 w 324"/>
                  <a:gd name="T23" fmla="*/ 807 h 850"/>
                  <a:gd name="T24" fmla="*/ 205 w 324"/>
                  <a:gd name="T25" fmla="*/ 774 h 850"/>
                  <a:gd name="T26" fmla="*/ 238 w 324"/>
                  <a:gd name="T27" fmla="*/ 850 h 850"/>
                  <a:gd name="T28" fmla="*/ 324 w 324"/>
                  <a:gd name="T29" fmla="*/ 847 h 850"/>
                  <a:gd name="T30" fmla="*/ 299 w 324"/>
                  <a:gd name="T31" fmla="*/ 720 h 850"/>
                  <a:gd name="T32" fmla="*/ 130 w 324"/>
                  <a:gd name="T33" fmla="*/ 630 h 850"/>
                  <a:gd name="T34" fmla="*/ 284 w 324"/>
                  <a:gd name="T35" fmla="*/ 396 h 850"/>
                  <a:gd name="T36" fmla="*/ 263 w 324"/>
                  <a:gd name="T37" fmla="*/ 297 h 850"/>
                  <a:gd name="T38" fmla="*/ 237 w 324"/>
                  <a:gd name="T39" fmla="*/ 195 h 850"/>
                  <a:gd name="T40" fmla="*/ 227 w 324"/>
                  <a:gd name="T41" fmla="*/ 25 h 850"/>
                  <a:gd name="T42" fmla="*/ 227 w 324"/>
                  <a:gd name="T43" fmla="*/ 25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 h="850">
                    <a:moveTo>
                      <a:pt x="227" y="25"/>
                    </a:moveTo>
                    <a:lnTo>
                      <a:pt x="62" y="0"/>
                    </a:lnTo>
                    <a:lnTo>
                      <a:pt x="0" y="108"/>
                    </a:lnTo>
                    <a:lnTo>
                      <a:pt x="7" y="149"/>
                    </a:lnTo>
                    <a:lnTo>
                      <a:pt x="30" y="185"/>
                    </a:lnTo>
                    <a:lnTo>
                      <a:pt x="61" y="217"/>
                    </a:lnTo>
                    <a:lnTo>
                      <a:pt x="94" y="248"/>
                    </a:lnTo>
                    <a:lnTo>
                      <a:pt x="135" y="309"/>
                    </a:lnTo>
                    <a:lnTo>
                      <a:pt x="134" y="415"/>
                    </a:lnTo>
                    <a:lnTo>
                      <a:pt x="123" y="457"/>
                    </a:lnTo>
                    <a:lnTo>
                      <a:pt x="47" y="720"/>
                    </a:lnTo>
                    <a:lnTo>
                      <a:pt x="135" y="807"/>
                    </a:lnTo>
                    <a:lnTo>
                      <a:pt x="205" y="774"/>
                    </a:lnTo>
                    <a:lnTo>
                      <a:pt x="238" y="850"/>
                    </a:lnTo>
                    <a:lnTo>
                      <a:pt x="324" y="847"/>
                    </a:lnTo>
                    <a:lnTo>
                      <a:pt x="299" y="720"/>
                    </a:lnTo>
                    <a:lnTo>
                      <a:pt x="130" y="630"/>
                    </a:lnTo>
                    <a:lnTo>
                      <a:pt x="284" y="396"/>
                    </a:lnTo>
                    <a:lnTo>
                      <a:pt x="263" y="297"/>
                    </a:lnTo>
                    <a:lnTo>
                      <a:pt x="237" y="195"/>
                    </a:lnTo>
                    <a:lnTo>
                      <a:pt x="227" y="25"/>
                    </a:lnTo>
                    <a:lnTo>
                      <a:pt x="227" y="25"/>
                    </a:lnTo>
                    <a:close/>
                  </a:path>
                </a:pathLst>
              </a:custGeom>
              <a:solidFill>
                <a:srgbClr val="9D6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88" name="Freeform 184"/>
              <p:cNvSpPr>
                <a:spLocks/>
              </p:cNvSpPr>
              <p:nvPr/>
            </p:nvSpPr>
            <p:spPr bwMode="auto">
              <a:xfrm>
                <a:off x="2982" y="1860"/>
                <a:ext cx="290" cy="212"/>
              </a:xfrm>
              <a:custGeom>
                <a:avLst/>
                <a:gdLst>
                  <a:gd name="T0" fmla="*/ 165 w 582"/>
                  <a:gd name="T1" fmla="*/ 424 h 424"/>
                  <a:gd name="T2" fmla="*/ 168 w 582"/>
                  <a:gd name="T3" fmla="*/ 311 h 424"/>
                  <a:gd name="T4" fmla="*/ 0 w 582"/>
                  <a:gd name="T5" fmla="*/ 183 h 424"/>
                  <a:gd name="T6" fmla="*/ 134 w 582"/>
                  <a:gd name="T7" fmla="*/ 55 h 424"/>
                  <a:gd name="T8" fmla="*/ 229 w 582"/>
                  <a:gd name="T9" fmla="*/ 116 h 424"/>
                  <a:gd name="T10" fmla="*/ 158 w 582"/>
                  <a:gd name="T11" fmla="*/ 213 h 424"/>
                  <a:gd name="T12" fmla="*/ 201 w 582"/>
                  <a:gd name="T13" fmla="*/ 292 h 424"/>
                  <a:gd name="T14" fmla="*/ 244 w 582"/>
                  <a:gd name="T15" fmla="*/ 241 h 424"/>
                  <a:gd name="T16" fmla="*/ 328 w 582"/>
                  <a:gd name="T17" fmla="*/ 226 h 424"/>
                  <a:gd name="T18" fmla="*/ 435 w 582"/>
                  <a:gd name="T19" fmla="*/ 0 h 424"/>
                  <a:gd name="T20" fmla="*/ 457 w 582"/>
                  <a:gd name="T21" fmla="*/ 162 h 424"/>
                  <a:gd name="T22" fmla="*/ 582 w 582"/>
                  <a:gd name="T23" fmla="*/ 296 h 424"/>
                  <a:gd name="T24" fmla="*/ 487 w 582"/>
                  <a:gd name="T25" fmla="*/ 332 h 424"/>
                  <a:gd name="T26" fmla="*/ 475 w 582"/>
                  <a:gd name="T27" fmla="*/ 417 h 424"/>
                  <a:gd name="T28" fmla="*/ 165 w 582"/>
                  <a:gd name="T29" fmla="*/ 424 h 424"/>
                  <a:gd name="T30" fmla="*/ 165 w 582"/>
                  <a:gd name="T31"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2" h="424">
                    <a:moveTo>
                      <a:pt x="165" y="424"/>
                    </a:moveTo>
                    <a:lnTo>
                      <a:pt x="168" y="311"/>
                    </a:lnTo>
                    <a:lnTo>
                      <a:pt x="0" y="183"/>
                    </a:lnTo>
                    <a:lnTo>
                      <a:pt x="134" y="55"/>
                    </a:lnTo>
                    <a:lnTo>
                      <a:pt x="229" y="116"/>
                    </a:lnTo>
                    <a:lnTo>
                      <a:pt x="158" y="213"/>
                    </a:lnTo>
                    <a:lnTo>
                      <a:pt x="201" y="292"/>
                    </a:lnTo>
                    <a:lnTo>
                      <a:pt x="244" y="241"/>
                    </a:lnTo>
                    <a:lnTo>
                      <a:pt x="328" y="226"/>
                    </a:lnTo>
                    <a:lnTo>
                      <a:pt x="435" y="0"/>
                    </a:lnTo>
                    <a:lnTo>
                      <a:pt x="457" y="162"/>
                    </a:lnTo>
                    <a:lnTo>
                      <a:pt x="582" y="296"/>
                    </a:lnTo>
                    <a:lnTo>
                      <a:pt x="487" y="332"/>
                    </a:lnTo>
                    <a:lnTo>
                      <a:pt x="475" y="417"/>
                    </a:lnTo>
                    <a:lnTo>
                      <a:pt x="165" y="424"/>
                    </a:lnTo>
                    <a:lnTo>
                      <a:pt x="165" y="424"/>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89" name="Freeform 185"/>
              <p:cNvSpPr>
                <a:spLocks/>
              </p:cNvSpPr>
              <p:nvPr/>
            </p:nvSpPr>
            <p:spPr bwMode="auto">
              <a:xfrm>
                <a:off x="2977" y="1807"/>
                <a:ext cx="295" cy="262"/>
              </a:xfrm>
              <a:custGeom>
                <a:avLst/>
                <a:gdLst>
                  <a:gd name="T0" fmla="*/ 132 w 592"/>
                  <a:gd name="T1" fmla="*/ 0 h 524"/>
                  <a:gd name="T2" fmla="*/ 137 w 592"/>
                  <a:gd name="T3" fmla="*/ 71 h 524"/>
                  <a:gd name="T4" fmla="*/ 40 w 592"/>
                  <a:gd name="T5" fmla="*/ 232 h 524"/>
                  <a:gd name="T6" fmla="*/ 24 w 592"/>
                  <a:gd name="T7" fmla="*/ 265 h 524"/>
                  <a:gd name="T8" fmla="*/ 0 w 592"/>
                  <a:gd name="T9" fmla="*/ 320 h 524"/>
                  <a:gd name="T10" fmla="*/ 40 w 592"/>
                  <a:gd name="T11" fmla="*/ 320 h 524"/>
                  <a:gd name="T12" fmla="*/ 100 w 592"/>
                  <a:gd name="T13" fmla="*/ 252 h 524"/>
                  <a:gd name="T14" fmla="*/ 132 w 592"/>
                  <a:gd name="T15" fmla="*/ 211 h 524"/>
                  <a:gd name="T16" fmla="*/ 165 w 592"/>
                  <a:gd name="T17" fmla="*/ 211 h 524"/>
                  <a:gd name="T18" fmla="*/ 269 w 592"/>
                  <a:gd name="T19" fmla="*/ 274 h 524"/>
                  <a:gd name="T20" fmla="*/ 232 w 592"/>
                  <a:gd name="T21" fmla="*/ 375 h 524"/>
                  <a:gd name="T22" fmla="*/ 335 w 592"/>
                  <a:gd name="T23" fmla="*/ 513 h 524"/>
                  <a:gd name="T24" fmla="*/ 485 w 592"/>
                  <a:gd name="T25" fmla="*/ 524 h 524"/>
                  <a:gd name="T26" fmla="*/ 497 w 592"/>
                  <a:gd name="T27" fmla="*/ 439 h 524"/>
                  <a:gd name="T28" fmla="*/ 592 w 592"/>
                  <a:gd name="T29" fmla="*/ 403 h 524"/>
                  <a:gd name="T30" fmla="*/ 576 w 592"/>
                  <a:gd name="T31" fmla="*/ 382 h 524"/>
                  <a:gd name="T32" fmla="*/ 553 w 592"/>
                  <a:gd name="T33" fmla="*/ 375 h 524"/>
                  <a:gd name="T34" fmla="*/ 464 w 592"/>
                  <a:gd name="T35" fmla="*/ 387 h 524"/>
                  <a:gd name="T36" fmla="*/ 381 w 592"/>
                  <a:gd name="T37" fmla="*/ 287 h 524"/>
                  <a:gd name="T38" fmla="*/ 410 w 592"/>
                  <a:gd name="T39" fmla="*/ 229 h 524"/>
                  <a:gd name="T40" fmla="*/ 438 w 592"/>
                  <a:gd name="T41" fmla="*/ 184 h 524"/>
                  <a:gd name="T42" fmla="*/ 467 w 592"/>
                  <a:gd name="T43" fmla="*/ 158 h 524"/>
                  <a:gd name="T44" fmla="*/ 513 w 592"/>
                  <a:gd name="T45" fmla="*/ 187 h 524"/>
                  <a:gd name="T46" fmla="*/ 531 w 592"/>
                  <a:gd name="T47" fmla="*/ 226 h 524"/>
                  <a:gd name="T48" fmla="*/ 543 w 592"/>
                  <a:gd name="T49" fmla="*/ 137 h 524"/>
                  <a:gd name="T50" fmla="*/ 528 w 592"/>
                  <a:gd name="T51" fmla="*/ 61 h 524"/>
                  <a:gd name="T52" fmla="*/ 457 w 592"/>
                  <a:gd name="T53" fmla="*/ 58 h 524"/>
                  <a:gd name="T54" fmla="*/ 355 w 592"/>
                  <a:gd name="T55" fmla="*/ 158 h 524"/>
                  <a:gd name="T56" fmla="*/ 257 w 592"/>
                  <a:gd name="T57" fmla="*/ 122 h 524"/>
                  <a:gd name="T58" fmla="*/ 132 w 592"/>
                  <a:gd name="T59" fmla="*/ 0 h 524"/>
                  <a:gd name="T60" fmla="*/ 132 w 592"/>
                  <a:gd name="T6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2" h="524">
                    <a:moveTo>
                      <a:pt x="132" y="0"/>
                    </a:moveTo>
                    <a:lnTo>
                      <a:pt x="137" y="71"/>
                    </a:lnTo>
                    <a:lnTo>
                      <a:pt x="40" y="232"/>
                    </a:lnTo>
                    <a:lnTo>
                      <a:pt x="24" y="265"/>
                    </a:lnTo>
                    <a:lnTo>
                      <a:pt x="0" y="320"/>
                    </a:lnTo>
                    <a:lnTo>
                      <a:pt x="40" y="320"/>
                    </a:lnTo>
                    <a:lnTo>
                      <a:pt x="100" y="252"/>
                    </a:lnTo>
                    <a:lnTo>
                      <a:pt x="132" y="211"/>
                    </a:lnTo>
                    <a:lnTo>
                      <a:pt x="165" y="211"/>
                    </a:lnTo>
                    <a:lnTo>
                      <a:pt x="269" y="274"/>
                    </a:lnTo>
                    <a:lnTo>
                      <a:pt x="232" y="375"/>
                    </a:lnTo>
                    <a:lnTo>
                      <a:pt x="335" y="513"/>
                    </a:lnTo>
                    <a:lnTo>
                      <a:pt x="485" y="524"/>
                    </a:lnTo>
                    <a:lnTo>
                      <a:pt x="497" y="439"/>
                    </a:lnTo>
                    <a:lnTo>
                      <a:pt x="592" y="403"/>
                    </a:lnTo>
                    <a:lnTo>
                      <a:pt x="576" y="382"/>
                    </a:lnTo>
                    <a:lnTo>
                      <a:pt x="553" y="375"/>
                    </a:lnTo>
                    <a:lnTo>
                      <a:pt x="464" y="387"/>
                    </a:lnTo>
                    <a:lnTo>
                      <a:pt x="381" y="287"/>
                    </a:lnTo>
                    <a:lnTo>
                      <a:pt x="410" y="229"/>
                    </a:lnTo>
                    <a:lnTo>
                      <a:pt x="438" y="184"/>
                    </a:lnTo>
                    <a:lnTo>
                      <a:pt x="467" y="158"/>
                    </a:lnTo>
                    <a:lnTo>
                      <a:pt x="513" y="187"/>
                    </a:lnTo>
                    <a:lnTo>
                      <a:pt x="531" y="226"/>
                    </a:lnTo>
                    <a:lnTo>
                      <a:pt x="543" y="137"/>
                    </a:lnTo>
                    <a:lnTo>
                      <a:pt x="528" y="61"/>
                    </a:lnTo>
                    <a:lnTo>
                      <a:pt x="457" y="58"/>
                    </a:lnTo>
                    <a:lnTo>
                      <a:pt x="355" y="158"/>
                    </a:lnTo>
                    <a:lnTo>
                      <a:pt x="257" y="122"/>
                    </a:lnTo>
                    <a:lnTo>
                      <a:pt x="132" y="0"/>
                    </a:lnTo>
                    <a:lnTo>
                      <a:pt x="132" y="0"/>
                    </a:lnTo>
                    <a:close/>
                  </a:path>
                </a:pathLst>
              </a:custGeom>
              <a:solidFill>
                <a:srgbClr val="A3A3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90" name="Freeform 186"/>
              <p:cNvSpPr>
                <a:spLocks/>
              </p:cNvSpPr>
              <p:nvPr/>
            </p:nvSpPr>
            <p:spPr bwMode="auto">
              <a:xfrm>
                <a:off x="2515" y="1631"/>
                <a:ext cx="360" cy="438"/>
              </a:xfrm>
              <a:custGeom>
                <a:avLst/>
                <a:gdLst>
                  <a:gd name="T0" fmla="*/ 0 w 719"/>
                  <a:gd name="T1" fmla="*/ 780 h 877"/>
                  <a:gd name="T2" fmla="*/ 378 w 719"/>
                  <a:gd name="T3" fmla="*/ 140 h 877"/>
                  <a:gd name="T4" fmla="*/ 411 w 719"/>
                  <a:gd name="T5" fmla="*/ 99 h 877"/>
                  <a:gd name="T6" fmla="*/ 447 w 719"/>
                  <a:gd name="T7" fmla="*/ 63 h 877"/>
                  <a:gd name="T8" fmla="*/ 487 w 719"/>
                  <a:gd name="T9" fmla="*/ 31 h 877"/>
                  <a:gd name="T10" fmla="*/ 566 w 719"/>
                  <a:gd name="T11" fmla="*/ 2 h 877"/>
                  <a:gd name="T12" fmla="*/ 604 w 719"/>
                  <a:gd name="T13" fmla="*/ 0 h 877"/>
                  <a:gd name="T14" fmla="*/ 719 w 719"/>
                  <a:gd name="T15" fmla="*/ 274 h 877"/>
                  <a:gd name="T16" fmla="*/ 708 w 719"/>
                  <a:gd name="T17" fmla="*/ 756 h 877"/>
                  <a:gd name="T18" fmla="*/ 396 w 719"/>
                  <a:gd name="T19" fmla="*/ 774 h 877"/>
                  <a:gd name="T20" fmla="*/ 299 w 719"/>
                  <a:gd name="T21" fmla="*/ 877 h 877"/>
                  <a:gd name="T22" fmla="*/ 19 w 719"/>
                  <a:gd name="T23" fmla="*/ 848 h 877"/>
                  <a:gd name="T24" fmla="*/ 0 w 719"/>
                  <a:gd name="T25" fmla="*/ 780 h 877"/>
                  <a:gd name="T26" fmla="*/ 0 w 719"/>
                  <a:gd name="T27" fmla="*/ 78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9" h="877">
                    <a:moveTo>
                      <a:pt x="0" y="780"/>
                    </a:moveTo>
                    <a:lnTo>
                      <a:pt x="378" y="140"/>
                    </a:lnTo>
                    <a:lnTo>
                      <a:pt x="411" y="99"/>
                    </a:lnTo>
                    <a:lnTo>
                      <a:pt x="447" y="63"/>
                    </a:lnTo>
                    <a:lnTo>
                      <a:pt x="487" y="31"/>
                    </a:lnTo>
                    <a:lnTo>
                      <a:pt x="566" y="2"/>
                    </a:lnTo>
                    <a:lnTo>
                      <a:pt x="604" y="0"/>
                    </a:lnTo>
                    <a:lnTo>
                      <a:pt x="719" y="274"/>
                    </a:lnTo>
                    <a:lnTo>
                      <a:pt x="708" y="756"/>
                    </a:lnTo>
                    <a:lnTo>
                      <a:pt x="396" y="774"/>
                    </a:lnTo>
                    <a:lnTo>
                      <a:pt x="299" y="877"/>
                    </a:lnTo>
                    <a:lnTo>
                      <a:pt x="19" y="848"/>
                    </a:lnTo>
                    <a:lnTo>
                      <a:pt x="0" y="780"/>
                    </a:lnTo>
                    <a:lnTo>
                      <a:pt x="0" y="780"/>
                    </a:lnTo>
                    <a:close/>
                  </a:path>
                </a:pathLst>
              </a:custGeom>
              <a:solidFill>
                <a:srgbClr val="5454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91" name="Freeform 187"/>
              <p:cNvSpPr>
                <a:spLocks/>
              </p:cNvSpPr>
              <p:nvPr/>
            </p:nvSpPr>
            <p:spPr bwMode="auto">
              <a:xfrm>
                <a:off x="3332" y="1749"/>
                <a:ext cx="180" cy="326"/>
              </a:xfrm>
              <a:custGeom>
                <a:avLst/>
                <a:gdLst>
                  <a:gd name="T0" fmla="*/ 23 w 360"/>
                  <a:gd name="T1" fmla="*/ 0 h 652"/>
                  <a:gd name="T2" fmla="*/ 145 w 360"/>
                  <a:gd name="T3" fmla="*/ 7 h 652"/>
                  <a:gd name="T4" fmla="*/ 194 w 360"/>
                  <a:gd name="T5" fmla="*/ 50 h 652"/>
                  <a:gd name="T6" fmla="*/ 206 w 360"/>
                  <a:gd name="T7" fmla="*/ 80 h 652"/>
                  <a:gd name="T8" fmla="*/ 262 w 360"/>
                  <a:gd name="T9" fmla="*/ 317 h 652"/>
                  <a:gd name="T10" fmla="*/ 360 w 360"/>
                  <a:gd name="T11" fmla="*/ 480 h 652"/>
                  <a:gd name="T12" fmla="*/ 183 w 360"/>
                  <a:gd name="T13" fmla="*/ 652 h 652"/>
                  <a:gd name="T14" fmla="*/ 73 w 360"/>
                  <a:gd name="T15" fmla="*/ 652 h 652"/>
                  <a:gd name="T16" fmla="*/ 90 w 360"/>
                  <a:gd name="T17" fmla="*/ 306 h 652"/>
                  <a:gd name="T18" fmla="*/ 0 w 360"/>
                  <a:gd name="T19" fmla="*/ 37 h 652"/>
                  <a:gd name="T20" fmla="*/ 23 w 360"/>
                  <a:gd name="T21" fmla="*/ 0 h 652"/>
                  <a:gd name="T22" fmla="*/ 23 w 360"/>
                  <a:gd name="T23" fmla="*/ 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652">
                    <a:moveTo>
                      <a:pt x="23" y="0"/>
                    </a:moveTo>
                    <a:lnTo>
                      <a:pt x="145" y="7"/>
                    </a:lnTo>
                    <a:lnTo>
                      <a:pt x="194" y="50"/>
                    </a:lnTo>
                    <a:lnTo>
                      <a:pt x="206" y="80"/>
                    </a:lnTo>
                    <a:lnTo>
                      <a:pt x="262" y="317"/>
                    </a:lnTo>
                    <a:lnTo>
                      <a:pt x="360" y="480"/>
                    </a:lnTo>
                    <a:lnTo>
                      <a:pt x="183" y="652"/>
                    </a:lnTo>
                    <a:lnTo>
                      <a:pt x="73" y="652"/>
                    </a:lnTo>
                    <a:lnTo>
                      <a:pt x="90" y="306"/>
                    </a:lnTo>
                    <a:lnTo>
                      <a:pt x="0" y="37"/>
                    </a:lnTo>
                    <a:lnTo>
                      <a:pt x="23" y="0"/>
                    </a:lnTo>
                    <a:lnTo>
                      <a:pt x="23" y="0"/>
                    </a:lnTo>
                    <a:close/>
                  </a:path>
                </a:pathLst>
              </a:custGeom>
              <a:solidFill>
                <a:srgbClr val="5454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92" name="Freeform 188"/>
              <p:cNvSpPr>
                <a:spLocks/>
              </p:cNvSpPr>
              <p:nvPr/>
            </p:nvSpPr>
            <p:spPr bwMode="auto">
              <a:xfrm>
                <a:off x="3219" y="1786"/>
                <a:ext cx="125" cy="293"/>
              </a:xfrm>
              <a:custGeom>
                <a:avLst/>
                <a:gdLst>
                  <a:gd name="T0" fmla="*/ 195 w 249"/>
                  <a:gd name="T1" fmla="*/ 0 h 586"/>
                  <a:gd name="T2" fmla="*/ 249 w 249"/>
                  <a:gd name="T3" fmla="*/ 160 h 586"/>
                  <a:gd name="T4" fmla="*/ 249 w 249"/>
                  <a:gd name="T5" fmla="*/ 586 h 586"/>
                  <a:gd name="T6" fmla="*/ 0 w 249"/>
                  <a:gd name="T7" fmla="*/ 567 h 586"/>
                  <a:gd name="T8" fmla="*/ 18 w 249"/>
                  <a:gd name="T9" fmla="*/ 500 h 586"/>
                  <a:gd name="T10" fmla="*/ 152 w 249"/>
                  <a:gd name="T11" fmla="*/ 421 h 586"/>
                  <a:gd name="T12" fmla="*/ 55 w 249"/>
                  <a:gd name="T13" fmla="*/ 299 h 586"/>
                  <a:gd name="T14" fmla="*/ 61 w 249"/>
                  <a:gd name="T15" fmla="*/ 99 h 586"/>
                  <a:gd name="T16" fmla="*/ 195 w 249"/>
                  <a:gd name="T17" fmla="*/ 0 h 586"/>
                  <a:gd name="T18" fmla="*/ 195 w 249"/>
                  <a:gd name="T19"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586">
                    <a:moveTo>
                      <a:pt x="195" y="0"/>
                    </a:moveTo>
                    <a:lnTo>
                      <a:pt x="249" y="160"/>
                    </a:lnTo>
                    <a:lnTo>
                      <a:pt x="249" y="586"/>
                    </a:lnTo>
                    <a:lnTo>
                      <a:pt x="0" y="567"/>
                    </a:lnTo>
                    <a:lnTo>
                      <a:pt x="18" y="500"/>
                    </a:lnTo>
                    <a:lnTo>
                      <a:pt x="152" y="421"/>
                    </a:lnTo>
                    <a:lnTo>
                      <a:pt x="55" y="299"/>
                    </a:lnTo>
                    <a:lnTo>
                      <a:pt x="61" y="99"/>
                    </a:lnTo>
                    <a:lnTo>
                      <a:pt x="195" y="0"/>
                    </a:lnTo>
                    <a:lnTo>
                      <a:pt x="195" y="0"/>
                    </a:lnTo>
                    <a:close/>
                  </a:path>
                </a:pathLst>
              </a:custGeom>
              <a:solidFill>
                <a:srgbClr val="DBB2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93" name="Freeform 189"/>
              <p:cNvSpPr>
                <a:spLocks/>
              </p:cNvSpPr>
              <p:nvPr/>
            </p:nvSpPr>
            <p:spPr bwMode="auto">
              <a:xfrm>
                <a:off x="3432" y="1754"/>
                <a:ext cx="342" cy="345"/>
              </a:xfrm>
              <a:custGeom>
                <a:avLst/>
                <a:gdLst>
                  <a:gd name="T0" fmla="*/ 0 w 684"/>
                  <a:gd name="T1" fmla="*/ 641 h 689"/>
                  <a:gd name="T2" fmla="*/ 30 w 684"/>
                  <a:gd name="T3" fmla="*/ 617 h 689"/>
                  <a:gd name="T4" fmla="*/ 103 w 684"/>
                  <a:gd name="T5" fmla="*/ 560 h 689"/>
                  <a:gd name="T6" fmla="*/ 151 w 684"/>
                  <a:gd name="T7" fmla="*/ 524 h 689"/>
                  <a:gd name="T8" fmla="*/ 198 w 684"/>
                  <a:gd name="T9" fmla="*/ 486 h 689"/>
                  <a:gd name="T10" fmla="*/ 245 w 684"/>
                  <a:gd name="T11" fmla="*/ 450 h 689"/>
                  <a:gd name="T12" fmla="*/ 288 w 684"/>
                  <a:gd name="T13" fmla="*/ 414 h 689"/>
                  <a:gd name="T14" fmla="*/ 466 w 684"/>
                  <a:gd name="T15" fmla="*/ 239 h 689"/>
                  <a:gd name="T16" fmla="*/ 502 w 684"/>
                  <a:gd name="T17" fmla="*/ 196 h 689"/>
                  <a:gd name="T18" fmla="*/ 541 w 684"/>
                  <a:gd name="T19" fmla="*/ 149 h 689"/>
                  <a:gd name="T20" fmla="*/ 578 w 684"/>
                  <a:gd name="T21" fmla="*/ 105 h 689"/>
                  <a:gd name="T22" fmla="*/ 614 w 684"/>
                  <a:gd name="T23" fmla="*/ 65 h 689"/>
                  <a:gd name="T24" fmla="*/ 666 w 684"/>
                  <a:gd name="T25" fmla="*/ 15 h 689"/>
                  <a:gd name="T26" fmla="*/ 684 w 684"/>
                  <a:gd name="T27" fmla="*/ 0 h 689"/>
                  <a:gd name="T28" fmla="*/ 680 w 684"/>
                  <a:gd name="T29" fmla="*/ 70 h 689"/>
                  <a:gd name="T30" fmla="*/ 580 w 684"/>
                  <a:gd name="T31" fmla="*/ 261 h 689"/>
                  <a:gd name="T32" fmla="*/ 540 w 684"/>
                  <a:gd name="T33" fmla="*/ 493 h 689"/>
                  <a:gd name="T34" fmla="*/ 584 w 684"/>
                  <a:gd name="T35" fmla="*/ 689 h 689"/>
                  <a:gd name="T36" fmla="*/ 0 w 684"/>
                  <a:gd name="T37" fmla="*/ 641 h 689"/>
                  <a:gd name="T38" fmla="*/ 0 w 684"/>
                  <a:gd name="T39" fmla="*/ 641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4" h="689">
                    <a:moveTo>
                      <a:pt x="0" y="641"/>
                    </a:moveTo>
                    <a:lnTo>
                      <a:pt x="30" y="617"/>
                    </a:lnTo>
                    <a:lnTo>
                      <a:pt x="103" y="560"/>
                    </a:lnTo>
                    <a:lnTo>
                      <a:pt x="151" y="524"/>
                    </a:lnTo>
                    <a:lnTo>
                      <a:pt x="198" y="486"/>
                    </a:lnTo>
                    <a:lnTo>
                      <a:pt x="245" y="450"/>
                    </a:lnTo>
                    <a:lnTo>
                      <a:pt x="288" y="414"/>
                    </a:lnTo>
                    <a:lnTo>
                      <a:pt x="466" y="239"/>
                    </a:lnTo>
                    <a:lnTo>
                      <a:pt x="502" y="196"/>
                    </a:lnTo>
                    <a:lnTo>
                      <a:pt x="541" y="149"/>
                    </a:lnTo>
                    <a:lnTo>
                      <a:pt x="578" y="105"/>
                    </a:lnTo>
                    <a:lnTo>
                      <a:pt x="614" y="65"/>
                    </a:lnTo>
                    <a:lnTo>
                      <a:pt x="666" y="15"/>
                    </a:lnTo>
                    <a:lnTo>
                      <a:pt x="684" y="0"/>
                    </a:lnTo>
                    <a:lnTo>
                      <a:pt x="680" y="70"/>
                    </a:lnTo>
                    <a:lnTo>
                      <a:pt x="580" y="261"/>
                    </a:lnTo>
                    <a:lnTo>
                      <a:pt x="540" y="493"/>
                    </a:lnTo>
                    <a:lnTo>
                      <a:pt x="584" y="689"/>
                    </a:lnTo>
                    <a:lnTo>
                      <a:pt x="0" y="641"/>
                    </a:lnTo>
                    <a:lnTo>
                      <a:pt x="0" y="641"/>
                    </a:lnTo>
                    <a:close/>
                  </a:path>
                </a:pathLst>
              </a:custGeom>
              <a:solidFill>
                <a:srgbClr val="B8A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94" name="Freeform 190"/>
              <p:cNvSpPr>
                <a:spLocks/>
              </p:cNvSpPr>
              <p:nvPr/>
            </p:nvSpPr>
            <p:spPr bwMode="auto">
              <a:xfrm>
                <a:off x="3761" y="1730"/>
                <a:ext cx="184" cy="351"/>
              </a:xfrm>
              <a:custGeom>
                <a:avLst/>
                <a:gdLst>
                  <a:gd name="T0" fmla="*/ 189 w 367"/>
                  <a:gd name="T1" fmla="*/ 211 h 704"/>
                  <a:gd name="T2" fmla="*/ 197 w 367"/>
                  <a:gd name="T3" fmla="*/ 333 h 704"/>
                  <a:gd name="T4" fmla="*/ 221 w 367"/>
                  <a:gd name="T5" fmla="*/ 378 h 704"/>
                  <a:gd name="T6" fmla="*/ 251 w 367"/>
                  <a:gd name="T7" fmla="*/ 421 h 704"/>
                  <a:gd name="T8" fmla="*/ 315 w 367"/>
                  <a:gd name="T9" fmla="*/ 489 h 704"/>
                  <a:gd name="T10" fmla="*/ 362 w 367"/>
                  <a:gd name="T11" fmla="*/ 537 h 704"/>
                  <a:gd name="T12" fmla="*/ 354 w 367"/>
                  <a:gd name="T13" fmla="*/ 590 h 704"/>
                  <a:gd name="T14" fmla="*/ 306 w 367"/>
                  <a:gd name="T15" fmla="*/ 647 h 704"/>
                  <a:gd name="T16" fmla="*/ 356 w 367"/>
                  <a:gd name="T17" fmla="*/ 679 h 704"/>
                  <a:gd name="T18" fmla="*/ 367 w 367"/>
                  <a:gd name="T19" fmla="*/ 704 h 704"/>
                  <a:gd name="T20" fmla="*/ 114 w 367"/>
                  <a:gd name="T21" fmla="*/ 663 h 704"/>
                  <a:gd name="T22" fmla="*/ 61 w 367"/>
                  <a:gd name="T23" fmla="*/ 583 h 704"/>
                  <a:gd name="T24" fmla="*/ 49 w 367"/>
                  <a:gd name="T25" fmla="*/ 499 h 704"/>
                  <a:gd name="T26" fmla="*/ 0 w 367"/>
                  <a:gd name="T27" fmla="*/ 385 h 704"/>
                  <a:gd name="T28" fmla="*/ 39 w 367"/>
                  <a:gd name="T29" fmla="*/ 281 h 704"/>
                  <a:gd name="T30" fmla="*/ 75 w 367"/>
                  <a:gd name="T31" fmla="*/ 158 h 704"/>
                  <a:gd name="T32" fmla="*/ 59 w 367"/>
                  <a:gd name="T33" fmla="*/ 56 h 704"/>
                  <a:gd name="T34" fmla="*/ 45 w 367"/>
                  <a:gd name="T35" fmla="*/ 0 h 704"/>
                  <a:gd name="T36" fmla="*/ 140 w 367"/>
                  <a:gd name="T37" fmla="*/ 57 h 704"/>
                  <a:gd name="T38" fmla="*/ 151 w 367"/>
                  <a:gd name="T39" fmla="*/ 112 h 704"/>
                  <a:gd name="T40" fmla="*/ 122 w 367"/>
                  <a:gd name="T41" fmla="*/ 189 h 704"/>
                  <a:gd name="T42" fmla="*/ 77 w 367"/>
                  <a:gd name="T43" fmla="*/ 294 h 704"/>
                  <a:gd name="T44" fmla="*/ 61 w 367"/>
                  <a:gd name="T45" fmla="*/ 359 h 704"/>
                  <a:gd name="T46" fmla="*/ 108 w 367"/>
                  <a:gd name="T47" fmla="*/ 327 h 704"/>
                  <a:gd name="T48" fmla="*/ 144 w 367"/>
                  <a:gd name="T49" fmla="*/ 288 h 704"/>
                  <a:gd name="T50" fmla="*/ 189 w 367"/>
                  <a:gd name="T51" fmla="*/ 211 h 704"/>
                  <a:gd name="T52" fmla="*/ 189 w 367"/>
                  <a:gd name="T53" fmla="*/ 211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7" h="704">
                    <a:moveTo>
                      <a:pt x="189" y="211"/>
                    </a:moveTo>
                    <a:lnTo>
                      <a:pt x="197" y="333"/>
                    </a:lnTo>
                    <a:lnTo>
                      <a:pt x="221" y="378"/>
                    </a:lnTo>
                    <a:lnTo>
                      <a:pt x="251" y="421"/>
                    </a:lnTo>
                    <a:lnTo>
                      <a:pt x="315" y="489"/>
                    </a:lnTo>
                    <a:lnTo>
                      <a:pt x="362" y="537"/>
                    </a:lnTo>
                    <a:lnTo>
                      <a:pt x="354" y="590"/>
                    </a:lnTo>
                    <a:lnTo>
                      <a:pt x="306" y="647"/>
                    </a:lnTo>
                    <a:lnTo>
                      <a:pt x="356" y="679"/>
                    </a:lnTo>
                    <a:lnTo>
                      <a:pt x="367" y="704"/>
                    </a:lnTo>
                    <a:lnTo>
                      <a:pt x="114" y="663"/>
                    </a:lnTo>
                    <a:lnTo>
                      <a:pt x="61" y="583"/>
                    </a:lnTo>
                    <a:lnTo>
                      <a:pt x="49" y="499"/>
                    </a:lnTo>
                    <a:lnTo>
                      <a:pt x="0" y="385"/>
                    </a:lnTo>
                    <a:lnTo>
                      <a:pt x="39" y="281"/>
                    </a:lnTo>
                    <a:lnTo>
                      <a:pt x="75" y="158"/>
                    </a:lnTo>
                    <a:lnTo>
                      <a:pt x="59" y="56"/>
                    </a:lnTo>
                    <a:lnTo>
                      <a:pt x="45" y="0"/>
                    </a:lnTo>
                    <a:lnTo>
                      <a:pt x="140" y="57"/>
                    </a:lnTo>
                    <a:lnTo>
                      <a:pt x="151" y="112"/>
                    </a:lnTo>
                    <a:lnTo>
                      <a:pt x="122" y="189"/>
                    </a:lnTo>
                    <a:lnTo>
                      <a:pt x="77" y="294"/>
                    </a:lnTo>
                    <a:lnTo>
                      <a:pt x="61" y="359"/>
                    </a:lnTo>
                    <a:lnTo>
                      <a:pt x="108" y="327"/>
                    </a:lnTo>
                    <a:lnTo>
                      <a:pt x="144" y="288"/>
                    </a:lnTo>
                    <a:lnTo>
                      <a:pt x="189" y="211"/>
                    </a:lnTo>
                    <a:lnTo>
                      <a:pt x="189" y="211"/>
                    </a:lnTo>
                    <a:close/>
                  </a:path>
                </a:pathLst>
              </a:custGeom>
              <a:solidFill>
                <a:srgbClr val="CCC4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95" name="Freeform 191"/>
              <p:cNvSpPr>
                <a:spLocks/>
              </p:cNvSpPr>
              <p:nvPr/>
            </p:nvSpPr>
            <p:spPr bwMode="auto">
              <a:xfrm>
                <a:off x="3223" y="1595"/>
                <a:ext cx="114" cy="47"/>
              </a:xfrm>
              <a:custGeom>
                <a:avLst/>
                <a:gdLst>
                  <a:gd name="T0" fmla="*/ 22 w 227"/>
                  <a:gd name="T1" fmla="*/ 0 h 96"/>
                  <a:gd name="T2" fmla="*/ 227 w 227"/>
                  <a:gd name="T3" fmla="*/ 83 h 96"/>
                  <a:gd name="T4" fmla="*/ 71 w 227"/>
                  <a:gd name="T5" fmla="*/ 96 h 96"/>
                  <a:gd name="T6" fmla="*/ 0 w 227"/>
                  <a:gd name="T7" fmla="*/ 31 h 96"/>
                  <a:gd name="T8" fmla="*/ 22 w 227"/>
                  <a:gd name="T9" fmla="*/ 0 h 96"/>
                  <a:gd name="T10" fmla="*/ 22 w 227"/>
                  <a:gd name="T11" fmla="*/ 0 h 96"/>
                </a:gdLst>
                <a:ahLst/>
                <a:cxnLst>
                  <a:cxn ang="0">
                    <a:pos x="T0" y="T1"/>
                  </a:cxn>
                  <a:cxn ang="0">
                    <a:pos x="T2" y="T3"/>
                  </a:cxn>
                  <a:cxn ang="0">
                    <a:pos x="T4" y="T5"/>
                  </a:cxn>
                  <a:cxn ang="0">
                    <a:pos x="T6" y="T7"/>
                  </a:cxn>
                  <a:cxn ang="0">
                    <a:pos x="T8" y="T9"/>
                  </a:cxn>
                  <a:cxn ang="0">
                    <a:pos x="T10" y="T11"/>
                  </a:cxn>
                </a:cxnLst>
                <a:rect l="0" t="0" r="r" b="b"/>
                <a:pathLst>
                  <a:path w="227" h="96">
                    <a:moveTo>
                      <a:pt x="22" y="0"/>
                    </a:moveTo>
                    <a:lnTo>
                      <a:pt x="227" y="83"/>
                    </a:lnTo>
                    <a:lnTo>
                      <a:pt x="71" y="96"/>
                    </a:lnTo>
                    <a:lnTo>
                      <a:pt x="0" y="31"/>
                    </a:lnTo>
                    <a:lnTo>
                      <a:pt x="22" y="0"/>
                    </a:lnTo>
                    <a:lnTo>
                      <a:pt x="22" y="0"/>
                    </a:lnTo>
                    <a:close/>
                  </a:path>
                </a:pathLst>
              </a:custGeom>
              <a:solidFill>
                <a:srgbClr val="B2E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96" name="Freeform 192"/>
              <p:cNvSpPr>
                <a:spLocks/>
              </p:cNvSpPr>
              <p:nvPr/>
            </p:nvSpPr>
            <p:spPr bwMode="auto">
              <a:xfrm>
                <a:off x="3350" y="1638"/>
                <a:ext cx="82" cy="40"/>
              </a:xfrm>
              <a:custGeom>
                <a:avLst/>
                <a:gdLst>
                  <a:gd name="T0" fmla="*/ 21 w 165"/>
                  <a:gd name="T1" fmla="*/ 0 h 79"/>
                  <a:gd name="T2" fmla="*/ 165 w 165"/>
                  <a:gd name="T3" fmla="*/ 45 h 79"/>
                  <a:gd name="T4" fmla="*/ 116 w 165"/>
                  <a:gd name="T5" fmla="*/ 79 h 79"/>
                  <a:gd name="T6" fmla="*/ 30 w 165"/>
                  <a:gd name="T7" fmla="*/ 79 h 79"/>
                  <a:gd name="T8" fmla="*/ 0 w 165"/>
                  <a:gd name="T9" fmla="*/ 18 h 79"/>
                  <a:gd name="T10" fmla="*/ 21 w 165"/>
                  <a:gd name="T11" fmla="*/ 0 h 79"/>
                  <a:gd name="T12" fmla="*/ 21 w 165"/>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165" h="79">
                    <a:moveTo>
                      <a:pt x="21" y="0"/>
                    </a:moveTo>
                    <a:lnTo>
                      <a:pt x="165" y="45"/>
                    </a:lnTo>
                    <a:lnTo>
                      <a:pt x="116" y="79"/>
                    </a:lnTo>
                    <a:lnTo>
                      <a:pt x="30" y="79"/>
                    </a:lnTo>
                    <a:lnTo>
                      <a:pt x="0" y="18"/>
                    </a:lnTo>
                    <a:lnTo>
                      <a:pt x="21" y="0"/>
                    </a:lnTo>
                    <a:lnTo>
                      <a:pt x="21" y="0"/>
                    </a:lnTo>
                    <a:close/>
                  </a:path>
                </a:pathLst>
              </a:custGeom>
              <a:solidFill>
                <a:srgbClr val="B2E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97" name="Freeform 193"/>
              <p:cNvSpPr>
                <a:spLocks/>
              </p:cNvSpPr>
              <p:nvPr/>
            </p:nvSpPr>
            <p:spPr bwMode="auto">
              <a:xfrm>
                <a:off x="3182" y="1682"/>
                <a:ext cx="150" cy="86"/>
              </a:xfrm>
              <a:custGeom>
                <a:avLst/>
                <a:gdLst>
                  <a:gd name="T0" fmla="*/ 0 w 301"/>
                  <a:gd name="T1" fmla="*/ 70 h 171"/>
                  <a:gd name="T2" fmla="*/ 118 w 301"/>
                  <a:gd name="T3" fmla="*/ 30 h 171"/>
                  <a:gd name="T4" fmla="*/ 197 w 301"/>
                  <a:gd name="T5" fmla="*/ 0 h 171"/>
                  <a:gd name="T6" fmla="*/ 158 w 301"/>
                  <a:gd name="T7" fmla="*/ 48 h 171"/>
                  <a:gd name="T8" fmla="*/ 197 w 301"/>
                  <a:gd name="T9" fmla="*/ 52 h 171"/>
                  <a:gd name="T10" fmla="*/ 201 w 301"/>
                  <a:gd name="T11" fmla="*/ 83 h 171"/>
                  <a:gd name="T12" fmla="*/ 236 w 301"/>
                  <a:gd name="T13" fmla="*/ 79 h 171"/>
                  <a:gd name="T14" fmla="*/ 270 w 301"/>
                  <a:gd name="T15" fmla="*/ 91 h 171"/>
                  <a:gd name="T16" fmla="*/ 301 w 301"/>
                  <a:gd name="T17" fmla="*/ 171 h 171"/>
                  <a:gd name="T18" fmla="*/ 184 w 301"/>
                  <a:gd name="T19" fmla="*/ 152 h 171"/>
                  <a:gd name="T20" fmla="*/ 148 w 301"/>
                  <a:gd name="T21" fmla="*/ 122 h 171"/>
                  <a:gd name="T22" fmla="*/ 71 w 301"/>
                  <a:gd name="T23" fmla="*/ 113 h 171"/>
                  <a:gd name="T24" fmla="*/ 0 w 301"/>
                  <a:gd name="T25" fmla="*/ 70 h 171"/>
                  <a:gd name="T26" fmla="*/ 0 w 301"/>
                  <a:gd name="T27" fmla="*/ 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171">
                    <a:moveTo>
                      <a:pt x="0" y="70"/>
                    </a:moveTo>
                    <a:lnTo>
                      <a:pt x="118" y="30"/>
                    </a:lnTo>
                    <a:lnTo>
                      <a:pt x="197" y="0"/>
                    </a:lnTo>
                    <a:lnTo>
                      <a:pt x="158" y="48"/>
                    </a:lnTo>
                    <a:lnTo>
                      <a:pt x="197" y="52"/>
                    </a:lnTo>
                    <a:lnTo>
                      <a:pt x="201" y="83"/>
                    </a:lnTo>
                    <a:lnTo>
                      <a:pt x="236" y="79"/>
                    </a:lnTo>
                    <a:lnTo>
                      <a:pt x="270" y="91"/>
                    </a:lnTo>
                    <a:lnTo>
                      <a:pt x="301" y="171"/>
                    </a:lnTo>
                    <a:lnTo>
                      <a:pt x="184" y="152"/>
                    </a:lnTo>
                    <a:lnTo>
                      <a:pt x="148" y="122"/>
                    </a:lnTo>
                    <a:lnTo>
                      <a:pt x="71" y="113"/>
                    </a:lnTo>
                    <a:lnTo>
                      <a:pt x="0" y="70"/>
                    </a:lnTo>
                    <a:lnTo>
                      <a:pt x="0" y="7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98" name="Freeform 194"/>
              <p:cNvSpPr>
                <a:spLocks/>
              </p:cNvSpPr>
              <p:nvPr/>
            </p:nvSpPr>
            <p:spPr bwMode="auto">
              <a:xfrm>
                <a:off x="2189" y="2057"/>
                <a:ext cx="1954" cy="156"/>
              </a:xfrm>
              <a:custGeom>
                <a:avLst/>
                <a:gdLst>
                  <a:gd name="T0" fmla="*/ 0 w 3907"/>
                  <a:gd name="T1" fmla="*/ 265 h 312"/>
                  <a:gd name="T2" fmla="*/ 191 w 3907"/>
                  <a:gd name="T3" fmla="*/ 216 h 312"/>
                  <a:gd name="T4" fmla="*/ 295 w 3907"/>
                  <a:gd name="T5" fmla="*/ 187 h 312"/>
                  <a:gd name="T6" fmla="*/ 403 w 3907"/>
                  <a:gd name="T7" fmla="*/ 158 h 312"/>
                  <a:gd name="T8" fmla="*/ 509 w 3907"/>
                  <a:gd name="T9" fmla="*/ 129 h 312"/>
                  <a:gd name="T10" fmla="*/ 613 w 3907"/>
                  <a:gd name="T11" fmla="*/ 101 h 312"/>
                  <a:gd name="T12" fmla="*/ 713 w 3907"/>
                  <a:gd name="T13" fmla="*/ 78 h 312"/>
                  <a:gd name="T14" fmla="*/ 804 w 3907"/>
                  <a:gd name="T15" fmla="*/ 57 h 312"/>
                  <a:gd name="T16" fmla="*/ 1056 w 3907"/>
                  <a:gd name="T17" fmla="*/ 22 h 312"/>
                  <a:gd name="T18" fmla="*/ 1391 w 3907"/>
                  <a:gd name="T19" fmla="*/ 1 h 312"/>
                  <a:gd name="T20" fmla="*/ 2200 w 3907"/>
                  <a:gd name="T21" fmla="*/ 0 h 312"/>
                  <a:gd name="T22" fmla="*/ 3006 w 3907"/>
                  <a:gd name="T23" fmla="*/ 46 h 312"/>
                  <a:gd name="T24" fmla="*/ 3582 w 3907"/>
                  <a:gd name="T25" fmla="*/ 137 h 312"/>
                  <a:gd name="T26" fmla="*/ 3768 w 3907"/>
                  <a:gd name="T27" fmla="*/ 217 h 312"/>
                  <a:gd name="T28" fmla="*/ 3825 w 3907"/>
                  <a:gd name="T29" fmla="*/ 248 h 312"/>
                  <a:gd name="T30" fmla="*/ 3904 w 3907"/>
                  <a:gd name="T31" fmla="*/ 269 h 312"/>
                  <a:gd name="T32" fmla="*/ 3907 w 3907"/>
                  <a:gd name="T33" fmla="*/ 312 h 312"/>
                  <a:gd name="T34" fmla="*/ 3689 w 3907"/>
                  <a:gd name="T35" fmla="*/ 256 h 312"/>
                  <a:gd name="T36" fmla="*/ 3598 w 3907"/>
                  <a:gd name="T37" fmla="*/ 230 h 312"/>
                  <a:gd name="T38" fmla="*/ 3510 w 3907"/>
                  <a:gd name="T39" fmla="*/ 205 h 312"/>
                  <a:gd name="T40" fmla="*/ 3419 w 3907"/>
                  <a:gd name="T41" fmla="*/ 183 h 312"/>
                  <a:gd name="T42" fmla="*/ 3321 w 3907"/>
                  <a:gd name="T43" fmla="*/ 162 h 312"/>
                  <a:gd name="T44" fmla="*/ 3070 w 3907"/>
                  <a:gd name="T45" fmla="*/ 125 h 312"/>
                  <a:gd name="T46" fmla="*/ 2693 w 3907"/>
                  <a:gd name="T47" fmla="*/ 91 h 312"/>
                  <a:gd name="T48" fmla="*/ 2311 w 3907"/>
                  <a:gd name="T49" fmla="*/ 73 h 312"/>
                  <a:gd name="T50" fmla="*/ 1537 w 3907"/>
                  <a:gd name="T51" fmla="*/ 85 h 312"/>
                  <a:gd name="T52" fmla="*/ 767 w 3907"/>
                  <a:gd name="T53" fmla="*/ 158 h 312"/>
                  <a:gd name="T54" fmla="*/ 577 w 3907"/>
                  <a:gd name="T55" fmla="*/ 186 h 312"/>
                  <a:gd name="T56" fmla="*/ 389 w 3907"/>
                  <a:gd name="T57" fmla="*/ 217 h 312"/>
                  <a:gd name="T58" fmla="*/ 202 w 3907"/>
                  <a:gd name="T59" fmla="*/ 253 h 312"/>
                  <a:gd name="T60" fmla="*/ 18 w 3907"/>
                  <a:gd name="T61" fmla="*/ 292 h 312"/>
                  <a:gd name="T62" fmla="*/ 0 w 3907"/>
                  <a:gd name="T63" fmla="*/ 265 h 312"/>
                  <a:gd name="T64" fmla="*/ 0 w 3907"/>
                  <a:gd name="T65" fmla="*/ 26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7" h="312">
                    <a:moveTo>
                      <a:pt x="0" y="265"/>
                    </a:moveTo>
                    <a:lnTo>
                      <a:pt x="191" y="216"/>
                    </a:lnTo>
                    <a:lnTo>
                      <a:pt x="295" y="187"/>
                    </a:lnTo>
                    <a:lnTo>
                      <a:pt x="403" y="158"/>
                    </a:lnTo>
                    <a:lnTo>
                      <a:pt x="509" y="129"/>
                    </a:lnTo>
                    <a:lnTo>
                      <a:pt x="613" y="101"/>
                    </a:lnTo>
                    <a:lnTo>
                      <a:pt x="713" y="78"/>
                    </a:lnTo>
                    <a:lnTo>
                      <a:pt x="804" y="57"/>
                    </a:lnTo>
                    <a:lnTo>
                      <a:pt x="1056" y="22"/>
                    </a:lnTo>
                    <a:lnTo>
                      <a:pt x="1391" y="1"/>
                    </a:lnTo>
                    <a:lnTo>
                      <a:pt x="2200" y="0"/>
                    </a:lnTo>
                    <a:lnTo>
                      <a:pt x="3006" y="46"/>
                    </a:lnTo>
                    <a:lnTo>
                      <a:pt x="3582" y="137"/>
                    </a:lnTo>
                    <a:lnTo>
                      <a:pt x="3768" y="217"/>
                    </a:lnTo>
                    <a:lnTo>
                      <a:pt x="3825" y="248"/>
                    </a:lnTo>
                    <a:lnTo>
                      <a:pt x="3904" y="269"/>
                    </a:lnTo>
                    <a:lnTo>
                      <a:pt x="3907" y="312"/>
                    </a:lnTo>
                    <a:lnTo>
                      <a:pt x="3689" y="256"/>
                    </a:lnTo>
                    <a:lnTo>
                      <a:pt x="3598" y="230"/>
                    </a:lnTo>
                    <a:lnTo>
                      <a:pt x="3510" y="205"/>
                    </a:lnTo>
                    <a:lnTo>
                      <a:pt x="3419" y="183"/>
                    </a:lnTo>
                    <a:lnTo>
                      <a:pt x="3321" y="162"/>
                    </a:lnTo>
                    <a:lnTo>
                      <a:pt x="3070" y="125"/>
                    </a:lnTo>
                    <a:lnTo>
                      <a:pt x="2693" y="91"/>
                    </a:lnTo>
                    <a:lnTo>
                      <a:pt x="2311" y="73"/>
                    </a:lnTo>
                    <a:lnTo>
                      <a:pt x="1537" y="85"/>
                    </a:lnTo>
                    <a:lnTo>
                      <a:pt x="767" y="158"/>
                    </a:lnTo>
                    <a:lnTo>
                      <a:pt x="577" y="186"/>
                    </a:lnTo>
                    <a:lnTo>
                      <a:pt x="389" y="217"/>
                    </a:lnTo>
                    <a:lnTo>
                      <a:pt x="202" y="253"/>
                    </a:lnTo>
                    <a:lnTo>
                      <a:pt x="18" y="292"/>
                    </a:lnTo>
                    <a:lnTo>
                      <a:pt x="0" y="265"/>
                    </a:lnTo>
                    <a:lnTo>
                      <a:pt x="0" y="2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299" name="Freeform 195"/>
              <p:cNvSpPr>
                <a:spLocks/>
              </p:cNvSpPr>
              <p:nvPr/>
            </p:nvSpPr>
            <p:spPr bwMode="auto">
              <a:xfrm>
                <a:off x="2214" y="2050"/>
                <a:ext cx="101" cy="134"/>
              </a:xfrm>
              <a:custGeom>
                <a:avLst/>
                <a:gdLst>
                  <a:gd name="T0" fmla="*/ 78 w 204"/>
                  <a:gd name="T1" fmla="*/ 57 h 267"/>
                  <a:gd name="T2" fmla="*/ 43 w 204"/>
                  <a:gd name="T3" fmla="*/ 130 h 267"/>
                  <a:gd name="T4" fmla="*/ 60 w 204"/>
                  <a:gd name="T5" fmla="*/ 204 h 267"/>
                  <a:gd name="T6" fmla="*/ 83 w 204"/>
                  <a:gd name="T7" fmla="*/ 233 h 267"/>
                  <a:gd name="T8" fmla="*/ 115 w 204"/>
                  <a:gd name="T9" fmla="*/ 254 h 267"/>
                  <a:gd name="T10" fmla="*/ 107 w 204"/>
                  <a:gd name="T11" fmla="*/ 265 h 267"/>
                  <a:gd name="T12" fmla="*/ 76 w 204"/>
                  <a:gd name="T13" fmla="*/ 267 h 267"/>
                  <a:gd name="T14" fmla="*/ 14 w 204"/>
                  <a:gd name="T15" fmla="*/ 216 h 267"/>
                  <a:gd name="T16" fmla="*/ 0 w 204"/>
                  <a:gd name="T17" fmla="*/ 130 h 267"/>
                  <a:gd name="T18" fmla="*/ 21 w 204"/>
                  <a:gd name="T19" fmla="*/ 57 h 267"/>
                  <a:gd name="T20" fmla="*/ 42 w 204"/>
                  <a:gd name="T21" fmla="*/ 31 h 267"/>
                  <a:gd name="T22" fmla="*/ 68 w 204"/>
                  <a:gd name="T23" fmla="*/ 13 h 267"/>
                  <a:gd name="T24" fmla="*/ 132 w 204"/>
                  <a:gd name="T25" fmla="*/ 0 h 267"/>
                  <a:gd name="T26" fmla="*/ 204 w 204"/>
                  <a:gd name="T27" fmla="*/ 24 h 267"/>
                  <a:gd name="T28" fmla="*/ 198 w 204"/>
                  <a:gd name="T29" fmla="*/ 45 h 267"/>
                  <a:gd name="T30" fmla="*/ 168 w 204"/>
                  <a:gd name="T31" fmla="*/ 57 h 267"/>
                  <a:gd name="T32" fmla="*/ 78 w 204"/>
                  <a:gd name="T33" fmla="*/ 57 h 267"/>
                  <a:gd name="T34" fmla="*/ 78 w 204"/>
                  <a:gd name="T35" fmla="*/ 5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267">
                    <a:moveTo>
                      <a:pt x="78" y="57"/>
                    </a:moveTo>
                    <a:lnTo>
                      <a:pt x="43" y="130"/>
                    </a:lnTo>
                    <a:lnTo>
                      <a:pt x="60" y="204"/>
                    </a:lnTo>
                    <a:lnTo>
                      <a:pt x="83" y="233"/>
                    </a:lnTo>
                    <a:lnTo>
                      <a:pt x="115" y="254"/>
                    </a:lnTo>
                    <a:lnTo>
                      <a:pt x="107" y="265"/>
                    </a:lnTo>
                    <a:lnTo>
                      <a:pt x="76" y="267"/>
                    </a:lnTo>
                    <a:lnTo>
                      <a:pt x="14" y="216"/>
                    </a:lnTo>
                    <a:lnTo>
                      <a:pt x="0" y="130"/>
                    </a:lnTo>
                    <a:lnTo>
                      <a:pt x="21" y="57"/>
                    </a:lnTo>
                    <a:lnTo>
                      <a:pt x="42" y="31"/>
                    </a:lnTo>
                    <a:lnTo>
                      <a:pt x="68" y="13"/>
                    </a:lnTo>
                    <a:lnTo>
                      <a:pt x="132" y="0"/>
                    </a:lnTo>
                    <a:lnTo>
                      <a:pt x="204" y="24"/>
                    </a:lnTo>
                    <a:lnTo>
                      <a:pt x="198" y="45"/>
                    </a:lnTo>
                    <a:lnTo>
                      <a:pt x="168" y="57"/>
                    </a:lnTo>
                    <a:lnTo>
                      <a:pt x="78" y="57"/>
                    </a:lnTo>
                    <a:lnTo>
                      <a:pt x="78"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00" name="Freeform 196"/>
              <p:cNvSpPr>
                <a:spLocks/>
              </p:cNvSpPr>
              <p:nvPr/>
            </p:nvSpPr>
            <p:spPr bwMode="auto">
              <a:xfrm>
                <a:off x="2270" y="2064"/>
                <a:ext cx="51" cy="109"/>
              </a:xfrm>
              <a:custGeom>
                <a:avLst/>
                <a:gdLst>
                  <a:gd name="T0" fmla="*/ 54 w 101"/>
                  <a:gd name="T1" fmla="*/ 212 h 219"/>
                  <a:gd name="T2" fmla="*/ 0 w 101"/>
                  <a:gd name="T3" fmla="*/ 79 h 219"/>
                  <a:gd name="T4" fmla="*/ 12 w 101"/>
                  <a:gd name="T5" fmla="*/ 53 h 219"/>
                  <a:gd name="T6" fmla="*/ 37 w 101"/>
                  <a:gd name="T7" fmla="*/ 29 h 219"/>
                  <a:gd name="T8" fmla="*/ 92 w 101"/>
                  <a:gd name="T9" fmla="*/ 0 h 219"/>
                  <a:gd name="T10" fmla="*/ 101 w 101"/>
                  <a:gd name="T11" fmla="*/ 23 h 219"/>
                  <a:gd name="T12" fmla="*/ 47 w 101"/>
                  <a:gd name="T13" fmla="*/ 86 h 219"/>
                  <a:gd name="T14" fmla="*/ 51 w 101"/>
                  <a:gd name="T15" fmla="*/ 149 h 219"/>
                  <a:gd name="T16" fmla="*/ 79 w 101"/>
                  <a:gd name="T17" fmla="*/ 205 h 219"/>
                  <a:gd name="T18" fmla="*/ 74 w 101"/>
                  <a:gd name="T19" fmla="*/ 219 h 219"/>
                  <a:gd name="T20" fmla="*/ 54 w 101"/>
                  <a:gd name="T21" fmla="*/ 212 h 219"/>
                  <a:gd name="T22" fmla="*/ 54 w 101"/>
                  <a:gd name="T23" fmla="*/ 21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219">
                    <a:moveTo>
                      <a:pt x="54" y="212"/>
                    </a:moveTo>
                    <a:lnTo>
                      <a:pt x="0" y="79"/>
                    </a:lnTo>
                    <a:lnTo>
                      <a:pt x="12" y="53"/>
                    </a:lnTo>
                    <a:lnTo>
                      <a:pt x="37" y="29"/>
                    </a:lnTo>
                    <a:lnTo>
                      <a:pt x="92" y="0"/>
                    </a:lnTo>
                    <a:lnTo>
                      <a:pt x="101" y="23"/>
                    </a:lnTo>
                    <a:lnTo>
                      <a:pt x="47" y="86"/>
                    </a:lnTo>
                    <a:lnTo>
                      <a:pt x="51" y="149"/>
                    </a:lnTo>
                    <a:lnTo>
                      <a:pt x="79" y="205"/>
                    </a:lnTo>
                    <a:lnTo>
                      <a:pt x="74" y="219"/>
                    </a:lnTo>
                    <a:lnTo>
                      <a:pt x="54" y="212"/>
                    </a:lnTo>
                    <a:lnTo>
                      <a:pt x="54" y="2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01" name="Freeform 197"/>
              <p:cNvSpPr>
                <a:spLocks/>
              </p:cNvSpPr>
              <p:nvPr/>
            </p:nvSpPr>
            <p:spPr bwMode="auto">
              <a:xfrm>
                <a:off x="2308" y="2031"/>
                <a:ext cx="70" cy="47"/>
              </a:xfrm>
              <a:custGeom>
                <a:avLst/>
                <a:gdLst>
                  <a:gd name="T0" fmla="*/ 5 w 140"/>
                  <a:gd name="T1" fmla="*/ 72 h 93"/>
                  <a:gd name="T2" fmla="*/ 67 w 140"/>
                  <a:gd name="T3" fmla="*/ 32 h 93"/>
                  <a:gd name="T4" fmla="*/ 133 w 140"/>
                  <a:gd name="T5" fmla="*/ 0 h 93"/>
                  <a:gd name="T6" fmla="*/ 140 w 140"/>
                  <a:gd name="T7" fmla="*/ 8 h 93"/>
                  <a:gd name="T8" fmla="*/ 135 w 140"/>
                  <a:gd name="T9" fmla="*/ 40 h 93"/>
                  <a:gd name="T10" fmla="*/ 120 w 140"/>
                  <a:gd name="T11" fmla="*/ 66 h 93"/>
                  <a:gd name="T12" fmla="*/ 18 w 140"/>
                  <a:gd name="T13" fmla="*/ 93 h 93"/>
                  <a:gd name="T14" fmla="*/ 0 w 140"/>
                  <a:gd name="T15" fmla="*/ 90 h 93"/>
                  <a:gd name="T16" fmla="*/ 5 w 140"/>
                  <a:gd name="T17" fmla="*/ 72 h 93"/>
                  <a:gd name="T18" fmla="*/ 5 w 140"/>
                  <a:gd name="T19"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93">
                    <a:moveTo>
                      <a:pt x="5" y="72"/>
                    </a:moveTo>
                    <a:lnTo>
                      <a:pt x="67" y="32"/>
                    </a:lnTo>
                    <a:lnTo>
                      <a:pt x="133" y="0"/>
                    </a:lnTo>
                    <a:lnTo>
                      <a:pt x="140" y="8"/>
                    </a:lnTo>
                    <a:lnTo>
                      <a:pt x="135" y="40"/>
                    </a:lnTo>
                    <a:lnTo>
                      <a:pt x="120" y="66"/>
                    </a:lnTo>
                    <a:lnTo>
                      <a:pt x="18" y="93"/>
                    </a:lnTo>
                    <a:lnTo>
                      <a:pt x="0" y="90"/>
                    </a:lnTo>
                    <a:lnTo>
                      <a:pt x="5" y="72"/>
                    </a:lnTo>
                    <a:lnTo>
                      <a:pt x="5"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02" name="Freeform 198"/>
              <p:cNvSpPr>
                <a:spLocks/>
              </p:cNvSpPr>
              <p:nvPr/>
            </p:nvSpPr>
            <p:spPr bwMode="auto">
              <a:xfrm>
                <a:off x="2353" y="1979"/>
                <a:ext cx="102" cy="174"/>
              </a:xfrm>
              <a:custGeom>
                <a:avLst/>
                <a:gdLst>
                  <a:gd name="T0" fmla="*/ 82 w 202"/>
                  <a:gd name="T1" fmla="*/ 347 h 347"/>
                  <a:gd name="T2" fmla="*/ 30 w 202"/>
                  <a:gd name="T3" fmla="*/ 293 h 347"/>
                  <a:gd name="T4" fmla="*/ 3 w 202"/>
                  <a:gd name="T5" fmla="*/ 220 h 347"/>
                  <a:gd name="T6" fmla="*/ 0 w 202"/>
                  <a:gd name="T7" fmla="*/ 141 h 347"/>
                  <a:gd name="T8" fmla="*/ 29 w 202"/>
                  <a:gd name="T9" fmla="*/ 73 h 347"/>
                  <a:gd name="T10" fmla="*/ 58 w 202"/>
                  <a:gd name="T11" fmla="*/ 48 h 347"/>
                  <a:gd name="T12" fmla="*/ 105 w 202"/>
                  <a:gd name="T13" fmla="*/ 22 h 347"/>
                  <a:gd name="T14" fmla="*/ 154 w 202"/>
                  <a:gd name="T15" fmla="*/ 4 h 347"/>
                  <a:gd name="T16" fmla="*/ 192 w 202"/>
                  <a:gd name="T17" fmla="*/ 0 h 347"/>
                  <a:gd name="T18" fmla="*/ 202 w 202"/>
                  <a:gd name="T19" fmla="*/ 20 h 347"/>
                  <a:gd name="T20" fmla="*/ 187 w 202"/>
                  <a:gd name="T21" fmla="*/ 38 h 347"/>
                  <a:gd name="T22" fmla="*/ 57 w 202"/>
                  <a:gd name="T23" fmla="*/ 97 h 347"/>
                  <a:gd name="T24" fmla="*/ 41 w 202"/>
                  <a:gd name="T25" fmla="*/ 155 h 347"/>
                  <a:gd name="T26" fmla="*/ 47 w 202"/>
                  <a:gd name="T27" fmla="*/ 216 h 347"/>
                  <a:gd name="T28" fmla="*/ 61 w 202"/>
                  <a:gd name="T29" fmla="*/ 278 h 347"/>
                  <a:gd name="T30" fmla="*/ 100 w 202"/>
                  <a:gd name="T31" fmla="*/ 328 h 347"/>
                  <a:gd name="T32" fmla="*/ 100 w 202"/>
                  <a:gd name="T33" fmla="*/ 346 h 347"/>
                  <a:gd name="T34" fmla="*/ 82 w 202"/>
                  <a:gd name="T35" fmla="*/ 347 h 347"/>
                  <a:gd name="T36" fmla="*/ 82 w 202"/>
                  <a:gd name="T3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347">
                    <a:moveTo>
                      <a:pt x="82" y="347"/>
                    </a:moveTo>
                    <a:lnTo>
                      <a:pt x="30" y="293"/>
                    </a:lnTo>
                    <a:lnTo>
                      <a:pt x="3" y="220"/>
                    </a:lnTo>
                    <a:lnTo>
                      <a:pt x="0" y="141"/>
                    </a:lnTo>
                    <a:lnTo>
                      <a:pt x="29" y="73"/>
                    </a:lnTo>
                    <a:lnTo>
                      <a:pt x="58" y="48"/>
                    </a:lnTo>
                    <a:lnTo>
                      <a:pt x="105" y="22"/>
                    </a:lnTo>
                    <a:lnTo>
                      <a:pt x="154" y="4"/>
                    </a:lnTo>
                    <a:lnTo>
                      <a:pt x="192" y="0"/>
                    </a:lnTo>
                    <a:lnTo>
                      <a:pt x="202" y="20"/>
                    </a:lnTo>
                    <a:lnTo>
                      <a:pt x="187" y="38"/>
                    </a:lnTo>
                    <a:lnTo>
                      <a:pt x="57" y="97"/>
                    </a:lnTo>
                    <a:lnTo>
                      <a:pt x="41" y="155"/>
                    </a:lnTo>
                    <a:lnTo>
                      <a:pt x="47" y="216"/>
                    </a:lnTo>
                    <a:lnTo>
                      <a:pt x="61" y="278"/>
                    </a:lnTo>
                    <a:lnTo>
                      <a:pt x="100" y="328"/>
                    </a:lnTo>
                    <a:lnTo>
                      <a:pt x="100" y="346"/>
                    </a:lnTo>
                    <a:lnTo>
                      <a:pt x="82" y="347"/>
                    </a:lnTo>
                    <a:lnTo>
                      <a:pt x="82" y="3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03" name="Freeform 199"/>
              <p:cNvSpPr>
                <a:spLocks/>
              </p:cNvSpPr>
              <p:nvPr/>
            </p:nvSpPr>
            <p:spPr bwMode="auto">
              <a:xfrm>
                <a:off x="2515" y="2038"/>
                <a:ext cx="157" cy="54"/>
              </a:xfrm>
              <a:custGeom>
                <a:avLst/>
                <a:gdLst>
                  <a:gd name="T0" fmla="*/ 9 w 314"/>
                  <a:gd name="T1" fmla="*/ 0 h 108"/>
                  <a:gd name="T2" fmla="*/ 72 w 314"/>
                  <a:gd name="T3" fmla="*/ 20 h 108"/>
                  <a:gd name="T4" fmla="*/ 135 w 314"/>
                  <a:gd name="T5" fmla="*/ 41 h 108"/>
                  <a:gd name="T6" fmla="*/ 314 w 314"/>
                  <a:gd name="T7" fmla="*/ 56 h 108"/>
                  <a:gd name="T8" fmla="*/ 306 w 314"/>
                  <a:gd name="T9" fmla="*/ 86 h 108"/>
                  <a:gd name="T10" fmla="*/ 271 w 314"/>
                  <a:gd name="T11" fmla="*/ 108 h 108"/>
                  <a:gd name="T12" fmla="*/ 198 w 314"/>
                  <a:gd name="T13" fmla="*/ 86 h 108"/>
                  <a:gd name="T14" fmla="*/ 121 w 314"/>
                  <a:gd name="T15" fmla="*/ 66 h 108"/>
                  <a:gd name="T16" fmla="*/ 31 w 314"/>
                  <a:gd name="T17" fmla="*/ 48 h 108"/>
                  <a:gd name="T18" fmla="*/ 0 w 314"/>
                  <a:gd name="T19" fmla="*/ 19 h 108"/>
                  <a:gd name="T20" fmla="*/ 9 w 314"/>
                  <a:gd name="T21" fmla="*/ 0 h 108"/>
                  <a:gd name="T22" fmla="*/ 9 w 314"/>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108">
                    <a:moveTo>
                      <a:pt x="9" y="0"/>
                    </a:moveTo>
                    <a:lnTo>
                      <a:pt x="72" y="20"/>
                    </a:lnTo>
                    <a:lnTo>
                      <a:pt x="135" y="41"/>
                    </a:lnTo>
                    <a:lnTo>
                      <a:pt x="314" y="56"/>
                    </a:lnTo>
                    <a:lnTo>
                      <a:pt x="306" y="86"/>
                    </a:lnTo>
                    <a:lnTo>
                      <a:pt x="271" y="108"/>
                    </a:lnTo>
                    <a:lnTo>
                      <a:pt x="198" y="86"/>
                    </a:lnTo>
                    <a:lnTo>
                      <a:pt x="121" y="66"/>
                    </a:lnTo>
                    <a:lnTo>
                      <a:pt x="31" y="48"/>
                    </a:lnTo>
                    <a:lnTo>
                      <a:pt x="0" y="19"/>
                    </a:lnTo>
                    <a:lnTo>
                      <a:pt x="9"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04" name="Freeform 200"/>
              <p:cNvSpPr>
                <a:spLocks/>
              </p:cNvSpPr>
              <p:nvPr/>
            </p:nvSpPr>
            <p:spPr bwMode="auto">
              <a:xfrm>
                <a:off x="2660" y="2001"/>
                <a:ext cx="261" cy="99"/>
              </a:xfrm>
              <a:custGeom>
                <a:avLst/>
                <a:gdLst>
                  <a:gd name="T0" fmla="*/ 0 w 523"/>
                  <a:gd name="T1" fmla="*/ 181 h 198"/>
                  <a:gd name="T2" fmla="*/ 31 w 523"/>
                  <a:gd name="T3" fmla="*/ 105 h 198"/>
                  <a:gd name="T4" fmla="*/ 56 w 523"/>
                  <a:gd name="T5" fmla="*/ 71 h 198"/>
                  <a:gd name="T6" fmla="*/ 85 w 523"/>
                  <a:gd name="T7" fmla="*/ 44 h 198"/>
                  <a:gd name="T8" fmla="*/ 167 w 523"/>
                  <a:gd name="T9" fmla="*/ 17 h 198"/>
                  <a:gd name="T10" fmla="*/ 290 w 523"/>
                  <a:gd name="T11" fmla="*/ 0 h 198"/>
                  <a:gd name="T12" fmla="*/ 503 w 523"/>
                  <a:gd name="T13" fmla="*/ 11 h 198"/>
                  <a:gd name="T14" fmla="*/ 523 w 523"/>
                  <a:gd name="T15" fmla="*/ 48 h 198"/>
                  <a:gd name="T16" fmla="*/ 485 w 523"/>
                  <a:gd name="T17" fmla="*/ 68 h 198"/>
                  <a:gd name="T18" fmla="*/ 363 w 523"/>
                  <a:gd name="T19" fmla="*/ 44 h 198"/>
                  <a:gd name="T20" fmla="*/ 239 w 523"/>
                  <a:gd name="T21" fmla="*/ 48 h 198"/>
                  <a:gd name="T22" fmla="*/ 167 w 523"/>
                  <a:gd name="T23" fmla="*/ 47 h 198"/>
                  <a:gd name="T24" fmla="*/ 99 w 523"/>
                  <a:gd name="T25" fmla="*/ 65 h 198"/>
                  <a:gd name="T26" fmla="*/ 53 w 523"/>
                  <a:gd name="T27" fmla="*/ 123 h 198"/>
                  <a:gd name="T28" fmla="*/ 24 w 523"/>
                  <a:gd name="T29" fmla="*/ 191 h 198"/>
                  <a:gd name="T30" fmla="*/ 7 w 523"/>
                  <a:gd name="T31" fmla="*/ 198 h 198"/>
                  <a:gd name="T32" fmla="*/ 0 w 523"/>
                  <a:gd name="T33" fmla="*/ 181 h 198"/>
                  <a:gd name="T34" fmla="*/ 0 w 523"/>
                  <a:gd name="T35" fmla="*/ 18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3" h="198">
                    <a:moveTo>
                      <a:pt x="0" y="181"/>
                    </a:moveTo>
                    <a:lnTo>
                      <a:pt x="31" y="105"/>
                    </a:lnTo>
                    <a:lnTo>
                      <a:pt x="56" y="71"/>
                    </a:lnTo>
                    <a:lnTo>
                      <a:pt x="85" y="44"/>
                    </a:lnTo>
                    <a:lnTo>
                      <a:pt x="167" y="17"/>
                    </a:lnTo>
                    <a:lnTo>
                      <a:pt x="290" y="0"/>
                    </a:lnTo>
                    <a:lnTo>
                      <a:pt x="503" y="11"/>
                    </a:lnTo>
                    <a:lnTo>
                      <a:pt x="523" y="48"/>
                    </a:lnTo>
                    <a:lnTo>
                      <a:pt x="485" y="68"/>
                    </a:lnTo>
                    <a:lnTo>
                      <a:pt x="363" y="44"/>
                    </a:lnTo>
                    <a:lnTo>
                      <a:pt x="239" y="48"/>
                    </a:lnTo>
                    <a:lnTo>
                      <a:pt x="167" y="47"/>
                    </a:lnTo>
                    <a:lnTo>
                      <a:pt x="99" y="65"/>
                    </a:lnTo>
                    <a:lnTo>
                      <a:pt x="53" y="123"/>
                    </a:lnTo>
                    <a:lnTo>
                      <a:pt x="24" y="191"/>
                    </a:lnTo>
                    <a:lnTo>
                      <a:pt x="7" y="198"/>
                    </a:lnTo>
                    <a:lnTo>
                      <a:pt x="0" y="181"/>
                    </a:lnTo>
                    <a:lnTo>
                      <a:pt x="0" y="1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05" name="Freeform 201"/>
              <p:cNvSpPr>
                <a:spLocks/>
              </p:cNvSpPr>
              <p:nvPr/>
            </p:nvSpPr>
            <p:spPr bwMode="auto">
              <a:xfrm>
                <a:off x="2874" y="2005"/>
                <a:ext cx="71" cy="59"/>
              </a:xfrm>
              <a:custGeom>
                <a:avLst/>
                <a:gdLst>
                  <a:gd name="T0" fmla="*/ 41 w 142"/>
                  <a:gd name="T1" fmla="*/ 0 h 118"/>
                  <a:gd name="T2" fmla="*/ 140 w 142"/>
                  <a:gd name="T3" fmla="*/ 97 h 118"/>
                  <a:gd name="T4" fmla="*/ 142 w 142"/>
                  <a:gd name="T5" fmla="*/ 117 h 118"/>
                  <a:gd name="T6" fmla="*/ 122 w 142"/>
                  <a:gd name="T7" fmla="*/ 118 h 118"/>
                  <a:gd name="T8" fmla="*/ 79 w 142"/>
                  <a:gd name="T9" fmla="*/ 94 h 118"/>
                  <a:gd name="T10" fmla="*/ 60 w 142"/>
                  <a:gd name="T11" fmla="*/ 78 h 118"/>
                  <a:gd name="T12" fmla="*/ 14 w 142"/>
                  <a:gd name="T13" fmla="*/ 54 h 118"/>
                  <a:gd name="T14" fmla="*/ 0 w 142"/>
                  <a:gd name="T15" fmla="*/ 14 h 118"/>
                  <a:gd name="T16" fmla="*/ 16 w 142"/>
                  <a:gd name="T17" fmla="*/ 0 h 118"/>
                  <a:gd name="T18" fmla="*/ 41 w 142"/>
                  <a:gd name="T19" fmla="*/ 0 h 118"/>
                  <a:gd name="T20" fmla="*/ 41 w 14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118">
                    <a:moveTo>
                      <a:pt x="41" y="0"/>
                    </a:moveTo>
                    <a:lnTo>
                      <a:pt x="140" y="97"/>
                    </a:lnTo>
                    <a:lnTo>
                      <a:pt x="142" y="117"/>
                    </a:lnTo>
                    <a:lnTo>
                      <a:pt x="122" y="118"/>
                    </a:lnTo>
                    <a:lnTo>
                      <a:pt x="79" y="94"/>
                    </a:lnTo>
                    <a:lnTo>
                      <a:pt x="60" y="78"/>
                    </a:lnTo>
                    <a:lnTo>
                      <a:pt x="14" y="54"/>
                    </a:lnTo>
                    <a:lnTo>
                      <a:pt x="0" y="14"/>
                    </a:lnTo>
                    <a:lnTo>
                      <a:pt x="16" y="0"/>
                    </a:lnTo>
                    <a:lnTo>
                      <a:pt x="41" y="0"/>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06" name="Freeform 202"/>
              <p:cNvSpPr>
                <a:spLocks/>
              </p:cNvSpPr>
              <p:nvPr/>
            </p:nvSpPr>
            <p:spPr bwMode="auto">
              <a:xfrm>
                <a:off x="2271" y="1275"/>
                <a:ext cx="805" cy="741"/>
              </a:xfrm>
              <a:custGeom>
                <a:avLst/>
                <a:gdLst>
                  <a:gd name="T0" fmla="*/ 0 w 1611"/>
                  <a:gd name="T1" fmla="*/ 1474 h 1481"/>
                  <a:gd name="T2" fmla="*/ 37 w 1611"/>
                  <a:gd name="T3" fmla="*/ 1358 h 1481"/>
                  <a:gd name="T4" fmla="*/ 67 w 1611"/>
                  <a:gd name="T5" fmla="*/ 1275 h 1481"/>
                  <a:gd name="T6" fmla="*/ 101 w 1611"/>
                  <a:gd name="T7" fmla="*/ 1179 h 1481"/>
                  <a:gd name="T8" fmla="*/ 140 w 1611"/>
                  <a:gd name="T9" fmla="*/ 1074 h 1481"/>
                  <a:gd name="T10" fmla="*/ 183 w 1611"/>
                  <a:gd name="T11" fmla="*/ 960 h 1481"/>
                  <a:gd name="T12" fmla="*/ 229 w 1611"/>
                  <a:gd name="T13" fmla="*/ 844 h 1481"/>
                  <a:gd name="T14" fmla="*/ 276 w 1611"/>
                  <a:gd name="T15" fmla="*/ 725 h 1481"/>
                  <a:gd name="T16" fmla="*/ 324 w 1611"/>
                  <a:gd name="T17" fmla="*/ 609 h 1481"/>
                  <a:gd name="T18" fmla="*/ 373 w 1611"/>
                  <a:gd name="T19" fmla="*/ 495 h 1481"/>
                  <a:gd name="T20" fmla="*/ 420 w 1611"/>
                  <a:gd name="T21" fmla="*/ 389 h 1481"/>
                  <a:gd name="T22" fmla="*/ 465 w 1611"/>
                  <a:gd name="T23" fmla="*/ 293 h 1481"/>
                  <a:gd name="T24" fmla="*/ 508 w 1611"/>
                  <a:gd name="T25" fmla="*/ 209 h 1481"/>
                  <a:gd name="T26" fmla="*/ 549 w 1611"/>
                  <a:gd name="T27" fmla="*/ 139 h 1481"/>
                  <a:gd name="T28" fmla="*/ 583 w 1611"/>
                  <a:gd name="T29" fmla="*/ 90 h 1481"/>
                  <a:gd name="T30" fmla="*/ 614 w 1611"/>
                  <a:gd name="T31" fmla="*/ 59 h 1481"/>
                  <a:gd name="T32" fmla="*/ 663 w 1611"/>
                  <a:gd name="T33" fmla="*/ 34 h 1481"/>
                  <a:gd name="T34" fmla="*/ 726 w 1611"/>
                  <a:gd name="T35" fmla="*/ 18 h 1481"/>
                  <a:gd name="T36" fmla="*/ 875 w 1611"/>
                  <a:gd name="T37" fmla="*/ 0 h 1481"/>
                  <a:gd name="T38" fmla="*/ 1158 w 1611"/>
                  <a:gd name="T39" fmla="*/ 4 h 1481"/>
                  <a:gd name="T40" fmla="*/ 1328 w 1611"/>
                  <a:gd name="T41" fmla="*/ 23 h 1481"/>
                  <a:gd name="T42" fmla="*/ 1435 w 1611"/>
                  <a:gd name="T43" fmla="*/ 69 h 1481"/>
                  <a:gd name="T44" fmla="*/ 1517 w 1611"/>
                  <a:gd name="T45" fmla="*/ 152 h 1481"/>
                  <a:gd name="T46" fmla="*/ 1559 w 1611"/>
                  <a:gd name="T47" fmla="*/ 211 h 1481"/>
                  <a:gd name="T48" fmla="*/ 1611 w 1611"/>
                  <a:gd name="T49" fmla="*/ 285 h 1481"/>
                  <a:gd name="T50" fmla="*/ 1590 w 1611"/>
                  <a:gd name="T51" fmla="*/ 299 h 1481"/>
                  <a:gd name="T52" fmla="*/ 1548 w 1611"/>
                  <a:gd name="T53" fmla="*/ 247 h 1481"/>
                  <a:gd name="T54" fmla="*/ 1503 w 1611"/>
                  <a:gd name="T55" fmla="*/ 203 h 1481"/>
                  <a:gd name="T56" fmla="*/ 1453 w 1611"/>
                  <a:gd name="T57" fmla="*/ 166 h 1481"/>
                  <a:gd name="T58" fmla="*/ 1399 w 1611"/>
                  <a:gd name="T59" fmla="*/ 135 h 1481"/>
                  <a:gd name="T60" fmla="*/ 1341 w 1611"/>
                  <a:gd name="T61" fmla="*/ 112 h 1481"/>
                  <a:gd name="T62" fmla="*/ 1281 w 1611"/>
                  <a:gd name="T63" fmla="*/ 94 h 1481"/>
                  <a:gd name="T64" fmla="*/ 1155 w 1611"/>
                  <a:gd name="T65" fmla="*/ 76 h 1481"/>
                  <a:gd name="T66" fmla="*/ 888 w 1611"/>
                  <a:gd name="T67" fmla="*/ 62 h 1481"/>
                  <a:gd name="T68" fmla="*/ 640 w 1611"/>
                  <a:gd name="T69" fmla="*/ 101 h 1481"/>
                  <a:gd name="T70" fmla="*/ 575 w 1611"/>
                  <a:gd name="T71" fmla="*/ 180 h 1481"/>
                  <a:gd name="T72" fmla="*/ 536 w 1611"/>
                  <a:gd name="T73" fmla="*/ 246 h 1481"/>
                  <a:gd name="T74" fmla="*/ 492 w 1611"/>
                  <a:gd name="T75" fmla="*/ 328 h 1481"/>
                  <a:gd name="T76" fmla="*/ 446 w 1611"/>
                  <a:gd name="T77" fmla="*/ 423 h 1481"/>
                  <a:gd name="T78" fmla="*/ 399 w 1611"/>
                  <a:gd name="T79" fmla="*/ 527 h 1481"/>
                  <a:gd name="T80" fmla="*/ 350 w 1611"/>
                  <a:gd name="T81" fmla="*/ 637 h 1481"/>
                  <a:gd name="T82" fmla="*/ 302 w 1611"/>
                  <a:gd name="T83" fmla="*/ 751 h 1481"/>
                  <a:gd name="T84" fmla="*/ 255 w 1611"/>
                  <a:gd name="T85" fmla="*/ 866 h 1481"/>
                  <a:gd name="T86" fmla="*/ 209 w 1611"/>
                  <a:gd name="T87" fmla="*/ 981 h 1481"/>
                  <a:gd name="T88" fmla="*/ 166 w 1611"/>
                  <a:gd name="T89" fmla="*/ 1091 h 1481"/>
                  <a:gd name="T90" fmla="*/ 127 w 1611"/>
                  <a:gd name="T91" fmla="*/ 1194 h 1481"/>
                  <a:gd name="T92" fmla="*/ 93 w 1611"/>
                  <a:gd name="T93" fmla="*/ 1287 h 1481"/>
                  <a:gd name="T94" fmla="*/ 64 w 1611"/>
                  <a:gd name="T95" fmla="*/ 1367 h 1481"/>
                  <a:gd name="T96" fmla="*/ 26 w 1611"/>
                  <a:gd name="T97" fmla="*/ 1481 h 1481"/>
                  <a:gd name="T98" fmla="*/ 0 w 1611"/>
                  <a:gd name="T99" fmla="*/ 1474 h 1481"/>
                  <a:gd name="T100" fmla="*/ 0 w 1611"/>
                  <a:gd name="T101" fmla="*/ 1474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11" h="1481">
                    <a:moveTo>
                      <a:pt x="0" y="1474"/>
                    </a:moveTo>
                    <a:lnTo>
                      <a:pt x="37" y="1358"/>
                    </a:lnTo>
                    <a:lnTo>
                      <a:pt x="67" y="1275"/>
                    </a:lnTo>
                    <a:lnTo>
                      <a:pt x="101" y="1179"/>
                    </a:lnTo>
                    <a:lnTo>
                      <a:pt x="140" y="1074"/>
                    </a:lnTo>
                    <a:lnTo>
                      <a:pt x="183" y="960"/>
                    </a:lnTo>
                    <a:lnTo>
                      <a:pt x="229" y="844"/>
                    </a:lnTo>
                    <a:lnTo>
                      <a:pt x="276" y="725"/>
                    </a:lnTo>
                    <a:lnTo>
                      <a:pt x="324" y="609"/>
                    </a:lnTo>
                    <a:lnTo>
                      <a:pt x="373" y="495"/>
                    </a:lnTo>
                    <a:lnTo>
                      <a:pt x="420" y="389"/>
                    </a:lnTo>
                    <a:lnTo>
                      <a:pt x="465" y="293"/>
                    </a:lnTo>
                    <a:lnTo>
                      <a:pt x="508" y="209"/>
                    </a:lnTo>
                    <a:lnTo>
                      <a:pt x="549" y="139"/>
                    </a:lnTo>
                    <a:lnTo>
                      <a:pt x="583" y="90"/>
                    </a:lnTo>
                    <a:lnTo>
                      <a:pt x="614" y="59"/>
                    </a:lnTo>
                    <a:lnTo>
                      <a:pt x="663" y="34"/>
                    </a:lnTo>
                    <a:lnTo>
                      <a:pt x="726" y="18"/>
                    </a:lnTo>
                    <a:lnTo>
                      <a:pt x="875" y="0"/>
                    </a:lnTo>
                    <a:lnTo>
                      <a:pt x="1158" y="4"/>
                    </a:lnTo>
                    <a:lnTo>
                      <a:pt x="1328" y="23"/>
                    </a:lnTo>
                    <a:lnTo>
                      <a:pt x="1435" y="69"/>
                    </a:lnTo>
                    <a:lnTo>
                      <a:pt x="1517" y="152"/>
                    </a:lnTo>
                    <a:lnTo>
                      <a:pt x="1559" y="211"/>
                    </a:lnTo>
                    <a:lnTo>
                      <a:pt x="1611" y="285"/>
                    </a:lnTo>
                    <a:lnTo>
                      <a:pt x="1590" y="299"/>
                    </a:lnTo>
                    <a:lnTo>
                      <a:pt x="1548" y="247"/>
                    </a:lnTo>
                    <a:lnTo>
                      <a:pt x="1503" y="203"/>
                    </a:lnTo>
                    <a:lnTo>
                      <a:pt x="1453" y="166"/>
                    </a:lnTo>
                    <a:lnTo>
                      <a:pt x="1399" y="135"/>
                    </a:lnTo>
                    <a:lnTo>
                      <a:pt x="1341" y="112"/>
                    </a:lnTo>
                    <a:lnTo>
                      <a:pt x="1281" y="94"/>
                    </a:lnTo>
                    <a:lnTo>
                      <a:pt x="1155" y="76"/>
                    </a:lnTo>
                    <a:lnTo>
                      <a:pt x="888" y="62"/>
                    </a:lnTo>
                    <a:lnTo>
                      <a:pt x="640" y="101"/>
                    </a:lnTo>
                    <a:lnTo>
                      <a:pt x="575" y="180"/>
                    </a:lnTo>
                    <a:lnTo>
                      <a:pt x="536" y="246"/>
                    </a:lnTo>
                    <a:lnTo>
                      <a:pt x="492" y="328"/>
                    </a:lnTo>
                    <a:lnTo>
                      <a:pt x="446" y="423"/>
                    </a:lnTo>
                    <a:lnTo>
                      <a:pt x="399" y="527"/>
                    </a:lnTo>
                    <a:lnTo>
                      <a:pt x="350" y="637"/>
                    </a:lnTo>
                    <a:lnTo>
                      <a:pt x="302" y="751"/>
                    </a:lnTo>
                    <a:lnTo>
                      <a:pt x="255" y="866"/>
                    </a:lnTo>
                    <a:lnTo>
                      <a:pt x="209" y="981"/>
                    </a:lnTo>
                    <a:lnTo>
                      <a:pt x="166" y="1091"/>
                    </a:lnTo>
                    <a:lnTo>
                      <a:pt x="127" y="1194"/>
                    </a:lnTo>
                    <a:lnTo>
                      <a:pt x="93" y="1287"/>
                    </a:lnTo>
                    <a:lnTo>
                      <a:pt x="64" y="1367"/>
                    </a:lnTo>
                    <a:lnTo>
                      <a:pt x="26" y="1481"/>
                    </a:lnTo>
                    <a:lnTo>
                      <a:pt x="0" y="1474"/>
                    </a:lnTo>
                    <a:lnTo>
                      <a:pt x="0" y="14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07" name="Freeform 203"/>
              <p:cNvSpPr>
                <a:spLocks/>
              </p:cNvSpPr>
              <p:nvPr/>
            </p:nvSpPr>
            <p:spPr bwMode="auto">
              <a:xfrm>
                <a:off x="2440" y="1377"/>
                <a:ext cx="203" cy="597"/>
              </a:xfrm>
              <a:custGeom>
                <a:avLst/>
                <a:gdLst>
                  <a:gd name="T0" fmla="*/ 406 w 406"/>
                  <a:gd name="T1" fmla="*/ 17 h 1195"/>
                  <a:gd name="T2" fmla="*/ 346 w 406"/>
                  <a:gd name="T3" fmla="*/ 146 h 1195"/>
                  <a:gd name="T4" fmla="*/ 296 w 406"/>
                  <a:gd name="T5" fmla="*/ 281 h 1195"/>
                  <a:gd name="T6" fmla="*/ 262 w 406"/>
                  <a:gd name="T7" fmla="*/ 400 h 1195"/>
                  <a:gd name="T8" fmla="*/ 230 w 406"/>
                  <a:gd name="T9" fmla="*/ 521 h 1195"/>
                  <a:gd name="T10" fmla="*/ 198 w 406"/>
                  <a:gd name="T11" fmla="*/ 641 h 1195"/>
                  <a:gd name="T12" fmla="*/ 163 w 406"/>
                  <a:gd name="T13" fmla="*/ 760 h 1195"/>
                  <a:gd name="T14" fmla="*/ 134 w 406"/>
                  <a:gd name="T15" fmla="*/ 864 h 1195"/>
                  <a:gd name="T16" fmla="*/ 102 w 406"/>
                  <a:gd name="T17" fmla="*/ 976 h 1195"/>
                  <a:gd name="T18" fmla="*/ 66 w 406"/>
                  <a:gd name="T19" fmla="*/ 1087 h 1195"/>
                  <a:gd name="T20" fmla="*/ 25 w 406"/>
                  <a:gd name="T21" fmla="*/ 1185 h 1195"/>
                  <a:gd name="T22" fmla="*/ 10 w 406"/>
                  <a:gd name="T23" fmla="*/ 1195 h 1195"/>
                  <a:gd name="T24" fmla="*/ 0 w 406"/>
                  <a:gd name="T25" fmla="*/ 1178 h 1195"/>
                  <a:gd name="T26" fmla="*/ 35 w 406"/>
                  <a:gd name="T27" fmla="*/ 1003 h 1195"/>
                  <a:gd name="T28" fmla="*/ 68 w 406"/>
                  <a:gd name="T29" fmla="*/ 878 h 1195"/>
                  <a:gd name="T30" fmla="*/ 108 w 406"/>
                  <a:gd name="T31" fmla="*/ 741 h 1195"/>
                  <a:gd name="T32" fmla="*/ 150 w 406"/>
                  <a:gd name="T33" fmla="*/ 602 h 1195"/>
                  <a:gd name="T34" fmla="*/ 190 w 406"/>
                  <a:gd name="T35" fmla="*/ 471 h 1195"/>
                  <a:gd name="T36" fmla="*/ 226 w 406"/>
                  <a:gd name="T37" fmla="*/ 356 h 1195"/>
                  <a:gd name="T38" fmla="*/ 253 w 406"/>
                  <a:gd name="T39" fmla="*/ 269 h 1195"/>
                  <a:gd name="T40" fmla="*/ 276 w 406"/>
                  <a:gd name="T41" fmla="*/ 204 h 1195"/>
                  <a:gd name="T42" fmla="*/ 307 w 406"/>
                  <a:gd name="T43" fmla="*/ 126 h 1195"/>
                  <a:gd name="T44" fmla="*/ 345 w 406"/>
                  <a:gd name="T45" fmla="*/ 53 h 1195"/>
                  <a:gd name="T46" fmla="*/ 386 w 406"/>
                  <a:gd name="T47" fmla="*/ 0 h 1195"/>
                  <a:gd name="T48" fmla="*/ 406 w 406"/>
                  <a:gd name="T49" fmla="*/ 17 h 1195"/>
                  <a:gd name="T50" fmla="*/ 406 w 406"/>
                  <a:gd name="T51" fmla="*/ 17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6" h="1195">
                    <a:moveTo>
                      <a:pt x="406" y="17"/>
                    </a:moveTo>
                    <a:lnTo>
                      <a:pt x="346" y="146"/>
                    </a:lnTo>
                    <a:lnTo>
                      <a:pt x="296" y="281"/>
                    </a:lnTo>
                    <a:lnTo>
                      <a:pt x="262" y="400"/>
                    </a:lnTo>
                    <a:lnTo>
                      <a:pt x="230" y="521"/>
                    </a:lnTo>
                    <a:lnTo>
                      <a:pt x="198" y="641"/>
                    </a:lnTo>
                    <a:lnTo>
                      <a:pt x="163" y="760"/>
                    </a:lnTo>
                    <a:lnTo>
                      <a:pt x="134" y="864"/>
                    </a:lnTo>
                    <a:lnTo>
                      <a:pt x="102" y="976"/>
                    </a:lnTo>
                    <a:lnTo>
                      <a:pt x="66" y="1087"/>
                    </a:lnTo>
                    <a:lnTo>
                      <a:pt x="25" y="1185"/>
                    </a:lnTo>
                    <a:lnTo>
                      <a:pt x="10" y="1195"/>
                    </a:lnTo>
                    <a:lnTo>
                      <a:pt x="0" y="1178"/>
                    </a:lnTo>
                    <a:lnTo>
                      <a:pt x="35" y="1003"/>
                    </a:lnTo>
                    <a:lnTo>
                      <a:pt x="68" y="878"/>
                    </a:lnTo>
                    <a:lnTo>
                      <a:pt x="108" y="741"/>
                    </a:lnTo>
                    <a:lnTo>
                      <a:pt x="150" y="602"/>
                    </a:lnTo>
                    <a:lnTo>
                      <a:pt x="190" y="471"/>
                    </a:lnTo>
                    <a:lnTo>
                      <a:pt x="226" y="356"/>
                    </a:lnTo>
                    <a:lnTo>
                      <a:pt x="253" y="269"/>
                    </a:lnTo>
                    <a:lnTo>
                      <a:pt x="276" y="204"/>
                    </a:lnTo>
                    <a:lnTo>
                      <a:pt x="307" y="126"/>
                    </a:lnTo>
                    <a:lnTo>
                      <a:pt x="345" y="53"/>
                    </a:lnTo>
                    <a:lnTo>
                      <a:pt x="386" y="0"/>
                    </a:lnTo>
                    <a:lnTo>
                      <a:pt x="406" y="17"/>
                    </a:lnTo>
                    <a:lnTo>
                      <a:pt x="40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08" name="Freeform 204"/>
              <p:cNvSpPr>
                <a:spLocks/>
              </p:cNvSpPr>
              <p:nvPr/>
            </p:nvSpPr>
            <p:spPr bwMode="auto">
              <a:xfrm>
                <a:off x="2871" y="1395"/>
                <a:ext cx="32" cy="173"/>
              </a:xfrm>
              <a:custGeom>
                <a:avLst/>
                <a:gdLst>
                  <a:gd name="T0" fmla="*/ 23 w 64"/>
                  <a:gd name="T1" fmla="*/ 7 h 346"/>
                  <a:gd name="T2" fmla="*/ 57 w 64"/>
                  <a:gd name="T3" fmla="*/ 112 h 346"/>
                  <a:gd name="T4" fmla="*/ 64 w 64"/>
                  <a:gd name="T5" fmla="*/ 224 h 346"/>
                  <a:gd name="T6" fmla="*/ 51 w 64"/>
                  <a:gd name="T7" fmla="*/ 283 h 346"/>
                  <a:gd name="T8" fmla="*/ 27 w 64"/>
                  <a:gd name="T9" fmla="*/ 339 h 346"/>
                  <a:gd name="T10" fmla="*/ 11 w 64"/>
                  <a:gd name="T11" fmla="*/ 346 h 346"/>
                  <a:gd name="T12" fmla="*/ 4 w 64"/>
                  <a:gd name="T13" fmla="*/ 330 h 346"/>
                  <a:gd name="T14" fmla="*/ 8 w 64"/>
                  <a:gd name="T15" fmla="*/ 223 h 346"/>
                  <a:gd name="T16" fmla="*/ 0 w 64"/>
                  <a:gd name="T17" fmla="*/ 18 h 346"/>
                  <a:gd name="T18" fmla="*/ 7 w 64"/>
                  <a:gd name="T19" fmla="*/ 0 h 346"/>
                  <a:gd name="T20" fmla="*/ 23 w 64"/>
                  <a:gd name="T21" fmla="*/ 7 h 346"/>
                  <a:gd name="T22" fmla="*/ 23 w 64"/>
                  <a:gd name="T23" fmla="*/ 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346">
                    <a:moveTo>
                      <a:pt x="23" y="7"/>
                    </a:moveTo>
                    <a:lnTo>
                      <a:pt x="57" y="112"/>
                    </a:lnTo>
                    <a:lnTo>
                      <a:pt x="64" y="224"/>
                    </a:lnTo>
                    <a:lnTo>
                      <a:pt x="51" y="283"/>
                    </a:lnTo>
                    <a:lnTo>
                      <a:pt x="27" y="339"/>
                    </a:lnTo>
                    <a:lnTo>
                      <a:pt x="11" y="346"/>
                    </a:lnTo>
                    <a:lnTo>
                      <a:pt x="4" y="330"/>
                    </a:lnTo>
                    <a:lnTo>
                      <a:pt x="8" y="223"/>
                    </a:lnTo>
                    <a:lnTo>
                      <a:pt x="0" y="18"/>
                    </a:lnTo>
                    <a:lnTo>
                      <a:pt x="7" y="0"/>
                    </a:lnTo>
                    <a:lnTo>
                      <a:pt x="23" y="7"/>
                    </a:lnTo>
                    <a:lnTo>
                      <a:pt x="2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09" name="Freeform 205"/>
              <p:cNvSpPr>
                <a:spLocks/>
              </p:cNvSpPr>
              <p:nvPr/>
            </p:nvSpPr>
            <p:spPr bwMode="auto">
              <a:xfrm>
                <a:off x="2783" y="1477"/>
                <a:ext cx="168" cy="39"/>
              </a:xfrm>
              <a:custGeom>
                <a:avLst/>
                <a:gdLst>
                  <a:gd name="T0" fmla="*/ 0 w 335"/>
                  <a:gd name="T1" fmla="*/ 17 h 79"/>
                  <a:gd name="T2" fmla="*/ 143 w 335"/>
                  <a:gd name="T3" fmla="*/ 0 h 79"/>
                  <a:gd name="T4" fmla="*/ 285 w 335"/>
                  <a:gd name="T5" fmla="*/ 25 h 79"/>
                  <a:gd name="T6" fmla="*/ 328 w 335"/>
                  <a:gd name="T7" fmla="*/ 57 h 79"/>
                  <a:gd name="T8" fmla="*/ 335 w 335"/>
                  <a:gd name="T9" fmla="*/ 73 h 79"/>
                  <a:gd name="T10" fmla="*/ 317 w 335"/>
                  <a:gd name="T11" fmla="*/ 79 h 79"/>
                  <a:gd name="T12" fmla="*/ 269 w 335"/>
                  <a:gd name="T13" fmla="*/ 72 h 79"/>
                  <a:gd name="T14" fmla="*/ 130 w 335"/>
                  <a:gd name="T15" fmla="*/ 48 h 79"/>
                  <a:gd name="T16" fmla="*/ 4 w 335"/>
                  <a:gd name="T17" fmla="*/ 41 h 79"/>
                  <a:gd name="T18" fmla="*/ 0 w 335"/>
                  <a:gd name="T19" fmla="*/ 17 h 79"/>
                  <a:gd name="T20" fmla="*/ 0 w 335"/>
                  <a:gd name="T2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5" h="79">
                    <a:moveTo>
                      <a:pt x="0" y="17"/>
                    </a:moveTo>
                    <a:lnTo>
                      <a:pt x="143" y="0"/>
                    </a:lnTo>
                    <a:lnTo>
                      <a:pt x="285" y="25"/>
                    </a:lnTo>
                    <a:lnTo>
                      <a:pt x="328" y="57"/>
                    </a:lnTo>
                    <a:lnTo>
                      <a:pt x="335" y="73"/>
                    </a:lnTo>
                    <a:lnTo>
                      <a:pt x="317" y="79"/>
                    </a:lnTo>
                    <a:lnTo>
                      <a:pt x="269" y="72"/>
                    </a:lnTo>
                    <a:lnTo>
                      <a:pt x="130" y="48"/>
                    </a:lnTo>
                    <a:lnTo>
                      <a:pt x="4" y="41"/>
                    </a:lnTo>
                    <a:lnTo>
                      <a:pt x="0" y="17"/>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10" name="Freeform 206"/>
              <p:cNvSpPr>
                <a:spLocks/>
              </p:cNvSpPr>
              <p:nvPr/>
            </p:nvSpPr>
            <p:spPr bwMode="auto">
              <a:xfrm>
                <a:off x="2684" y="1537"/>
                <a:ext cx="25" cy="95"/>
              </a:xfrm>
              <a:custGeom>
                <a:avLst/>
                <a:gdLst>
                  <a:gd name="T0" fmla="*/ 52 w 52"/>
                  <a:gd name="T1" fmla="*/ 14 h 190"/>
                  <a:gd name="T2" fmla="*/ 45 w 52"/>
                  <a:gd name="T3" fmla="*/ 99 h 190"/>
                  <a:gd name="T4" fmla="*/ 25 w 52"/>
                  <a:gd name="T5" fmla="*/ 182 h 190"/>
                  <a:gd name="T6" fmla="*/ 10 w 52"/>
                  <a:gd name="T7" fmla="*/ 190 h 190"/>
                  <a:gd name="T8" fmla="*/ 0 w 52"/>
                  <a:gd name="T9" fmla="*/ 173 h 190"/>
                  <a:gd name="T10" fmla="*/ 6 w 52"/>
                  <a:gd name="T11" fmla="*/ 115 h 190"/>
                  <a:gd name="T12" fmla="*/ 20 w 52"/>
                  <a:gd name="T13" fmla="*/ 56 h 190"/>
                  <a:gd name="T14" fmla="*/ 27 w 52"/>
                  <a:gd name="T15" fmla="*/ 13 h 190"/>
                  <a:gd name="T16" fmla="*/ 39 w 52"/>
                  <a:gd name="T17" fmla="*/ 0 h 190"/>
                  <a:gd name="T18" fmla="*/ 52 w 52"/>
                  <a:gd name="T19" fmla="*/ 14 h 190"/>
                  <a:gd name="T20" fmla="*/ 52 w 52"/>
                  <a:gd name="T21" fmla="*/ 1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190">
                    <a:moveTo>
                      <a:pt x="52" y="14"/>
                    </a:moveTo>
                    <a:lnTo>
                      <a:pt x="45" y="99"/>
                    </a:lnTo>
                    <a:lnTo>
                      <a:pt x="25" y="182"/>
                    </a:lnTo>
                    <a:lnTo>
                      <a:pt x="10" y="190"/>
                    </a:lnTo>
                    <a:lnTo>
                      <a:pt x="0" y="173"/>
                    </a:lnTo>
                    <a:lnTo>
                      <a:pt x="6" y="115"/>
                    </a:lnTo>
                    <a:lnTo>
                      <a:pt x="20" y="56"/>
                    </a:lnTo>
                    <a:lnTo>
                      <a:pt x="27" y="13"/>
                    </a:lnTo>
                    <a:lnTo>
                      <a:pt x="39" y="0"/>
                    </a:lnTo>
                    <a:lnTo>
                      <a:pt x="52" y="14"/>
                    </a:lnTo>
                    <a:lnTo>
                      <a:pt x="5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11" name="Freeform 207"/>
              <p:cNvSpPr>
                <a:spLocks/>
              </p:cNvSpPr>
              <p:nvPr/>
            </p:nvSpPr>
            <p:spPr bwMode="auto">
              <a:xfrm>
                <a:off x="2629" y="1593"/>
                <a:ext cx="103" cy="22"/>
              </a:xfrm>
              <a:custGeom>
                <a:avLst/>
                <a:gdLst>
                  <a:gd name="T0" fmla="*/ 17 w 205"/>
                  <a:gd name="T1" fmla="*/ 6 h 46"/>
                  <a:gd name="T2" fmla="*/ 61 w 205"/>
                  <a:gd name="T3" fmla="*/ 0 h 46"/>
                  <a:gd name="T4" fmla="*/ 194 w 205"/>
                  <a:gd name="T5" fmla="*/ 20 h 46"/>
                  <a:gd name="T6" fmla="*/ 205 w 205"/>
                  <a:gd name="T7" fmla="*/ 33 h 46"/>
                  <a:gd name="T8" fmla="*/ 190 w 205"/>
                  <a:gd name="T9" fmla="*/ 44 h 46"/>
                  <a:gd name="T10" fmla="*/ 61 w 205"/>
                  <a:gd name="T11" fmla="*/ 46 h 46"/>
                  <a:gd name="T12" fmla="*/ 17 w 205"/>
                  <a:gd name="T13" fmla="*/ 40 h 46"/>
                  <a:gd name="T14" fmla="*/ 0 w 205"/>
                  <a:gd name="T15" fmla="*/ 24 h 46"/>
                  <a:gd name="T16" fmla="*/ 17 w 205"/>
                  <a:gd name="T17" fmla="*/ 6 h 46"/>
                  <a:gd name="T18" fmla="*/ 17 w 205"/>
                  <a:gd name="T1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46">
                    <a:moveTo>
                      <a:pt x="17" y="6"/>
                    </a:moveTo>
                    <a:lnTo>
                      <a:pt x="61" y="0"/>
                    </a:lnTo>
                    <a:lnTo>
                      <a:pt x="194" y="20"/>
                    </a:lnTo>
                    <a:lnTo>
                      <a:pt x="205" y="33"/>
                    </a:lnTo>
                    <a:lnTo>
                      <a:pt x="190" y="44"/>
                    </a:lnTo>
                    <a:lnTo>
                      <a:pt x="61" y="46"/>
                    </a:lnTo>
                    <a:lnTo>
                      <a:pt x="17" y="40"/>
                    </a:lnTo>
                    <a:lnTo>
                      <a:pt x="0" y="24"/>
                    </a:lnTo>
                    <a:lnTo>
                      <a:pt x="17" y="6"/>
                    </a:lnTo>
                    <a:lnTo>
                      <a:pt x="1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12" name="Freeform 208"/>
              <p:cNvSpPr>
                <a:spLocks/>
              </p:cNvSpPr>
              <p:nvPr/>
            </p:nvSpPr>
            <p:spPr bwMode="auto">
              <a:xfrm>
                <a:off x="2509" y="1578"/>
                <a:ext cx="524" cy="451"/>
              </a:xfrm>
              <a:custGeom>
                <a:avLst/>
                <a:gdLst>
                  <a:gd name="T0" fmla="*/ 0 w 1049"/>
                  <a:gd name="T1" fmla="*/ 890 h 903"/>
                  <a:gd name="T2" fmla="*/ 30 w 1049"/>
                  <a:gd name="T3" fmla="*/ 821 h 903"/>
                  <a:gd name="T4" fmla="*/ 74 w 1049"/>
                  <a:gd name="T5" fmla="*/ 734 h 903"/>
                  <a:gd name="T6" fmla="*/ 129 w 1049"/>
                  <a:gd name="T7" fmla="*/ 634 h 903"/>
                  <a:gd name="T8" fmla="*/ 190 w 1049"/>
                  <a:gd name="T9" fmla="*/ 528 h 903"/>
                  <a:gd name="T10" fmla="*/ 254 w 1049"/>
                  <a:gd name="T11" fmla="*/ 421 h 903"/>
                  <a:gd name="T12" fmla="*/ 315 w 1049"/>
                  <a:gd name="T13" fmla="*/ 321 h 903"/>
                  <a:gd name="T14" fmla="*/ 369 w 1049"/>
                  <a:gd name="T15" fmla="*/ 234 h 903"/>
                  <a:gd name="T16" fmla="*/ 413 w 1049"/>
                  <a:gd name="T17" fmla="*/ 166 h 903"/>
                  <a:gd name="T18" fmla="*/ 451 w 1049"/>
                  <a:gd name="T19" fmla="*/ 120 h 903"/>
                  <a:gd name="T20" fmla="*/ 506 w 1049"/>
                  <a:gd name="T21" fmla="*/ 67 h 903"/>
                  <a:gd name="T22" fmla="*/ 568 w 1049"/>
                  <a:gd name="T23" fmla="*/ 21 h 903"/>
                  <a:gd name="T24" fmla="*/ 620 w 1049"/>
                  <a:gd name="T25" fmla="*/ 0 h 903"/>
                  <a:gd name="T26" fmla="*/ 844 w 1049"/>
                  <a:gd name="T27" fmla="*/ 53 h 903"/>
                  <a:gd name="T28" fmla="*/ 969 w 1049"/>
                  <a:gd name="T29" fmla="*/ 104 h 903"/>
                  <a:gd name="T30" fmla="*/ 1049 w 1049"/>
                  <a:gd name="T31" fmla="*/ 154 h 903"/>
                  <a:gd name="T32" fmla="*/ 1046 w 1049"/>
                  <a:gd name="T33" fmla="*/ 172 h 903"/>
                  <a:gd name="T34" fmla="*/ 998 w 1049"/>
                  <a:gd name="T35" fmla="*/ 166 h 903"/>
                  <a:gd name="T36" fmla="*/ 906 w 1049"/>
                  <a:gd name="T37" fmla="*/ 144 h 903"/>
                  <a:gd name="T38" fmla="*/ 787 w 1049"/>
                  <a:gd name="T39" fmla="*/ 93 h 903"/>
                  <a:gd name="T40" fmla="*/ 689 w 1049"/>
                  <a:gd name="T41" fmla="*/ 54 h 903"/>
                  <a:gd name="T42" fmla="*/ 592 w 1049"/>
                  <a:gd name="T43" fmla="*/ 62 h 903"/>
                  <a:gd name="T44" fmla="*/ 481 w 1049"/>
                  <a:gd name="T45" fmla="*/ 154 h 903"/>
                  <a:gd name="T46" fmla="*/ 416 w 1049"/>
                  <a:gd name="T47" fmla="*/ 240 h 903"/>
                  <a:gd name="T48" fmla="*/ 356 w 1049"/>
                  <a:gd name="T49" fmla="*/ 331 h 903"/>
                  <a:gd name="T50" fmla="*/ 301 w 1049"/>
                  <a:gd name="T51" fmla="*/ 426 h 903"/>
                  <a:gd name="T52" fmla="*/ 248 w 1049"/>
                  <a:gd name="T53" fmla="*/ 526 h 903"/>
                  <a:gd name="T54" fmla="*/ 196 w 1049"/>
                  <a:gd name="T55" fmla="*/ 624 h 903"/>
                  <a:gd name="T56" fmla="*/ 140 w 1049"/>
                  <a:gd name="T57" fmla="*/ 723 h 903"/>
                  <a:gd name="T58" fmla="*/ 84 w 1049"/>
                  <a:gd name="T59" fmla="*/ 815 h 903"/>
                  <a:gd name="T60" fmla="*/ 54 w 1049"/>
                  <a:gd name="T61" fmla="*/ 860 h 903"/>
                  <a:gd name="T62" fmla="*/ 23 w 1049"/>
                  <a:gd name="T63" fmla="*/ 903 h 903"/>
                  <a:gd name="T64" fmla="*/ 0 w 1049"/>
                  <a:gd name="T65" fmla="*/ 890 h 903"/>
                  <a:gd name="T66" fmla="*/ 0 w 1049"/>
                  <a:gd name="T67" fmla="*/ 89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9" h="903">
                    <a:moveTo>
                      <a:pt x="0" y="890"/>
                    </a:moveTo>
                    <a:lnTo>
                      <a:pt x="30" y="821"/>
                    </a:lnTo>
                    <a:lnTo>
                      <a:pt x="74" y="734"/>
                    </a:lnTo>
                    <a:lnTo>
                      <a:pt x="129" y="634"/>
                    </a:lnTo>
                    <a:lnTo>
                      <a:pt x="190" y="528"/>
                    </a:lnTo>
                    <a:lnTo>
                      <a:pt x="254" y="421"/>
                    </a:lnTo>
                    <a:lnTo>
                      <a:pt x="315" y="321"/>
                    </a:lnTo>
                    <a:lnTo>
                      <a:pt x="369" y="234"/>
                    </a:lnTo>
                    <a:lnTo>
                      <a:pt x="413" y="166"/>
                    </a:lnTo>
                    <a:lnTo>
                      <a:pt x="451" y="120"/>
                    </a:lnTo>
                    <a:lnTo>
                      <a:pt x="506" y="67"/>
                    </a:lnTo>
                    <a:lnTo>
                      <a:pt x="568" y="21"/>
                    </a:lnTo>
                    <a:lnTo>
                      <a:pt x="620" y="0"/>
                    </a:lnTo>
                    <a:lnTo>
                      <a:pt x="844" y="53"/>
                    </a:lnTo>
                    <a:lnTo>
                      <a:pt x="969" y="104"/>
                    </a:lnTo>
                    <a:lnTo>
                      <a:pt x="1049" y="154"/>
                    </a:lnTo>
                    <a:lnTo>
                      <a:pt x="1046" y="172"/>
                    </a:lnTo>
                    <a:lnTo>
                      <a:pt x="998" y="166"/>
                    </a:lnTo>
                    <a:lnTo>
                      <a:pt x="906" y="144"/>
                    </a:lnTo>
                    <a:lnTo>
                      <a:pt x="787" y="93"/>
                    </a:lnTo>
                    <a:lnTo>
                      <a:pt x="689" y="54"/>
                    </a:lnTo>
                    <a:lnTo>
                      <a:pt x="592" y="62"/>
                    </a:lnTo>
                    <a:lnTo>
                      <a:pt x="481" y="154"/>
                    </a:lnTo>
                    <a:lnTo>
                      <a:pt x="416" y="240"/>
                    </a:lnTo>
                    <a:lnTo>
                      <a:pt x="356" y="331"/>
                    </a:lnTo>
                    <a:lnTo>
                      <a:pt x="301" y="426"/>
                    </a:lnTo>
                    <a:lnTo>
                      <a:pt x="248" y="526"/>
                    </a:lnTo>
                    <a:lnTo>
                      <a:pt x="196" y="624"/>
                    </a:lnTo>
                    <a:lnTo>
                      <a:pt x="140" y="723"/>
                    </a:lnTo>
                    <a:lnTo>
                      <a:pt x="84" y="815"/>
                    </a:lnTo>
                    <a:lnTo>
                      <a:pt x="54" y="860"/>
                    </a:lnTo>
                    <a:lnTo>
                      <a:pt x="23" y="903"/>
                    </a:lnTo>
                    <a:lnTo>
                      <a:pt x="0" y="890"/>
                    </a:lnTo>
                    <a:lnTo>
                      <a:pt x="0" y="8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13" name="Freeform 209"/>
              <p:cNvSpPr>
                <a:spLocks/>
              </p:cNvSpPr>
              <p:nvPr/>
            </p:nvSpPr>
            <p:spPr bwMode="auto">
              <a:xfrm>
                <a:off x="2817" y="1627"/>
                <a:ext cx="69" cy="400"/>
              </a:xfrm>
              <a:custGeom>
                <a:avLst/>
                <a:gdLst>
                  <a:gd name="T0" fmla="*/ 23 w 139"/>
                  <a:gd name="T1" fmla="*/ 6 h 801"/>
                  <a:gd name="T2" fmla="*/ 95 w 139"/>
                  <a:gd name="T3" fmla="*/ 158 h 801"/>
                  <a:gd name="T4" fmla="*/ 136 w 139"/>
                  <a:gd name="T5" fmla="*/ 326 h 801"/>
                  <a:gd name="T6" fmla="*/ 139 w 139"/>
                  <a:gd name="T7" fmla="*/ 495 h 801"/>
                  <a:gd name="T8" fmla="*/ 125 w 139"/>
                  <a:gd name="T9" fmla="*/ 663 h 801"/>
                  <a:gd name="T10" fmla="*/ 113 w 139"/>
                  <a:gd name="T11" fmla="*/ 788 h 801"/>
                  <a:gd name="T12" fmla="*/ 100 w 139"/>
                  <a:gd name="T13" fmla="*/ 801 h 801"/>
                  <a:gd name="T14" fmla="*/ 86 w 139"/>
                  <a:gd name="T15" fmla="*/ 788 h 801"/>
                  <a:gd name="T16" fmla="*/ 74 w 139"/>
                  <a:gd name="T17" fmla="*/ 661 h 801"/>
                  <a:gd name="T18" fmla="*/ 85 w 139"/>
                  <a:gd name="T19" fmla="*/ 331 h 801"/>
                  <a:gd name="T20" fmla="*/ 67 w 139"/>
                  <a:gd name="T21" fmla="*/ 211 h 801"/>
                  <a:gd name="T22" fmla="*/ 35 w 139"/>
                  <a:gd name="T23" fmla="*/ 93 h 801"/>
                  <a:gd name="T24" fmla="*/ 0 w 139"/>
                  <a:gd name="T25" fmla="*/ 18 h 801"/>
                  <a:gd name="T26" fmla="*/ 5 w 139"/>
                  <a:gd name="T27" fmla="*/ 0 h 801"/>
                  <a:gd name="T28" fmla="*/ 23 w 139"/>
                  <a:gd name="T29" fmla="*/ 6 h 801"/>
                  <a:gd name="T30" fmla="*/ 23 w 139"/>
                  <a:gd name="T31" fmla="*/ 6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801">
                    <a:moveTo>
                      <a:pt x="23" y="6"/>
                    </a:moveTo>
                    <a:lnTo>
                      <a:pt x="95" y="158"/>
                    </a:lnTo>
                    <a:lnTo>
                      <a:pt x="136" y="326"/>
                    </a:lnTo>
                    <a:lnTo>
                      <a:pt x="139" y="495"/>
                    </a:lnTo>
                    <a:lnTo>
                      <a:pt x="125" y="663"/>
                    </a:lnTo>
                    <a:lnTo>
                      <a:pt x="113" y="788"/>
                    </a:lnTo>
                    <a:lnTo>
                      <a:pt x="100" y="801"/>
                    </a:lnTo>
                    <a:lnTo>
                      <a:pt x="86" y="788"/>
                    </a:lnTo>
                    <a:lnTo>
                      <a:pt x="74" y="661"/>
                    </a:lnTo>
                    <a:lnTo>
                      <a:pt x="85" y="331"/>
                    </a:lnTo>
                    <a:lnTo>
                      <a:pt x="67" y="211"/>
                    </a:lnTo>
                    <a:lnTo>
                      <a:pt x="35" y="93"/>
                    </a:lnTo>
                    <a:lnTo>
                      <a:pt x="0" y="18"/>
                    </a:lnTo>
                    <a:lnTo>
                      <a:pt x="5" y="0"/>
                    </a:lnTo>
                    <a:lnTo>
                      <a:pt x="23" y="6"/>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14" name="Freeform 210"/>
              <p:cNvSpPr>
                <a:spLocks/>
              </p:cNvSpPr>
              <p:nvPr/>
            </p:nvSpPr>
            <p:spPr bwMode="auto">
              <a:xfrm>
                <a:off x="3005" y="1680"/>
                <a:ext cx="54" cy="180"/>
              </a:xfrm>
              <a:custGeom>
                <a:avLst/>
                <a:gdLst>
                  <a:gd name="T0" fmla="*/ 25 w 108"/>
                  <a:gd name="T1" fmla="*/ 9 h 361"/>
                  <a:gd name="T2" fmla="*/ 90 w 108"/>
                  <a:gd name="T3" fmla="*/ 236 h 361"/>
                  <a:gd name="T4" fmla="*/ 108 w 108"/>
                  <a:gd name="T5" fmla="*/ 346 h 361"/>
                  <a:gd name="T6" fmla="*/ 98 w 108"/>
                  <a:gd name="T7" fmla="*/ 361 h 361"/>
                  <a:gd name="T8" fmla="*/ 83 w 108"/>
                  <a:gd name="T9" fmla="*/ 353 h 361"/>
                  <a:gd name="T10" fmla="*/ 17 w 108"/>
                  <a:gd name="T11" fmla="*/ 141 h 361"/>
                  <a:gd name="T12" fmla="*/ 0 w 108"/>
                  <a:gd name="T13" fmla="*/ 13 h 361"/>
                  <a:gd name="T14" fmla="*/ 10 w 108"/>
                  <a:gd name="T15" fmla="*/ 0 h 361"/>
                  <a:gd name="T16" fmla="*/ 25 w 108"/>
                  <a:gd name="T17" fmla="*/ 9 h 361"/>
                  <a:gd name="T18" fmla="*/ 25 w 108"/>
                  <a:gd name="T19" fmla="*/ 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361">
                    <a:moveTo>
                      <a:pt x="25" y="9"/>
                    </a:moveTo>
                    <a:lnTo>
                      <a:pt x="90" y="236"/>
                    </a:lnTo>
                    <a:lnTo>
                      <a:pt x="108" y="346"/>
                    </a:lnTo>
                    <a:lnTo>
                      <a:pt x="98" y="361"/>
                    </a:lnTo>
                    <a:lnTo>
                      <a:pt x="83" y="353"/>
                    </a:lnTo>
                    <a:lnTo>
                      <a:pt x="17" y="141"/>
                    </a:lnTo>
                    <a:lnTo>
                      <a:pt x="0" y="13"/>
                    </a:lnTo>
                    <a:lnTo>
                      <a:pt x="10" y="0"/>
                    </a:lnTo>
                    <a:lnTo>
                      <a:pt x="25" y="9"/>
                    </a:lnTo>
                    <a:lnTo>
                      <a:pt x="2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15" name="Freeform 211"/>
              <p:cNvSpPr>
                <a:spLocks/>
              </p:cNvSpPr>
              <p:nvPr/>
            </p:nvSpPr>
            <p:spPr bwMode="auto">
              <a:xfrm>
                <a:off x="3020" y="1728"/>
                <a:ext cx="140" cy="161"/>
              </a:xfrm>
              <a:custGeom>
                <a:avLst/>
                <a:gdLst>
                  <a:gd name="T0" fmla="*/ 26 w 281"/>
                  <a:gd name="T1" fmla="*/ 12 h 322"/>
                  <a:gd name="T2" fmla="*/ 62 w 281"/>
                  <a:gd name="T3" fmla="*/ 125 h 322"/>
                  <a:gd name="T4" fmla="*/ 89 w 281"/>
                  <a:gd name="T5" fmla="*/ 174 h 322"/>
                  <a:gd name="T6" fmla="*/ 132 w 281"/>
                  <a:gd name="T7" fmla="*/ 223 h 322"/>
                  <a:gd name="T8" fmla="*/ 164 w 281"/>
                  <a:gd name="T9" fmla="*/ 252 h 322"/>
                  <a:gd name="T10" fmla="*/ 197 w 281"/>
                  <a:gd name="T11" fmla="*/ 275 h 322"/>
                  <a:gd name="T12" fmla="*/ 277 w 281"/>
                  <a:gd name="T13" fmla="*/ 297 h 322"/>
                  <a:gd name="T14" fmla="*/ 281 w 281"/>
                  <a:gd name="T15" fmla="*/ 322 h 322"/>
                  <a:gd name="T16" fmla="*/ 177 w 281"/>
                  <a:gd name="T17" fmla="*/ 312 h 322"/>
                  <a:gd name="T18" fmla="*/ 87 w 281"/>
                  <a:gd name="T19" fmla="*/ 232 h 322"/>
                  <a:gd name="T20" fmla="*/ 24 w 281"/>
                  <a:gd name="T21" fmla="*/ 120 h 322"/>
                  <a:gd name="T22" fmla="*/ 0 w 281"/>
                  <a:gd name="T23" fmla="*/ 14 h 322"/>
                  <a:gd name="T24" fmla="*/ 11 w 281"/>
                  <a:gd name="T25" fmla="*/ 0 h 322"/>
                  <a:gd name="T26" fmla="*/ 26 w 281"/>
                  <a:gd name="T27" fmla="*/ 12 h 322"/>
                  <a:gd name="T28" fmla="*/ 26 w 281"/>
                  <a:gd name="T29" fmla="*/ 1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1" h="322">
                    <a:moveTo>
                      <a:pt x="26" y="12"/>
                    </a:moveTo>
                    <a:lnTo>
                      <a:pt x="62" y="125"/>
                    </a:lnTo>
                    <a:lnTo>
                      <a:pt x="89" y="174"/>
                    </a:lnTo>
                    <a:lnTo>
                      <a:pt x="132" y="223"/>
                    </a:lnTo>
                    <a:lnTo>
                      <a:pt x="164" y="252"/>
                    </a:lnTo>
                    <a:lnTo>
                      <a:pt x="197" y="275"/>
                    </a:lnTo>
                    <a:lnTo>
                      <a:pt x="277" y="297"/>
                    </a:lnTo>
                    <a:lnTo>
                      <a:pt x="281" y="322"/>
                    </a:lnTo>
                    <a:lnTo>
                      <a:pt x="177" y="312"/>
                    </a:lnTo>
                    <a:lnTo>
                      <a:pt x="87" y="232"/>
                    </a:lnTo>
                    <a:lnTo>
                      <a:pt x="24" y="120"/>
                    </a:lnTo>
                    <a:lnTo>
                      <a:pt x="0" y="14"/>
                    </a:lnTo>
                    <a:lnTo>
                      <a:pt x="11" y="0"/>
                    </a:lnTo>
                    <a:lnTo>
                      <a:pt x="26" y="12"/>
                    </a:lnTo>
                    <a:lnTo>
                      <a:pt x="2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16" name="Freeform 212"/>
              <p:cNvSpPr>
                <a:spLocks/>
              </p:cNvSpPr>
              <p:nvPr/>
            </p:nvSpPr>
            <p:spPr bwMode="auto">
              <a:xfrm>
                <a:off x="2970" y="1843"/>
                <a:ext cx="84" cy="120"/>
              </a:xfrm>
              <a:custGeom>
                <a:avLst/>
                <a:gdLst>
                  <a:gd name="T0" fmla="*/ 167 w 167"/>
                  <a:gd name="T1" fmla="*/ 17 h 240"/>
                  <a:gd name="T2" fmla="*/ 138 w 167"/>
                  <a:gd name="T3" fmla="*/ 63 h 240"/>
                  <a:gd name="T4" fmla="*/ 106 w 167"/>
                  <a:gd name="T5" fmla="*/ 119 h 240"/>
                  <a:gd name="T6" fmla="*/ 73 w 167"/>
                  <a:gd name="T7" fmla="*/ 175 h 240"/>
                  <a:gd name="T8" fmla="*/ 22 w 167"/>
                  <a:gd name="T9" fmla="*/ 240 h 240"/>
                  <a:gd name="T10" fmla="*/ 0 w 167"/>
                  <a:gd name="T11" fmla="*/ 227 h 240"/>
                  <a:gd name="T12" fmla="*/ 26 w 167"/>
                  <a:gd name="T13" fmla="*/ 173 h 240"/>
                  <a:gd name="T14" fmla="*/ 66 w 167"/>
                  <a:gd name="T15" fmla="*/ 110 h 240"/>
                  <a:gd name="T16" fmla="*/ 109 w 167"/>
                  <a:gd name="T17" fmla="*/ 47 h 240"/>
                  <a:gd name="T18" fmla="*/ 148 w 167"/>
                  <a:gd name="T19" fmla="*/ 0 h 240"/>
                  <a:gd name="T20" fmla="*/ 167 w 167"/>
                  <a:gd name="T21" fmla="*/ 17 h 240"/>
                  <a:gd name="T22" fmla="*/ 167 w 167"/>
                  <a:gd name="T23" fmla="*/ 1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40">
                    <a:moveTo>
                      <a:pt x="167" y="17"/>
                    </a:moveTo>
                    <a:lnTo>
                      <a:pt x="138" y="63"/>
                    </a:lnTo>
                    <a:lnTo>
                      <a:pt x="106" y="119"/>
                    </a:lnTo>
                    <a:lnTo>
                      <a:pt x="73" y="175"/>
                    </a:lnTo>
                    <a:lnTo>
                      <a:pt x="22" y="240"/>
                    </a:lnTo>
                    <a:lnTo>
                      <a:pt x="0" y="227"/>
                    </a:lnTo>
                    <a:lnTo>
                      <a:pt x="26" y="173"/>
                    </a:lnTo>
                    <a:lnTo>
                      <a:pt x="66" y="110"/>
                    </a:lnTo>
                    <a:lnTo>
                      <a:pt x="109" y="47"/>
                    </a:lnTo>
                    <a:lnTo>
                      <a:pt x="148" y="0"/>
                    </a:lnTo>
                    <a:lnTo>
                      <a:pt x="167" y="17"/>
                    </a:lnTo>
                    <a:lnTo>
                      <a:pt x="16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17" name="Freeform 213"/>
              <p:cNvSpPr>
                <a:spLocks/>
              </p:cNvSpPr>
              <p:nvPr/>
            </p:nvSpPr>
            <p:spPr bwMode="auto">
              <a:xfrm>
                <a:off x="2986" y="1959"/>
                <a:ext cx="99" cy="63"/>
              </a:xfrm>
              <a:custGeom>
                <a:avLst/>
                <a:gdLst>
                  <a:gd name="T0" fmla="*/ 20 w 198"/>
                  <a:gd name="T1" fmla="*/ 0 h 126"/>
                  <a:gd name="T2" fmla="*/ 140 w 198"/>
                  <a:gd name="T3" fmla="*/ 41 h 126"/>
                  <a:gd name="T4" fmla="*/ 195 w 198"/>
                  <a:gd name="T5" fmla="*/ 100 h 126"/>
                  <a:gd name="T6" fmla="*/ 198 w 198"/>
                  <a:gd name="T7" fmla="*/ 125 h 126"/>
                  <a:gd name="T8" fmla="*/ 174 w 198"/>
                  <a:gd name="T9" fmla="*/ 126 h 126"/>
                  <a:gd name="T10" fmla="*/ 108 w 198"/>
                  <a:gd name="T11" fmla="*/ 86 h 126"/>
                  <a:gd name="T12" fmla="*/ 66 w 198"/>
                  <a:gd name="T13" fmla="*/ 57 h 126"/>
                  <a:gd name="T14" fmla="*/ 19 w 198"/>
                  <a:gd name="T15" fmla="*/ 39 h 126"/>
                  <a:gd name="T16" fmla="*/ 0 w 198"/>
                  <a:gd name="T17" fmla="*/ 18 h 126"/>
                  <a:gd name="T18" fmla="*/ 20 w 198"/>
                  <a:gd name="T19" fmla="*/ 0 h 126"/>
                  <a:gd name="T20" fmla="*/ 20 w 198"/>
                  <a:gd name="T2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126">
                    <a:moveTo>
                      <a:pt x="20" y="0"/>
                    </a:moveTo>
                    <a:lnTo>
                      <a:pt x="140" y="41"/>
                    </a:lnTo>
                    <a:lnTo>
                      <a:pt x="195" y="100"/>
                    </a:lnTo>
                    <a:lnTo>
                      <a:pt x="198" y="125"/>
                    </a:lnTo>
                    <a:lnTo>
                      <a:pt x="174" y="126"/>
                    </a:lnTo>
                    <a:lnTo>
                      <a:pt x="108" y="86"/>
                    </a:lnTo>
                    <a:lnTo>
                      <a:pt x="66" y="57"/>
                    </a:lnTo>
                    <a:lnTo>
                      <a:pt x="19" y="39"/>
                    </a:lnTo>
                    <a:lnTo>
                      <a:pt x="0" y="18"/>
                    </a:lnTo>
                    <a:lnTo>
                      <a:pt x="20"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18" name="Freeform 214"/>
              <p:cNvSpPr>
                <a:spLocks/>
              </p:cNvSpPr>
              <p:nvPr/>
            </p:nvSpPr>
            <p:spPr bwMode="auto">
              <a:xfrm>
                <a:off x="3069" y="1932"/>
                <a:ext cx="57" cy="99"/>
              </a:xfrm>
              <a:custGeom>
                <a:avLst/>
                <a:gdLst>
                  <a:gd name="T0" fmla="*/ 5 w 113"/>
                  <a:gd name="T1" fmla="*/ 185 h 197"/>
                  <a:gd name="T2" fmla="*/ 0 w 113"/>
                  <a:gd name="T3" fmla="*/ 164 h 197"/>
                  <a:gd name="T4" fmla="*/ 12 w 113"/>
                  <a:gd name="T5" fmla="*/ 130 h 197"/>
                  <a:gd name="T6" fmla="*/ 38 w 113"/>
                  <a:gd name="T7" fmla="*/ 81 h 197"/>
                  <a:gd name="T8" fmla="*/ 91 w 113"/>
                  <a:gd name="T9" fmla="*/ 0 h 197"/>
                  <a:gd name="T10" fmla="*/ 113 w 113"/>
                  <a:gd name="T11" fmla="*/ 12 h 197"/>
                  <a:gd name="T12" fmla="*/ 44 w 113"/>
                  <a:gd name="T13" fmla="*/ 170 h 197"/>
                  <a:gd name="T14" fmla="*/ 24 w 113"/>
                  <a:gd name="T15" fmla="*/ 197 h 197"/>
                  <a:gd name="T16" fmla="*/ 5 w 113"/>
                  <a:gd name="T17" fmla="*/ 185 h 197"/>
                  <a:gd name="T18" fmla="*/ 5 w 113"/>
                  <a:gd name="T19" fmla="*/ 18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97">
                    <a:moveTo>
                      <a:pt x="5" y="185"/>
                    </a:moveTo>
                    <a:lnTo>
                      <a:pt x="0" y="164"/>
                    </a:lnTo>
                    <a:lnTo>
                      <a:pt x="12" y="130"/>
                    </a:lnTo>
                    <a:lnTo>
                      <a:pt x="38" y="81"/>
                    </a:lnTo>
                    <a:lnTo>
                      <a:pt x="91" y="0"/>
                    </a:lnTo>
                    <a:lnTo>
                      <a:pt x="113" y="12"/>
                    </a:lnTo>
                    <a:lnTo>
                      <a:pt x="44" y="170"/>
                    </a:lnTo>
                    <a:lnTo>
                      <a:pt x="24" y="197"/>
                    </a:lnTo>
                    <a:lnTo>
                      <a:pt x="5" y="185"/>
                    </a:lnTo>
                    <a:lnTo>
                      <a:pt x="5" y="1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19" name="Freeform 215"/>
              <p:cNvSpPr>
                <a:spLocks/>
              </p:cNvSpPr>
              <p:nvPr/>
            </p:nvSpPr>
            <p:spPr bwMode="auto">
              <a:xfrm>
                <a:off x="3119" y="1894"/>
                <a:ext cx="94" cy="154"/>
              </a:xfrm>
              <a:custGeom>
                <a:avLst/>
                <a:gdLst>
                  <a:gd name="T0" fmla="*/ 25 w 190"/>
                  <a:gd name="T1" fmla="*/ 10 h 309"/>
                  <a:gd name="T2" fmla="*/ 64 w 190"/>
                  <a:gd name="T3" fmla="*/ 126 h 309"/>
                  <a:gd name="T4" fmla="*/ 90 w 190"/>
                  <a:gd name="T5" fmla="*/ 169 h 309"/>
                  <a:gd name="T6" fmla="*/ 119 w 190"/>
                  <a:gd name="T7" fmla="*/ 205 h 309"/>
                  <a:gd name="T8" fmla="*/ 183 w 190"/>
                  <a:gd name="T9" fmla="*/ 277 h 309"/>
                  <a:gd name="T10" fmla="*/ 190 w 190"/>
                  <a:gd name="T11" fmla="*/ 295 h 309"/>
                  <a:gd name="T12" fmla="*/ 183 w 190"/>
                  <a:gd name="T13" fmla="*/ 309 h 309"/>
                  <a:gd name="T14" fmla="*/ 151 w 190"/>
                  <a:gd name="T15" fmla="*/ 309 h 309"/>
                  <a:gd name="T16" fmla="*/ 60 w 190"/>
                  <a:gd name="T17" fmla="*/ 194 h 309"/>
                  <a:gd name="T18" fmla="*/ 9 w 190"/>
                  <a:gd name="T19" fmla="*/ 54 h 309"/>
                  <a:gd name="T20" fmla="*/ 0 w 190"/>
                  <a:gd name="T21" fmla="*/ 16 h 309"/>
                  <a:gd name="T22" fmla="*/ 10 w 190"/>
                  <a:gd name="T23" fmla="*/ 0 h 309"/>
                  <a:gd name="T24" fmla="*/ 25 w 190"/>
                  <a:gd name="T25" fmla="*/ 10 h 309"/>
                  <a:gd name="T26" fmla="*/ 25 w 190"/>
                  <a:gd name="T27" fmla="*/ 1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309">
                    <a:moveTo>
                      <a:pt x="25" y="10"/>
                    </a:moveTo>
                    <a:lnTo>
                      <a:pt x="64" y="126"/>
                    </a:lnTo>
                    <a:lnTo>
                      <a:pt x="90" y="169"/>
                    </a:lnTo>
                    <a:lnTo>
                      <a:pt x="119" y="205"/>
                    </a:lnTo>
                    <a:lnTo>
                      <a:pt x="183" y="277"/>
                    </a:lnTo>
                    <a:lnTo>
                      <a:pt x="190" y="295"/>
                    </a:lnTo>
                    <a:lnTo>
                      <a:pt x="183" y="309"/>
                    </a:lnTo>
                    <a:lnTo>
                      <a:pt x="151" y="309"/>
                    </a:lnTo>
                    <a:lnTo>
                      <a:pt x="60" y="194"/>
                    </a:lnTo>
                    <a:lnTo>
                      <a:pt x="9" y="54"/>
                    </a:lnTo>
                    <a:lnTo>
                      <a:pt x="0" y="16"/>
                    </a:lnTo>
                    <a:lnTo>
                      <a:pt x="10" y="0"/>
                    </a:lnTo>
                    <a:lnTo>
                      <a:pt x="25" y="10"/>
                    </a:lnTo>
                    <a:lnTo>
                      <a:pt x="2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20" name="Freeform 216"/>
              <p:cNvSpPr>
                <a:spLocks/>
              </p:cNvSpPr>
              <p:nvPr/>
            </p:nvSpPr>
            <p:spPr bwMode="auto">
              <a:xfrm>
                <a:off x="3198" y="1997"/>
                <a:ext cx="83" cy="53"/>
              </a:xfrm>
              <a:custGeom>
                <a:avLst/>
                <a:gdLst>
                  <a:gd name="T0" fmla="*/ 0 w 165"/>
                  <a:gd name="T1" fmla="*/ 90 h 106"/>
                  <a:gd name="T2" fmla="*/ 12 w 165"/>
                  <a:gd name="T3" fmla="*/ 58 h 106"/>
                  <a:gd name="T4" fmla="*/ 86 w 165"/>
                  <a:gd name="T5" fmla="*/ 19 h 106"/>
                  <a:gd name="T6" fmla="*/ 157 w 165"/>
                  <a:gd name="T7" fmla="*/ 0 h 106"/>
                  <a:gd name="T8" fmla="*/ 165 w 165"/>
                  <a:gd name="T9" fmla="*/ 25 h 106"/>
                  <a:gd name="T10" fmla="*/ 91 w 165"/>
                  <a:gd name="T11" fmla="*/ 62 h 106"/>
                  <a:gd name="T12" fmla="*/ 24 w 165"/>
                  <a:gd name="T13" fmla="*/ 98 h 106"/>
                  <a:gd name="T14" fmla="*/ 7 w 165"/>
                  <a:gd name="T15" fmla="*/ 106 h 106"/>
                  <a:gd name="T16" fmla="*/ 0 w 165"/>
                  <a:gd name="T17" fmla="*/ 90 h 106"/>
                  <a:gd name="T18" fmla="*/ 0 w 165"/>
                  <a:gd name="T19"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06">
                    <a:moveTo>
                      <a:pt x="0" y="90"/>
                    </a:moveTo>
                    <a:lnTo>
                      <a:pt x="12" y="58"/>
                    </a:lnTo>
                    <a:lnTo>
                      <a:pt x="86" y="19"/>
                    </a:lnTo>
                    <a:lnTo>
                      <a:pt x="157" y="0"/>
                    </a:lnTo>
                    <a:lnTo>
                      <a:pt x="165" y="25"/>
                    </a:lnTo>
                    <a:lnTo>
                      <a:pt x="91" y="62"/>
                    </a:lnTo>
                    <a:lnTo>
                      <a:pt x="24" y="98"/>
                    </a:lnTo>
                    <a:lnTo>
                      <a:pt x="7" y="106"/>
                    </a:lnTo>
                    <a:lnTo>
                      <a:pt x="0"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21" name="Freeform 217"/>
              <p:cNvSpPr>
                <a:spLocks/>
              </p:cNvSpPr>
              <p:nvPr/>
            </p:nvSpPr>
            <p:spPr bwMode="auto">
              <a:xfrm>
                <a:off x="3195" y="1842"/>
                <a:ext cx="112" cy="162"/>
              </a:xfrm>
              <a:custGeom>
                <a:avLst/>
                <a:gdLst>
                  <a:gd name="T0" fmla="*/ 25 w 223"/>
                  <a:gd name="T1" fmla="*/ 9 h 323"/>
                  <a:gd name="T2" fmla="*/ 71 w 223"/>
                  <a:gd name="T3" fmla="*/ 103 h 323"/>
                  <a:gd name="T4" fmla="*/ 111 w 223"/>
                  <a:gd name="T5" fmla="*/ 166 h 323"/>
                  <a:gd name="T6" fmla="*/ 156 w 223"/>
                  <a:gd name="T7" fmla="*/ 224 h 323"/>
                  <a:gd name="T8" fmla="*/ 223 w 223"/>
                  <a:gd name="T9" fmla="*/ 305 h 323"/>
                  <a:gd name="T10" fmla="*/ 222 w 223"/>
                  <a:gd name="T11" fmla="*/ 323 h 323"/>
                  <a:gd name="T12" fmla="*/ 204 w 223"/>
                  <a:gd name="T13" fmla="*/ 322 h 323"/>
                  <a:gd name="T14" fmla="*/ 133 w 223"/>
                  <a:gd name="T15" fmla="*/ 258 h 323"/>
                  <a:gd name="T16" fmla="*/ 47 w 223"/>
                  <a:gd name="T17" fmla="*/ 148 h 323"/>
                  <a:gd name="T18" fmla="*/ 0 w 223"/>
                  <a:gd name="T19" fmla="*/ 16 h 323"/>
                  <a:gd name="T20" fmla="*/ 10 w 223"/>
                  <a:gd name="T21" fmla="*/ 0 h 323"/>
                  <a:gd name="T22" fmla="*/ 25 w 223"/>
                  <a:gd name="T23" fmla="*/ 9 h 323"/>
                  <a:gd name="T24" fmla="*/ 25 w 223"/>
                  <a:gd name="T25" fmla="*/ 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323">
                    <a:moveTo>
                      <a:pt x="25" y="9"/>
                    </a:moveTo>
                    <a:lnTo>
                      <a:pt x="71" y="103"/>
                    </a:lnTo>
                    <a:lnTo>
                      <a:pt x="111" y="166"/>
                    </a:lnTo>
                    <a:lnTo>
                      <a:pt x="156" y="224"/>
                    </a:lnTo>
                    <a:lnTo>
                      <a:pt x="223" y="305"/>
                    </a:lnTo>
                    <a:lnTo>
                      <a:pt x="222" y="323"/>
                    </a:lnTo>
                    <a:lnTo>
                      <a:pt x="204" y="322"/>
                    </a:lnTo>
                    <a:lnTo>
                      <a:pt x="133" y="258"/>
                    </a:lnTo>
                    <a:lnTo>
                      <a:pt x="47" y="148"/>
                    </a:lnTo>
                    <a:lnTo>
                      <a:pt x="0" y="16"/>
                    </a:lnTo>
                    <a:lnTo>
                      <a:pt x="10" y="0"/>
                    </a:lnTo>
                    <a:lnTo>
                      <a:pt x="25" y="9"/>
                    </a:lnTo>
                    <a:lnTo>
                      <a:pt x="2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22" name="Freeform 218"/>
              <p:cNvSpPr>
                <a:spLocks/>
              </p:cNvSpPr>
              <p:nvPr/>
            </p:nvSpPr>
            <p:spPr bwMode="auto">
              <a:xfrm>
                <a:off x="3155" y="1831"/>
                <a:ext cx="70" cy="58"/>
              </a:xfrm>
              <a:custGeom>
                <a:avLst/>
                <a:gdLst>
                  <a:gd name="T0" fmla="*/ 0 w 139"/>
                  <a:gd name="T1" fmla="*/ 102 h 115"/>
                  <a:gd name="T2" fmla="*/ 36 w 139"/>
                  <a:gd name="T3" fmla="*/ 43 h 115"/>
                  <a:gd name="T4" fmla="*/ 81 w 139"/>
                  <a:gd name="T5" fmla="*/ 18 h 115"/>
                  <a:gd name="T6" fmla="*/ 131 w 139"/>
                  <a:gd name="T7" fmla="*/ 0 h 115"/>
                  <a:gd name="T8" fmla="*/ 139 w 139"/>
                  <a:gd name="T9" fmla="*/ 25 h 115"/>
                  <a:gd name="T10" fmla="*/ 76 w 139"/>
                  <a:gd name="T11" fmla="*/ 63 h 115"/>
                  <a:gd name="T12" fmla="*/ 22 w 139"/>
                  <a:gd name="T13" fmla="*/ 115 h 115"/>
                  <a:gd name="T14" fmla="*/ 0 w 139"/>
                  <a:gd name="T15" fmla="*/ 102 h 115"/>
                  <a:gd name="T16" fmla="*/ 0 w 139"/>
                  <a:gd name="T17" fmla="*/ 10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115">
                    <a:moveTo>
                      <a:pt x="0" y="102"/>
                    </a:moveTo>
                    <a:lnTo>
                      <a:pt x="36" y="43"/>
                    </a:lnTo>
                    <a:lnTo>
                      <a:pt x="81" y="18"/>
                    </a:lnTo>
                    <a:lnTo>
                      <a:pt x="131" y="0"/>
                    </a:lnTo>
                    <a:lnTo>
                      <a:pt x="139" y="25"/>
                    </a:lnTo>
                    <a:lnTo>
                      <a:pt x="76" y="63"/>
                    </a:lnTo>
                    <a:lnTo>
                      <a:pt x="22" y="115"/>
                    </a:lnTo>
                    <a:lnTo>
                      <a:pt x="0" y="102"/>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23" name="Freeform 219"/>
              <p:cNvSpPr>
                <a:spLocks/>
              </p:cNvSpPr>
              <p:nvPr/>
            </p:nvSpPr>
            <p:spPr bwMode="auto">
              <a:xfrm>
                <a:off x="3034" y="1495"/>
                <a:ext cx="69" cy="120"/>
              </a:xfrm>
              <a:custGeom>
                <a:avLst/>
                <a:gdLst>
                  <a:gd name="T0" fmla="*/ 114 w 137"/>
                  <a:gd name="T1" fmla="*/ 59 h 239"/>
                  <a:gd name="T2" fmla="*/ 92 w 137"/>
                  <a:gd name="T3" fmla="*/ 32 h 239"/>
                  <a:gd name="T4" fmla="*/ 58 w 137"/>
                  <a:gd name="T5" fmla="*/ 28 h 239"/>
                  <a:gd name="T6" fmla="*/ 49 w 137"/>
                  <a:gd name="T7" fmla="*/ 72 h 239"/>
                  <a:gd name="T8" fmla="*/ 65 w 137"/>
                  <a:gd name="T9" fmla="*/ 120 h 239"/>
                  <a:gd name="T10" fmla="*/ 96 w 137"/>
                  <a:gd name="T11" fmla="*/ 202 h 239"/>
                  <a:gd name="T12" fmla="*/ 82 w 137"/>
                  <a:gd name="T13" fmla="*/ 239 h 239"/>
                  <a:gd name="T14" fmla="*/ 45 w 137"/>
                  <a:gd name="T15" fmla="*/ 224 h 239"/>
                  <a:gd name="T16" fmla="*/ 3 w 137"/>
                  <a:gd name="T17" fmla="*/ 137 h 239"/>
                  <a:gd name="T18" fmla="*/ 0 w 137"/>
                  <a:gd name="T19" fmla="*/ 62 h 239"/>
                  <a:gd name="T20" fmla="*/ 14 w 137"/>
                  <a:gd name="T21" fmla="*/ 28 h 239"/>
                  <a:gd name="T22" fmla="*/ 40 w 137"/>
                  <a:gd name="T23" fmla="*/ 0 h 239"/>
                  <a:gd name="T24" fmla="*/ 97 w 137"/>
                  <a:gd name="T25" fmla="*/ 3 h 239"/>
                  <a:gd name="T26" fmla="*/ 137 w 137"/>
                  <a:gd name="T27" fmla="*/ 48 h 239"/>
                  <a:gd name="T28" fmla="*/ 132 w 137"/>
                  <a:gd name="T29" fmla="*/ 65 h 239"/>
                  <a:gd name="T30" fmla="*/ 114 w 137"/>
                  <a:gd name="T31" fmla="*/ 59 h 239"/>
                  <a:gd name="T32" fmla="*/ 114 w 137"/>
                  <a:gd name="T33" fmla="*/ 5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 h="239">
                    <a:moveTo>
                      <a:pt x="114" y="59"/>
                    </a:moveTo>
                    <a:lnTo>
                      <a:pt x="92" y="32"/>
                    </a:lnTo>
                    <a:lnTo>
                      <a:pt x="58" y="28"/>
                    </a:lnTo>
                    <a:lnTo>
                      <a:pt x="49" y="72"/>
                    </a:lnTo>
                    <a:lnTo>
                      <a:pt x="65" y="120"/>
                    </a:lnTo>
                    <a:lnTo>
                      <a:pt x="96" y="202"/>
                    </a:lnTo>
                    <a:lnTo>
                      <a:pt x="82" y="239"/>
                    </a:lnTo>
                    <a:lnTo>
                      <a:pt x="45" y="224"/>
                    </a:lnTo>
                    <a:lnTo>
                      <a:pt x="3" y="137"/>
                    </a:lnTo>
                    <a:lnTo>
                      <a:pt x="0" y="62"/>
                    </a:lnTo>
                    <a:lnTo>
                      <a:pt x="14" y="28"/>
                    </a:lnTo>
                    <a:lnTo>
                      <a:pt x="40" y="0"/>
                    </a:lnTo>
                    <a:lnTo>
                      <a:pt x="97" y="3"/>
                    </a:lnTo>
                    <a:lnTo>
                      <a:pt x="137" y="48"/>
                    </a:lnTo>
                    <a:lnTo>
                      <a:pt x="132" y="65"/>
                    </a:lnTo>
                    <a:lnTo>
                      <a:pt x="114" y="59"/>
                    </a:lnTo>
                    <a:lnTo>
                      <a:pt x="11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24" name="Freeform 220"/>
              <p:cNvSpPr>
                <a:spLocks/>
              </p:cNvSpPr>
              <p:nvPr/>
            </p:nvSpPr>
            <p:spPr bwMode="auto">
              <a:xfrm>
                <a:off x="3132" y="1429"/>
                <a:ext cx="237" cy="47"/>
              </a:xfrm>
              <a:custGeom>
                <a:avLst/>
                <a:gdLst>
                  <a:gd name="T0" fmla="*/ 472 w 472"/>
                  <a:gd name="T1" fmla="*/ 27 h 95"/>
                  <a:gd name="T2" fmla="*/ 256 w 472"/>
                  <a:gd name="T3" fmla="*/ 71 h 95"/>
                  <a:gd name="T4" fmla="*/ 195 w 472"/>
                  <a:gd name="T5" fmla="*/ 95 h 95"/>
                  <a:gd name="T6" fmla="*/ 11 w 472"/>
                  <a:gd name="T7" fmla="*/ 82 h 95"/>
                  <a:gd name="T8" fmla="*/ 0 w 472"/>
                  <a:gd name="T9" fmla="*/ 67 h 95"/>
                  <a:gd name="T10" fmla="*/ 15 w 472"/>
                  <a:gd name="T11" fmla="*/ 57 h 95"/>
                  <a:gd name="T12" fmla="*/ 185 w 472"/>
                  <a:gd name="T13" fmla="*/ 50 h 95"/>
                  <a:gd name="T14" fmla="*/ 248 w 472"/>
                  <a:gd name="T15" fmla="*/ 27 h 95"/>
                  <a:gd name="T16" fmla="*/ 359 w 472"/>
                  <a:gd name="T17" fmla="*/ 9 h 95"/>
                  <a:gd name="T18" fmla="*/ 469 w 472"/>
                  <a:gd name="T19" fmla="*/ 0 h 95"/>
                  <a:gd name="T20" fmla="*/ 472 w 472"/>
                  <a:gd name="T21" fmla="*/ 27 h 95"/>
                  <a:gd name="T22" fmla="*/ 472 w 472"/>
                  <a:gd name="T23" fmla="*/ 2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2" h="95">
                    <a:moveTo>
                      <a:pt x="472" y="27"/>
                    </a:moveTo>
                    <a:lnTo>
                      <a:pt x="256" y="71"/>
                    </a:lnTo>
                    <a:lnTo>
                      <a:pt x="195" y="95"/>
                    </a:lnTo>
                    <a:lnTo>
                      <a:pt x="11" y="82"/>
                    </a:lnTo>
                    <a:lnTo>
                      <a:pt x="0" y="67"/>
                    </a:lnTo>
                    <a:lnTo>
                      <a:pt x="15" y="57"/>
                    </a:lnTo>
                    <a:lnTo>
                      <a:pt x="185" y="50"/>
                    </a:lnTo>
                    <a:lnTo>
                      <a:pt x="248" y="27"/>
                    </a:lnTo>
                    <a:lnTo>
                      <a:pt x="359" y="9"/>
                    </a:lnTo>
                    <a:lnTo>
                      <a:pt x="469" y="0"/>
                    </a:lnTo>
                    <a:lnTo>
                      <a:pt x="472" y="27"/>
                    </a:lnTo>
                    <a:lnTo>
                      <a:pt x="47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25" name="Freeform 221"/>
              <p:cNvSpPr>
                <a:spLocks/>
              </p:cNvSpPr>
              <p:nvPr/>
            </p:nvSpPr>
            <p:spPr bwMode="auto">
              <a:xfrm>
                <a:off x="3121" y="1485"/>
                <a:ext cx="81" cy="31"/>
              </a:xfrm>
              <a:custGeom>
                <a:avLst/>
                <a:gdLst>
                  <a:gd name="T0" fmla="*/ 160 w 160"/>
                  <a:gd name="T1" fmla="*/ 24 h 60"/>
                  <a:gd name="T2" fmla="*/ 108 w 160"/>
                  <a:gd name="T3" fmla="*/ 44 h 60"/>
                  <a:gd name="T4" fmla="*/ 66 w 160"/>
                  <a:gd name="T5" fmla="*/ 60 h 60"/>
                  <a:gd name="T6" fmla="*/ 19 w 160"/>
                  <a:gd name="T7" fmla="*/ 60 h 60"/>
                  <a:gd name="T8" fmla="*/ 0 w 160"/>
                  <a:gd name="T9" fmla="*/ 41 h 60"/>
                  <a:gd name="T10" fmla="*/ 19 w 160"/>
                  <a:gd name="T11" fmla="*/ 22 h 60"/>
                  <a:gd name="T12" fmla="*/ 57 w 160"/>
                  <a:gd name="T13" fmla="*/ 16 h 60"/>
                  <a:gd name="T14" fmla="*/ 158 w 160"/>
                  <a:gd name="T15" fmla="*/ 0 h 60"/>
                  <a:gd name="T16" fmla="*/ 160 w 160"/>
                  <a:gd name="T17" fmla="*/ 24 h 60"/>
                  <a:gd name="T18" fmla="*/ 160 w 160"/>
                  <a:gd name="T19"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60">
                    <a:moveTo>
                      <a:pt x="160" y="24"/>
                    </a:moveTo>
                    <a:lnTo>
                      <a:pt x="108" y="44"/>
                    </a:lnTo>
                    <a:lnTo>
                      <a:pt x="66" y="60"/>
                    </a:lnTo>
                    <a:lnTo>
                      <a:pt x="19" y="60"/>
                    </a:lnTo>
                    <a:lnTo>
                      <a:pt x="0" y="41"/>
                    </a:lnTo>
                    <a:lnTo>
                      <a:pt x="19" y="22"/>
                    </a:lnTo>
                    <a:lnTo>
                      <a:pt x="57" y="16"/>
                    </a:lnTo>
                    <a:lnTo>
                      <a:pt x="158" y="0"/>
                    </a:lnTo>
                    <a:lnTo>
                      <a:pt x="160" y="24"/>
                    </a:lnTo>
                    <a:lnTo>
                      <a:pt x="16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26" name="Freeform 222"/>
              <p:cNvSpPr>
                <a:spLocks/>
              </p:cNvSpPr>
              <p:nvPr/>
            </p:nvSpPr>
            <p:spPr bwMode="auto">
              <a:xfrm>
                <a:off x="3116" y="1522"/>
                <a:ext cx="64" cy="39"/>
              </a:xfrm>
              <a:custGeom>
                <a:avLst/>
                <a:gdLst>
                  <a:gd name="T0" fmla="*/ 127 w 127"/>
                  <a:gd name="T1" fmla="*/ 25 h 79"/>
                  <a:gd name="T2" fmla="*/ 86 w 127"/>
                  <a:gd name="T3" fmla="*/ 39 h 79"/>
                  <a:gd name="T4" fmla="*/ 52 w 127"/>
                  <a:gd name="T5" fmla="*/ 79 h 79"/>
                  <a:gd name="T6" fmla="*/ 26 w 127"/>
                  <a:gd name="T7" fmla="*/ 79 h 79"/>
                  <a:gd name="T8" fmla="*/ 0 w 127"/>
                  <a:gd name="T9" fmla="*/ 59 h 79"/>
                  <a:gd name="T10" fmla="*/ 19 w 127"/>
                  <a:gd name="T11" fmla="*/ 35 h 79"/>
                  <a:gd name="T12" fmla="*/ 65 w 127"/>
                  <a:gd name="T13" fmla="*/ 10 h 79"/>
                  <a:gd name="T14" fmla="*/ 124 w 127"/>
                  <a:gd name="T15" fmla="*/ 0 h 79"/>
                  <a:gd name="T16" fmla="*/ 127 w 127"/>
                  <a:gd name="T17" fmla="*/ 25 h 79"/>
                  <a:gd name="T18" fmla="*/ 127 w 127"/>
                  <a:gd name="T19"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79">
                    <a:moveTo>
                      <a:pt x="127" y="25"/>
                    </a:moveTo>
                    <a:lnTo>
                      <a:pt x="86" y="39"/>
                    </a:lnTo>
                    <a:lnTo>
                      <a:pt x="52" y="79"/>
                    </a:lnTo>
                    <a:lnTo>
                      <a:pt x="26" y="79"/>
                    </a:lnTo>
                    <a:lnTo>
                      <a:pt x="0" y="59"/>
                    </a:lnTo>
                    <a:lnTo>
                      <a:pt x="19" y="35"/>
                    </a:lnTo>
                    <a:lnTo>
                      <a:pt x="65" y="10"/>
                    </a:lnTo>
                    <a:lnTo>
                      <a:pt x="124" y="0"/>
                    </a:lnTo>
                    <a:lnTo>
                      <a:pt x="127" y="25"/>
                    </a:lnTo>
                    <a:lnTo>
                      <a:pt x="127"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27" name="Freeform 223"/>
              <p:cNvSpPr>
                <a:spLocks/>
              </p:cNvSpPr>
              <p:nvPr/>
            </p:nvSpPr>
            <p:spPr bwMode="auto">
              <a:xfrm>
                <a:off x="2995" y="1314"/>
                <a:ext cx="483" cy="330"/>
              </a:xfrm>
              <a:custGeom>
                <a:avLst/>
                <a:gdLst>
                  <a:gd name="T0" fmla="*/ 894 w 967"/>
                  <a:gd name="T1" fmla="*/ 184 h 662"/>
                  <a:gd name="T2" fmla="*/ 871 w 967"/>
                  <a:gd name="T3" fmla="*/ 177 h 662"/>
                  <a:gd name="T4" fmla="*/ 967 w 967"/>
                  <a:gd name="T5" fmla="*/ 269 h 662"/>
                  <a:gd name="T6" fmla="*/ 964 w 967"/>
                  <a:gd name="T7" fmla="*/ 299 h 662"/>
                  <a:gd name="T8" fmla="*/ 935 w 967"/>
                  <a:gd name="T9" fmla="*/ 326 h 662"/>
                  <a:gd name="T10" fmla="*/ 866 w 967"/>
                  <a:gd name="T11" fmla="*/ 360 h 662"/>
                  <a:gd name="T12" fmla="*/ 824 w 967"/>
                  <a:gd name="T13" fmla="*/ 345 h 662"/>
                  <a:gd name="T14" fmla="*/ 840 w 967"/>
                  <a:gd name="T15" fmla="*/ 305 h 662"/>
                  <a:gd name="T16" fmla="*/ 901 w 967"/>
                  <a:gd name="T17" fmla="*/ 274 h 662"/>
                  <a:gd name="T18" fmla="*/ 831 w 967"/>
                  <a:gd name="T19" fmla="*/ 164 h 662"/>
                  <a:gd name="T20" fmla="*/ 773 w 967"/>
                  <a:gd name="T21" fmla="*/ 133 h 662"/>
                  <a:gd name="T22" fmla="*/ 708 w 967"/>
                  <a:gd name="T23" fmla="*/ 118 h 662"/>
                  <a:gd name="T24" fmla="*/ 535 w 967"/>
                  <a:gd name="T25" fmla="*/ 78 h 662"/>
                  <a:gd name="T26" fmla="*/ 470 w 967"/>
                  <a:gd name="T27" fmla="*/ 57 h 662"/>
                  <a:gd name="T28" fmla="*/ 413 w 967"/>
                  <a:gd name="T29" fmla="*/ 43 h 662"/>
                  <a:gd name="T30" fmla="*/ 308 w 967"/>
                  <a:gd name="T31" fmla="*/ 69 h 662"/>
                  <a:gd name="T32" fmla="*/ 183 w 967"/>
                  <a:gd name="T33" fmla="*/ 213 h 662"/>
                  <a:gd name="T34" fmla="*/ 133 w 967"/>
                  <a:gd name="T35" fmla="*/ 247 h 662"/>
                  <a:gd name="T36" fmla="*/ 47 w 967"/>
                  <a:gd name="T37" fmla="*/ 362 h 662"/>
                  <a:gd name="T38" fmla="*/ 40 w 967"/>
                  <a:gd name="T39" fmla="*/ 425 h 662"/>
                  <a:gd name="T40" fmla="*/ 71 w 967"/>
                  <a:gd name="T41" fmla="*/ 501 h 662"/>
                  <a:gd name="T42" fmla="*/ 76 w 967"/>
                  <a:gd name="T43" fmla="*/ 612 h 662"/>
                  <a:gd name="T44" fmla="*/ 70 w 967"/>
                  <a:gd name="T45" fmla="*/ 662 h 662"/>
                  <a:gd name="T46" fmla="*/ 58 w 967"/>
                  <a:gd name="T47" fmla="*/ 651 h 662"/>
                  <a:gd name="T48" fmla="*/ 31 w 967"/>
                  <a:gd name="T49" fmla="*/ 529 h 662"/>
                  <a:gd name="T50" fmla="*/ 0 w 967"/>
                  <a:gd name="T51" fmla="*/ 443 h 662"/>
                  <a:gd name="T52" fmla="*/ 16 w 967"/>
                  <a:gd name="T53" fmla="*/ 367 h 662"/>
                  <a:gd name="T54" fmla="*/ 60 w 967"/>
                  <a:gd name="T55" fmla="*/ 296 h 662"/>
                  <a:gd name="T56" fmla="*/ 114 w 967"/>
                  <a:gd name="T57" fmla="*/ 230 h 662"/>
                  <a:gd name="T58" fmla="*/ 154 w 967"/>
                  <a:gd name="T59" fmla="*/ 166 h 662"/>
                  <a:gd name="T60" fmla="*/ 200 w 967"/>
                  <a:gd name="T61" fmla="*/ 94 h 662"/>
                  <a:gd name="T62" fmla="*/ 229 w 967"/>
                  <a:gd name="T63" fmla="*/ 62 h 662"/>
                  <a:gd name="T64" fmla="*/ 263 w 967"/>
                  <a:gd name="T65" fmla="*/ 33 h 662"/>
                  <a:gd name="T66" fmla="*/ 308 w 967"/>
                  <a:gd name="T67" fmla="*/ 11 h 662"/>
                  <a:gd name="T68" fmla="*/ 362 w 967"/>
                  <a:gd name="T69" fmla="*/ 0 h 662"/>
                  <a:gd name="T70" fmla="*/ 513 w 967"/>
                  <a:gd name="T71" fmla="*/ 24 h 662"/>
                  <a:gd name="T72" fmla="*/ 714 w 967"/>
                  <a:gd name="T73" fmla="*/ 51 h 662"/>
                  <a:gd name="T74" fmla="*/ 808 w 967"/>
                  <a:gd name="T75" fmla="*/ 75 h 662"/>
                  <a:gd name="T76" fmla="*/ 895 w 967"/>
                  <a:gd name="T77" fmla="*/ 144 h 662"/>
                  <a:gd name="T78" fmla="*/ 894 w 967"/>
                  <a:gd name="T79" fmla="*/ 184 h 662"/>
                  <a:gd name="T80" fmla="*/ 894 w 967"/>
                  <a:gd name="T81" fmla="*/ 184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7" h="662">
                    <a:moveTo>
                      <a:pt x="894" y="184"/>
                    </a:moveTo>
                    <a:lnTo>
                      <a:pt x="871" y="177"/>
                    </a:lnTo>
                    <a:lnTo>
                      <a:pt x="967" y="269"/>
                    </a:lnTo>
                    <a:lnTo>
                      <a:pt x="964" y="299"/>
                    </a:lnTo>
                    <a:lnTo>
                      <a:pt x="935" y="326"/>
                    </a:lnTo>
                    <a:lnTo>
                      <a:pt x="866" y="360"/>
                    </a:lnTo>
                    <a:lnTo>
                      <a:pt x="824" y="345"/>
                    </a:lnTo>
                    <a:lnTo>
                      <a:pt x="840" y="305"/>
                    </a:lnTo>
                    <a:lnTo>
                      <a:pt x="901" y="274"/>
                    </a:lnTo>
                    <a:lnTo>
                      <a:pt x="831" y="164"/>
                    </a:lnTo>
                    <a:lnTo>
                      <a:pt x="773" y="133"/>
                    </a:lnTo>
                    <a:lnTo>
                      <a:pt x="708" y="118"/>
                    </a:lnTo>
                    <a:lnTo>
                      <a:pt x="535" y="78"/>
                    </a:lnTo>
                    <a:lnTo>
                      <a:pt x="470" y="57"/>
                    </a:lnTo>
                    <a:lnTo>
                      <a:pt x="413" y="43"/>
                    </a:lnTo>
                    <a:lnTo>
                      <a:pt x="308" y="69"/>
                    </a:lnTo>
                    <a:lnTo>
                      <a:pt x="183" y="213"/>
                    </a:lnTo>
                    <a:lnTo>
                      <a:pt x="133" y="247"/>
                    </a:lnTo>
                    <a:lnTo>
                      <a:pt x="47" y="362"/>
                    </a:lnTo>
                    <a:lnTo>
                      <a:pt x="40" y="425"/>
                    </a:lnTo>
                    <a:lnTo>
                      <a:pt x="71" y="501"/>
                    </a:lnTo>
                    <a:lnTo>
                      <a:pt x="76" y="612"/>
                    </a:lnTo>
                    <a:lnTo>
                      <a:pt x="70" y="662"/>
                    </a:lnTo>
                    <a:lnTo>
                      <a:pt x="58" y="651"/>
                    </a:lnTo>
                    <a:lnTo>
                      <a:pt x="31" y="529"/>
                    </a:lnTo>
                    <a:lnTo>
                      <a:pt x="0" y="443"/>
                    </a:lnTo>
                    <a:lnTo>
                      <a:pt x="16" y="367"/>
                    </a:lnTo>
                    <a:lnTo>
                      <a:pt x="60" y="296"/>
                    </a:lnTo>
                    <a:lnTo>
                      <a:pt x="114" y="230"/>
                    </a:lnTo>
                    <a:lnTo>
                      <a:pt x="154" y="166"/>
                    </a:lnTo>
                    <a:lnTo>
                      <a:pt x="200" y="94"/>
                    </a:lnTo>
                    <a:lnTo>
                      <a:pt x="229" y="62"/>
                    </a:lnTo>
                    <a:lnTo>
                      <a:pt x="263" y="33"/>
                    </a:lnTo>
                    <a:lnTo>
                      <a:pt x="308" y="11"/>
                    </a:lnTo>
                    <a:lnTo>
                      <a:pt x="362" y="0"/>
                    </a:lnTo>
                    <a:lnTo>
                      <a:pt x="513" y="24"/>
                    </a:lnTo>
                    <a:lnTo>
                      <a:pt x="714" y="51"/>
                    </a:lnTo>
                    <a:lnTo>
                      <a:pt x="808" y="75"/>
                    </a:lnTo>
                    <a:lnTo>
                      <a:pt x="895" y="144"/>
                    </a:lnTo>
                    <a:lnTo>
                      <a:pt x="894" y="184"/>
                    </a:lnTo>
                    <a:lnTo>
                      <a:pt x="894" y="1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28" name="Freeform 224"/>
              <p:cNvSpPr>
                <a:spLocks/>
              </p:cNvSpPr>
              <p:nvPr/>
            </p:nvSpPr>
            <p:spPr bwMode="auto">
              <a:xfrm>
                <a:off x="3220" y="1499"/>
                <a:ext cx="119" cy="53"/>
              </a:xfrm>
              <a:custGeom>
                <a:avLst/>
                <a:gdLst>
                  <a:gd name="T0" fmla="*/ 185 w 239"/>
                  <a:gd name="T1" fmla="*/ 24 h 105"/>
                  <a:gd name="T2" fmla="*/ 239 w 239"/>
                  <a:gd name="T3" fmla="*/ 81 h 105"/>
                  <a:gd name="T4" fmla="*/ 232 w 239"/>
                  <a:gd name="T5" fmla="*/ 99 h 105"/>
                  <a:gd name="T6" fmla="*/ 214 w 239"/>
                  <a:gd name="T7" fmla="*/ 105 h 105"/>
                  <a:gd name="T8" fmla="*/ 190 w 239"/>
                  <a:gd name="T9" fmla="*/ 81 h 105"/>
                  <a:gd name="T10" fmla="*/ 194 w 239"/>
                  <a:gd name="T11" fmla="*/ 67 h 105"/>
                  <a:gd name="T12" fmla="*/ 146 w 239"/>
                  <a:gd name="T13" fmla="*/ 33 h 105"/>
                  <a:gd name="T14" fmla="*/ 10 w 239"/>
                  <a:gd name="T15" fmla="*/ 65 h 105"/>
                  <a:gd name="T16" fmla="*/ 0 w 239"/>
                  <a:gd name="T17" fmla="*/ 42 h 105"/>
                  <a:gd name="T18" fmla="*/ 82 w 239"/>
                  <a:gd name="T19" fmla="*/ 9 h 105"/>
                  <a:gd name="T20" fmla="*/ 171 w 239"/>
                  <a:gd name="T21" fmla="*/ 0 h 105"/>
                  <a:gd name="T22" fmla="*/ 185 w 239"/>
                  <a:gd name="T23" fmla="*/ 24 h 105"/>
                  <a:gd name="T24" fmla="*/ 185 w 239"/>
                  <a:gd name="T25"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105">
                    <a:moveTo>
                      <a:pt x="185" y="24"/>
                    </a:moveTo>
                    <a:lnTo>
                      <a:pt x="239" y="81"/>
                    </a:lnTo>
                    <a:lnTo>
                      <a:pt x="232" y="99"/>
                    </a:lnTo>
                    <a:lnTo>
                      <a:pt x="214" y="105"/>
                    </a:lnTo>
                    <a:lnTo>
                      <a:pt x="190" y="81"/>
                    </a:lnTo>
                    <a:lnTo>
                      <a:pt x="194" y="67"/>
                    </a:lnTo>
                    <a:lnTo>
                      <a:pt x="146" y="33"/>
                    </a:lnTo>
                    <a:lnTo>
                      <a:pt x="10" y="65"/>
                    </a:lnTo>
                    <a:lnTo>
                      <a:pt x="0" y="42"/>
                    </a:lnTo>
                    <a:lnTo>
                      <a:pt x="82" y="9"/>
                    </a:lnTo>
                    <a:lnTo>
                      <a:pt x="171" y="0"/>
                    </a:lnTo>
                    <a:lnTo>
                      <a:pt x="185" y="24"/>
                    </a:lnTo>
                    <a:lnTo>
                      <a:pt x="185"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29" name="Freeform 225"/>
              <p:cNvSpPr>
                <a:spLocks/>
              </p:cNvSpPr>
              <p:nvPr/>
            </p:nvSpPr>
            <p:spPr bwMode="auto">
              <a:xfrm>
                <a:off x="3369" y="1524"/>
                <a:ext cx="77" cy="59"/>
              </a:xfrm>
              <a:custGeom>
                <a:avLst/>
                <a:gdLst>
                  <a:gd name="T0" fmla="*/ 124 w 153"/>
                  <a:gd name="T1" fmla="*/ 49 h 118"/>
                  <a:gd name="T2" fmla="*/ 141 w 153"/>
                  <a:gd name="T3" fmla="*/ 57 h 118"/>
                  <a:gd name="T4" fmla="*/ 153 w 153"/>
                  <a:gd name="T5" fmla="*/ 86 h 118"/>
                  <a:gd name="T6" fmla="*/ 137 w 153"/>
                  <a:gd name="T7" fmla="*/ 116 h 118"/>
                  <a:gd name="T8" fmla="*/ 106 w 153"/>
                  <a:gd name="T9" fmla="*/ 118 h 118"/>
                  <a:gd name="T10" fmla="*/ 98 w 153"/>
                  <a:gd name="T11" fmla="*/ 90 h 118"/>
                  <a:gd name="T12" fmla="*/ 76 w 153"/>
                  <a:gd name="T13" fmla="*/ 32 h 118"/>
                  <a:gd name="T14" fmla="*/ 6 w 153"/>
                  <a:gd name="T15" fmla="*/ 46 h 118"/>
                  <a:gd name="T16" fmla="*/ 0 w 153"/>
                  <a:gd name="T17" fmla="*/ 21 h 118"/>
                  <a:gd name="T18" fmla="*/ 80 w 153"/>
                  <a:gd name="T19" fmla="*/ 0 h 118"/>
                  <a:gd name="T20" fmla="*/ 121 w 153"/>
                  <a:gd name="T21" fmla="*/ 8 h 118"/>
                  <a:gd name="T22" fmla="*/ 124 w 153"/>
                  <a:gd name="T23" fmla="*/ 49 h 118"/>
                  <a:gd name="T24" fmla="*/ 124 w 153"/>
                  <a:gd name="T25" fmla="*/ 4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118">
                    <a:moveTo>
                      <a:pt x="124" y="49"/>
                    </a:moveTo>
                    <a:lnTo>
                      <a:pt x="141" y="57"/>
                    </a:lnTo>
                    <a:lnTo>
                      <a:pt x="153" y="86"/>
                    </a:lnTo>
                    <a:lnTo>
                      <a:pt x="137" y="116"/>
                    </a:lnTo>
                    <a:lnTo>
                      <a:pt x="106" y="118"/>
                    </a:lnTo>
                    <a:lnTo>
                      <a:pt x="98" y="90"/>
                    </a:lnTo>
                    <a:lnTo>
                      <a:pt x="76" y="32"/>
                    </a:lnTo>
                    <a:lnTo>
                      <a:pt x="6" y="46"/>
                    </a:lnTo>
                    <a:lnTo>
                      <a:pt x="0" y="21"/>
                    </a:lnTo>
                    <a:lnTo>
                      <a:pt x="80" y="0"/>
                    </a:lnTo>
                    <a:lnTo>
                      <a:pt x="121" y="8"/>
                    </a:lnTo>
                    <a:lnTo>
                      <a:pt x="124" y="49"/>
                    </a:lnTo>
                    <a:lnTo>
                      <a:pt x="124"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30" name="Freeform 226"/>
              <p:cNvSpPr>
                <a:spLocks/>
              </p:cNvSpPr>
              <p:nvPr/>
            </p:nvSpPr>
            <p:spPr bwMode="auto">
              <a:xfrm>
                <a:off x="3298" y="1523"/>
                <a:ext cx="70" cy="177"/>
              </a:xfrm>
              <a:custGeom>
                <a:avLst/>
                <a:gdLst>
                  <a:gd name="T0" fmla="*/ 35 w 140"/>
                  <a:gd name="T1" fmla="*/ 326 h 353"/>
                  <a:gd name="T2" fmla="*/ 17 w 140"/>
                  <a:gd name="T3" fmla="*/ 353 h 353"/>
                  <a:gd name="T4" fmla="*/ 0 w 140"/>
                  <a:gd name="T5" fmla="*/ 332 h 353"/>
                  <a:gd name="T6" fmla="*/ 12 w 140"/>
                  <a:gd name="T7" fmla="*/ 307 h 353"/>
                  <a:gd name="T8" fmla="*/ 35 w 140"/>
                  <a:gd name="T9" fmla="*/ 299 h 353"/>
                  <a:gd name="T10" fmla="*/ 87 w 140"/>
                  <a:gd name="T11" fmla="*/ 286 h 353"/>
                  <a:gd name="T12" fmla="*/ 94 w 140"/>
                  <a:gd name="T13" fmla="*/ 164 h 353"/>
                  <a:gd name="T14" fmla="*/ 105 w 140"/>
                  <a:gd name="T15" fmla="*/ 15 h 353"/>
                  <a:gd name="T16" fmla="*/ 125 w 140"/>
                  <a:gd name="T17" fmla="*/ 0 h 353"/>
                  <a:gd name="T18" fmla="*/ 140 w 140"/>
                  <a:gd name="T19" fmla="*/ 20 h 353"/>
                  <a:gd name="T20" fmla="*/ 120 w 140"/>
                  <a:gd name="T21" fmla="*/ 166 h 353"/>
                  <a:gd name="T22" fmla="*/ 123 w 140"/>
                  <a:gd name="T23" fmla="*/ 241 h 353"/>
                  <a:gd name="T24" fmla="*/ 122 w 140"/>
                  <a:gd name="T25" fmla="*/ 307 h 353"/>
                  <a:gd name="T26" fmla="*/ 82 w 140"/>
                  <a:gd name="T27" fmla="*/ 324 h 353"/>
                  <a:gd name="T28" fmla="*/ 35 w 140"/>
                  <a:gd name="T29" fmla="*/ 326 h 353"/>
                  <a:gd name="T30" fmla="*/ 35 w 140"/>
                  <a:gd name="T31" fmla="*/ 32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353">
                    <a:moveTo>
                      <a:pt x="35" y="326"/>
                    </a:moveTo>
                    <a:lnTo>
                      <a:pt x="17" y="353"/>
                    </a:lnTo>
                    <a:lnTo>
                      <a:pt x="0" y="332"/>
                    </a:lnTo>
                    <a:lnTo>
                      <a:pt x="12" y="307"/>
                    </a:lnTo>
                    <a:lnTo>
                      <a:pt x="35" y="299"/>
                    </a:lnTo>
                    <a:lnTo>
                      <a:pt x="87" y="286"/>
                    </a:lnTo>
                    <a:lnTo>
                      <a:pt x="94" y="164"/>
                    </a:lnTo>
                    <a:lnTo>
                      <a:pt x="105" y="15"/>
                    </a:lnTo>
                    <a:lnTo>
                      <a:pt x="125" y="0"/>
                    </a:lnTo>
                    <a:lnTo>
                      <a:pt x="140" y="20"/>
                    </a:lnTo>
                    <a:lnTo>
                      <a:pt x="120" y="166"/>
                    </a:lnTo>
                    <a:lnTo>
                      <a:pt x="123" y="241"/>
                    </a:lnTo>
                    <a:lnTo>
                      <a:pt x="122" y="307"/>
                    </a:lnTo>
                    <a:lnTo>
                      <a:pt x="82" y="324"/>
                    </a:lnTo>
                    <a:lnTo>
                      <a:pt x="35" y="326"/>
                    </a:lnTo>
                    <a:lnTo>
                      <a:pt x="35" y="3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31" name="Freeform 227"/>
              <p:cNvSpPr>
                <a:spLocks/>
              </p:cNvSpPr>
              <p:nvPr/>
            </p:nvSpPr>
            <p:spPr bwMode="auto">
              <a:xfrm>
                <a:off x="3217" y="1602"/>
                <a:ext cx="132" cy="54"/>
              </a:xfrm>
              <a:custGeom>
                <a:avLst/>
                <a:gdLst>
                  <a:gd name="T0" fmla="*/ 26 w 264"/>
                  <a:gd name="T1" fmla="*/ 11 h 106"/>
                  <a:gd name="T2" fmla="*/ 64 w 264"/>
                  <a:gd name="T3" fmla="*/ 60 h 106"/>
                  <a:gd name="T4" fmla="*/ 118 w 264"/>
                  <a:gd name="T5" fmla="*/ 73 h 106"/>
                  <a:gd name="T6" fmla="*/ 238 w 264"/>
                  <a:gd name="T7" fmla="*/ 48 h 106"/>
                  <a:gd name="T8" fmla="*/ 264 w 264"/>
                  <a:gd name="T9" fmla="*/ 58 h 106"/>
                  <a:gd name="T10" fmla="*/ 248 w 264"/>
                  <a:gd name="T11" fmla="*/ 88 h 106"/>
                  <a:gd name="T12" fmla="*/ 197 w 264"/>
                  <a:gd name="T13" fmla="*/ 106 h 106"/>
                  <a:gd name="T14" fmla="*/ 76 w 264"/>
                  <a:gd name="T15" fmla="*/ 99 h 106"/>
                  <a:gd name="T16" fmla="*/ 0 w 264"/>
                  <a:gd name="T17" fmla="*/ 15 h 106"/>
                  <a:gd name="T18" fmla="*/ 10 w 264"/>
                  <a:gd name="T19" fmla="*/ 0 h 106"/>
                  <a:gd name="T20" fmla="*/ 26 w 264"/>
                  <a:gd name="T21" fmla="*/ 11 h 106"/>
                  <a:gd name="T22" fmla="*/ 26 w 264"/>
                  <a:gd name="T23"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 h="106">
                    <a:moveTo>
                      <a:pt x="26" y="11"/>
                    </a:moveTo>
                    <a:lnTo>
                      <a:pt x="64" y="60"/>
                    </a:lnTo>
                    <a:lnTo>
                      <a:pt x="118" y="73"/>
                    </a:lnTo>
                    <a:lnTo>
                      <a:pt x="238" y="48"/>
                    </a:lnTo>
                    <a:lnTo>
                      <a:pt x="264" y="58"/>
                    </a:lnTo>
                    <a:lnTo>
                      <a:pt x="248" y="88"/>
                    </a:lnTo>
                    <a:lnTo>
                      <a:pt x="197" y="106"/>
                    </a:lnTo>
                    <a:lnTo>
                      <a:pt x="76" y="99"/>
                    </a:lnTo>
                    <a:lnTo>
                      <a:pt x="0" y="15"/>
                    </a:lnTo>
                    <a:lnTo>
                      <a:pt x="10" y="0"/>
                    </a:lnTo>
                    <a:lnTo>
                      <a:pt x="26" y="11"/>
                    </a:lnTo>
                    <a:lnTo>
                      <a:pt x="2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32" name="Freeform 228"/>
              <p:cNvSpPr>
                <a:spLocks/>
              </p:cNvSpPr>
              <p:nvPr/>
            </p:nvSpPr>
            <p:spPr bwMode="auto">
              <a:xfrm>
                <a:off x="3344" y="1640"/>
                <a:ext cx="92" cy="53"/>
              </a:xfrm>
              <a:custGeom>
                <a:avLst/>
                <a:gdLst>
                  <a:gd name="T0" fmla="*/ 178 w 185"/>
                  <a:gd name="T1" fmla="*/ 79 h 107"/>
                  <a:gd name="T2" fmla="*/ 142 w 185"/>
                  <a:gd name="T3" fmla="*/ 97 h 107"/>
                  <a:gd name="T4" fmla="*/ 101 w 185"/>
                  <a:gd name="T5" fmla="*/ 107 h 107"/>
                  <a:gd name="T6" fmla="*/ 38 w 185"/>
                  <a:gd name="T7" fmla="*/ 79 h 107"/>
                  <a:gd name="T8" fmla="*/ 0 w 185"/>
                  <a:gd name="T9" fmla="*/ 18 h 107"/>
                  <a:gd name="T10" fmla="*/ 7 w 185"/>
                  <a:gd name="T11" fmla="*/ 0 h 107"/>
                  <a:gd name="T12" fmla="*/ 24 w 185"/>
                  <a:gd name="T13" fmla="*/ 9 h 107"/>
                  <a:gd name="T14" fmla="*/ 53 w 185"/>
                  <a:gd name="T15" fmla="*/ 49 h 107"/>
                  <a:gd name="T16" fmla="*/ 99 w 185"/>
                  <a:gd name="T17" fmla="*/ 65 h 107"/>
                  <a:gd name="T18" fmla="*/ 162 w 185"/>
                  <a:gd name="T19" fmla="*/ 43 h 107"/>
                  <a:gd name="T20" fmla="*/ 185 w 185"/>
                  <a:gd name="T21" fmla="*/ 46 h 107"/>
                  <a:gd name="T22" fmla="*/ 178 w 185"/>
                  <a:gd name="T23" fmla="*/ 79 h 107"/>
                  <a:gd name="T24" fmla="*/ 178 w 185"/>
                  <a:gd name="T25" fmla="*/ 7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7">
                    <a:moveTo>
                      <a:pt x="178" y="79"/>
                    </a:moveTo>
                    <a:lnTo>
                      <a:pt x="142" y="97"/>
                    </a:lnTo>
                    <a:lnTo>
                      <a:pt x="101" y="107"/>
                    </a:lnTo>
                    <a:lnTo>
                      <a:pt x="38" y="79"/>
                    </a:lnTo>
                    <a:lnTo>
                      <a:pt x="0" y="18"/>
                    </a:lnTo>
                    <a:lnTo>
                      <a:pt x="7" y="0"/>
                    </a:lnTo>
                    <a:lnTo>
                      <a:pt x="24" y="9"/>
                    </a:lnTo>
                    <a:lnTo>
                      <a:pt x="53" y="49"/>
                    </a:lnTo>
                    <a:lnTo>
                      <a:pt x="99" y="65"/>
                    </a:lnTo>
                    <a:lnTo>
                      <a:pt x="162" y="43"/>
                    </a:lnTo>
                    <a:lnTo>
                      <a:pt x="185" y="46"/>
                    </a:lnTo>
                    <a:lnTo>
                      <a:pt x="178" y="79"/>
                    </a:lnTo>
                    <a:lnTo>
                      <a:pt x="178"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33" name="Freeform 229"/>
              <p:cNvSpPr>
                <a:spLocks/>
              </p:cNvSpPr>
              <p:nvPr/>
            </p:nvSpPr>
            <p:spPr bwMode="auto">
              <a:xfrm>
                <a:off x="3094" y="1509"/>
                <a:ext cx="134" cy="86"/>
              </a:xfrm>
              <a:custGeom>
                <a:avLst/>
                <a:gdLst>
                  <a:gd name="T0" fmla="*/ 15 w 267"/>
                  <a:gd name="T1" fmla="*/ 0 h 171"/>
                  <a:gd name="T2" fmla="*/ 105 w 267"/>
                  <a:gd name="T3" fmla="*/ 43 h 171"/>
                  <a:gd name="T4" fmla="*/ 192 w 267"/>
                  <a:gd name="T5" fmla="*/ 99 h 171"/>
                  <a:gd name="T6" fmla="*/ 263 w 267"/>
                  <a:gd name="T7" fmla="*/ 149 h 171"/>
                  <a:gd name="T8" fmla="*/ 267 w 267"/>
                  <a:gd name="T9" fmla="*/ 167 h 171"/>
                  <a:gd name="T10" fmla="*/ 250 w 267"/>
                  <a:gd name="T11" fmla="*/ 171 h 171"/>
                  <a:gd name="T12" fmla="*/ 174 w 267"/>
                  <a:gd name="T13" fmla="*/ 130 h 171"/>
                  <a:gd name="T14" fmla="*/ 8 w 267"/>
                  <a:gd name="T15" fmla="*/ 25 h 171"/>
                  <a:gd name="T16" fmla="*/ 0 w 267"/>
                  <a:gd name="T17" fmla="*/ 8 h 171"/>
                  <a:gd name="T18" fmla="*/ 15 w 267"/>
                  <a:gd name="T19" fmla="*/ 0 h 171"/>
                  <a:gd name="T20" fmla="*/ 15 w 267"/>
                  <a:gd name="T2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7" h="171">
                    <a:moveTo>
                      <a:pt x="15" y="0"/>
                    </a:moveTo>
                    <a:lnTo>
                      <a:pt x="105" y="43"/>
                    </a:lnTo>
                    <a:lnTo>
                      <a:pt x="192" y="99"/>
                    </a:lnTo>
                    <a:lnTo>
                      <a:pt x="263" y="149"/>
                    </a:lnTo>
                    <a:lnTo>
                      <a:pt x="267" y="167"/>
                    </a:lnTo>
                    <a:lnTo>
                      <a:pt x="250" y="171"/>
                    </a:lnTo>
                    <a:lnTo>
                      <a:pt x="174" y="130"/>
                    </a:lnTo>
                    <a:lnTo>
                      <a:pt x="8" y="25"/>
                    </a:lnTo>
                    <a:lnTo>
                      <a:pt x="0" y="8"/>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34" name="Freeform 230"/>
              <p:cNvSpPr>
                <a:spLocks/>
              </p:cNvSpPr>
              <p:nvPr/>
            </p:nvSpPr>
            <p:spPr bwMode="auto">
              <a:xfrm>
                <a:off x="3059" y="1650"/>
                <a:ext cx="269" cy="197"/>
              </a:xfrm>
              <a:custGeom>
                <a:avLst/>
                <a:gdLst>
                  <a:gd name="T0" fmla="*/ 24 w 539"/>
                  <a:gd name="T1" fmla="*/ 6 h 395"/>
                  <a:gd name="T2" fmla="*/ 72 w 539"/>
                  <a:gd name="T3" fmla="*/ 107 h 395"/>
                  <a:gd name="T4" fmla="*/ 94 w 539"/>
                  <a:gd name="T5" fmla="*/ 161 h 395"/>
                  <a:gd name="T6" fmla="*/ 122 w 539"/>
                  <a:gd name="T7" fmla="*/ 210 h 395"/>
                  <a:gd name="T8" fmla="*/ 166 w 539"/>
                  <a:gd name="T9" fmla="*/ 263 h 395"/>
                  <a:gd name="T10" fmla="*/ 222 w 539"/>
                  <a:gd name="T11" fmla="*/ 305 h 395"/>
                  <a:gd name="T12" fmla="*/ 285 w 539"/>
                  <a:gd name="T13" fmla="*/ 332 h 395"/>
                  <a:gd name="T14" fmla="*/ 355 w 539"/>
                  <a:gd name="T15" fmla="*/ 338 h 395"/>
                  <a:gd name="T16" fmla="*/ 449 w 539"/>
                  <a:gd name="T17" fmla="*/ 303 h 395"/>
                  <a:gd name="T18" fmla="*/ 518 w 539"/>
                  <a:gd name="T19" fmla="*/ 234 h 395"/>
                  <a:gd name="T20" fmla="*/ 539 w 539"/>
                  <a:gd name="T21" fmla="*/ 248 h 395"/>
                  <a:gd name="T22" fmla="*/ 519 w 539"/>
                  <a:gd name="T23" fmla="*/ 281 h 395"/>
                  <a:gd name="T24" fmla="*/ 492 w 539"/>
                  <a:gd name="T25" fmla="*/ 316 h 395"/>
                  <a:gd name="T26" fmla="*/ 460 w 539"/>
                  <a:gd name="T27" fmla="*/ 348 h 395"/>
                  <a:gd name="T28" fmla="*/ 429 w 539"/>
                  <a:gd name="T29" fmla="*/ 370 h 395"/>
                  <a:gd name="T30" fmla="*/ 377 w 539"/>
                  <a:gd name="T31" fmla="*/ 389 h 395"/>
                  <a:gd name="T32" fmla="*/ 328 w 539"/>
                  <a:gd name="T33" fmla="*/ 395 h 395"/>
                  <a:gd name="T34" fmla="*/ 240 w 539"/>
                  <a:gd name="T35" fmla="*/ 368 h 395"/>
                  <a:gd name="T36" fmla="*/ 164 w 539"/>
                  <a:gd name="T37" fmla="*/ 307 h 395"/>
                  <a:gd name="T38" fmla="*/ 98 w 539"/>
                  <a:gd name="T39" fmla="*/ 227 h 395"/>
                  <a:gd name="T40" fmla="*/ 42 w 539"/>
                  <a:gd name="T41" fmla="*/ 126 h 395"/>
                  <a:gd name="T42" fmla="*/ 0 w 539"/>
                  <a:gd name="T43" fmla="*/ 17 h 395"/>
                  <a:gd name="T44" fmla="*/ 6 w 539"/>
                  <a:gd name="T45" fmla="*/ 0 h 395"/>
                  <a:gd name="T46" fmla="*/ 24 w 539"/>
                  <a:gd name="T47" fmla="*/ 6 h 395"/>
                  <a:gd name="T48" fmla="*/ 24 w 539"/>
                  <a:gd name="T49" fmla="*/ 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9" h="395">
                    <a:moveTo>
                      <a:pt x="24" y="6"/>
                    </a:moveTo>
                    <a:lnTo>
                      <a:pt x="72" y="107"/>
                    </a:lnTo>
                    <a:lnTo>
                      <a:pt x="94" y="161"/>
                    </a:lnTo>
                    <a:lnTo>
                      <a:pt x="122" y="210"/>
                    </a:lnTo>
                    <a:lnTo>
                      <a:pt x="166" y="263"/>
                    </a:lnTo>
                    <a:lnTo>
                      <a:pt x="222" y="305"/>
                    </a:lnTo>
                    <a:lnTo>
                      <a:pt x="285" y="332"/>
                    </a:lnTo>
                    <a:lnTo>
                      <a:pt x="355" y="338"/>
                    </a:lnTo>
                    <a:lnTo>
                      <a:pt x="449" y="303"/>
                    </a:lnTo>
                    <a:lnTo>
                      <a:pt x="518" y="234"/>
                    </a:lnTo>
                    <a:lnTo>
                      <a:pt x="539" y="248"/>
                    </a:lnTo>
                    <a:lnTo>
                      <a:pt x="519" y="281"/>
                    </a:lnTo>
                    <a:lnTo>
                      <a:pt x="492" y="316"/>
                    </a:lnTo>
                    <a:lnTo>
                      <a:pt x="460" y="348"/>
                    </a:lnTo>
                    <a:lnTo>
                      <a:pt x="429" y="370"/>
                    </a:lnTo>
                    <a:lnTo>
                      <a:pt x="377" y="389"/>
                    </a:lnTo>
                    <a:lnTo>
                      <a:pt x="328" y="395"/>
                    </a:lnTo>
                    <a:lnTo>
                      <a:pt x="240" y="368"/>
                    </a:lnTo>
                    <a:lnTo>
                      <a:pt x="164" y="307"/>
                    </a:lnTo>
                    <a:lnTo>
                      <a:pt x="98" y="227"/>
                    </a:lnTo>
                    <a:lnTo>
                      <a:pt x="42" y="126"/>
                    </a:lnTo>
                    <a:lnTo>
                      <a:pt x="0" y="17"/>
                    </a:lnTo>
                    <a:lnTo>
                      <a:pt x="6" y="0"/>
                    </a:lnTo>
                    <a:lnTo>
                      <a:pt x="24" y="6"/>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35" name="Freeform 231"/>
              <p:cNvSpPr>
                <a:spLocks/>
              </p:cNvSpPr>
              <p:nvPr/>
            </p:nvSpPr>
            <p:spPr bwMode="auto">
              <a:xfrm>
                <a:off x="3177" y="1671"/>
                <a:ext cx="131" cy="51"/>
              </a:xfrm>
              <a:custGeom>
                <a:avLst/>
                <a:gdLst>
                  <a:gd name="T0" fmla="*/ 239 w 261"/>
                  <a:gd name="T1" fmla="*/ 48 h 102"/>
                  <a:gd name="T2" fmla="*/ 200 w 261"/>
                  <a:gd name="T3" fmla="*/ 34 h 102"/>
                  <a:gd name="T4" fmla="*/ 157 w 261"/>
                  <a:gd name="T5" fmla="*/ 48 h 102"/>
                  <a:gd name="T6" fmla="*/ 120 w 261"/>
                  <a:gd name="T7" fmla="*/ 58 h 102"/>
                  <a:gd name="T8" fmla="*/ 52 w 261"/>
                  <a:gd name="T9" fmla="*/ 78 h 102"/>
                  <a:gd name="T10" fmla="*/ 20 w 261"/>
                  <a:gd name="T11" fmla="*/ 102 h 102"/>
                  <a:gd name="T12" fmla="*/ 0 w 261"/>
                  <a:gd name="T13" fmla="*/ 95 h 102"/>
                  <a:gd name="T14" fmla="*/ 6 w 261"/>
                  <a:gd name="T15" fmla="*/ 73 h 102"/>
                  <a:gd name="T16" fmla="*/ 96 w 261"/>
                  <a:gd name="T17" fmla="*/ 33 h 102"/>
                  <a:gd name="T18" fmla="*/ 146 w 261"/>
                  <a:gd name="T19" fmla="*/ 6 h 102"/>
                  <a:gd name="T20" fmla="*/ 209 w 261"/>
                  <a:gd name="T21" fmla="*/ 0 h 102"/>
                  <a:gd name="T22" fmla="*/ 261 w 261"/>
                  <a:gd name="T23" fmla="*/ 34 h 102"/>
                  <a:gd name="T24" fmla="*/ 257 w 261"/>
                  <a:gd name="T25" fmla="*/ 52 h 102"/>
                  <a:gd name="T26" fmla="*/ 239 w 261"/>
                  <a:gd name="T27" fmla="*/ 48 h 102"/>
                  <a:gd name="T28" fmla="*/ 239 w 261"/>
                  <a:gd name="T29"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102">
                    <a:moveTo>
                      <a:pt x="239" y="48"/>
                    </a:moveTo>
                    <a:lnTo>
                      <a:pt x="200" y="34"/>
                    </a:lnTo>
                    <a:lnTo>
                      <a:pt x="157" y="48"/>
                    </a:lnTo>
                    <a:lnTo>
                      <a:pt x="120" y="58"/>
                    </a:lnTo>
                    <a:lnTo>
                      <a:pt x="52" y="78"/>
                    </a:lnTo>
                    <a:lnTo>
                      <a:pt x="20" y="102"/>
                    </a:lnTo>
                    <a:lnTo>
                      <a:pt x="0" y="95"/>
                    </a:lnTo>
                    <a:lnTo>
                      <a:pt x="6" y="73"/>
                    </a:lnTo>
                    <a:lnTo>
                      <a:pt x="96" y="33"/>
                    </a:lnTo>
                    <a:lnTo>
                      <a:pt x="146" y="6"/>
                    </a:lnTo>
                    <a:lnTo>
                      <a:pt x="209" y="0"/>
                    </a:lnTo>
                    <a:lnTo>
                      <a:pt x="261" y="34"/>
                    </a:lnTo>
                    <a:lnTo>
                      <a:pt x="257" y="52"/>
                    </a:lnTo>
                    <a:lnTo>
                      <a:pt x="239" y="48"/>
                    </a:lnTo>
                    <a:lnTo>
                      <a:pt x="23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36" name="Freeform 232"/>
              <p:cNvSpPr>
                <a:spLocks/>
              </p:cNvSpPr>
              <p:nvPr/>
            </p:nvSpPr>
            <p:spPr bwMode="auto">
              <a:xfrm>
                <a:off x="3208" y="1719"/>
                <a:ext cx="145" cy="54"/>
              </a:xfrm>
              <a:custGeom>
                <a:avLst/>
                <a:gdLst>
                  <a:gd name="T0" fmla="*/ 32 w 289"/>
                  <a:gd name="T1" fmla="*/ 15 h 108"/>
                  <a:gd name="T2" fmla="*/ 47 w 289"/>
                  <a:gd name="T3" fmla="*/ 31 h 108"/>
                  <a:gd name="T4" fmla="*/ 75 w 289"/>
                  <a:gd name="T5" fmla="*/ 28 h 108"/>
                  <a:gd name="T6" fmla="*/ 131 w 289"/>
                  <a:gd name="T7" fmla="*/ 31 h 108"/>
                  <a:gd name="T8" fmla="*/ 149 w 289"/>
                  <a:gd name="T9" fmla="*/ 60 h 108"/>
                  <a:gd name="T10" fmla="*/ 190 w 289"/>
                  <a:gd name="T11" fmla="*/ 58 h 108"/>
                  <a:gd name="T12" fmla="*/ 263 w 289"/>
                  <a:gd name="T13" fmla="*/ 86 h 108"/>
                  <a:gd name="T14" fmla="*/ 289 w 289"/>
                  <a:gd name="T15" fmla="*/ 103 h 108"/>
                  <a:gd name="T16" fmla="*/ 259 w 289"/>
                  <a:gd name="T17" fmla="*/ 108 h 108"/>
                  <a:gd name="T18" fmla="*/ 161 w 289"/>
                  <a:gd name="T19" fmla="*/ 93 h 108"/>
                  <a:gd name="T20" fmla="*/ 137 w 289"/>
                  <a:gd name="T21" fmla="*/ 89 h 108"/>
                  <a:gd name="T22" fmla="*/ 113 w 289"/>
                  <a:gd name="T23" fmla="*/ 67 h 108"/>
                  <a:gd name="T24" fmla="*/ 0 w 289"/>
                  <a:gd name="T25" fmla="*/ 19 h 108"/>
                  <a:gd name="T26" fmla="*/ 12 w 289"/>
                  <a:gd name="T27" fmla="*/ 0 h 108"/>
                  <a:gd name="T28" fmla="*/ 32 w 289"/>
                  <a:gd name="T29" fmla="*/ 15 h 108"/>
                  <a:gd name="T30" fmla="*/ 32 w 289"/>
                  <a:gd name="T31"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108">
                    <a:moveTo>
                      <a:pt x="32" y="15"/>
                    </a:moveTo>
                    <a:lnTo>
                      <a:pt x="47" y="31"/>
                    </a:lnTo>
                    <a:lnTo>
                      <a:pt x="75" y="28"/>
                    </a:lnTo>
                    <a:lnTo>
                      <a:pt x="131" y="31"/>
                    </a:lnTo>
                    <a:lnTo>
                      <a:pt x="149" y="60"/>
                    </a:lnTo>
                    <a:lnTo>
                      <a:pt x="190" y="58"/>
                    </a:lnTo>
                    <a:lnTo>
                      <a:pt x="263" y="86"/>
                    </a:lnTo>
                    <a:lnTo>
                      <a:pt x="289" y="103"/>
                    </a:lnTo>
                    <a:lnTo>
                      <a:pt x="259" y="108"/>
                    </a:lnTo>
                    <a:lnTo>
                      <a:pt x="161" y="93"/>
                    </a:lnTo>
                    <a:lnTo>
                      <a:pt x="137" y="89"/>
                    </a:lnTo>
                    <a:lnTo>
                      <a:pt x="113" y="67"/>
                    </a:lnTo>
                    <a:lnTo>
                      <a:pt x="0" y="19"/>
                    </a:lnTo>
                    <a:lnTo>
                      <a:pt x="12" y="0"/>
                    </a:lnTo>
                    <a:lnTo>
                      <a:pt x="32" y="15"/>
                    </a:lnTo>
                    <a:lnTo>
                      <a:pt x="3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37" name="Freeform 233"/>
              <p:cNvSpPr>
                <a:spLocks/>
              </p:cNvSpPr>
              <p:nvPr/>
            </p:nvSpPr>
            <p:spPr bwMode="auto">
              <a:xfrm>
                <a:off x="3319" y="1698"/>
                <a:ext cx="39" cy="75"/>
              </a:xfrm>
              <a:custGeom>
                <a:avLst/>
                <a:gdLst>
                  <a:gd name="T0" fmla="*/ 18 w 76"/>
                  <a:gd name="T1" fmla="*/ 0 h 150"/>
                  <a:gd name="T2" fmla="*/ 59 w 76"/>
                  <a:gd name="T3" fmla="*/ 41 h 150"/>
                  <a:gd name="T4" fmla="*/ 73 w 76"/>
                  <a:gd name="T5" fmla="*/ 99 h 150"/>
                  <a:gd name="T6" fmla="*/ 76 w 76"/>
                  <a:gd name="T7" fmla="*/ 124 h 150"/>
                  <a:gd name="T8" fmla="*/ 75 w 76"/>
                  <a:gd name="T9" fmla="*/ 132 h 150"/>
                  <a:gd name="T10" fmla="*/ 58 w 76"/>
                  <a:gd name="T11" fmla="*/ 150 h 150"/>
                  <a:gd name="T12" fmla="*/ 40 w 76"/>
                  <a:gd name="T13" fmla="*/ 132 h 150"/>
                  <a:gd name="T14" fmla="*/ 7 w 76"/>
                  <a:gd name="T15" fmla="*/ 24 h 150"/>
                  <a:gd name="T16" fmla="*/ 0 w 76"/>
                  <a:gd name="T17" fmla="*/ 6 h 150"/>
                  <a:gd name="T18" fmla="*/ 18 w 76"/>
                  <a:gd name="T19" fmla="*/ 0 h 150"/>
                  <a:gd name="T20" fmla="*/ 18 w 76"/>
                  <a:gd name="T21"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50">
                    <a:moveTo>
                      <a:pt x="18" y="0"/>
                    </a:moveTo>
                    <a:lnTo>
                      <a:pt x="59" y="41"/>
                    </a:lnTo>
                    <a:lnTo>
                      <a:pt x="73" y="99"/>
                    </a:lnTo>
                    <a:lnTo>
                      <a:pt x="76" y="124"/>
                    </a:lnTo>
                    <a:lnTo>
                      <a:pt x="75" y="132"/>
                    </a:lnTo>
                    <a:lnTo>
                      <a:pt x="58" y="150"/>
                    </a:lnTo>
                    <a:lnTo>
                      <a:pt x="40" y="132"/>
                    </a:lnTo>
                    <a:lnTo>
                      <a:pt x="7" y="24"/>
                    </a:lnTo>
                    <a:lnTo>
                      <a:pt x="0" y="6"/>
                    </a:lnTo>
                    <a:lnTo>
                      <a:pt x="18"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38" name="Freeform 234"/>
              <p:cNvSpPr>
                <a:spLocks/>
              </p:cNvSpPr>
              <p:nvPr/>
            </p:nvSpPr>
            <p:spPr bwMode="auto">
              <a:xfrm>
                <a:off x="3421" y="1710"/>
                <a:ext cx="426" cy="365"/>
              </a:xfrm>
              <a:custGeom>
                <a:avLst/>
                <a:gdLst>
                  <a:gd name="T0" fmla="*/ 5 w 852"/>
                  <a:gd name="T1" fmla="*/ 709 h 731"/>
                  <a:gd name="T2" fmla="*/ 456 w 852"/>
                  <a:gd name="T3" fmla="*/ 212 h 731"/>
                  <a:gd name="T4" fmla="*/ 503 w 852"/>
                  <a:gd name="T5" fmla="*/ 161 h 731"/>
                  <a:gd name="T6" fmla="*/ 552 w 852"/>
                  <a:gd name="T7" fmla="*/ 114 h 731"/>
                  <a:gd name="T8" fmla="*/ 603 w 852"/>
                  <a:gd name="T9" fmla="*/ 69 h 731"/>
                  <a:gd name="T10" fmla="*/ 660 w 852"/>
                  <a:gd name="T11" fmla="*/ 29 h 731"/>
                  <a:gd name="T12" fmla="*/ 721 w 852"/>
                  <a:gd name="T13" fmla="*/ 0 h 731"/>
                  <a:gd name="T14" fmla="*/ 793 w 852"/>
                  <a:gd name="T15" fmla="*/ 21 h 731"/>
                  <a:gd name="T16" fmla="*/ 844 w 852"/>
                  <a:gd name="T17" fmla="*/ 76 h 731"/>
                  <a:gd name="T18" fmla="*/ 852 w 852"/>
                  <a:gd name="T19" fmla="*/ 132 h 731"/>
                  <a:gd name="T20" fmla="*/ 831 w 852"/>
                  <a:gd name="T21" fmla="*/ 198 h 731"/>
                  <a:gd name="T22" fmla="*/ 798 w 852"/>
                  <a:gd name="T23" fmla="*/ 265 h 731"/>
                  <a:gd name="T24" fmla="*/ 768 w 852"/>
                  <a:gd name="T25" fmla="*/ 320 h 731"/>
                  <a:gd name="T26" fmla="*/ 721 w 852"/>
                  <a:gd name="T27" fmla="*/ 399 h 731"/>
                  <a:gd name="T28" fmla="*/ 683 w 852"/>
                  <a:gd name="T29" fmla="*/ 463 h 731"/>
                  <a:gd name="T30" fmla="*/ 665 w 852"/>
                  <a:gd name="T31" fmla="*/ 530 h 731"/>
                  <a:gd name="T32" fmla="*/ 679 w 852"/>
                  <a:gd name="T33" fmla="*/ 620 h 731"/>
                  <a:gd name="T34" fmla="*/ 676 w 852"/>
                  <a:gd name="T35" fmla="*/ 638 h 731"/>
                  <a:gd name="T36" fmla="*/ 658 w 852"/>
                  <a:gd name="T37" fmla="*/ 634 h 731"/>
                  <a:gd name="T38" fmla="*/ 622 w 852"/>
                  <a:gd name="T39" fmla="*/ 559 h 731"/>
                  <a:gd name="T40" fmla="*/ 632 w 852"/>
                  <a:gd name="T41" fmla="*/ 461 h 731"/>
                  <a:gd name="T42" fmla="*/ 665 w 852"/>
                  <a:gd name="T43" fmla="*/ 363 h 731"/>
                  <a:gd name="T44" fmla="*/ 700 w 852"/>
                  <a:gd name="T45" fmla="*/ 287 h 731"/>
                  <a:gd name="T46" fmla="*/ 719 w 852"/>
                  <a:gd name="T47" fmla="*/ 249 h 731"/>
                  <a:gd name="T48" fmla="*/ 751 w 852"/>
                  <a:gd name="T49" fmla="*/ 193 h 731"/>
                  <a:gd name="T50" fmla="*/ 790 w 852"/>
                  <a:gd name="T51" fmla="*/ 112 h 731"/>
                  <a:gd name="T52" fmla="*/ 764 w 852"/>
                  <a:gd name="T53" fmla="*/ 72 h 731"/>
                  <a:gd name="T54" fmla="*/ 723 w 852"/>
                  <a:gd name="T55" fmla="*/ 51 h 731"/>
                  <a:gd name="T56" fmla="*/ 606 w 852"/>
                  <a:gd name="T57" fmla="*/ 134 h 731"/>
                  <a:gd name="T58" fmla="*/ 563 w 852"/>
                  <a:gd name="T59" fmla="*/ 175 h 731"/>
                  <a:gd name="T60" fmla="*/ 516 w 852"/>
                  <a:gd name="T61" fmla="*/ 219 h 731"/>
                  <a:gd name="T62" fmla="*/ 466 w 852"/>
                  <a:gd name="T63" fmla="*/ 267 h 731"/>
                  <a:gd name="T64" fmla="*/ 415 w 852"/>
                  <a:gd name="T65" fmla="*/ 319 h 731"/>
                  <a:gd name="T66" fmla="*/ 365 w 852"/>
                  <a:gd name="T67" fmla="*/ 370 h 731"/>
                  <a:gd name="T68" fmla="*/ 315 w 852"/>
                  <a:gd name="T69" fmla="*/ 421 h 731"/>
                  <a:gd name="T70" fmla="*/ 266 w 852"/>
                  <a:gd name="T71" fmla="*/ 471 h 731"/>
                  <a:gd name="T72" fmla="*/ 223 w 852"/>
                  <a:gd name="T73" fmla="*/ 516 h 731"/>
                  <a:gd name="T74" fmla="*/ 149 w 852"/>
                  <a:gd name="T75" fmla="*/ 595 h 731"/>
                  <a:gd name="T76" fmla="*/ 103 w 852"/>
                  <a:gd name="T77" fmla="*/ 645 h 731"/>
                  <a:gd name="T78" fmla="*/ 77 w 852"/>
                  <a:gd name="T79" fmla="*/ 670 h 731"/>
                  <a:gd name="T80" fmla="*/ 34 w 852"/>
                  <a:gd name="T81" fmla="*/ 709 h 731"/>
                  <a:gd name="T82" fmla="*/ 0 w 852"/>
                  <a:gd name="T83" fmla="*/ 731 h 731"/>
                  <a:gd name="T84" fmla="*/ 5 w 852"/>
                  <a:gd name="T85" fmla="*/ 709 h 731"/>
                  <a:gd name="T86" fmla="*/ 5 w 852"/>
                  <a:gd name="T87" fmla="*/ 709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2" h="731">
                    <a:moveTo>
                      <a:pt x="5" y="709"/>
                    </a:moveTo>
                    <a:lnTo>
                      <a:pt x="456" y="212"/>
                    </a:lnTo>
                    <a:lnTo>
                      <a:pt x="503" y="161"/>
                    </a:lnTo>
                    <a:lnTo>
                      <a:pt x="552" y="114"/>
                    </a:lnTo>
                    <a:lnTo>
                      <a:pt x="603" y="69"/>
                    </a:lnTo>
                    <a:lnTo>
                      <a:pt x="660" y="29"/>
                    </a:lnTo>
                    <a:lnTo>
                      <a:pt x="721" y="0"/>
                    </a:lnTo>
                    <a:lnTo>
                      <a:pt x="793" y="21"/>
                    </a:lnTo>
                    <a:lnTo>
                      <a:pt x="844" y="76"/>
                    </a:lnTo>
                    <a:lnTo>
                      <a:pt x="852" y="132"/>
                    </a:lnTo>
                    <a:lnTo>
                      <a:pt x="831" y="198"/>
                    </a:lnTo>
                    <a:lnTo>
                      <a:pt x="798" y="265"/>
                    </a:lnTo>
                    <a:lnTo>
                      <a:pt x="768" y="320"/>
                    </a:lnTo>
                    <a:lnTo>
                      <a:pt x="721" y="399"/>
                    </a:lnTo>
                    <a:lnTo>
                      <a:pt x="683" y="463"/>
                    </a:lnTo>
                    <a:lnTo>
                      <a:pt x="665" y="530"/>
                    </a:lnTo>
                    <a:lnTo>
                      <a:pt x="679" y="620"/>
                    </a:lnTo>
                    <a:lnTo>
                      <a:pt x="676" y="638"/>
                    </a:lnTo>
                    <a:lnTo>
                      <a:pt x="658" y="634"/>
                    </a:lnTo>
                    <a:lnTo>
                      <a:pt x="622" y="559"/>
                    </a:lnTo>
                    <a:lnTo>
                      <a:pt x="632" y="461"/>
                    </a:lnTo>
                    <a:lnTo>
                      <a:pt x="665" y="363"/>
                    </a:lnTo>
                    <a:lnTo>
                      <a:pt x="700" y="287"/>
                    </a:lnTo>
                    <a:lnTo>
                      <a:pt x="719" y="249"/>
                    </a:lnTo>
                    <a:lnTo>
                      <a:pt x="751" y="193"/>
                    </a:lnTo>
                    <a:lnTo>
                      <a:pt x="790" y="112"/>
                    </a:lnTo>
                    <a:lnTo>
                      <a:pt x="764" y="72"/>
                    </a:lnTo>
                    <a:lnTo>
                      <a:pt x="723" y="51"/>
                    </a:lnTo>
                    <a:lnTo>
                      <a:pt x="606" y="134"/>
                    </a:lnTo>
                    <a:lnTo>
                      <a:pt x="563" y="175"/>
                    </a:lnTo>
                    <a:lnTo>
                      <a:pt x="516" y="219"/>
                    </a:lnTo>
                    <a:lnTo>
                      <a:pt x="466" y="267"/>
                    </a:lnTo>
                    <a:lnTo>
                      <a:pt x="415" y="319"/>
                    </a:lnTo>
                    <a:lnTo>
                      <a:pt x="365" y="370"/>
                    </a:lnTo>
                    <a:lnTo>
                      <a:pt x="315" y="421"/>
                    </a:lnTo>
                    <a:lnTo>
                      <a:pt x="266" y="471"/>
                    </a:lnTo>
                    <a:lnTo>
                      <a:pt x="223" y="516"/>
                    </a:lnTo>
                    <a:lnTo>
                      <a:pt x="149" y="595"/>
                    </a:lnTo>
                    <a:lnTo>
                      <a:pt x="103" y="645"/>
                    </a:lnTo>
                    <a:lnTo>
                      <a:pt x="77" y="670"/>
                    </a:lnTo>
                    <a:lnTo>
                      <a:pt x="34" y="709"/>
                    </a:lnTo>
                    <a:lnTo>
                      <a:pt x="0" y="731"/>
                    </a:lnTo>
                    <a:lnTo>
                      <a:pt x="5" y="709"/>
                    </a:lnTo>
                    <a:lnTo>
                      <a:pt x="5" y="7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39" name="Freeform 235"/>
              <p:cNvSpPr>
                <a:spLocks/>
              </p:cNvSpPr>
              <p:nvPr/>
            </p:nvSpPr>
            <p:spPr bwMode="auto">
              <a:xfrm>
                <a:off x="3820" y="1688"/>
                <a:ext cx="220" cy="226"/>
              </a:xfrm>
              <a:custGeom>
                <a:avLst/>
                <a:gdLst>
                  <a:gd name="T0" fmla="*/ 15 w 441"/>
                  <a:gd name="T1" fmla="*/ 0 h 453"/>
                  <a:gd name="T2" fmla="*/ 92 w 441"/>
                  <a:gd name="T3" fmla="*/ 26 h 453"/>
                  <a:gd name="T4" fmla="*/ 154 w 441"/>
                  <a:gd name="T5" fmla="*/ 96 h 453"/>
                  <a:gd name="T6" fmla="*/ 206 w 441"/>
                  <a:gd name="T7" fmla="*/ 179 h 453"/>
                  <a:gd name="T8" fmla="*/ 252 w 441"/>
                  <a:gd name="T9" fmla="*/ 251 h 453"/>
                  <a:gd name="T10" fmla="*/ 316 w 441"/>
                  <a:gd name="T11" fmla="*/ 331 h 453"/>
                  <a:gd name="T12" fmla="*/ 371 w 441"/>
                  <a:gd name="T13" fmla="*/ 385 h 453"/>
                  <a:gd name="T14" fmla="*/ 434 w 441"/>
                  <a:gd name="T15" fmla="*/ 429 h 453"/>
                  <a:gd name="T16" fmla="*/ 441 w 441"/>
                  <a:gd name="T17" fmla="*/ 447 h 453"/>
                  <a:gd name="T18" fmla="*/ 423 w 441"/>
                  <a:gd name="T19" fmla="*/ 453 h 453"/>
                  <a:gd name="T20" fmla="*/ 303 w 441"/>
                  <a:gd name="T21" fmla="*/ 406 h 453"/>
                  <a:gd name="T22" fmla="*/ 226 w 441"/>
                  <a:gd name="T23" fmla="*/ 337 h 453"/>
                  <a:gd name="T24" fmla="*/ 168 w 441"/>
                  <a:gd name="T25" fmla="*/ 247 h 453"/>
                  <a:gd name="T26" fmla="*/ 108 w 441"/>
                  <a:gd name="T27" fmla="*/ 139 h 453"/>
                  <a:gd name="T28" fmla="*/ 72 w 441"/>
                  <a:gd name="T29" fmla="*/ 71 h 453"/>
                  <a:gd name="T30" fmla="*/ 11 w 441"/>
                  <a:gd name="T31" fmla="*/ 25 h 453"/>
                  <a:gd name="T32" fmla="*/ 0 w 441"/>
                  <a:gd name="T33" fmla="*/ 10 h 453"/>
                  <a:gd name="T34" fmla="*/ 15 w 441"/>
                  <a:gd name="T35" fmla="*/ 0 h 453"/>
                  <a:gd name="T36" fmla="*/ 15 w 441"/>
                  <a:gd name="T3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1" h="453">
                    <a:moveTo>
                      <a:pt x="15" y="0"/>
                    </a:moveTo>
                    <a:lnTo>
                      <a:pt x="92" y="26"/>
                    </a:lnTo>
                    <a:lnTo>
                      <a:pt x="154" y="96"/>
                    </a:lnTo>
                    <a:lnTo>
                      <a:pt x="206" y="179"/>
                    </a:lnTo>
                    <a:lnTo>
                      <a:pt x="252" y="251"/>
                    </a:lnTo>
                    <a:lnTo>
                      <a:pt x="316" y="331"/>
                    </a:lnTo>
                    <a:lnTo>
                      <a:pt x="371" y="385"/>
                    </a:lnTo>
                    <a:lnTo>
                      <a:pt x="434" y="429"/>
                    </a:lnTo>
                    <a:lnTo>
                      <a:pt x="441" y="447"/>
                    </a:lnTo>
                    <a:lnTo>
                      <a:pt x="423" y="453"/>
                    </a:lnTo>
                    <a:lnTo>
                      <a:pt x="303" y="406"/>
                    </a:lnTo>
                    <a:lnTo>
                      <a:pt x="226" y="337"/>
                    </a:lnTo>
                    <a:lnTo>
                      <a:pt x="168" y="247"/>
                    </a:lnTo>
                    <a:lnTo>
                      <a:pt x="108" y="139"/>
                    </a:lnTo>
                    <a:lnTo>
                      <a:pt x="72" y="71"/>
                    </a:lnTo>
                    <a:lnTo>
                      <a:pt x="11" y="25"/>
                    </a:lnTo>
                    <a:lnTo>
                      <a:pt x="0" y="10"/>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40" name="Freeform 236"/>
              <p:cNvSpPr>
                <a:spLocks/>
              </p:cNvSpPr>
              <p:nvPr/>
            </p:nvSpPr>
            <p:spPr bwMode="auto">
              <a:xfrm>
                <a:off x="4014" y="1926"/>
                <a:ext cx="64" cy="221"/>
              </a:xfrm>
              <a:custGeom>
                <a:avLst/>
                <a:gdLst>
                  <a:gd name="T0" fmla="*/ 80 w 127"/>
                  <a:gd name="T1" fmla="*/ 3 h 442"/>
                  <a:gd name="T2" fmla="*/ 127 w 127"/>
                  <a:gd name="T3" fmla="*/ 75 h 442"/>
                  <a:gd name="T4" fmla="*/ 119 w 127"/>
                  <a:gd name="T5" fmla="*/ 137 h 442"/>
                  <a:gd name="T6" fmla="*/ 71 w 127"/>
                  <a:gd name="T7" fmla="*/ 273 h 442"/>
                  <a:gd name="T8" fmla="*/ 75 w 127"/>
                  <a:gd name="T9" fmla="*/ 351 h 442"/>
                  <a:gd name="T10" fmla="*/ 101 w 127"/>
                  <a:gd name="T11" fmla="*/ 424 h 442"/>
                  <a:gd name="T12" fmla="*/ 100 w 127"/>
                  <a:gd name="T13" fmla="*/ 442 h 442"/>
                  <a:gd name="T14" fmla="*/ 82 w 127"/>
                  <a:gd name="T15" fmla="*/ 442 h 442"/>
                  <a:gd name="T16" fmla="*/ 39 w 127"/>
                  <a:gd name="T17" fmla="*/ 410 h 442"/>
                  <a:gd name="T18" fmla="*/ 5 w 127"/>
                  <a:gd name="T19" fmla="*/ 374 h 442"/>
                  <a:gd name="T20" fmla="*/ 0 w 127"/>
                  <a:gd name="T21" fmla="*/ 266 h 442"/>
                  <a:gd name="T22" fmla="*/ 15 w 127"/>
                  <a:gd name="T23" fmla="*/ 208 h 442"/>
                  <a:gd name="T24" fmla="*/ 50 w 127"/>
                  <a:gd name="T25" fmla="*/ 153 h 442"/>
                  <a:gd name="T26" fmla="*/ 100 w 127"/>
                  <a:gd name="T27" fmla="*/ 75 h 442"/>
                  <a:gd name="T28" fmla="*/ 84 w 127"/>
                  <a:gd name="T29" fmla="*/ 43 h 442"/>
                  <a:gd name="T30" fmla="*/ 61 w 127"/>
                  <a:gd name="T31" fmla="*/ 18 h 442"/>
                  <a:gd name="T32" fmla="*/ 62 w 127"/>
                  <a:gd name="T33" fmla="*/ 0 h 442"/>
                  <a:gd name="T34" fmla="*/ 80 w 127"/>
                  <a:gd name="T35" fmla="*/ 3 h 442"/>
                  <a:gd name="T36" fmla="*/ 80 w 127"/>
                  <a:gd name="T37" fmla="*/ 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442">
                    <a:moveTo>
                      <a:pt x="80" y="3"/>
                    </a:moveTo>
                    <a:lnTo>
                      <a:pt x="127" y="75"/>
                    </a:lnTo>
                    <a:lnTo>
                      <a:pt x="119" y="137"/>
                    </a:lnTo>
                    <a:lnTo>
                      <a:pt x="71" y="273"/>
                    </a:lnTo>
                    <a:lnTo>
                      <a:pt x="75" y="351"/>
                    </a:lnTo>
                    <a:lnTo>
                      <a:pt x="101" y="424"/>
                    </a:lnTo>
                    <a:lnTo>
                      <a:pt x="100" y="442"/>
                    </a:lnTo>
                    <a:lnTo>
                      <a:pt x="82" y="442"/>
                    </a:lnTo>
                    <a:lnTo>
                      <a:pt x="39" y="410"/>
                    </a:lnTo>
                    <a:lnTo>
                      <a:pt x="5" y="374"/>
                    </a:lnTo>
                    <a:lnTo>
                      <a:pt x="0" y="266"/>
                    </a:lnTo>
                    <a:lnTo>
                      <a:pt x="15" y="208"/>
                    </a:lnTo>
                    <a:lnTo>
                      <a:pt x="50" y="153"/>
                    </a:lnTo>
                    <a:lnTo>
                      <a:pt x="100" y="75"/>
                    </a:lnTo>
                    <a:lnTo>
                      <a:pt x="84" y="43"/>
                    </a:lnTo>
                    <a:lnTo>
                      <a:pt x="61" y="18"/>
                    </a:lnTo>
                    <a:lnTo>
                      <a:pt x="62" y="0"/>
                    </a:lnTo>
                    <a:lnTo>
                      <a:pt x="80" y="3"/>
                    </a:lnTo>
                    <a:lnTo>
                      <a:pt x="8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41" name="Freeform 237"/>
              <p:cNvSpPr>
                <a:spLocks/>
              </p:cNvSpPr>
              <p:nvPr/>
            </p:nvSpPr>
            <p:spPr bwMode="auto">
              <a:xfrm>
                <a:off x="3692" y="1747"/>
                <a:ext cx="94" cy="329"/>
              </a:xfrm>
              <a:custGeom>
                <a:avLst/>
                <a:gdLst>
                  <a:gd name="T0" fmla="*/ 169 w 188"/>
                  <a:gd name="T1" fmla="*/ 4 h 657"/>
                  <a:gd name="T2" fmla="*/ 188 w 188"/>
                  <a:gd name="T3" fmla="*/ 48 h 657"/>
                  <a:gd name="T4" fmla="*/ 177 w 188"/>
                  <a:gd name="T5" fmla="*/ 102 h 657"/>
                  <a:gd name="T6" fmla="*/ 151 w 188"/>
                  <a:gd name="T7" fmla="*/ 156 h 657"/>
                  <a:gd name="T8" fmla="*/ 127 w 188"/>
                  <a:gd name="T9" fmla="*/ 198 h 657"/>
                  <a:gd name="T10" fmla="*/ 68 w 188"/>
                  <a:gd name="T11" fmla="*/ 401 h 657"/>
                  <a:gd name="T12" fmla="*/ 48 w 188"/>
                  <a:gd name="T13" fmla="*/ 522 h 657"/>
                  <a:gd name="T14" fmla="*/ 79 w 188"/>
                  <a:gd name="T15" fmla="*/ 638 h 657"/>
                  <a:gd name="T16" fmla="*/ 77 w 188"/>
                  <a:gd name="T17" fmla="*/ 657 h 657"/>
                  <a:gd name="T18" fmla="*/ 59 w 188"/>
                  <a:gd name="T19" fmla="*/ 655 h 657"/>
                  <a:gd name="T20" fmla="*/ 23 w 188"/>
                  <a:gd name="T21" fmla="*/ 603 h 657"/>
                  <a:gd name="T22" fmla="*/ 4 w 188"/>
                  <a:gd name="T23" fmla="*/ 531 h 657"/>
                  <a:gd name="T24" fmla="*/ 0 w 188"/>
                  <a:gd name="T25" fmla="*/ 455 h 657"/>
                  <a:gd name="T26" fmla="*/ 3 w 188"/>
                  <a:gd name="T27" fmla="*/ 392 h 657"/>
                  <a:gd name="T28" fmla="*/ 36 w 188"/>
                  <a:gd name="T29" fmla="*/ 280 h 657"/>
                  <a:gd name="T30" fmla="*/ 91 w 188"/>
                  <a:gd name="T31" fmla="*/ 176 h 657"/>
                  <a:gd name="T32" fmla="*/ 147 w 188"/>
                  <a:gd name="T33" fmla="*/ 19 h 657"/>
                  <a:gd name="T34" fmla="*/ 151 w 188"/>
                  <a:gd name="T35" fmla="*/ 0 h 657"/>
                  <a:gd name="T36" fmla="*/ 169 w 188"/>
                  <a:gd name="T37" fmla="*/ 4 h 657"/>
                  <a:gd name="T38" fmla="*/ 169 w 188"/>
                  <a:gd name="T39" fmla="*/ 4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657">
                    <a:moveTo>
                      <a:pt x="169" y="4"/>
                    </a:moveTo>
                    <a:lnTo>
                      <a:pt x="188" y="48"/>
                    </a:lnTo>
                    <a:lnTo>
                      <a:pt x="177" y="102"/>
                    </a:lnTo>
                    <a:lnTo>
                      <a:pt x="151" y="156"/>
                    </a:lnTo>
                    <a:lnTo>
                      <a:pt x="127" y="198"/>
                    </a:lnTo>
                    <a:lnTo>
                      <a:pt x="68" y="401"/>
                    </a:lnTo>
                    <a:lnTo>
                      <a:pt x="48" y="522"/>
                    </a:lnTo>
                    <a:lnTo>
                      <a:pt x="79" y="638"/>
                    </a:lnTo>
                    <a:lnTo>
                      <a:pt x="77" y="657"/>
                    </a:lnTo>
                    <a:lnTo>
                      <a:pt x="59" y="655"/>
                    </a:lnTo>
                    <a:lnTo>
                      <a:pt x="23" y="603"/>
                    </a:lnTo>
                    <a:lnTo>
                      <a:pt x="4" y="531"/>
                    </a:lnTo>
                    <a:lnTo>
                      <a:pt x="0" y="455"/>
                    </a:lnTo>
                    <a:lnTo>
                      <a:pt x="3" y="392"/>
                    </a:lnTo>
                    <a:lnTo>
                      <a:pt x="36" y="280"/>
                    </a:lnTo>
                    <a:lnTo>
                      <a:pt x="91" y="176"/>
                    </a:lnTo>
                    <a:lnTo>
                      <a:pt x="147" y="19"/>
                    </a:lnTo>
                    <a:lnTo>
                      <a:pt x="151" y="0"/>
                    </a:lnTo>
                    <a:lnTo>
                      <a:pt x="169" y="4"/>
                    </a:lnTo>
                    <a:lnTo>
                      <a:pt x="16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42" name="Freeform 238"/>
              <p:cNvSpPr>
                <a:spLocks/>
              </p:cNvSpPr>
              <p:nvPr/>
            </p:nvSpPr>
            <p:spPr bwMode="auto">
              <a:xfrm>
                <a:off x="3339" y="1716"/>
                <a:ext cx="200" cy="243"/>
              </a:xfrm>
              <a:custGeom>
                <a:avLst/>
                <a:gdLst>
                  <a:gd name="T0" fmla="*/ 15 w 400"/>
                  <a:gd name="T1" fmla="*/ 0 h 487"/>
                  <a:gd name="T2" fmla="*/ 127 w 400"/>
                  <a:gd name="T3" fmla="*/ 0 h 487"/>
                  <a:gd name="T4" fmla="*/ 230 w 400"/>
                  <a:gd name="T5" fmla="*/ 27 h 487"/>
                  <a:gd name="T6" fmla="*/ 266 w 400"/>
                  <a:gd name="T7" fmla="*/ 83 h 487"/>
                  <a:gd name="T8" fmla="*/ 310 w 400"/>
                  <a:gd name="T9" fmla="*/ 175 h 487"/>
                  <a:gd name="T10" fmla="*/ 365 w 400"/>
                  <a:gd name="T11" fmla="*/ 339 h 487"/>
                  <a:gd name="T12" fmla="*/ 367 w 400"/>
                  <a:gd name="T13" fmla="*/ 412 h 487"/>
                  <a:gd name="T14" fmla="*/ 400 w 400"/>
                  <a:gd name="T15" fmla="*/ 458 h 487"/>
                  <a:gd name="T16" fmla="*/ 390 w 400"/>
                  <a:gd name="T17" fmla="*/ 484 h 487"/>
                  <a:gd name="T18" fmla="*/ 365 w 400"/>
                  <a:gd name="T19" fmla="*/ 487 h 487"/>
                  <a:gd name="T20" fmla="*/ 326 w 400"/>
                  <a:gd name="T21" fmla="*/ 426 h 487"/>
                  <a:gd name="T22" fmla="*/ 306 w 400"/>
                  <a:gd name="T23" fmla="*/ 357 h 487"/>
                  <a:gd name="T24" fmla="*/ 286 w 400"/>
                  <a:gd name="T25" fmla="*/ 293 h 487"/>
                  <a:gd name="T26" fmla="*/ 257 w 400"/>
                  <a:gd name="T27" fmla="*/ 200 h 487"/>
                  <a:gd name="T28" fmla="*/ 227 w 400"/>
                  <a:gd name="T29" fmla="*/ 112 h 487"/>
                  <a:gd name="T30" fmla="*/ 200 w 400"/>
                  <a:gd name="T31" fmla="*/ 62 h 487"/>
                  <a:gd name="T32" fmla="*/ 155 w 400"/>
                  <a:gd name="T33" fmla="*/ 38 h 487"/>
                  <a:gd name="T34" fmla="*/ 106 w 400"/>
                  <a:gd name="T35" fmla="*/ 33 h 487"/>
                  <a:gd name="T36" fmla="*/ 9 w 400"/>
                  <a:gd name="T37" fmla="*/ 24 h 487"/>
                  <a:gd name="T38" fmla="*/ 0 w 400"/>
                  <a:gd name="T39" fmla="*/ 9 h 487"/>
                  <a:gd name="T40" fmla="*/ 15 w 400"/>
                  <a:gd name="T41" fmla="*/ 0 h 487"/>
                  <a:gd name="T42" fmla="*/ 15 w 400"/>
                  <a:gd name="T43"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0" h="487">
                    <a:moveTo>
                      <a:pt x="15" y="0"/>
                    </a:moveTo>
                    <a:lnTo>
                      <a:pt x="127" y="0"/>
                    </a:lnTo>
                    <a:lnTo>
                      <a:pt x="230" y="27"/>
                    </a:lnTo>
                    <a:lnTo>
                      <a:pt x="266" y="83"/>
                    </a:lnTo>
                    <a:lnTo>
                      <a:pt x="310" y="175"/>
                    </a:lnTo>
                    <a:lnTo>
                      <a:pt x="365" y="339"/>
                    </a:lnTo>
                    <a:lnTo>
                      <a:pt x="367" y="412"/>
                    </a:lnTo>
                    <a:lnTo>
                      <a:pt x="400" y="458"/>
                    </a:lnTo>
                    <a:lnTo>
                      <a:pt x="390" y="484"/>
                    </a:lnTo>
                    <a:lnTo>
                      <a:pt x="365" y="487"/>
                    </a:lnTo>
                    <a:lnTo>
                      <a:pt x="326" y="426"/>
                    </a:lnTo>
                    <a:lnTo>
                      <a:pt x="306" y="357"/>
                    </a:lnTo>
                    <a:lnTo>
                      <a:pt x="286" y="293"/>
                    </a:lnTo>
                    <a:lnTo>
                      <a:pt x="257" y="200"/>
                    </a:lnTo>
                    <a:lnTo>
                      <a:pt x="227" y="112"/>
                    </a:lnTo>
                    <a:lnTo>
                      <a:pt x="200" y="62"/>
                    </a:lnTo>
                    <a:lnTo>
                      <a:pt x="155" y="38"/>
                    </a:lnTo>
                    <a:lnTo>
                      <a:pt x="106" y="33"/>
                    </a:lnTo>
                    <a:lnTo>
                      <a:pt x="9" y="24"/>
                    </a:lnTo>
                    <a:lnTo>
                      <a:pt x="0" y="9"/>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43" name="Freeform 239"/>
              <p:cNvSpPr>
                <a:spLocks/>
              </p:cNvSpPr>
              <p:nvPr/>
            </p:nvSpPr>
            <p:spPr bwMode="auto">
              <a:xfrm>
                <a:off x="3340" y="1789"/>
                <a:ext cx="53" cy="260"/>
              </a:xfrm>
              <a:custGeom>
                <a:avLst/>
                <a:gdLst>
                  <a:gd name="T0" fmla="*/ 24 w 107"/>
                  <a:gd name="T1" fmla="*/ 6 h 521"/>
                  <a:gd name="T2" fmla="*/ 86 w 107"/>
                  <a:gd name="T3" fmla="*/ 176 h 521"/>
                  <a:gd name="T4" fmla="*/ 107 w 107"/>
                  <a:gd name="T5" fmla="*/ 363 h 521"/>
                  <a:gd name="T6" fmla="*/ 94 w 107"/>
                  <a:gd name="T7" fmla="*/ 438 h 521"/>
                  <a:gd name="T8" fmla="*/ 76 w 107"/>
                  <a:gd name="T9" fmla="*/ 510 h 521"/>
                  <a:gd name="T10" fmla="*/ 61 w 107"/>
                  <a:gd name="T11" fmla="*/ 521 h 521"/>
                  <a:gd name="T12" fmla="*/ 50 w 107"/>
                  <a:gd name="T13" fmla="*/ 506 h 521"/>
                  <a:gd name="T14" fmla="*/ 50 w 107"/>
                  <a:gd name="T15" fmla="*/ 435 h 521"/>
                  <a:gd name="T16" fmla="*/ 51 w 107"/>
                  <a:gd name="T17" fmla="*/ 363 h 521"/>
                  <a:gd name="T18" fmla="*/ 37 w 107"/>
                  <a:gd name="T19" fmla="*/ 121 h 521"/>
                  <a:gd name="T20" fmla="*/ 0 w 107"/>
                  <a:gd name="T21" fmla="*/ 18 h 521"/>
                  <a:gd name="T22" fmla="*/ 6 w 107"/>
                  <a:gd name="T23" fmla="*/ 0 h 521"/>
                  <a:gd name="T24" fmla="*/ 24 w 107"/>
                  <a:gd name="T25" fmla="*/ 6 h 521"/>
                  <a:gd name="T26" fmla="*/ 24 w 107"/>
                  <a:gd name="T27" fmla="*/ 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521">
                    <a:moveTo>
                      <a:pt x="24" y="6"/>
                    </a:moveTo>
                    <a:lnTo>
                      <a:pt x="86" y="176"/>
                    </a:lnTo>
                    <a:lnTo>
                      <a:pt x="107" y="363"/>
                    </a:lnTo>
                    <a:lnTo>
                      <a:pt x="94" y="438"/>
                    </a:lnTo>
                    <a:lnTo>
                      <a:pt x="76" y="510"/>
                    </a:lnTo>
                    <a:lnTo>
                      <a:pt x="61" y="521"/>
                    </a:lnTo>
                    <a:lnTo>
                      <a:pt x="50" y="506"/>
                    </a:lnTo>
                    <a:lnTo>
                      <a:pt x="50" y="435"/>
                    </a:lnTo>
                    <a:lnTo>
                      <a:pt x="51" y="363"/>
                    </a:lnTo>
                    <a:lnTo>
                      <a:pt x="37" y="121"/>
                    </a:lnTo>
                    <a:lnTo>
                      <a:pt x="0" y="18"/>
                    </a:lnTo>
                    <a:lnTo>
                      <a:pt x="6" y="0"/>
                    </a:lnTo>
                    <a:lnTo>
                      <a:pt x="24" y="6"/>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44" name="Freeform 240"/>
              <p:cNvSpPr>
                <a:spLocks/>
              </p:cNvSpPr>
              <p:nvPr/>
            </p:nvSpPr>
            <p:spPr bwMode="auto">
              <a:xfrm>
                <a:off x="3230" y="1845"/>
                <a:ext cx="25" cy="91"/>
              </a:xfrm>
              <a:custGeom>
                <a:avLst/>
                <a:gdLst>
                  <a:gd name="T0" fmla="*/ 43 w 50"/>
                  <a:gd name="T1" fmla="*/ 11 h 183"/>
                  <a:gd name="T2" fmla="*/ 50 w 50"/>
                  <a:gd name="T3" fmla="*/ 161 h 183"/>
                  <a:gd name="T4" fmla="*/ 21 w 50"/>
                  <a:gd name="T5" fmla="*/ 183 h 183"/>
                  <a:gd name="T6" fmla="*/ 0 w 50"/>
                  <a:gd name="T7" fmla="*/ 154 h 183"/>
                  <a:gd name="T8" fmla="*/ 21 w 50"/>
                  <a:gd name="T9" fmla="*/ 46 h 183"/>
                  <a:gd name="T10" fmla="*/ 17 w 50"/>
                  <a:gd name="T11" fmla="*/ 17 h 183"/>
                  <a:gd name="T12" fmla="*/ 28 w 50"/>
                  <a:gd name="T13" fmla="*/ 0 h 183"/>
                  <a:gd name="T14" fmla="*/ 43 w 50"/>
                  <a:gd name="T15" fmla="*/ 11 h 183"/>
                  <a:gd name="T16" fmla="*/ 43 w 50"/>
                  <a:gd name="T17" fmla="*/ 1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83">
                    <a:moveTo>
                      <a:pt x="43" y="11"/>
                    </a:moveTo>
                    <a:lnTo>
                      <a:pt x="50" y="161"/>
                    </a:lnTo>
                    <a:lnTo>
                      <a:pt x="21" y="183"/>
                    </a:lnTo>
                    <a:lnTo>
                      <a:pt x="0" y="154"/>
                    </a:lnTo>
                    <a:lnTo>
                      <a:pt x="21" y="46"/>
                    </a:lnTo>
                    <a:lnTo>
                      <a:pt x="17" y="17"/>
                    </a:lnTo>
                    <a:lnTo>
                      <a:pt x="28" y="0"/>
                    </a:lnTo>
                    <a:lnTo>
                      <a:pt x="43" y="11"/>
                    </a:lnTo>
                    <a:lnTo>
                      <a:pt x="4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45" name="Freeform 241"/>
              <p:cNvSpPr>
                <a:spLocks/>
              </p:cNvSpPr>
              <p:nvPr/>
            </p:nvSpPr>
            <p:spPr bwMode="auto">
              <a:xfrm>
                <a:off x="3051" y="1997"/>
                <a:ext cx="35" cy="82"/>
              </a:xfrm>
              <a:custGeom>
                <a:avLst/>
                <a:gdLst>
                  <a:gd name="T0" fmla="*/ 35 w 69"/>
                  <a:gd name="T1" fmla="*/ 13 h 163"/>
                  <a:gd name="T2" fmla="*/ 69 w 69"/>
                  <a:gd name="T3" fmla="*/ 146 h 163"/>
                  <a:gd name="T4" fmla="*/ 64 w 69"/>
                  <a:gd name="T5" fmla="*/ 163 h 163"/>
                  <a:gd name="T6" fmla="*/ 46 w 69"/>
                  <a:gd name="T7" fmla="*/ 157 h 163"/>
                  <a:gd name="T8" fmla="*/ 16 w 69"/>
                  <a:gd name="T9" fmla="*/ 110 h 163"/>
                  <a:gd name="T10" fmla="*/ 0 w 69"/>
                  <a:gd name="T11" fmla="*/ 20 h 163"/>
                  <a:gd name="T12" fmla="*/ 14 w 69"/>
                  <a:gd name="T13" fmla="*/ 0 h 163"/>
                  <a:gd name="T14" fmla="*/ 35 w 69"/>
                  <a:gd name="T15" fmla="*/ 13 h 163"/>
                  <a:gd name="T16" fmla="*/ 35 w 69"/>
                  <a:gd name="T17" fmla="*/ 1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63">
                    <a:moveTo>
                      <a:pt x="35" y="13"/>
                    </a:moveTo>
                    <a:lnTo>
                      <a:pt x="69" y="146"/>
                    </a:lnTo>
                    <a:lnTo>
                      <a:pt x="64" y="163"/>
                    </a:lnTo>
                    <a:lnTo>
                      <a:pt x="46" y="157"/>
                    </a:lnTo>
                    <a:lnTo>
                      <a:pt x="16" y="110"/>
                    </a:lnTo>
                    <a:lnTo>
                      <a:pt x="0" y="20"/>
                    </a:lnTo>
                    <a:lnTo>
                      <a:pt x="14" y="0"/>
                    </a:lnTo>
                    <a:lnTo>
                      <a:pt x="35" y="13"/>
                    </a:lnTo>
                    <a:lnTo>
                      <a:pt x="3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46" name="Freeform 242"/>
              <p:cNvSpPr>
                <a:spLocks/>
              </p:cNvSpPr>
              <p:nvPr/>
            </p:nvSpPr>
            <p:spPr bwMode="auto">
              <a:xfrm>
                <a:off x="3204" y="2023"/>
                <a:ext cx="34" cy="59"/>
              </a:xfrm>
              <a:custGeom>
                <a:avLst/>
                <a:gdLst>
                  <a:gd name="T0" fmla="*/ 58 w 68"/>
                  <a:gd name="T1" fmla="*/ 13 h 118"/>
                  <a:gd name="T2" fmla="*/ 68 w 68"/>
                  <a:gd name="T3" fmla="*/ 50 h 118"/>
                  <a:gd name="T4" fmla="*/ 47 w 68"/>
                  <a:gd name="T5" fmla="*/ 85 h 118"/>
                  <a:gd name="T6" fmla="*/ 21 w 68"/>
                  <a:gd name="T7" fmla="*/ 118 h 118"/>
                  <a:gd name="T8" fmla="*/ 0 w 68"/>
                  <a:gd name="T9" fmla="*/ 101 h 118"/>
                  <a:gd name="T10" fmla="*/ 30 w 68"/>
                  <a:gd name="T11" fmla="*/ 15 h 118"/>
                  <a:gd name="T12" fmla="*/ 43 w 68"/>
                  <a:gd name="T13" fmla="*/ 0 h 118"/>
                  <a:gd name="T14" fmla="*/ 58 w 68"/>
                  <a:gd name="T15" fmla="*/ 13 h 118"/>
                  <a:gd name="T16" fmla="*/ 58 w 68"/>
                  <a:gd name="T17" fmla="*/ 1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18">
                    <a:moveTo>
                      <a:pt x="58" y="13"/>
                    </a:moveTo>
                    <a:lnTo>
                      <a:pt x="68" y="50"/>
                    </a:lnTo>
                    <a:lnTo>
                      <a:pt x="47" y="85"/>
                    </a:lnTo>
                    <a:lnTo>
                      <a:pt x="21" y="118"/>
                    </a:lnTo>
                    <a:lnTo>
                      <a:pt x="0" y="101"/>
                    </a:lnTo>
                    <a:lnTo>
                      <a:pt x="30" y="15"/>
                    </a:lnTo>
                    <a:lnTo>
                      <a:pt x="43" y="0"/>
                    </a:lnTo>
                    <a:lnTo>
                      <a:pt x="58" y="13"/>
                    </a:lnTo>
                    <a:lnTo>
                      <a:pt x="58"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47" name="Freeform 243"/>
              <p:cNvSpPr>
                <a:spLocks/>
              </p:cNvSpPr>
              <p:nvPr/>
            </p:nvSpPr>
            <p:spPr bwMode="auto">
              <a:xfrm>
                <a:off x="2748" y="2110"/>
                <a:ext cx="35" cy="281"/>
              </a:xfrm>
              <a:custGeom>
                <a:avLst/>
                <a:gdLst>
                  <a:gd name="T0" fmla="*/ 70 w 70"/>
                  <a:gd name="T1" fmla="*/ 31 h 564"/>
                  <a:gd name="T2" fmla="*/ 58 w 70"/>
                  <a:gd name="T3" fmla="*/ 370 h 564"/>
                  <a:gd name="T4" fmla="*/ 60 w 70"/>
                  <a:gd name="T5" fmla="*/ 414 h 564"/>
                  <a:gd name="T6" fmla="*/ 61 w 70"/>
                  <a:gd name="T7" fmla="*/ 460 h 564"/>
                  <a:gd name="T8" fmla="*/ 61 w 70"/>
                  <a:gd name="T9" fmla="*/ 504 h 564"/>
                  <a:gd name="T10" fmla="*/ 60 w 70"/>
                  <a:gd name="T11" fmla="*/ 549 h 564"/>
                  <a:gd name="T12" fmla="*/ 50 w 70"/>
                  <a:gd name="T13" fmla="*/ 564 h 564"/>
                  <a:gd name="T14" fmla="*/ 35 w 70"/>
                  <a:gd name="T15" fmla="*/ 553 h 564"/>
                  <a:gd name="T16" fmla="*/ 0 w 70"/>
                  <a:gd name="T17" fmla="*/ 364 h 564"/>
                  <a:gd name="T18" fmla="*/ 7 w 70"/>
                  <a:gd name="T19" fmla="*/ 171 h 564"/>
                  <a:gd name="T20" fmla="*/ 11 w 70"/>
                  <a:gd name="T21" fmla="*/ 11 h 564"/>
                  <a:gd name="T22" fmla="*/ 42 w 70"/>
                  <a:gd name="T23" fmla="*/ 0 h 564"/>
                  <a:gd name="T24" fmla="*/ 70 w 70"/>
                  <a:gd name="T25" fmla="*/ 31 h 564"/>
                  <a:gd name="T26" fmla="*/ 70 w 70"/>
                  <a:gd name="T27" fmla="*/ 3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4">
                    <a:moveTo>
                      <a:pt x="70" y="31"/>
                    </a:moveTo>
                    <a:lnTo>
                      <a:pt x="58" y="370"/>
                    </a:lnTo>
                    <a:lnTo>
                      <a:pt x="60" y="414"/>
                    </a:lnTo>
                    <a:lnTo>
                      <a:pt x="61" y="460"/>
                    </a:lnTo>
                    <a:lnTo>
                      <a:pt x="61" y="504"/>
                    </a:lnTo>
                    <a:lnTo>
                      <a:pt x="60" y="549"/>
                    </a:lnTo>
                    <a:lnTo>
                      <a:pt x="50" y="564"/>
                    </a:lnTo>
                    <a:lnTo>
                      <a:pt x="35" y="553"/>
                    </a:lnTo>
                    <a:lnTo>
                      <a:pt x="0" y="364"/>
                    </a:lnTo>
                    <a:lnTo>
                      <a:pt x="7" y="171"/>
                    </a:lnTo>
                    <a:lnTo>
                      <a:pt x="11" y="11"/>
                    </a:lnTo>
                    <a:lnTo>
                      <a:pt x="42" y="0"/>
                    </a:lnTo>
                    <a:lnTo>
                      <a:pt x="70" y="31"/>
                    </a:lnTo>
                    <a:lnTo>
                      <a:pt x="7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48" name="Freeform 244"/>
              <p:cNvSpPr>
                <a:spLocks/>
              </p:cNvSpPr>
              <p:nvPr/>
            </p:nvSpPr>
            <p:spPr bwMode="auto">
              <a:xfrm>
                <a:off x="2891" y="2151"/>
                <a:ext cx="1087" cy="211"/>
              </a:xfrm>
              <a:custGeom>
                <a:avLst/>
                <a:gdLst>
                  <a:gd name="T0" fmla="*/ 4 w 2174"/>
                  <a:gd name="T1" fmla="*/ 423 h 423"/>
                  <a:gd name="T2" fmla="*/ 0 w 2174"/>
                  <a:gd name="T3" fmla="*/ 57 h 423"/>
                  <a:gd name="T4" fmla="*/ 22 w 2174"/>
                  <a:gd name="T5" fmla="*/ 32 h 423"/>
                  <a:gd name="T6" fmla="*/ 228 w 2174"/>
                  <a:gd name="T7" fmla="*/ 5 h 423"/>
                  <a:gd name="T8" fmla="*/ 483 w 2174"/>
                  <a:gd name="T9" fmla="*/ 0 h 423"/>
                  <a:gd name="T10" fmla="*/ 1080 w 2174"/>
                  <a:gd name="T11" fmla="*/ 43 h 423"/>
                  <a:gd name="T12" fmla="*/ 1390 w 2174"/>
                  <a:gd name="T13" fmla="*/ 81 h 423"/>
                  <a:gd name="T14" fmla="*/ 1686 w 2174"/>
                  <a:gd name="T15" fmla="*/ 122 h 423"/>
                  <a:gd name="T16" fmla="*/ 1954 w 2174"/>
                  <a:gd name="T17" fmla="*/ 161 h 423"/>
                  <a:gd name="T18" fmla="*/ 2174 w 2174"/>
                  <a:gd name="T19" fmla="*/ 196 h 423"/>
                  <a:gd name="T20" fmla="*/ 2170 w 2174"/>
                  <a:gd name="T21" fmla="*/ 221 h 423"/>
                  <a:gd name="T22" fmla="*/ 1974 w 2174"/>
                  <a:gd name="T23" fmla="*/ 194 h 423"/>
                  <a:gd name="T24" fmla="*/ 1714 w 2174"/>
                  <a:gd name="T25" fmla="*/ 161 h 423"/>
                  <a:gd name="T26" fmla="*/ 1411 w 2174"/>
                  <a:gd name="T27" fmla="*/ 128 h 423"/>
                  <a:gd name="T28" fmla="*/ 1088 w 2174"/>
                  <a:gd name="T29" fmla="*/ 99 h 423"/>
                  <a:gd name="T30" fmla="*/ 770 w 2174"/>
                  <a:gd name="T31" fmla="*/ 75 h 423"/>
                  <a:gd name="T32" fmla="*/ 476 w 2174"/>
                  <a:gd name="T33" fmla="*/ 63 h 423"/>
                  <a:gd name="T34" fmla="*/ 56 w 2174"/>
                  <a:gd name="T35" fmla="*/ 88 h 423"/>
                  <a:gd name="T36" fmla="*/ 30 w 2174"/>
                  <a:gd name="T37" fmla="*/ 421 h 423"/>
                  <a:gd name="T38" fmla="*/ 4 w 2174"/>
                  <a:gd name="T39" fmla="*/ 423 h 423"/>
                  <a:gd name="T40" fmla="*/ 4 w 2174"/>
                  <a:gd name="T41"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4" h="423">
                    <a:moveTo>
                      <a:pt x="4" y="423"/>
                    </a:moveTo>
                    <a:lnTo>
                      <a:pt x="0" y="57"/>
                    </a:lnTo>
                    <a:lnTo>
                      <a:pt x="22" y="32"/>
                    </a:lnTo>
                    <a:lnTo>
                      <a:pt x="228" y="5"/>
                    </a:lnTo>
                    <a:lnTo>
                      <a:pt x="483" y="0"/>
                    </a:lnTo>
                    <a:lnTo>
                      <a:pt x="1080" y="43"/>
                    </a:lnTo>
                    <a:lnTo>
                      <a:pt x="1390" y="81"/>
                    </a:lnTo>
                    <a:lnTo>
                      <a:pt x="1686" y="122"/>
                    </a:lnTo>
                    <a:lnTo>
                      <a:pt x="1954" y="161"/>
                    </a:lnTo>
                    <a:lnTo>
                      <a:pt x="2174" y="196"/>
                    </a:lnTo>
                    <a:lnTo>
                      <a:pt x="2170" y="221"/>
                    </a:lnTo>
                    <a:lnTo>
                      <a:pt x="1974" y="194"/>
                    </a:lnTo>
                    <a:lnTo>
                      <a:pt x="1714" y="161"/>
                    </a:lnTo>
                    <a:lnTo>
                      <a:pt x="1411" y="128"/>
                    </a:lnTo>
                    <a:lnTo>
                      <a:pt x="1088" y="99"/>
                    </a:lnTo>
                    <a:lnTo>
                      <a:pt x="770" y="75"/>
                    </a:lnTo>
                    <a:lnTo>
                      <a:pt x="476" y="63"/>
                    </a:lnTo>
                    <a:lnTo>
                      <a:pt x="56" y="88"/>
                    </a:lnTo>
                    <a:lnTo>
                      <a:pt x="30" y="421"/>
                    </a:lnTo>
                    <a:lnTo>
                      <a:pt x="4" y="423"/>
                    </a:lnTo>
                    <a:lnTo>
                      <a:pt x="4" y="4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49" name="Freeform 245"/>
              <p:cNvSpPr>
                <a:spLocks/>
              </p:cNvSpPr>
              <p:nvPr/>
            </p:nvSpPr>
            <p:spPr bwMode="auto">
              <a:xfrm>
                <a:off x="3244" y="1552"/>
                <a:ext cx="67" cy="36"/>
              </a:xfrm>
              <a:custGeom>
                <a:avLst/>
                <a:gdLst>
                  <a:gd name="T0" fmla="*/ 98 w 134"/>
                  <a:gd name="T1" fmla="*/ 24 h 74"/>
                  <a:gd name="T2" fmla="*/ 129 w 134"/>
                  <a:gd name="T3" fmla="*/ 46 h 74"/>
                  <a:gd name="T4" fmla="*/ 134 w 134"/>
                  <a:gd name="T5" fmla="*/ 68 h 74"/>
                  <a:gd name="T6" fmla="*/ 112 w 134"/>
                  <a:gd name="T7" fmla="*/ 74 h 74"/>
                  <a:gd name="T8" fmla="*/ 83 w 134"/>
                  <a:gd name="T9" fmla="*/ 72 h 74"/>
                  <a:gd name="T10" fmla="*/ 66 w 134"/>
                  <a:gd name="T11" fmla="*/ 42 h 74"/>
                  <a:gd name="T12" fmla="*/ 15 w 134"/>
                  <a:gd name="T13" fmla="*/ 32 h 74"/>
                  <a:gd name="T14" fmla="*/ 0 w 134"/>
                  <a:gd name="T15" fmla="*/ 16 h 74"/>
                  <a:gd name="T16" fmla="*/ 18 w 134"/>
                  <a:gd name="T17" fmla="*/ 0 h 74"/>
                  <a:gd name="T18" fmla="*/ 98 w 134"/>
                  <a:gd name="T19" fmla="*/ 24 h 74"/>
                  <a:gd name="T20" fmla="*/ 98 w 134"/>
                  <a:gd name="T21" fmla="*/ 2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74">
                    <a:moveTo>
                      <a:pt x="98" y="24"/>
                    </a:moveTo>
                    <a:lnTo>
                      <a:pt x="129" y="46"/>
                    </a:lnTo>
                    <a:lnTo>
                      <a:pt x="134" y="68"/>
                    </a:lnTo>
                    <a:lnTo>
                      <a:pt x="112" y="74"/>
                    </a:lnTo>
                    <a:lnTo>
                      <a:pt x="83" y="72"/>
                    </a:lnTo>
                    <a:lnTo>
                      <a:pt x="66" y="42"/>
                    </a:lnTo>
                    <a:lnTo>
                      <a:pt x="15" y="32"/>
                    </a:lnTo>
                    <a:lnTo>
                      <a:pt x="0" y="16"/>
                    </a:lnTo>
                    <a:lnTo>
                      <a:pt x="18" y="0"/>
                    </a:lnTo>
                    <a:lnTo>
                      <a:pt x="98" y="24"/>
                    </a:lnTo>
                    <a:lnTo>
                      <a:pt x="9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50" name="Freeform 246"/>
              <p:cNvSpPr>
                <a:spLocks/>
              </p:cNvSpPr>
              <p:nvPr/>
            </p:nvSpPr>
            <p:spPr bwMode="auto">
              <a:xfrm>
                <a:off x="3353" y="1586"/>
                <a:ext cx="47" cy="38"/>
              </a:xfrm>
              <a:custGeom>
                <a:avLst/>
                <a:gdLst>
                  <a:gd name="T0" fmla="*/ 16 w 94"/>
                  <a:gd name="T1" fmla="*/ 0 h 76"/>
                  <a:gd name="T2" fmla="*/ 88 w 94"/>
                  <a:gd name="T3" fmla="*/ 34 h 76"/>
                  <a:gd name="T4" fmla="*/ 94 w 94"/>
                  <a:gd name="T5" fmla="*/ 70 h 76"/>
                  <a:gd name="T6" fmla="*/ 58 w 94"/>
                  <a:gd name="T7" fmla="*/ 76 h 76"/>
                  <a:gd name="T8" fmla="*/ 11 w 94"/>
                  <a:gd name="T9" fmla="*/ 27 h 76"/>
                  <a:gd name="T10" fmla="*/ 0 w 94"/>
                  <a:gd name="T11" fmla="*/ 11 h 76"/>
                  <a:gd name="T12" fmla="*/ 16 w 94"/>
                  <a:gd name="T13" fmla="*/ 0 h 76"/>
                  <a:gd name="T14" fmla="*/ 16 w 94"/>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76">
                    <a:moveTo>
                      <a:pt x="16" y="0"/>
                    </a:moveTo>
                    <a:lnTo>
                      <a:pt x="88" y="34"/>
                    </a:lnTo>
                    <a:lnTo>
                      <a:pt x="94" y="70"/>
                    </a:lnTo>
                    <a:lnTo>
                      <a:pt x="58" y="76"/>
                    </a:lnTo>
                    <a:lnTo>
                      <a:pt x="11" y="27"/>
                    </a:lnTo>
                    <a:lnTo>
                      <a:pt x="0" y="11"/>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51" name="Freeform 247"/>
              <p:cNvSpPr>
                <a:spLocks/>
              </p:cNvSpPr>
              <p:nvPr/>
            </p:nvSpPr>
            <p:spPr bwMode="auto">
              <a:xfrm>
                <a:off x="3241" y="1579"/>
                <a:ext cx="131" cy="71"/>
              </a:xfrm>
              <a:custGeom>
                <a:avLst/>
                <a:gdLst>
                  <a:gd name="T0" fmla="*/ 16 w 262"/>
                  <a:gd name="T1" fmla="*/ 0 h 141"/>
                  <a:gd name="T2" fmla="*/ 74 w 262"/>
                  <a:gd name="T3" fmla="*/ 30 h 141"/>
                  <a:gd name="T4" fmla="*/ 248 w 262"/>
                  <a:gd name="T5" fmla="*/ 99 h 141"/>
                  <a:gd name="T6" fmla="*/ 262 w 262"/>
                  <a:gd name="T7" fmla="*/ 127 h 141"/>
                  <a:gd name="T8" fmla="*/ 233 w 262"/>
                  <a:gd name="T9" fmla="*/ 141 h 141"/>
                  <a:gd name="T10" fmla="*/ 119 w 262"/>
                  <a:gd name="T11" fmla="*/ 87 h 141"/>
                  <a:gd name="T12" fmla="*/ 65 w 262"/>
                  <a:gd name="T13" fmla="*/ 54 h 141"/>
                  <a:gd name="T14" fmla="*/ 9 w 262"/>
                  <a:gd name="T15" fmla="*/ 25 h 141"/>
                  <a:gd name="T16" fmla="*/ 0 w 262"/>
                  <a:gd name="T17" fmla="*/ 8 h 141"/>
                  <a:gd name="T18" fmla="*/ 16 w 262"/>
                  <a:gd name="T19" fmla="*/ 0 h 141"/>
                  <a:gd name="T20" fmla="*/ 16 w 262"/>
                  <a:gd name="T2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141">
                    <a:moveTo>
                      <a:pt x="16" y="0"/>
                    </a:moveTo>
                    <a:lnTo>
                      <a:pt x="74" y="30"/>
                    </a:lnTo>
                    <a:lnTo>
                      <a:pt x="248" y="99"/>
                    </a:lnTo>
                    <a:lnTo>
                      <a:pt x="262" y="127"/>
                    </a:lnTo>
                    <a:lnTo>
                      <a:pt x="233" y="141"/>
                    </a:lnTo>
                    <a:lnTo>
                      <a:pt x="119" y="87"/>
                    </a:lnTo>
                    <a:lnTo>
                      <a:pt x="65" y="54"/>
                    </a:lnTo>
                    <a:lnTo>
                      <a:pt x="9" y="25"/>
                    </a:lnTo>
                    <a:lnTo>
                      <a:pt x="0" y="8"/>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52" name="Freeform 248"/>
              <p:cNvSpPr>
                <a:spLocks/>
              </p:cNvSpPr>
              <p:nvPr/>
            </p:nvSpPr>
            <p:spPr bwMode="auto">
              <a:xfrm>
                <a:off x="3353" y="1628"/>
                <a:ext cx="86" cy="40"/>
              </a:xfrm>
              <a:custGeom>
                <a:avLst/>
                <a:gdLst>
                  <a:gd name="T0" fmla="*/ 22 w 173"/>
                  <a:gd name="T1" fmla="*/ 0 h 80"/>
                  <a:gd name="T2" fmla="*/ 96 w 173"/>
                  <a:gd name="T3" fmla="*/ 19 h 80"/>
                  <a:gd name="T4" fmla="*/ 165 w 173"/>
                  <a:gd name="T5" fmla="*/ 45 h 80"/>
                  <a:gd name="T6" fmla="*/ 173 w 173"/>
                  <a:gd name="T7" fmla="*/ 73 h 80"/>
                  <a:gd name="T8" fmla="*/ 147 w 173"/>
                  <a:gd name="T9" fmla="*/ 80 h 80"/>
                  <a:gd name="T10" fmla="*/ 119 w 173"/>
                  <a:gd name="T11" fmla="*/ 55 h 80"/>
                  <a:gd name="T12" fmla="*/ 21 w 173"/>
                  <a:gd name="T13" fmla="*/ 44 h 80"/>
                  <a:gd name="T14" fmla="*/ 0 w 173"/>
                  <a:gd name="T15" fmla="*/ 20 h 80"/>
                  <a:gd name="T16" fmla="*/ 22 w 173"/>
                  <a:gd name="T17" fmla="*/ 0 h 80"/>
                  <a:gd name="T18" fmla="*/ 22 w 173"/>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0">
                    <a:moveTo>
                      <a:pt x="22" y="0"/>
                    </a:moveTo>
                    <a:lnTo>
                      <a:pt x="96" y="19"/>
                    </a:lnTo>
                    <a:lnTo>
                      <a:pt x="165" y="45"/>
                    </a:lnTo>
                    <a:lnTo>
                      <a:pt x="173" y="73"/>
                    </a:lnTo>
                    <a:lnTo>
                      <a:pt x="147" y="80"/>
                    </a:lnTo>
                    <a:lnTo>
                      <a:pt x="119" y="55"/>
                    </a:lnTo>
                    <a:lnTo>
                      <a:pt x="21" y="44"/>
                    </a:lnTo>
                    <a:lnTo>
                      <a:pt x="0" y="20"/>
                    </a:lnTo>
                    <a:lnTo>
                      <a:pt x="22"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53" name="Freeform 249"/>
              <p:cNvSpPr>
                <a:spLocks/>
              </p:cNvSpPr>
              <p:nvPr/>
            </p:nvSpPr>
            <p:spPr bwMode="auto">
              <a:xfrm>
                <a:off x="2401" y="1980"/>
                <a:ext cx="141" cy="136"/>
              </a:xfrm>
              <a:custGeom>
                <a:avLst/>
                <a:gdLst>
                  <a:gd name="T0" fmla="*/ 118 w 283"/>
                  <a:gd name="T1" fmla="*/ 52 h 272"/>
                  <a:gd name="T2" fmla="*/ 56 w 283"/>
                  <a:gd name="T3" fmla="*/ 103 h 272"/>
                  <a:gd name="T4" fmla="*/ 50 w 283"/>
                  <a:gd name="T5" fmla="*/ 185 h 272"/>
                  <a:gd name="T6" fmla="*/ 63 w 283"/>
                  <a:gd name="T7" fmla="*/ 257 h 272"/>
                  <a:gd name="T8" fmla="*/ 13 w 283"/>
                  <a:gd name="T9" fmla="*/ 209 h 272"/>
                  <a:gd name="T10" fmla="*/ 0 w 283"/>
                  <a:gd name="T11" fmla="*/ 128 h 272"/>
                  <a:gd name="T12" fmla="*/ 25 w 283"/>
                  <a:gd name="T13" fmla="*/ 46 h 272"/>
                  <a:gd name="T14" fmla="*/ 52 w 283"/>
                  <a:gd name="T15" fmla="*/ 16 h 272"/>
                  <a:gd name="T16" fmla="*/ 89 w 283"/>
                  <a:gd name="T17" fmla="*/ 0 h 272"/>
                  <a:gd name="T18" fmla="*/ 197 w 283"/>
                  <a:gd name="T19" fmla="*/ 23 h 272"/>
                  <a:gd name="T20" fmla="*/ 268 w 283"/>
                  <a:gd name="T21" fmla="*/ 101 h 272"/>
                  <a:gd name="T22" fmla="*/ 283 w 283"/>
                  <a:gd name="T23" fmla="*/ 200 h 272"/>
                  <a:gd name="T24" fmla="*/ 262 w 283"/>
                  <a:gd name="T25" fmla="*/ 241 h 272"/>
                  <a:gd name="T26" fmla="*/ 221 w 283"/>
                  <a:gd name="T27" fmla="*/ 272 h 272"/>
                  <a:gd name="T28" fmla="*/ 203 w 283"/>
                  <a:gd name="T29" fmla="*/ 272 h 272"/>
                  <a:gd name="T30" fmla="*/ 204 w 283"/>
                  <a:gd name="T31" fmla="*/ 252 h 272"/>
                  <a:gd name="T32" fmla="*/ 210 w 283"/>
                  <a:gd name="T33" fmla="*/ 122 h 272"/>
                  <a:gd name="T34" fmla="*/ 176 w 283"/>
                  <a:gd name="T35" fmla="*/ 67 h 272"/>
                  <a:gd name="T36" fmla="*/ 118 w 283"/>
                  <a:gd name="T37" fmla="*/ 52 h 272"/>
                  <a:gd name="T38" fmla="*/ 118 w 283"/>
                  <a:gd name="T39" fmla="*/ 5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3" h="272">
                    <a:moveTo>
                      <a:pt x="118" y="52"/>
                    </a:moveTo>
                    <a:lnTo>
                      <a:pt x="56" y="103"/>
                    </a:lnTo>
                    <a:lnTo>
                      <a:pt x="50" y="185"/>
                    </a:lnTo>
                    <a:lnTo>
                      <a:pt x="63" y="257"/>
                    </a:lnTo>
                    <a:lnTo>
                      <a:pt x="13" y="209"/>
                    </a:lnTo>
                    <a:lnTo>
                      <a:pt x="0" y="128"/>
                    </a:lnTo>
                    <a:lnTo>
                      <a:pt x="25" y="46"/>
                    </a:lnTo>
                    <a:lnTo>
                      <a:pt x="52" y="16"/>
                    </a:lnTo>
                    <a:lnTo>
                      <a:pt x="89" y="0"/>
                    </a:lnTo>
                    <a:lnTo>
                      <a:pt x="197" y="23"/>
                    </a:lnTo>
                    <a:lnTo>
                      <a:pt x="268" y="101"/>
                    </a:lnTo>
                    <a:lnTo>
                      <a:pt x="283" y="200"/>
                    </a:lnTo>
                    <a:lnTo>
                      <a:pt x="262" y="241"/>
                    </a:lnTo>
                    <a:lnTo>
                      <a:pt x="221" y="272"/>
                    </a:lnTo>
                    <a:lnTo>
                      <a:pt x="203" y="272"/>
                    </a:lnTo>
                    <a:lnTo>
                      <a:pt x="204" y="252"/>
                    </a:lnTo>
                    <a:lnTo>
                      <a:pt x="210" y="122"/>
                    </a:lnTo>
                    <a:lnTo>
                      <a:pt x="176" y="67"/>
                    </a:lnTo>
                    <a:lnTo>
                      <a:pt x="118" y="52"/>
                    </a:lnTo>
                    <a:lnTo>
                      <a:pt x="118"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grpSp>
      </p:grpSp>
      <p:grpSp>
        <p:nvGrpSpPr>
          <p:cNvPr id="559359" name="Group 255"/>
          <p:cNvGrpSpPr>
            <a:grpSpLocks/>
          </p:cNvGrpSpPr>
          <p:nvPr/>
        </p:nvGrpSpPr>
        <p:grpSpPr bwMode="auto">
          <a:xfrm>
            <a:off x="2674033" y="3739586"/>
            <a:ext cx="1353217" cy="1620723"/>
            <a:chOff x="4281" y="1508"/>
            <a:chExt cx="907" cy="1297"/>
          </a:xfrm>
        </p:grpSpPr>
        <p:sp>
          <p:nvSpPr>
            <p:cNvPr id="559360" name="Freeform 256"/>
            <p:cNvSpPr>
              <a:spLocks/>
            </p:cNvSpPr>
            <p:nvPr/>
          </p:nvSpPr>
          <p:spPr bwMode="auto">
            <a:xfrm>
              <a:off x="4512" y="1508"/>
              <a:ext cx="660" cy="1297"/>
            </a:xfrm>
            <a:custGeom>
              <a:avLst/>
              <a:gdLst>
                <a:gd name="T0" fmla="*/ 0 w 1319"/>
                <a:gd name="T1" fmla="*/ 287 h 2594"/>
                <a:gd name="T2" fmla="*/ 1302 w 1319"/>
                <a:gd name="T3" fmla="*/ 0 h 2594"/>
                <a:gd name="T4" fmla="*/ 1319 w 1319"/>
                <a:gd name="T5" fmla="*/ 2364 h 2594"/>
                <a:gd name="T6" fmla="*/ 237 w 1319"/>
                <a:gd name="T7" fmla="*/ 2594 h 2594"/>
                <a:gd name="T8" fmla="*/ 5 w 1319"/>
                <a:gd name="T9" fmla="*/ 2594 h 2594"/>
                <a:gd name="T10" fmla="*/ 0 w 1319"/>
                <a:gd name="T11" fmla="*/ 287 h 2594"/>
                <a:gd name="T12" fmla="*/ 0 w 1319"/>
                <a:gd name="T13" fmla="*/ 287 h 2594"/>
              </a:gdLst>
              <a:ahLst/>
              <a:cxnLst>
                <a:cxn ang="0">
                  <a:pos x="T0" y="T1"/>
                </a:cxn>
                <a:cxn ang="0">
                  <a:pos x="T2" y="T3"/>
                </a:cxn>
                <a:cxn ang="0">
                  <a:pos x="T4" y="T5"/>
                </a:cxn>
                <a:cxn ang="0">
                  <a:pos x="T6" y="T7"/>
                </a:cxn>
                <a:cxn ang="0">
                  <a:pos x="T8" y="T9"/>
                </a:cxn>
                <a:cxn ang="0">
                  <a:pos x="T10" y="T11"/>
                </a:cxn>
                <a:cxn ang="0">
                  <a:pos x="T12" y="T13"/>
                </a:cxn>
              </a:cxnLst>
              <a:rect l="0" t="0" r="r" b="b"/>
              <a:pathLst>
                <a:path w="1319" h="2594">
                  <a:moveTo>
                    <a:pt x="0" y="287"/>
                  </a:moveTo>
                  <a:lnTo>
                    <a:pt x="1302" y="0"/>
                  </a:lnTo>
                  <a:lnTo>
                    <a:pt x="1319" y="2364"/>
                  </a:lnTo>
                  <a:lnTo>
                    <a:pt x="237" y="2594"/>
                  </a:lnTo>
                  <a:lnTo>
                    <a:pt x="5" y="2594"/>
                  </a:lnTo>
                  <a:lnTo>
                    <a:pt x="0" y="287"/>
                  </a:lnTo>
                  <a:lnTo>
                    <a:pt x="0" y="287"/>
                  </a:lnTo>
                  <a:close/>
                </a:path>
              </a:pathLst>
            </a:custGeom>
            <a:solidFill>
              <a:srgbClr val="DBDE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61" name="Freeform 257"/>
            <p:cNvSpPr>
              <a:spLocks/>
            </p:cNvSpPr>
            <p:nvPr/>
          </p:nvSpPr>
          <p:spPr bwMode="auto">
            <a:xfrm>
              <a:off x="4559" y="1997"/>
              <a:ext cx="629" cy="778"/>
            </a:xfrm>
            <a:custGeom>
              <a:avLst/>
              <a:gdLst>
                <a:gd name="T0" fmla="*/ 0 w 1259"/>
                <a:gd name="T1" fmla="*/ 1457 h 1557"/>
                <a:gd name="T2" fmla="*/ 303 w 1259"/>
                <a:gd name="T3" fmla="*/ 786 h 1557"/>
                <a:gd name="T4" fmla="*/ 1037 w 1259"/>
                <a:gd name="T5" fmla="*/ 0 h 1557"/>
                <a:gd name="T6" fmla="*/ 1259 w 1259"/>
                <a:gd name="T7" fmla="*/ 153 h 1557"/>
                <a:gd name="T8" fmla="*/ 1259 w 1259"/>
                <a:gd name="T9" fmla="*/ 1557 h 1557"/>
                <a:gd name="T10" fmla="*/ 38 w 1259"/>
                <a:gd name="T11" fmla="*/ 1557 h 1557"/>
                <a:gd name="T12" fmla="*/ 0 w 1259"/>
                <a:gd name="T13" fmla="*/ 1457 h 1557"/>
                <a:gd name="T14" fmla="*/ 0 w 1259"/>
                <a:gd name="T15" fmla="*/ 1457 h 15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9" h="1557">
                  <a:moveTo>
                    <a:pt x="0" y="1457"/>
                  </a:moveTo>
                  <a:lnTo>
                    <a:pt x="303" y="786"/>
                  </a:lnTo>
                  <a:lnTo>
                    <a:pt x="1037" y="0"/>
                  </a:lnTo>
                  <a:lnTo>
                    <a:pt x="1259" y="153"/>
                  </a:lnTo>
                  <a:lnTo>
                    <a:pt x="1259" y="1557"/>
                  </a:lnTo>
                  <a:lnTo>
                    <a:pt x="38" y="1557"/>
                  </a:lnTo>
                  <a:lnTo>
                    <a:pt x="0" y="1457"/>
                  </a:lnTo>
                  <a:lnTo>
                    <a:pt x="0" y="1457"/>
                  </a:lnTo>
                  <a:close/>
                </a:path>
              </a:pathLst>
            </a:custGeom>
            <a:solidFill>
              <a:srgbClr val="ADAD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62" name="Freeform 258"/>
            <p:cNvSpPr>
              <a:spLocks/>
            </p:cNvSpPr>
            <p:nvPr/>
          </p:nvSpPr>
          <p:spPr bwMode="auto">
            <a:xfrm>
              <a:off x="4647" y="2424"/>
              <a:ext cx="502" cy="351"/>
            </a:xfrm>
            <a:custGeom>
              <a:avLst/>
              <a:gdLst>
                <a:gd name="T0" fmla="*/ 266 w 1004"/>
                <a:gd name="T1" fmla="*/ 68 h 701"/>
                <a:gd name="T2" fmla="*/ 36 w 1004"/>
                <a:gd name="T3" fmla="*/ 701 h 701"/>
                <a:gd name="T4" fmla="*/ 0 w 1004"/>
                <a:gd name="T5" fmla="*/ 701 h 701"/>
                <a:gd name="T6" fmla="*/ 232 w 1004"/>
                <a:gd name="T7" fmla="*/ 0 h 701"/>
                <a:gd name="T8" fmla="*/ 793 w 1004"/>
                <a:gd name="T9" fmla="*/ 23 h 701"/>
                <a:gd name="T10" fmla="*/ 1004 w 1004"/>
                <a:gd name="T11" fmla="*/ 701 h 701"/>
                <a:gd name="T12" fmla="*/ 960 w 1004"/>
                <a:gd name="T13" fmla="*/ 701 h 701"/>
                <a:gd name="T14" fmla="*/ 759 w 1004"/>
                <a:gd name="T15" fmla="*/ 72 h 701"/>
                <a:gd name="T16" fmla="*/ 613 w 1004"/>
                <a:gd name="T17" fmla="*/ 110 h 701"/>
                <a:gd name="T18" fmla="*/ 681 w 1004"/>
                <a:gd name="T19" fmla="*/ 701 h 701"/>
                <a:gd name="T20" fmla="*/ 632 w 1004"/>
                <a:gd name="T21" fmla="*/ 701 h 701"/>
                <a:gd name="T22" fmla="*/ 569 w 1004"/>
                <a:gd name="T23" fmla="*/ 112 h 701"/>
                <a:gd name="T24" fmla="*/ 266 w 1004"/>
                <a:gd name="T25" fmla="*/ 68 h 701"/>
                <a:gd name="T26" fmla="*/ 266 w 1004"/>
                <a:gd name="T27" fmla="*/ 68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4" h="701">
                  <a:moveTo>
                    <a:pt x="266" y="68"/>
                  </a:moveTo>
                  <a:lnTo>
                    <a:pt x="36" y="701"/>
                  </a:lnTo>
                  <a:lnTo>
                    <a:pt x="0" y="701"/>
                  </a:lnTo>
                  <a:lnTo>
                    <a:pt x="232" y="0"/>
                  </a:lnTo>
                  <a:lnTo>
                    <a:pt x="793" y="23"/>
                  </a:lnTo>
                  <a:lnTo>
                    <a:pt x="1004" y="701"/>
                  </a:lnTo>
                  <a:lnTo>
                    <a:pt x="960" y="701"/>
                  </a:lnTo>
                  <a:lnTo>
                    <a:pt x="759" y="72"/>
                  </a:lnTo>
                  <a:lnTo>
                    <a:pt x="613" y="110"/>
                  </a:lnTo>
                  <a:lnTo>
                    <a:pt x="681" y="701"/>
                  </a:lnTo>
                  <a:lnTo>
                    <a:pt x="632" y="701"/>
                  </a:lnTo>
                  <a:lnTo>
                    <a:pt x="569" y="112"/>
                  </a:lnTo>
                  <a:lnTo>
                    <a:pt x="266" y="68"/>
                  </a:lnTo>
                  <a:lnTo>
                    <a:pt x="266" y="68"/>
                  </a:lnTo>
                  <a:close/>
                </a:path>
              </a:pathLst>
            </a:custGeom>
            <a:solidFill>
              <a:srgbClr val="2E33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63" name="Freeform 259"/>
            <p:cNvSpPr>
              <a:spLocks/>
            </p:cNvSpPr>
            <p:nvPr/>
          </p:nvSpPr>
          <p:spPr bwMode="auto">
            <a:xfrm>
              <a:off x="4583" y="1856"/>
              <a:ext cx="580" cy="661"/>
            </a:xfrm>
            <a:custGeom>
              <a:avLst/>
              <a:gdLst>
                <a:gd name="T0" fmla="*/ 1160 w 1160"/>
                <a:gd name="T1" fmla="*/ 205 h 1321"/>
                <a:gd name="T2" fmla="*/ 1160 w 1160"/>
                <a:gd name="T3" fmla="*/ 186 h 1321"/>
                <a:gd name="T4" fmla="*/ 1158 w 1160"/>
                <a:gd name="T5" fmla="*/ 171 h 1321"/>
                <a:gd name="T6" fmla="*/ 1154 w 1160"/>
                <a:gd name="T7" fmla="*/ 150 h 1321"/>
                <a:gd name="T8" fmla="*/ 1150 w 1160"/>
                <a:gd name="T9" fmla="*/ 129 h 1321"/>
                <a:gd name="T10" fmla="*/ 1141 w 1160"/>
                <a:gd name="T11" fmla="*/ 108 h 1321"/>
                <a:gd name="T12" fmla="*/ 1129 w 1160"/>
                <a:gd name="T13" fmla="*/ 86 h 1321"/>
                <a:gd name="T14" fmla="*/ 1114 w 1160"/>
                <a:gd name="T15" fmla="*/ 67 h 1321"/>
                <a:gd name="T16" fmla="*/ 1095 w 1160"/>
                <a:gd name="T17" fmla="*/ 50 h 1321"/>
                <a:gd name="T18" fmla="*/ 1074 w 1160"/>
                <a:gd name="T19" fmla="*/ 34 h 1321"/>
                <a:gd name="T20" fmla="*/ 1053 w 1160"/>
                <a:gd name="T21" fmla="*/ 23 h 1321"/>
                <a:gd name="T22" fmla="*/ 1032 w 1160"/>
                <a:gd name="T23" fmla="*/ 13 h 1321"/>
                <a:gd name="T24" fmla="*/ 1017 w 1160"/>
                <a:gd name="T25" fmla="*/ 6 h 1321"/>
                <a:gd name="T26" fmla="*/ 1000 w 1160"/>
                <a:gd name="T27" fmla="*/ 0 h 1321"/>
                <a:gd name="T28" fmla="*/ 994 w 1160"/>
                <a:gd name="T29" fmla="*/ 0 h 1321"/>
                <a:gd name="T30" fmla="*/ 983 w 1160"/>
                <a:gd name="T31" fmla="*/ 2 h 1321"/>
                <a:gd name="T32" fmla="*/ 966 w 1160"/>
                <a:gd name="T33" fmla="*/ 4 h 1321"/>
                <a:gd name="T34" fmla="*/ 951 w 1160"/>
                <a:gd name="T35" fmla="*/ 8 h 1321"/>
                <a:gd name="T36" fmla="*/ 933 w 1160"/>
                <a:gd name="T37" fmla="*/ 10 h 1321"/>
                <a:gd name="T38" fmla="*/ 916 w 1160"/>
                <a:gd name="T39" fmla="*/ 13 h 1321"/>
                <a:gd name="T40" fmla="*/ 895 w 1160"/>
                <a:gd name="T41" fmla="*/ 15 h 1321"/>
                <a:gd name="T42" fmla="*/ 871 w 1160"/>
                <a:gd name="T43" fmla="*/ 19 h 1321"/>
                <a:gd name="T44" fmla="*/ 848 w 1160"/>
                <a:gd name="T45" fmla="*/ 23 h 1321"/>
                <a:gd name="T46" fmla="*/ 823 w 1160"/>
                <a:gd name="T47" fmla="*/ 25 h 1321"/>
                <a:gd name="T48" fmla="*/ 797 w 1160"/>
                <a:gd name="T49" fmla="*/ 29 h 1321"/>
                <a:gd name="T50" fmla="*/ 770 w 1160"/>
                <a:gd name="T51" fmla="*/ 32 h 1321"/>
                <a:gd name="T52" fmla="*/ 743 w 1160"/>
                <a:gd name="T53" fmla="*/ 34 h 1321"/>
                <a:gd name="T54" fmla="*/ 715 w 1160"/>
                <a:gd name="T55" fmla="*/ 38 h 1321"/>
                <a:gd name="T56" fmla="*/ 688 w 1160"/>
                <a:gd name="T57" fmla="*/ 40 h 1321"/>
                <a:gd name="T58" fmla="*/ 660 w 1160"/>
                <a:gd name="T59" fmla="*/ 42 h 1321"/>
                <a:gd name="T60" fmla="*/ 631 w 1160"/>
                <a:gd name="T61" fmla="*/ 44 h 1321"/>
                <a:gd name="T62" fmla="*/ 603 w 1160"/>
                <a:gd name="T63" fmla="*/ 44 h 1321"/>
                <a:gd name="T64" fmla="*/ 578 w 1160"/>
                <a:gd name="T65" fmla="*/ 46 h 1321"/>
                <a:gd name="T66" fmla="*/ 549 w 1160"/>
                <a:gd name="T67" fmla="*/ 46 h 1321"/>
                <a:gd name="T68" fmla="*/ 525 w 1160"/>
                <a:gd name="T69" fmla="*/ 48 h 1321"/>
                <a:gd name="T70" fmla="*/ 500 w 1160"/>
                <a:gd name="T71" fmla="*/ 48 h 1321"/>
                <a:gd name="T72" fmla="*/ 477 w 1160"/>
                <a:gd name="T73" fmla="*/ 50 h 1321"/>
                <a:gd name="T74" fmla="*/ 452 w 1160"/>
                <a:gd name="T75" fmla="*/ 50 h 1321"/>
                <a:gd name="T76" fmla="*/ 430 w 1160"/>
                <a:gd name="T77" fmla="*/ 50 h 1321"/>
                <a:gd name="T78" fmla="*/ 409 w 1160"/>
                <a:gd name="T79" fmla="*/ 51 h 1321"/>
                <a:gd name="T80" fmla="*/ 390 w 1160"/>
                <a:gd name="T81" fmla="*/ 53 h 1321"/>
                <a:gd name="T82" fmla="*/ 373 w 1160"/>
                <a:gd name="T83" fmla="*/ 55 h 1321"/>
                <a:gd name="T84" fmla="*/ 350 w 1160"/>
                <a:gd name="T85" fmla="*/ 59 h 1321"/>
                <a:gd name="T86" fmla="*/ 325 w 1160"/>
                <a:gd name="T87" fmla="*/ 65 h 1321"/>
                <a:gd name="T88" fmla="*/ 306 w 1160"/>
                <a:gd name="T89" fmla="*/ 72 h 1321"/>
                <a:gd name="T90" fmla="*/ 293 w 1160"/>
                <a:gd name="T91" fmla="*/ 84 h 1321"/>
                <a:gd name="T92" fmla="*/ 291 w 1160"/>
                <a:gd name="T93" fmla="*/ 105 h 1321"/>
                <a:gd name="T94" fmla="*/ 300 w 1160"/>
                <a:gd name="T95" fmla="*/ 122 h 1321"/>
                <a:gd name="T96" fmla="*/ 323 w 1160"/>
                <a:gd name="T97" fmla="*/ 141 h 1321"/>
                <a:gd name="T98" fmla="*/ 344 w 1160"/>
                <a:gd name="T99" fmla="*/ 150 h 1321"/>
                <a:gd name="T100" fmla="*/ 106 w 1160"/>
                <a:gd name="T101" fmla="*/ 738 h 1321"/>
                <a:gd name="T102" fmla="*/ 819 w 1160"/>
                <a:gd name="T103" fmla="*/ 1321 h 1321"/>
                <a:gd name="T104" fmla="*/ 1160 w 1160"/>
                <a:gd name="T105" fmla="*/ 209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60" h="1321">
                  <a:moveTo>
                    <a:pt x="1160" y="209"/>
                  </a:moveTo>
                  <a:lnTo>
                    <a:pt x="1160" y="205"/>
                  </a:lnTo>
                  <a:lnTo>
                    <a:pt x="1160" y="196"/>
                  </a:lnTo>
                  <a:lnTo>
                    <a:pt x="1160" y="186"/>
                  </a:lnTo>
                  <a:lnTo>
                    <a:pt x="1160" y="181"/>
                  </a:lnTo>
                  <a:lnTo>
                    <a:pt x="1158" y="171"/>
                  </a:lnTo>
                  <a:lnTo>
                    <a:pt x="1158" y="162"/>
                  </a:lnTo>
                  <a:lnTo>
                    <a:pt x="1154" y="150"/>
                  </a:lnTo>
                  <a:lnTo>
                    <a:pt x="1152" y="141"/>
                  </a:lnTo>
                  <a:lnTo>
                    <a:pt x="1150" y="129"/>
                  </a:lnTo>
                  <a:lnTo>
                    <a:pt x="1146" y="120"/>
                  </a:lnTo>
                  <a:lnTo>
                    <a:pt x="1141" y="108"/>
                  </a:lnTo>
                  <a:lnTo>
                    <a:pt x="1135" y="97"/>
                  </a:lnTo>
                  <a:lnTo>
                    <a:pt x="1129" y="86"/>
                  </a:lnTo>
                  <a:lnTo>
                    <a:pt x="1124" y="78"/>
                  </a:lnTo>
                  <a:lnTo>
                    <a:pt x="1114" y="67"/>
                  </a:lnTo>
                  <a:lnTo>
                    <a:pt x="1105" y="57"/>
                  </a:lnTo>
                  <a:lnTo>
                    <a:pt x="1095" y="50"/>
                  </a:lnTo>
                  <a:lnTo>
                    <a:pt x="1086" y="42"/>
                  </a:lnTo>
                  <a:lnTo>
                    <a:pt x="1074" y="34"/>
                  </a:lnTo>
                  <a:lnTo>
                    <a:pt x="1063" y="29"/>
                  </a:lnTo>
                  <a:lnTo>
                    <a:pt x="1053" y="23"/>
                  </a:lnTo>
                  <a:lnTo>
                    <a:pt x="1044" y="19"/>
                  </a:lnTo>
                  <a:lnTo>
                    <a:pt x="1032" y="13"/>
                  </a:lnTo>
                  <a:lnTo>
                    <a:pt x="1025" y="10"/>
                  </a:lnTo>
                  <a:lnTo>
                    <a:pt x="1017" y="6"/>
                  </a:lnTo>
                  <a:lnTo>
                    <a:pt x="1010" y="4"/>
                  </a:lnTo>
                  <a:lnTo>
                    <a:pt x="1000" y="0"/>
                  </a:lnTo>
                  <a:lnTo>
                    <a:pt x="996" y="0"/>
                  </a:lnTo>
                  <a:lnTo>
                    <a:pt x="994" y="0"/>
                  </a:lnTo>
                  <a:lnTo>
                    <a:pt x="991" y="0"/>
                  </a:lnTo>
                  <a:lnTo>
                    <a:pt x="983" y="2"/>
                  </a:lnTo>
                  <a:lnTo>
                    <a:pt x="971" y="4"/>
                  </a:lnTo>
                  <a:lnTo>
                    <a:pt x="966" y="4"/>
                  </a:lnTo>
                  <a:lnTo>
                    <a:pt x="958" y="6"/>
                  </a:lnTo>
                  <a:lnTo>
                    <a:pt x="951" y="8"/>
                  </a:lnTo>
                  <a:lnTo>
                    <a:pt x="943" y="10"/>
                  </a:lnTo>
                  <a:lnTo>
                    <a:pt x="933" y="10"/>
                  </a:lnTo>
                  <a:lnTo>
                    <a:pt x="926" y="12"/>
                  </a:lnTo>
                  <a:lnTo>
                    <a:pt x="916" y="13"/>
                  </a:lnTo>
                  <a:lnTo>
                    <a:pt x="907" y="15"/>
                  </a:lnTo>
                  <a:lnTo>
                    <a:pt x="895" y="15"/>
                  </a:lnTo>
                  <a:lnTo>
                    <a:pt x="884" y="19"/>
                  </a:lnTo>
                  <a:lnTo>
                    <a:pt x="871" y="19"/>
                  </a:lnTo>
                  <a:lnTo>
                    <a:pt x="861" y="21"/>
                  </a:lnTo>
                  <a:lnTo>
                    <a:pt x="848" y="23"/>
                  </a:lnTo>
                  <a:lnTo>
                    <a:pt x="835" y="25"/>
                  </a:lnTo>
                  <a:lnTo>
                    <a:pt x="823" y="25"/>
                  </a:lnTo>
                  <a:lnTo>
                    <a:pt x="810" y="29"/>
                  </a:lnTo>
                  <a:lnTo>
                    <a:pt x="797" y="29"/>
                  </a:lnTo>
                  <a:lnTo>
                    <a:pt x="783" y="31"/>
                  </a:lnTo>
                  <a:lnTo>
                    <a:pt x="770" y="32"/>
                  </a:lnTo>
                  <a:lnTo>
                    <a:pt x="757" y="34"/>
                  </a:lnTo>
                  <a:lnTo>
                    <a:pt x="743" y="34"/>
                  </a:lnTo>
                  <a:lnTo>
                    <a:pt x="730" y="38"/>
                  </a:lnTo>
                  <a:lnTo>
                    <a:pt x="715" y="38"/>
                  </a:lnTo>
                  <a:lnTo>
                    <a:pt x="703" y="40"/>
                  </a:lnTo>
                  <a:lnTo>
                    <a:pt x="688" y="40"/>
                  </a:lnTo>
                  <a:lnTo>
                    <a:pt x="673" y="42"/>
                  </a:lnTo>
                  <a:lnTo>
                    <a:pt x="660" y="42"/>
                  </a:lnTo>
                  <a:lnTo>
                    <a:pt x="646" y="44"/>
                  </a:lnTo>
                  <a:lnTo>
                    <a:pt x="631" y="44"/>
                  </a:lnTo>
                  <a:lnTo>
                    <a:pt x="618" y="44"/>
                  </a:lnTo>
                  <a:lnTo>
                    <a:pt x="603" y="44"/>
                  </a:lnTo>
                  <a:lnTo>
                    <a:pt x="591" y="46"/>
                  </a:lnTo>
                  <a:lnTo>
                    <a:pt x="578" y="46"/>
                  </a:lnTo>
                  <a:lnTo>
                    <a:pt x="563" y="46"/>
                  </a:lnTo>
                  <a:lnTo>
                    <a:pt x="549" y="46"/>
                  </a:lnTo>
                  <a:lnTo>
                    <a:pt x="536" y="48"/>
                  </a:lnTo>
                  <a:lnTo>
                    <a:pt x="525" y="48"/>
                  </a:lnTo>
                  <a:lnTo>
                    <a:pt x="511" y="48"/>
                  </a:lnTo>
                  <a:lnTo>
                    <a:pt x="500" y="48"/>
                  </a:lnTo>
                  <a:lnTo>
                    <a:pt x="489" y="50"/>
                  </a:lnTo>
                  <a:lnTo>
                    <a:pt x="477" y="50"/>
                  </a:lnTo>
                  <a:lnTo>
                    <a:pt x="464" y="50"/>
                  </a:lnTo>
                  <a:lnTo>
                    <a:pt x="452" y="50"/>
                  </a:lnTo>
                  <a:lnTo>
                    <a:pt x="441" y="50"/>
                  </a:lnTo>
                  <a:lnTo>
                    <a:pt x="430" y="50"/>
                  </a:lnTo>
                  <a:lnTo>
                    <a:pt x="420" y="51"/>
                  </a:lnTo>
                  <a:lnTo>
                    <a:pt x="409" y="51"/>
                  </a:lnTo>
                  <a:lnTo>
                    <a:pt x="399" y="53"/>
                  </a:lnTo>
                  <a:lnTo>
                    <a:pt x="390" y="53"/>
                  </a:lnTo>
                  <a:lnTo>
                    <a:pt x="380" y="55"/>
                  </a:lnTo>
                  <a:lnTo>
                    <a:pt x="373" y="55"/>
                  </a:lnTo>
                  <a:lnTo>
                    <a:pt x="365" y="57"/>
                  </a:lnTo>
                  <a:lnTo>
                    <a:pt x="350" y="59"/>
                  </a:lnTo>
                  <a:lnTo>
                    <a:pt x="336" y="63"/>
                  </a:lnTo>
                  <a:lnTo>
                    <a:pt x="325" y="65"/>
                  </a:lnTo>
                  <a:lnTo>
                    <a:pt x="314" y="69"/>
                  </a:lnTo>
                  <a:lnTo>
                    <a:pt x="306" y="72"/>
                  </a:lnTo>
                  <a:lnTo>
                    <a:pt x="300" y="76"/>
                  </a:lnTo>
                  <a:lnTo>
                    <a:pt x="293" y="84"/>
                  </a:lnTo>
                  <a:lnTo>
                    <a:pt x="291" y="95"/>
                  </a:lnTo>
                  <a:lnTo>
                    <a:pt x="291" y="105"/>
                  </a:lnTo>
                  <a:lnTo>
                    <a:pt x="295" y="114"/>
                  </a:lnTo>
                  <a:lnTo>
                    <a:pt x="300" y="122"/>
                  </a:lnTo>
                  <a:lnTo>
                    <a:pt x="310" y="131"/>
                  </a:lnTo>
                  <a:lnTo>
                    <a:pt x="323" y="141"/>
                  </a:lnTo>
                  <a:lnTo>
                    <a:pt x="335" y="146"/>
                  </a:lnTo>
                  <a:lnTo>
                    <a:pt x="344" y="150"/>
                  </a:lnTo>
                  <a:lnTo>
                    <a:pt x="348" y="152"/>
                  </a:lnTo>
                  <a:lnTo>
                    <a:pt x="106" y="738"/>
                  </a:lnTo>
                  <a:lnTo>
                    <a:pt x="0" y="1213"/>
                  </a:lnTo>
                  <a:lnTo>
                    <a:pt x="819" y="1321"/>
                  </a:lnTo>
                  <a:lnTo>
                    <a:pt x="1160" y="209"/>
                  </a:lnTo>
                  <a:lnTo>
                    <a:pt x="1160"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64" name="Freeform 260"/>
            <p:cNvSpPr>
              <a:spLocks/>
            </p:cNvSpPr>
            <p:nvPr/>
          </p:nvSpPr>
          <p:spPr bwMode="auto">
            <a:xfrm>
              <a:off x="4713" y="1873"/>
              <a:ext cx="453" cy="665"/>
            </a:xfrm>
            <a:custGeom>
              <a:avLst/>
              <a:gdLst>
                <a:gd name="T0" fmla="*/ 715 w 907"/>
                <a:gd name="T1" fmla="*/ 244 h 1331"/>
                <a:gd name="T2" fmla="*/ 704 w 907"/>
                <a:gd name="T3" fmla="*/ 306 h 1331"/>
                <a:gd name="T4" fmla="*/ 693 w 907"/>
                <a:gd name="T5" fmla="*/ 384 h 1331"/>
                <a:gd name="T6" fmla="*/ 679 w 907"/>
                <a:gd name="T7" fmla="*/ 477 h 1331"/>
                <a:gd name="T8" fmla="*/ 660 w 907"/>
                <a:gd name="T9" fmla="*/ 574 h 1331"/>
                <a:gd name="T10" fmla="*/ 643 w 907"/>
                <a:gd name="T11" fmla="*/ 679 h 1331"/>
                <a:gd name="T12" fmla="*/ 626 w 907"/>
                <a:gd name="T13" fmla="*/ 780 h 1331"/>
                <a:gd name="T14" fmla="*/ 607 w 907"/>
                <a:gd name="T15" fmla="*/ 877 h 1331"/>
                <a:gd name="T16" fmla="*/ 592 w 907"/>
                <a:gd name="T17" fmla="*/ 960 h 1331"/>
                <a:gd name="T18" fmla="*/ 577 w 907"/>
                <a:gd name="T19" fmla="*/ 1027 h 1331"/>
                <a:gd name="T20" fmla="*/ 563 w 907"/>
                <a:gd name="T21" fmla="*/ 1088 h 1331"/>
                <a:gd name="T22" fmla="*/ 548 w 907"/>
                <a:gd name="T23" fmla="*/ 1152 h 1331"/>
                <a:gd name="T24" fmla="*/ 259 w 907"/>
                <a:gd name="T25" fmla="*/ 1148 h 1331"/>
                <a:gd name="T26" fmla="*/ 37 w 907"/>
                <a:gd name="T27" fmla="*/ 1175 h 1331"/>
                <a:gd name="T28" fmla="*/ 103 w 907"/>
                <a:gd name="T29" fmla="*/ 1181 h 1331"/>
                <a:gd name="T30" fmla="*/ 196 w 907"/>
                <a:gd name="T31" fmla="*/ 1188 h 1331"/>
                <a:gd name="T32" fmla="*/ 295 w 907"/>
                <a:gd name="T33" fmla="*/ 1200 h 1331"/>
                <a:gd name="T34" fmla="*/ 381 w 907"/>
                <a:gd name="T35" fmla="*/ 1215 h 1331"/>
                <a:gd name="T36" fmla="*/ 445 w 907"/>
                <a:gd name="T37" fmla="*/ 1230 h 1331"/>
                <a:gd name="T38" fmla="*/ 514 w 907"/>
                <a:gd name="T39" fmla="*/ 1251 h 1331"/>
                <a:gd name="T40" fmla="*/ 103 w 907"/>
                <a:gd name="T41" fmla="*/ 1247 h 1331"/>
                <a:gd name="T42" fmla="*/ 164 w 907"/>
                <a:gd name="T43" fmla="*/ 1251 h 1331"/>
                <a:gd name="T44" fmla="*/ 242 w 907"/>
                <a:gd name="T45" fmla="*/ 1261 h 1331"/>
                <a:gd name="T46" fmla="*/ 328 w 907"/>
                <a:gd name="T47" fmla="*/ 1274 h 1331"/>
                <a:gd name="T48" fmla="*/ 409 w 907"/>
                <a:gd name="T49" fmla="*/ 1287 h 1331"/>
                <a:gd name="T50" fmla="*/ 476 w 907"/>
                <a:gd name="T51" fmla="*/ 1301 h 1331"/>
                <a:gd name="T52" fmla="*/ 548 w 907"/>
                <a:gd name="T53" fmla="*/ 1320 h 1331"/>
                <a:gd name="T54" fmla="*/ 906 w 907"/>
                <a:gd name="T55" fmla="*/ 1120 h 1331"/>
                <a:gd name="T56" fmla="*/ 875 w 907"/>
                <a:gd name="T57" fmla="*/ 1052 h 1331"/>
                <a:gd name="T58" fmla="*/ 847 w 907"/>
                <a:gd name="T59" fmla="*/ 975 h 1331"/>
                <a:gd name="T60" fmla="*/ 826 w 907"/>
                <a:gd name="T61" fmla="*/ 880 h 1331"/>
                <a:gd name="T62" fmla="*/ 820 w 907"/>
                <a:gd name="T63" fmla="*/ 827 h 1331"/>
                <a:gd name="T64" fmla="*/ 818 w 907"/>
                <a:gd name="T65" fmla="*/ 770 h 1331"/>
                <a:gd name="T66" fmla="*/ 822 w 907"/>
                <a:gd name="T67" fmla="*/ 709 h 1331"/>
                <a:gd name="T68" fmla="*/ 829 w 907"/>
                <a:gd name="T69" fmla="*/ 649 h 1331"/>
                <a:gd name="T70" fmla="*/ 843 w 907"/>
                <a:gd name="T71" fmla="*/ 584 h 1331"/>
                <a:gd name="T72" fmla="*/ 856 w 907"/>
                <a:gd name="T73" fmla="*/ 523 h 1331"/>
                <a:gd name="T74" fmla="*/ 869 w 907"/>
                <a:gd name="T75" fmla="*/ 460 h 1331"/>
                <a:gd name="T76" fmla="*/ 885 w 907"/>
                <a:gd name="T77" fmla="*/ 401 h 1331"/>
                <a:gd name="T78" fmla="*/ 896 w 907"/>
                <a:gd name="T79" fmla="*/ 344 h 1331"/>
                <a:gd name="T80" fmla="*/ 907 w 907"/>
                <a:gd name="T81" fmla="*/ 251 h 1331"/>
                <a:gd name="T82" fmla="*/ 902 w 907"/>
                <a:gd name="T83" fmla="*/ 171 h 1331"/>
                <a:gd name="T84" fmla="*/ 887 w 907"/>
                <a:gd name="T85" fmla="*/ 111 h 1331"/>
                <a:gd name="T86" fmla="*/ 848 w 907"/>
                <a:gd name="T87" fmla="*/ 50 h 1331"/>
                <a:gd name="T88" fmla="*/ 791 w 907"/>
                <a:gd name="T89" fmla="*/ 8 h 1331"/>
                <a:gd name="T90" fmla="*/ 738 w 907"/>
                <a:gd name="T91" fmla="*/ 8 h 1331"/>
                <a:gd name="T92" fmla="*/ 761 w 907"/>
                <a:gd name="T93" fmla="*/ 82 h 1331"/>
                <a:gd name="T94" fmla="*/ 731 w 907"/>
                <a:gd name="T95" fmla="*/ 86 h 1331"/>
                <a:gd name="T96" fmla="*/ 658 w 907"/>
                <a:gd name="T97" fmla="*/ 84 h 1331"/>
                <a:gd name="T98" fmla="*/ 571 w 907"/>
                <a:gd name="T99" fmla="*/ 82 h 1331"/>
                <a:gd name="T100" fmla="*/ 472 w 907"/>
                <a:gd name="T101" fmla="*/ 86 h 1331"/>
                <a:gd name="T102" fmla="*/ 413 w 907"/>
                <a:gd name="T103" fmla="*/ 86 h 1331"/>
                <a:gd name="T104" fmla="*/ 358 w 907"/>
                <a:gd name="T105" fmla="*/ 90 h 1331"/>
                <a:gd name="T106" fmla="*/ 301 w 907"/>
                <a:gd name="T107" fmla="*/ 92 h 1331"/>
                <a:gd name="T108" fmla="*/ 248 w 907"/>
                <a:gd name="T109" fmla="*/ 97 h 1331"/>
                <a:gd name="T110" fmla="*/ 156 w 907"/>
                <a:gd name="T111" fmla="*/ 105 h 1331"/>
                <a:gd name="T112" fmla="*/ 101 w 907"/>
                <a:gd name="T113" fmla="*/ 112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7" h="1331">
                  <a:moveTo>
                    <a:pt x="94" y="114"/>
                  </a:moveTo>
                  <a:lnTo>
                    <a:pt x="723" y="215"/>
                  </a:lnTo>
                  <a:lnTo>
                    <a:pt x="721" y="215"/>
                  </a:lnTo>
                  <a:lnTo>
                    <a:pt x="721" y="219"/>
                  </a:lnTo>
                  <a:lnTo>
                    <a:pt x="719" y="225"/>
                  </a:lnTo>
                  <a:lnTo>
                    <a:pt x="719" y="234"/>
                  </a:lnTo>
                  <a:lnTo>
                    <a:pt x="715" y="244"/>
                  </a:lnTo>
                  <a:lnTo>
                    <a:pt x="713" y="259"/>
                  </a:lnTo>
                  <a:lnTo>
                    <a:pt x="712" y="265"/>
                  </a:lnTo>
                  <a:lnTo>
                    <a:pt x="710" y="272"/>
                  </a:lnTo>
                  <a:lnTo>
                    <a:pt x="710" y="280"/>
                  </a:lnTo>
                  <a:lnTo>
                    <a:pt x="710" y="289"/>
                  </a:lnTo>
                  <a:lnTo>
                    <a:pt x="706" y="299"/>
                  </a:lnTo>
                  <a:lnTo>
                    <a:pt x="704" y="306"/>
                  </a:lnTo>
                  <a:lnTo>
                    <a:pt x="704" y="316"/>
                  </a:lnTo>
                  <a:lnTo>
                    <a:pt x="702" y="327"/>
                  </a:lnTo>
                  <a:lnTo>
                    <a:pt x="698" y="337"/>
                  </a:lnTo>
                  <a:lnTo>
                    <a:pt x="698" y="348"/>
                  </a:lnTo>
                  <a:lnTo>
                    <a:pt x="696" y="362"/>
                  </a:lnTo>
                  <a:lnTo>
                    <a:pt x="694" y="373"/>
                  </a:lnTo>
                  <a:lnTo>
                    <a:pt x="693" y="384"/>
                  </a:lnTo>
                  <a:lnTo>
                    <a:pt x="691" y="396"/>
                  </a:lnTo>
                  <a:lnTo>
                    <a:pt x="689" y="409"/>
                  </a:lnTo>
                  <a:lnTo>
                    <a:pt x="687" y="422"/>
                  </a:lnTo>
                  <a:lnTo>
                    <a:pt x="683" y="436"/>
                  </a:lnTo>
                  <a:lnTo>
                    <a:pt x="683" y="447"/>
                  </a:lnTo>
                  <a:lnTo>
                    <a:pt x="681" y="462"/>
                  </a:lnTo>
                  <a:lnTo>
                    <a:pt x="679" y="477"/>
                  </a:lnTo>
                  <a:lnTo>
                    <a:pt x="675" y="489"/>
                  </a:lnTo>
                  <a:lnTo>
                    <a:pt x="674" y="504"/>
                  </a:lnTo>
                  <a:lnTo>
                    <a:pt x="670" y="517"/>
                  </a:lnTo>
                  <a:lnTo>
                    <a:pt x="668" y="533"/>
                  </a:lnTo>
                  <a:lnTo>
                    <a:pt x="666" y="546"/>
                  </a:lnTo>
                  <a:lnTo>
                    <a:pt x="664" y="561"/>
                  </a:lnTo>
                  <a:lnTo>
                    <a:pt x="660" y="574"/>
                  </a:lnTo>
                  <a:lnTo>
                    <a:pt x="658" y="590"/>
                  </a:lnTo>
                  <a:lnTo>
                    <a:pt x="656" y="605"/>
                  </a:lnTo>
                  <a:lnTo>
                    <a:pt x="653" y="620"/>
                  </a:lnTo>
                  <a:lnTo>
                    <a:pt x="651" y="633"/>
                  </a:lnTo>
                  <a:lnTo>
                    <a:pt x="649" y="649"/>
                  </a:lnTo>
                  <a:lnTo>
                    <a:pt x="647" y="662"/>
                  </a:lnTo>
                  <a:lnTo>
                    <a:pt x="643" y="679"/>
                  </a:lnTo>
                  <a:lnTo>
                    <a:pt x="641" y="692"/>
                  </a:lnTo>
                  <a:lnTo>
                    <a:pt x="639" y="709"/>
                  </a:lnTo>
                  <a:lnTo>
                    <a:pt x="636" y="723"/>
                  </a:lnTo>
                  <a:lnTo>
                    <a:pt x="634" y="738"/>
                  </a:lnTo>
                  <a:lnTo>
                    <a:pt x="630" y="751"/>
                  </a:lnTo>
                  <a:lnTo>
                    <a:pt x="628" y="766"/>
                  </a:lnTo>
                  <a:lnTo>
                    <a:pt x="626" y="780"/>
                  </a:lnTo>
                  <a:lnTo>
                    <a:pt x="622" y="795"/>
                  </a:lnTo>
                  <a:lnTo>
                    <a:pt x="620" y="808"/>
                  </a:lnTo>
                  <a:lnTo>
                    <a:pt x="618" y="823"/>
                  </a:lnTo>
                  <a:lnTo>
                    <a:pt x="615" y="837"/>
                  </a:lnTo>
                  <a:lnTo>
                    <a:pt x="613" y="850"/>
                  </a:lnTo>
                  <a:lnTo>
                    <a:pt x="609" y="863"/>
                  </a:lnTo>
                  <a:lnTo>
                    <a:pt x="607" y="877"/>
                  </a:lnTo>
                  <a:lnTo>
                    <a:pt x="605" y="890"/>
                  </a:lnTo>
                  <a:lnTo>
                    <a:pt x="603" y="901"/>
                  </a:lnTo>
                  <a:lnTo>
                    <a:pt x="601" y="915"/>
                  </a:lnTo>
                  <a:lnTo>
                    <a:pt x="599" y="928"/>
                  </a:lnTo>
                  <a:lnTo>
                    <a:pt x="596" y="939"/>
                  </a:lnTo>
                  <a:lnTo>
                    <a:pt x="594" y="951"/>
                  </a:lnTo>
                  <a:lnTo>
                    <a:pt x="592" y="960"/>
                  </a:lnTo>
                  <a:lnTo>
                    <a:pt x="590" y="972"/>
                  </a:lnTo>
                  <a:lnTo>
                    <a:pt x="588" y="981"/>
                  </a:lnTo>
                  <a:lnTo>
                    <a:pt x="586" y="991"/>
                  </a:lnTo>
                  <a:lnTo>
                    <a:pt x="582" y="1002"/>
                  </a:lnTo>
                  <a:lnTo>
                    <a:pt x="582" y="1012"/>
                  </a:lnTo>
                  <a:lnTo>
                    <a:pt x="579" y="1019"/>
                  </a:lnTo>
                  <a:lnTo>
                    <a:pt x="577" y="1027"/>
                  </a:lnTo>
                  <a:lnTo>
                    <a:pt x="575" y="1036"/>
                  </a:lnTo>
                  <a:lnTo>
                    <a:pt x="573" y="1044"/>
                  </a:lnTo>
                  <a:lnTo>
                    <a:pt x="571" y="1052"/>
                  </a:lnTo>
                  <a:lnTo>
                    <a:pt x="571" y="1059"/>
                  </a:lnTo>
                  <a:lnTo>
                    <a:pt x="567" y="1067"/>
                  </a:lnTo>
                  <a:lnTo>
                    <a:pt x="567" y="1074"/>
                  </a:lnTo>
                  <a:lnTo>
                    <a:pt x="563" y="1088"/>
                  </a:lnTo>
                  <a:lnTo>
                    <a:pt x="561" y="1099"/>
                  </a:lnTo>
                  <a:lnTo>
                    <a:pt x="558" y="1109"/>
                  </a:lnTo>
                  <a:lnTo>
                    <a:pt x="556" y="1120"/>
                  </a:lnTo>
                  <a:lnTo>
                    <a:pt x="552" y="1128"/>
                  </a:lnTo>
                  <a:lnTo>
                    <a:pt x="552" y="1137"/>
                  </a:lnTo>
                  <a:lnTo>
                    <a:pt x="548" y="1143"/>
                  </a:lnTo>
                  <a:lnTo>
                    <a:pt x="548" y="1152"/>
                  </a:lnTo>
                  <a:lnTo>
                    <a:pt x="544" y="1162"/>
                  </a:lnTo>
                  <a:lnTo>
                    <a:pt x="540" y="1169"/>
                  </a:lnTo>
                  <a:lnTo>
                    <a:pt x="537" y="1175"/>
                  </a:lnTo>
                  <a:lnTo>
                    <a:pt x="537" y="1181"/>
                  </a:lnTo>
                  <a:lnTo>
                    <a:pt x="535" y="1185"/>
                  </a:lnTo>
                  <a:lnTo>
                    <a:pt x="535" y="1186"/>
                  </a:lnTo>
                  <a:lnTo>
                    <a:pt x="259" y="1148"/>
                  </a:lnTo>
                  <a:lnTo>
                    <a:pt x="0" y="1118"/>
                  </a:lnTo>
                  <a:lnTo>
                    <a:pt x="10" y="1175"/>
                  </a:lnTo>
                  <a:lnTo>
                    <a:pt x="12" y="1175"/>
                  </a:lnTo>
                  <a:lnTo>
                    <a:pt x="19" y="1175"/>
                  </a:lnTo>
                  <a:lnTo>
                    <a:pt x="23" y="1175"/>
                  </a:lnTo>
                  <a:lnTo>
                    <a:pt x="29" y="1175"/>
                  </a:lnTo>
                  <a:lnTo>
                    <a:pt x="37" y="1175"/>
                  </a:lnTo>
                  <a:lnTo>
                    <a:pt x="44" y="1177"/>
                  </a:lnTo>
                  <a:lnTo>
                    <a:pt x="52" y="1177"/>
                  </a:lnTo>
                  <a:lnTo>
                    <a:pt x="61" y="1177"/>
                  </a:lnTo>
                  <a:lnTo>
                    <a:pt x="71" y="1179"/>
                  </a:lnTo>
                  <a:lnTo>
                    <a:pt x="82" y="1179"/>
                  </a:lnTo>
                  <a:lnTo>
                    <a:pt x="92" y="1179"/>
                  </a:lnTo>
                  <a:lnTo>
                    <a:pt x="103" y="1181"/>
                  </a:lnTo>
                  <a:lnTo>
                    <a:pt x="116" y="1183"/>
                  </a:lnTo>
                  <a:lnTo>
                    <a:pt x="130" y="1185"/>
                  </a:lnTo>
                  <a:lnTo>
                    <a:pt x="141" y="1185"/>
                  </a:lnTo>
                  <a:lnTo>
                    <a:pt x="154" y="1185"/>
                  </a:lnTo>
                  <a:lnTo>
                    <a:pt x="168" y="1186"/>
                  </a:lnTo>
                  <a:lnTo>
                    <a:pt x="183" y="1188"/>
                  </a:lnTo>
                  <a:lnTo>
                    <a:pt x="196" y="1188"/>
                  </a:lnTo>
                  <a:lnTo>
                    <a:pt x="212" y="1190"/>
                  </a:lnTo>
                  <a:lnTo>
                    <a:pt x="225" y="1192"/>
                  </a:lnTo>
                  <a:lnTo>
                    <a:pt x="240" y="1194"/>
                  </a:lnTo>
                  <a:lnTo>
                    <a:pt x="253" y="1194"/>
                  </a:lnTo>
                  <a:lnTo>
                    <a:pt x="269" y="1198"/>
                  </a:lnTo>
                  <a:lnTo>
                    <a:pt x="280" y="1198"/>
                  </a:lnTo>
                  <a:lnTo>
                    <a:pt x="295" y="1200"/>
                  </a:lnTo>
                  <a:lnTo>
                    <a:pt x="309" y="1202"/>
                  </a:lnTo>
                  <a:lnTo>
                    <a:pt x="322" y="1204"/>
                  </a:lnTo>
                  <a:lnTo>
                    <a:pt x="335" y="1206"/>
                  </a:lnTo>
                  <a:lnTo>
                    <a:pt x="348" y="1209"/>
                  </a:lnTo>
                  <a:lnTo>
                    <a:pt x="360" y="1209"/>
                  </a:lnTo>
                  <a:lnTo>
                    <a:pt x="369" y="1213"/>
                  </a:lnTo>
                  <a:lnTo>
                    <a:pt x="381" y="1215"/>
                  </a:lnTo>
                  <a:lnTo>
                    <a:pt x="392" y="1217"/>
                  </a:lnTo>
                  <a:lnTo>
                    <a:pt x="402" y="1219"/>
                  </a:lnTo>
                  <a:lnTo>
                    <a:pt x="411" y="1221"/>
                  </a:lnTo>
                  <a:lnTo>
                    <a:pt x="421" y="1223"/>
                  </a:lnTo>
                  <a:lnTo>
                    <a:pt x="430" y="1225"/>
                  </a:lnTo>
                  <a:lnTo>
                    <a:pt x="438" y="1226"/>
                  </a:lnTo>
                  <a:lnTo>
                    <a:pt x="445" y="1230"/>
                  </a:lnTo>
                  <a:lnTo>
                    <a:pt x="453" y="1230"/>
                  </a:lnTo>
                  <a:lnTo>
                    <a:pt x="461" y="1234"/>
                  </a:lnTo>
                  <a:lnTo>
                    <a:pt x="474" y="1238"/>
                  </a:lnTo>
                  <a:lnTo>
                    <a:pt x="487" y="1244"/>
                  </a:lnTo>
                  <a:lnTo>
                    <a:pt x="497" y="1245"/>
                  </a:lnTo>
                  <a:lnTo>
                    <a:pt x="506" y="1249"/>
                  </a:lnTo>
                  <a:lnTo>
                    <a:pt x="514" y="1251"/>
                  </a:lnTo>
                  <a:lnTo>
                    <a:pt x="521" y="1255"/>
                  </a:lnTo>
                  <a:lnTo>
                    <a:pt x="527" y="1259"/>
                  </a:lnTo>
                  <a:lnTo>
                    <a:pt x="531" y="1261"/>
                  </a:lnTo>
                  <a:lnTo>
                    <a:pt x="97" y="1221"/>
                  </a:lnTo>
                  <a:lnTo>
                    <a:pt x="97" y="1247"/>
                  </a:lnTo>
                  <a:lnTo>
                    <a:pt x="97" y="1247"/>
                  </a:lnTo>
                  <a:lnTo>
                    <a:pt x="103" y="1247"/>
                  </a:lnTo>
                  <a:lnTo>
                    <a:pt x="113" y="1247"/>
                  </a:lnTo>
                  <a:lnTo>
                    <a:pt x="124" y="1249"/>
                  </a:lnTo>
                  <a:lnTo>
                    <a:pt x="130" y="1249"/>
                  </a:lnTo>
                  <a:lnTo>
                    <a:pt x="137" y="1249"/>
                  </a:lnTo>
                  <a:lnTo>
                    <a:pt x="147" y="1249"/>
                  </a:lnTo>
                  <a:lnTo>
                    <a:pt x="156" y="1251"/>
                  </a:lnTo>
                  <a:lnTo>
                    <a:pt x="164" y="1251"/>
                  </a:lnTo>
                  <a:lnTo>
                    <a:pt x="175" y="1253"/>
                  </a:lnTo>
                  <a:lnTo>
                    <a:pt x="185" y="1255"/>
                  </a:lnTo>
                  <a:lnTo>
                    <a:pt x="198" y="1257"/>
                  </a:lnTo>
                  <a:lnTo>
                    <a:pt x="208" y="1257"/>
                  </a:lnTo>
                  <a:lnTo>
                    <a:pt x="219" y="1259"/>
                  </a:lnTo>
                  <a:lnTo>
                    <a:pt x="229" y="1261"/>
                  </a:lnTo>
                  <a:lnTo>
                    <a:pt x="242" y="1261"/>
                  </a:lnTo>
                  <a:lnTo>
                    <a:pt x="253" y="1263"/>
                  </a:lnTo>
                  <a:lnTo>
                    <a:pt x="267" y="1264"/>
                  </a:lnTo>
                  <a:lnTo>
                    <a:pt x="278" y="1266"/>
                  </a:lnTo>
                  <a:lnTo>
                    <a:pt x="291" y="1268"/>
                  </a:lnTo>
                  <a:lnTo>
                    <a:pt x="303" y="1270"/>
                  </a:lnTo>
                  <a:lnTo>
                    <a:pt x="314" y="1272"/>
                  </a:lnTo>
                  <a:lnTo>
                    <a:pt x="328" y="1274"/>
                  </a:lnTo>
                  <a:lnTo>
                    <a:pt x="339" y="1276"/>
                  </a:lnTo>
                  <a:lnTo>
                    <a:pt x="350" y="1278"/>
                  </a:lnTo>
                  <a:lnTo>
                    <a:pt x="364" y="1282"/>
                  </a:lnTo>
                  <a:lnTo>
                    <a:pt x="375" y="1282"/>
                  </a:lnTo>
                  <a:lnTo>
                    <a:pt x="388" y="1285"/>
                  </a:lnTo>
                  <a:lnTo>
                    <a:pt x="398" y="1285"/>
                  </a:lnTo>
                  <a:lnTo>
                    <a:pt x="409" y="1287"/>
                  </a:lnTo>
                  <a:lnTo>
                    <a:pt x="419" y="1289"/>
                  </a:lnTo>
                  <a:lnTo>
                    <a:pt x="430" y="1291"/>
                  </a:lnTo>
                  <a:lnTo>
                    <a:pt x="440" y="1293"/>
                  </a:lnTo>
                  <a:lnTo>
                    <a:pt x="449" y="1295"/>
                  </a:lnTo>
                  <a:lnTo>
                    <a:pt x="459" y="1297"/>
                  </a:lnTo>
                  <a:lnTo>
                    <a:pt x="468" y="1301"/>
                  </a:lnTo>
                  <a:lnTo>
                    <a:pt x="476" y="1301"/>
                  </a:lnTo>
                  <a:lnTo>
                    <a:pt x="483" y="1302"/>
                  </a:lnTo>
                  <a:lnTo>
                    <a:pt x="491" y="1304"/>
                  </a:lnTo>
                  <a:lnTo>
                    <a:pt x="501" y="1306"/>
                  </a:lnTo>
                  <a:lnTo>
                    <a:pt x="514" y="1312"/>
                  </a:lnTo>
                  <a:lnTo>
                    <a:pt x="527" y="1316"/>
                  </a:lnTo>
                  <a:lnTo>
                    <a:pt x="537" y="1316"/>
                  </a:lnTo>
                  <a:lnTo>
                    <a:pt x="548" y="1320"/>
                  </a:lnTo>
                  <a:lnTo>
                    <a:pt x="556" y="1321"/>
                  </a:lnTo>
                  <a:lnTo>
                    <a:pt x="563" y="1325"/>
                  </a:lnTo>
                  <a:lnTo>
                    <a:pt x="573" y="1327"/>
                  </a:lnTo>
                  <a:lnTo>
                    <a:pt x="577" y="1331"/>
                  </a:lnTo>
                  <a:lnTo>
                    <a:pt x="649" y="1141"/>
                  </a:lnTo>
                  <a:lnTo>
                    <a:pt x="907" y="1124"/>
                  </a:lnTo>
                  <a:lnTo>
                    <a:pt x="906" y="1120"/>
                  </a:lnTo>
                  <a:lnTo>
                    <a:pt x="904" y="1116"/>
                  </a:lnTo>
                  <a:lnTo>
                    <a:pt x="900" y="1109"/>
                  </a:lnTo>
                  <a:lnTo>
                    <a:pt x="896" y="1097"/>
                  </a:lnTo>
                  <a:lnTo>
                    <a:pt x="888" y="1084"/>
                  </a:lnTo>
                  <a:lnTo>
                    <a:pt x="881" y="1071"/>
                  </a:lnTo>
                  <a:lnTo>
                    <a:pt x="877" y="1061"/>
                  </a:lnTo>
                  <a:lnTo>
                    <a:pt x="875" y="1052"/>
                  </a:lnTo>
                  <a:lnTo>
                    <a:pt x="871" y="1042"/>
                  </a:lnTo>
                  <a:lnTo>
                    <a:pt x="868" y="1034"/>
                  </a:lnTo>
                  <a:lnTo>
                    <a:pt x="864" y="1023"/>
                  </a:lnTo>
                  <a:lnTo>
                    <a:pt x="860" y="1012"/>
                  </a:lnTo>
                  <a:lnTo>
                    <a:pt x="856" y="1000"/>
                  </a:lnTo>
                  <a:lnTo>
                    <a:pt x="850" y="989"/>
                  </a:lnTo>
                  <a:lnTo>
                    <a:pt x="847" y="975"/>
                  </a:lnTo>
                  <a:lnTo>
                    <a:pt x="843" y="962"/>
                  </a:lnTo>
                  <a:lnTo>
                    <a:pt x="841" y="951"/>
                  </a:lnTo>
                  <a:lnTo>
                    <a:pt x="837" y="937"/>
                  </a:lnTo>
                  <a:lnTo>
                    <a:pt x="833" y="922"/>
                  </a:lnTo>
                  <a:lnTo>
                    <a:pt x="829" y="909"/>
                  </a:lnTo>
                  <a:lnTo>
                    <a:pt x="828" y="894"/>
                  </a:lnTo>
                  <a:lnTo>
                    <a:pt x="826" y="880"/>
                  </a:lnTo>
                  <a:lnTo>
                    <a:pt x="824" y="873"/>
                  </a:lnTo>
                  <a:lnTo>
                    <a:pt x="822" y="863"/>
                  </a:lnTo>
                  <a:lnTo>
                    <a:pt x="820" y="858"/>
                  </a:lnTo>
                  <a:lnTo>
                    <a:pt x="820" y="850"/>
                  </a:lnTo>
                  <a:lnTo>
                    <a:pt x="820" y="842"/>
                  </a:lnTo>
                  <a:lnTo>
                    <a:pt x="820" y="833"/>
                  </a:lnTo>
                  <a:lnTo>
                    <a:pt x="820" y="827"/>
                  </a:lnTo>
                  <a:lnTo>
                    <a:pt x="820" y="820"/>
                  </a:lnTo>
                  <a:lnTo>
                    <a:pt x="818" y="812"/>
                  </a:lnTo>
                  <a:lnTo>
                    <a:pt x="818" y="803"/>
                  </a:lnTo>
                  <a:lnTo>
                    <a:pt x="818" y="795"/>
                  </a:lnTo>
                  <a:lnTo>
                    <a:pt x="818" y="787"/>
                  </a:lnTo>
                  <a:lnTo>
                    <a:pt x="818" y="778"/>
                  </a:lnTo>
                  <a:lnTo>
                    <a:pt x="818" y="770"/>
                  </a:lnTo>
                  <a:lnTo>
                    <a:pt x="818" y="763"/>
                  </a:lnTo>
                  <a:lnTo>
                    <a:pt x="820" y="753"/>
                  </a:lnTo>
                  <a:lnTo>
                    <a:pt x="820" y="744"/>
                  </a:lnTo>
                  <a:lnTo>
                    <a:pt x="820" y="736"/>
                  </a:lnTo>
                  <a:lnTo>
                    <a:pt x="820" y="726"/>
                  </a:lnTo>
                  <a:lnTo>
                    <a:pt x="822" y="719"/>
                  </a:lnTo>
                  <a:lnTo>
                    <a:pt x="822" y="709"/>
                  </a:lnTo>
                  <a:lnTo>
                    <a:pt x="824" y="702"/>
                  </a:lnTo>
                  <a:lnTo>
                    <a:pt x="826" y="692"/>
                  </a:lnTo>
                  <a:lnTo>
                    <a:pt x="826" y="685"/>
                  </a:lnTo>
                  <a:lnTo>
                    <a:pt x="826" y="675"/>
                  </a:lnTo>
                  <a:lnTo>
                    <a:pt x="828" y="666"/>
                  </a:lnTo>
                  <a:lnTo>
                    <a:pt x="829" y="656"/>
                  </a:lnTo>
                  <a:lnTo>
                    <a:pt x="829" y="649"/>
                  </a:lnTo>
                  <a:lnTo>
                    <a:pt x="831" y="639"/>
                  </a:lnTo>
                  <a:lnTo>
                    <a:pt x="833" y="630"/>
                  </a:lnTo>
                  <a:lnTo>
                    <a:pt x="835" y="620"/>
                  </a:lnTo>
                  <a:lnTo>
                    <a:pt x="837" y="612"/>
                  </a:lnTo>
                  <a:lnTo>
                    <a:pt x="839" y="603"/>
                  </a:lnTo>
                  <a:lnTo>
                    <a:pt x="841" y="595"/>
                  </a:lnTo>
                  <a:lnTo>
                    <a:pt x="843" y="584"/>
                  </a:lnTo>
                  <a:lnTo>
                    <a:pt x="847" y="576"/>
                  </a:lnTo>
                  <a:lnTo>
                    <a:pt x="847" y="567"/>
                  </a:lnTo>
                  <a:lnTo>
                    <a:pt x="850" y="559"/>
                  </a:lnTo>
                  <a:lnTo>
                    <a:pt x="850" y="550"/>
                  </a:lnTo>
                  <a:lnTo>
                    <a:pt x="854" y="542"/>
                  </a:lnTo>
                  <a:lnTo>
                    <a:pt x="854" y="533"/>
                  </a:lnTo>
                  <a:lnTo>
                    <a:pt x="856" y="523"/>
                  </a:lnTo>
                  <a:lnTo>
                    <a:pt x="858" y="514"/>
                  </a:lnTo>
                  <a:lnTo>
                    <a:pt x="860" y="504"/>
                  </a:lnTo>
                  <a:lnTo>
                    <a:pt x="862" y="495"/>
                  </a:lnTo>
                  <a:lnTo>
                    <a:pt x="866" y="487"/>
                  </a:lnTo>
                  <a:lnTo>
                    <a:pt x="866" y="477"/>
                  </a:lnTo>
                  <a:lnTo>
                    <a:pt x="869" y="470"/>
                  </a:lnTo>
                  <a:lnTo>
                    <a:pt x="869" y="460"/>
                  </a:lnTo>
                  <a:lnTo>
                    <a:pt x="871" y="453"/>
                  </a:lnTo>
                  <a:lnTo>
                    <a:pt x="873" y="443"/>
                  </a:lnTo>
                  <a:lnTo>
                    <a:pt x="875" y="436"/>
                  </a:lnTo>
                  <a:lnTo>
                    <a:pt x="877" y="426"/>
                  </a:lnTo>
                  <a:lnTo>
                    <a:pt x="881" y="419"/>
                  </a:lnTo>
                  <a:lnTo>
                    <a:pt x="881" y="411"/>
                  </a:lnTo>
                  <a:lnTo>
                    <a:pt x="885" y="401"/>
                  </a:lnTo>
                  <a:lnTo>
                    <a:pt x="887" y="394"/>
                  </a:lnTo>
                  <a:lnTo>
                    <a:pt x="887" y="386"/>
                  </a:lnTo>
                  <a:lnTo>
                    <a:pt x="888" y="377"/>
                  </a:lnTo>
                  <a:lnTo>
                    <a:pt x="892" y="369"/>
                  </a:lnTo>
                  <a:lnTo>
                    <a:pt x="892" y="362"/>
                  </a:lnTo>
                  <a:lnTo>
                    <a:pt x="894" y="352"/>
                  </a:lnTo>
                  <a:lnTo>
                    <a:pt x="896" y="344"/>
                  </a:lnTo>
                  <a:lnTo>
                    <a:pt x="898" y="337"/>
                  </a:lnTo>
                  <a:lnTo>
                    <a:pt x="900" y="322"/>
                  </a:lnTo>
                  <a:lnTo>
                    <a:pt x="902" y="308"/>
                  </a:lnTo>
                  <a:lnTo>
                    <a:pt x="906" y="293"/>
                  </a:lnTo>
                  <a:lnTo>
                    <a:pt x="907" y="280"/>
                  </a:lnTo>
                  <a:lnTo>
                    <a:pt x="907" y="265"/>
                  </a:lnTo>
                  <a:lnTo>
                    <a:pt x="907" y="251"/>
                  </a:lnTo>
                  <a:lnTo>
                    <a:pt x="907" y="240"/>
                  </a:lnTo>
                  <a:lnTo>
                    <a:pt x="907" y="227"/>
                  </a:lnTo>
                  <a:lnTo>
                    <a:pt x="906" y="213"/>
                  </a:lnTo>
                  <a:lnTo>
                    <a:pt x="906" y="204"/>
                  </a:lnTo>
                  <a:lnTo>
                    <a:pt x="906" y="192"/>
                  </a:lnTo>
                  <a:lnTo>
                    <a:pt x="906" y="183"/>
                  </a:lnTo>
                  <a:lnTo>
                    <a:pt x="902" y="171"/>
                  </a:lnTo>
                  <a:lnTo>
                    <a:pt x="902" y="162"/>
                  </a:lnTo>
                  <a:lnTo>
                    <a:pt x="898" y="152"/>
                  </a:lnTo>
                  <a:lnTo>
                    <a:pt x="896" y="143"/>
                  </a:lnTo>
                  <a:lnTo>
                    <a:pt x="894" y="133"/>
                  </a:lnTo>
                  <a:lnTo>
                    <a:pt x="892" y="126"/>
                  </a:lnTo>
                  <a:lnTo>
                    <a:pt x="888" y="116"/>
                  </a:lnTo>
                  <a:lnTo>
                    <a:pt x="887" y="111"/>
                  </a:lnTo>
                  <a:lnTo>
                    <a:pt x="883" y="101"/>
                  </a:lnTo>
                  <a:lnTo>
                    <a:pt x="879" y="93"/>
                  </a:lnTo>
                  <a:lnTo>
                    <a:pt x="875" y="86"/>
                  </a:lnTo>
                  <a:lnTo>
                    <a:pt x="871" y="82"/>
                  </a:lnTo>
                  <a:lnTo>
                    <a:pt x="864" y="69"/>
                  </a:lnTo>
                  <a:lnTo>
                    <a:pt x="856" y="61"/>
                  </a:lnTo>
                  <a:lnTo>
                    <a:pt x="848" y="50"/>
                  </a:lnTo>
                  <a:lnTo>
                    <a:pt x="841" y="42"/>
                  </a:lnTo>
                  <a:lnTo>
                    <a:pt x="831" y="35"/>
                  </a:lnTo>
                  <a:lnTo>
                    <a:pt x="824" y="29"/>
                  </a:lnTo>
                  <a:lnTo>
                    <a:pt x="816" y="21"/>
                  </a:lnTo>
                  <a:lnTo>
                    <a:pt x="807" y="16"/>
                  </a:lnTo>
                  <a:lnTo>
                    <a:pt x="799" y="12"/>
                  </a:lnTo>
                  <a:lnTo>
                    <a:pt x="791" y="8"/>
                  </a:lnTo>
                  <a:lnTo>
                    <a:pt x="784" y="4"/>
                  </a:lnTo>
                  <a:lnTo>
                    <a:pt x="776" y="2"/>
                  </a:lnTo>
                  <a:lnTo>
                    <a:pt x="771" y="0"/>
                  </a:lnTo>
                  <a:lnTo>
                    <a:pt x="765" y="0"/>
                  </a:lnTo>
                  <a:lnTo>
                    <a:pt x="753" y="0"/>
                  </a:lnTo>
                  <a:lnTo>
                    <a:pt x="744" y="4"/>
                  </a:lnTo>
                  <a:lnTo>
                    <a:pt x="738" y="8"/>
                  </a:lnTo>
                  <a:lnTo>
                    <a:pt x="738" y="17"/>
                  </a:lnTo>
                  <a:lnTo>
                    <a:pt x="738" y="27"/>
                  </a:lnTo>
                  <a:lnTo>
                    <a:pt x="740" y="38"/>
                  </a:lnTo>
                  <a:lnTo>
                    <a:pt x="744" y="50"/>
                  </a:lnTo>
                  <a:lnTo>
                    <a:pt x="752" y="61"/>
                  </a:lnTo>
                  <a:lnTo>
                    <a:pt x="755" y="71"/>
                  </a:lnTo>
                  <a:lnTo>
                    <a:pt x="761" y="82"/>
                  </a:lnTo>
                  <a:lnTo>
                    <a:pt x="765" y="86"/>
                  </a:lnTo>
                  <a:lnTo>
                    <a:pt x="769" y="90"/>
                  </a:lnTo>
                  <a:lnTo>
                    <a:pt x="765" y="88"/>
                  </a:lnTo>
                  <a:lnTo>
                    <a:pt x="761" y="88"/>
                  </a:lnTo>
                  <a:lnTo>
                    <a:pt x="753" y="86"/>
                  </a:lnTo>
                  <a:lnTo>
                    <a:pt x="744" y="86"/>
                  </a:lnTo>
                  <a:lnTo>
                    <a:pt x="731" y="86"/>
                  </a:lnTo>
                  <a:lnTo>
                    <a:pt x="717" y="86"/>
                  </a:lnTo>
                  <a:lnTo>
                    <a:pt x="708" y="86"/>
                  </a:lnTo>
                  <a:lnTo>
                    <a:pt x="698" y="86"/>
                  </a:lnTo>
                  <a:lnTo>
                    <a:pt x="689" y="86"/>
                  </a:lnTo>
                  <a:lnTo>
                    <a:pt x="681" y="86"/>
                  </a:lnTo>
                  <a:lnTo>
                    <a:pt x="670" y="84"/>
                  </a:lnTo>
                  <a:lnTo>
                    <a:pt x="658" y="84"/>
                  </a:lnTo>
                  <a:lnTo>
                    <a:pt x="647" y="82"/>
                  </a:lnTo>
                  <a:lnTo>
                    <a:pt x="636" y="82"/>
                  </a:lnTo>
                  <a:lnTo>
                    <a:pt x="622" y="82"/>
                  </a:lnTo>
                  <a:lnTo>
                    <a:pt x="611" y="82"/>
                  </a:lnTo>
                  <a:lnTo>
                    <a:pt x="598" y="82"/>
                  </a:lnTo>
                  <a:lnTo>
                    <a:pt x="586" y="82"/>
                  </a:lnTo>
                  <a:lnTo>
                    <a:pt x="571" y="82"/>
                  </a:lnTo>
                  <a:lnTo>
                    <a:pt x="558" y="82"/>
                  </a:lnTo>
                  <a:lnTo>
                    <a:pt x="542" y="82"/>
                  </a:lnTo>
                  <a:lnTo>
                    <a:pt x="529" y="82"/>
                  </a:lnTo>
                  <a:lnTo>
                    <a:pt x="514" y="82"/>
                  </a:lnTo>
                  <a:lnTo>
                    <a:pt x="501" y="84"/>
                  </a:lnTo>
                  <a:lnTo>
                    <a:pt x="485" y="84"/>
                  </a:lnTo>
                  <a:lnTo>
                    <a:pt x="472" y="86"/>
                  </a:lnTo>
                  <a:lnTo>
                    <a:pt x="463" y="86"/>
                  </a:lnTo>
                  <a:lnTo>
                    <a:pt x="455" y="86"/>
                  </a:lnTo>
                  <a:lnTo>
                    <a:pt x="445" y="86"/>
                  </a:lnTo>
                  <a:lnTo>
                    <a:pt x="438" y="86"/>
                  </a:lnTo>
                  <a:lnTo>
                    <a:pt x="430" y="86"/>
                  </a:lnTo>
                  <a:lnTo>
                    <a:pt x="421" y="86"/>
                  </a:lnTo>
                  <a:lnTo>
                    <a:pt x="413" y="86"/>
                  </a:lnTo>
                  <a:lnTo>
                    <a:pt x="405" y="86"/>
                  </a:lnTo>
                  <a:lnTo>
                    <a:pt x="398" y="86"/>
                  </a:lnTo>
                  <a:lnTo>
                    <a:pt x="390" y="86"/>
                  </a:lnTo>
                  <a:lnTo>
                    <a:pt x="381" y="86"/>
                  </a:lnTo>
                  <a:lnTo>
                    <a:pt x="375" y="88"/>
                  </a:lnTo>
                  <a:lnTo>
                    <a:pt x="366" y="88"/>
                  </a:lnTo>
                  <a:lnTo>
                    <a:pt x="358" y="90"/>
                  </a:lnTo>
                  <a:lnTo>
                    <a:pt x="350" y="90"/>
                  </a:lnTo>
                  <a:lnTo>
                    <a:pt x="343" y="92"/>
                  </a:lnTo>
                  <a:lnTo>
                    <a:pt x="335" y="92"/>
                  </a:lnTo>
                  <a:lnTo>
                    <a:pt x="326" y="92"/>
                  </a:lnTo>
                  <a:lnTo>
                    <a:pt x="318" y="92"/>
                  </a:lnTo>
                  <a:lnTo>
                    <a:pt x="309" y="92"/>
                  </a:lnTo>
                  <a:lnTo>
                    <a:pt x="301" y="92"/>
                  </a:lnTo>
                  <a:lnTo>
                    <a:pt x="293" y="93"/>
                  </a:lnTo>
                  <a:lnTo>
                    <a:pt x="286" y="93"/>
                  </a:lnTo>
                  <a:lnTo>
                    <a:pt x="278" y="95"/>
                  </a:lnTo>
                  <a:lnTo>
                    <a:pt x="270" y="95"/>
                  </a:lnTo>
                  <a:lnTo>
                    <a:pt x="263" y="95"/>
                  </a:lnTo>
                  <a:lnTo>
                    <a:pt x="255" y="95"/>
                  </a:lnTo>
                  <a:lnTo>
                    <a:pt x="248" y="97"/>
                  </a:lnTo>
                  <a:lnTo>
                    <a:pt x="232" y="97"/>
                  </a:lnTo>
                  <a:lnTo>
                    <a:pt x="221" y="101"/>
                  </a:lnTo>
                  <a:lnTo>
                    <a:pt x="206" y="101"/>
                  </a:lnTo>
                  <a:lnTo>
                    <a:pt x="193" y="101"/>
                  </a:lnTo>
                  <a:lnTo>
                    <a:pt x="181" y="103"/>
                  </a:lnTo>
                  <a:lnTo>
                    <a:pt x="168" y="105"/>
                  </a:lnTo>
                  <a:lnTo>
                    <a:pt x="156" y="105"/>
                  </a:lnTo>
                  <a:lnTo>
                    <a:pt x="147" y="107"/>
                  </a:lnTo>
                  <a:lnTo>
                    <a:pt x="137" y="107"/>
                  </a:lnTo>
                  <a:lnTo>
                    <a:pt x="128" y="109"/>
                  </a:lnTo>
                  <a:lnTo>
                    <a:pt x="120" y="109"/>
                  </a:lnTo>
                  <a:lnTo>
                    <a:pt x="113" y="111"/>
                  </a:lnTo>
                  <a:lnTo>
                    <a:pt x="107" y="111"/>
                  </a:lnTo>
                  <a:lnTo>
                    <a:pt x="101" y="112"/>
                  </a:lnTo>
                  <a:lnTo>
                    <a:pt x="96" y="112"/>
                  </a:lnTo>
                  <a:lnTo>
                    <a:pt x="94" y="114"/>
                  </a:lnTo>
                  <a:lnTo>
                    <a:pt x="94" y="114"/>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65" name="Freeform 261"/>
            <p:cNvSpPr>
              <a:spLocks/>
            </p:cNvSpPr>
            <p:nvPr/>
          </p:nvSpPr>
          <p:spPr bwMode="auto">
            <a:xfrm>
              <a:off x="4978" y="2077"/>
              <a:ext cx="77" cy="231"/>
            </a:xfrm>
            <a:custGeom>
              <a:avLst/>
              <a:gdLst>
                <a:gd name="T0" fmla="*/ 154 w 154"/>
                <a:gd name="T1" fmla="*/ 207 h 464"/>
                <a:gd name="T2" fmla="*/ 63 w 154"/>
                <a:gd name="T3" fmla="*/ 0 h 464"/>
                <a:gd name="T4" fmla="*/ 36 w 154"/>
                <a:gd name="T5" fmla="*/ 4 h 464"/>
                <a:gd name="T6" fmla="*/ 53 w 154"/>
                <a:gd name="T7" fmla="*/ 82 h 464"/>
                <a:gd name="T8" fmla="*/ 51 w 154"/>
                <a:gd name="T9" fmla="*/ 84 h 464"/>
                <a:gd name="T10" fmla="*/ 44 w 154"/>
                <a:gd name="T11" fmla="*/ 91 h 464"/>
                <a:gd name="T12" fmla="*/ 38 w 154"/>
                <a:gd name="T13" fmla="*/ 97 h 464"/>
                <a:gd name="T14" fmla="*/ 34 w 154"/>
                <a:gd name="T15" fmla="*/ 105 h 464"/>
                <a:gd name="T16" fmla="*/ 28 w 154"/>
                <a:gd name="T17" fmla="*/ 112 h 464"/>
                <a:gd name="T18" fmla="*/ 25 w 154"/>
                <a:gd name="T19" fmla="*/ 122 h 464"/>
                <a:gd name="T20" fmla="*/ 19 w 154"/>
                <a:gd name="T21" fmla="*/ 129 h 464"/>
                <a:gd name="T22" fmla="*/ 13 w 154"/>
                <a:gd name="T23" fmla="*/ 141 h 464"/>
                <a:gd name="T24" fmla="*/ 9 w 154"/>
                <a:gd name="T25" fmla="*/ 150 h 464"/>
                <a:gd name="T26" fmla="*/ 6 w 154"/>
                <a:gd name="T27" fmla="*/ 162 h 464"/>
                <a:gd name="T28" fmla="*/ 2 w 154"/>
                <a:gd name="T29" fmla="*/ 173 h 464"/>
                <a:gd name="T30" fmla="*/ 0 w 154"/>
                <a:gd name="T31" fmla="*/ 183 h 464"/>
                <a:gd name="T32" fmla="*/ 0 w 154"/>
                <a:gd name="T33" fmla="*/ 194 h 464"/>
                <a:gd name="T34" fmla="*/ 0 w 154"/>
                <a:gd name="T35" fmla="*/ 207 h 464"/>
                <a:gd name="T36" fmla="*/ 0 w 154"/>
                <a:gd name="T37" fmla="*/ 217 h 464"/>
                <a:gd name="T38" fmla="*/ 4 w 154"/>
                <a:gd name="T39" fmla="*/ 226 h 464"/>
                <a:gd name="T40" fmla="*/ 6 w 154"/>
                <a:gd name="T41" fmla="*/ 236 h 464"/>
                <a:gd name="T42" fmla="*/ 11 w 154"/>
                <a:gd name="T43" fmla="*/ 247 h 464"/>
                <a:gd name="T44" fmla="*/ 17 w 154"/>
                <a:gd name="T45" fmla="*/ 255 h 464"/>
                <a:gd name="T46" fmla="*/ 23 w 154"/>
                <a:gd name="T47" fmla="*/ 264 h 464"/>
                <a:gd name="T48" fmla="*/ 28 w 154"/>
                <a:gd name="T49" fmla="*/ 274 h 464"/>
                <a:gd name="T50" fmla="*/ 36 w 154"/>
                <a:gd name="T51" fmla="*/ 281 h 464"/>
                <a:gd name="T52" fmla="*/ 46 w 154"/>
                <a:gd name="T53" fmla="*/ 295 h 464"/>
                <a:gd name="T54" fmla="*/ 57 w 154"/>
                <a:gd name="T55" fmla="*/ 304 h 464"/>
                <a:gd name="T56" fmla="*/ 65 w 154"/>
                <a:gd name="T57" fmla="*/ 312 h 464"/>
                <a:gd name="T58" fmla="*/ 68 w 154"/>
                <a:gd name="T59" fmla="*/ 316 h 464"/>
                <a:gd name="T60" fmla="*/ 40 w 154"/>
                <a:gd name="T61" fmla="*/ 380 h 464"/>
                <a:gd name="T62" fmla="*/ 91 w 154"/>
                <a:gd name="T63" fmla="*/ 464 h 464"/>
                <a:gd name="T64" fmla="*/ 154 w 154"/>
                <a:gd name="T65" fmla="*/ 207 h 464"/>
                <a:gd name="T66" fmla="*/ 154 w 154"/>
                <a:gd name="T67" fmla="*/ 207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464">
                  <a:moveTo>
                    <a:pt x="154" y="207"/>
                  </a:moveTo>
                  <a:lnTo>
                    <a:pt x="63" y="0"/>
                  </a:lnTo>
                  <a:lnTo>
                    <a:pt x="36" y="4"/>
                  </a:lnTo>
                  <a:lnTo>
                    <a:pt x="53" y="82"/>
                  </a:lnTo>
                  <a:lnTo>
                    <a:pt x="51" y="84"/>
                  </a:lnTo>
                  <a:lnTo>
                    <a:pt x="44" y="91"/>
                  </a:lnTo>
                  <a:lnTo>
                    <a:pt x="38" y="97"/>
                  </a:lnTo>
                  <a:lnTo>
                    <a:pt x="34" y="105"/>
                  </a:lnTo>
                  <a:lnTo>
                    <a:pt x="28" y="112"/>
                  </a:lnTo>
                  <a:lnTo>
                    <a:pt x="25" y="122"/>
                  </a:lnTo>
                  <a:lnTo>
                    <a:pt x="19" y="129"/>
                  </a:lnTo>
                  <a:lnTo>
                    <a:pt x="13" y="141"/>
                  </a:lnTo>
                  <a:lnTo>
                    <a:pt x="9" y="150"/>
                  </a:lnTo>
                  <a:lnTo>
                    <a:pt x="6" y="162"/>
                  </a:lnTo>
                  <a:lnTo>
                    <a:pt x="2" y="173"/>
                  </a:lnTo>
                  <a:lnTo>
                    <a:pt x="0" y="183"/>
                  </a:lnTo>
                  <a:lnTo>
                    <a:pt x="0" y="194"/>
                  </a:lnTo>
                  <a:lnTo>
                    <a:pt x="0" y="207"/>
                  </a:lnTo>
                  <a:lnTo>
                    <a:pt x="0" y="217"/>
                  </a:lnTo>
                  <a:lnTo>
                    <a:pt x="4" y="226"/>
                  </a:lnTo>
                  <a:lnTo>
                    <a:pt x="6" y="236"/>
                  </a:lnTo>
                  <a:lnTo>
                    <a:pt x="11" y="247"/>
                  </a:lnTo>
                  <a:lnTo>
                    <a:pt x="17" y="255"/>
                  </a:lnTo>
                  <a:lnTo>
                    <a:pt x="23" y="264"/>
                  </a:lnTo>
                  <a:lnTo>
                    <a:pt x="28" y="274"/>
                  </a:lnTo>
                  <a:lnTo>
                    <a:pt x="36" y="281"/>
                  </a:lnTo>
                  <a:lnTo>
                    <a:pt x="46" y="295"/>
                  </a:lnTo>
                  <a:lnTo>
                    <a:pt x="57" y="304"/>
                  </a:lnTo>
                  <a:lnTo>
                    <a:pt x="65" y="312"/>
                  </a:lnTo>
                  <a:lnTo>
                    <a:pt x="68" y="316"/>
                  </a:lnTo>
                  <a:lnTo>
                    <a:pt x="40" y="380"/>
                  </a:lnTo>
                  <a:lnTo>
                    <a:pt x="91" y="464"/>
                  </a:lnTo>
                  <a:lnTo>
                    <a:pt x="154" y="207"/>
                  </a:lnTo>
                  <a:lnTo>
                    <a:pt x="154" y="207"/>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66" name="Freeform 262"/>
            <p:cNvSpPr>
              <a:spLocks/>
            </p:cNvSpPr>
            <p:nvPr/>
          </p:nvSpPr>
          <p:spPr bwMode="auto">
            <a:xfrm>
              <a:off x="5004" y="1906"/>
              <a:ext cx="126" cy="627"/>
            </a:xfrm>
            <a:custGeom>
              <a:avLst/>
              <a:gdLst>
                <a:gd name="T0" fmla="*/ 0 w 253"/>
                <a:gd name="T1" fmla="*/ 1241 h 1253"/>
                <a:gd name="T2" fmla="*/ 46 w 253"/>
                <a:gd name="T3" fmla="*/ 1253 h 1253"/>
                <a:gd name="T4" fmla="*/ 253 w 253"/>
                <a:gd name="T5" fmla="*/ 13 h 1253"/>
                <a:gd name="T6" fmla="*/ 230 w 253"/>
                <a:gd name="T7" fmla="*/ 0 h 1253"/>
                <a:gd name="T8" fmla="*/ 190 w 253"/>
                <a:gd name="T9" fmla="*/ 0 h 1253"/>
                <a:gd name="T10" fmla="*/ 223 w 253"/>
                <a:gd name="T11" fmla="*/ 23 h 1253"/>
                <a:gd name="T12" fmla="*/ 0 w 253"/>
                <a:gd name="T13" fmla="*/ 1241 h 1253"/>
                <a:gd name="T14" fmla="*/ 0 w 253"/>
                <a:gd name="T15" fmla="*/ 1241 h 1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1253">
                  <a:moveTo>
                    <a:pt x="0" y="1241"/>
                  </a:moveTo>
                  <a:lnTo>
                    <a:pt x="46" y="1253"/>
                  </a:lnTo>
                  <a:lnTo>
                    <a:pt x="253" y="13"/>
                  </a:lnTo>
                  <a:lnTo>
                    <a:pt x="230" y="0"/>
                  </a:lnTo>
                  <a:lnTo>
                    <a:pt x="190" y="0"/>
                  </a:lnTo>
                  <a:lnTo>
                    <a:pt x="223" y="23"/>
                  </a:lnTo>
                  <a:lnTo>
                    <a:pt x="0" y="1241"/>
                  </a:lnTo>
                  <a:lnTo>
                    <a:pt x="0" y="1241"/>
                  </a:lnTo>
                  <a:close/>
                </a:path>
              </a:pathLst>
            </a:custGeom>
            <a:solidFill>
              <a:srgbClr val="2E33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67" name="Freeform 263"/>
            <p:cNvSpPr>
              <a:spLocks/>
            </p:cNvSpPr>
            <p:nvPr/>
          </p:nvSpPr>
          <p:spPr bwMode="auto">
            <a:xfrm>
              <a:off x="4942" y="2577"/>
              <a:ext cx="33" cy="197"/>
            </a:xfrm>
            <a:custGeom>
              <a:avLst/>
              <a:gdLst>
                <a:gd name="T0" fmla="*/ 0 w 66"/>
                <a:gd name="T1" fmla="*/ 0 h 393"/>
                <a:gd name="T2" fmla="*/ 32 w 66"/>
                <a:gd name="T3" fmla="*/ 61 h 393"/>
                <a:gd name="T4" fmla="*/ 36 w 66"/>
                <a:gd name="T5" fmla="*/ 253 h 393"/>
                <a:gd name="T6" fmla="*/ 66 w 66"/>
                <a:gd name="T7" fmla="*/ 391 h 393"/>
                <a:gd name="T8" fmla="*/ 30 w 66"/>
                <a:gd name="T9" fmla="*/ 393 h 393"/>
                <a:gd name="T10" fmla="*/ 0 w 66"/>
                <a:gd name="T11" fmla="*/ 0 h 393"/>
                <a:gd name="T12" fmla="*/ 0 w 66"/>
                <a:gd name="T13" fmla="*/ 0 h 393"/>
              </a:gdLst>
              <a:ahLst/>
              <a:cxnLst>
                <a:cxn ang="0">
                  <a:pos x="T0" y="T1"/>
                </a:cxn>
                <a:cxn ang="0">
                  <a:pos x="T2" y="T3"/>
                </a:cxn>
                <a:cxn ang="0">
                  <a:pos x="T4" y="T5"/>
                </a:cxn>
                <a:cxn ang="0">
                  <a:pos x="T6" y="T7"/>
                </a:cxn>
                <a:cxn ang="0">
                  <a:pos x="T8" y="T9"/>
                </a:cxn>
                <a:cxn ang="0">
                  <a:pos x="T10" y="T11"/>
                </a:cxn>
                <a:cxn ang="0">
                  <a:pos x="T12" y="T13"/>
                </a:cxn>
              </a:cxnLst>
              <a:rect l="0" t="0" r="r" b="b"/>
              <a:pathLst>
                <a:path w="66" h="393">
                  <a:moveTo>
                    <a:pt x="0" y="0"/>
                  </a:moveTo>
                  <a:lnTo>
                    <a:pt x="32" y="61"/>
                  </a:lnTo>
                  <a:lnTo>
                    <a:pt x="36" y="253"/>
                  </a:lnTo>
                  <a:lnTo>
                    <a:pt x="66" y="391"/>
                  </a:lnTo>
                  <a:lnTo>
                    <a:pt x="30" y="393"/>
                  </a:lnTo>
                  <a:lnTo>
                    <a:pt x="0" y="0"/>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68" name="Freeform 264"/>
            <p:cNvSpPr>
              <a:spLocks/>
            </p:cNvSpPr>
            <p:nvPr/>
          </p:nvSpPr>
          <p:spPr bwMode="auto">
            <a:xfrm>
              <a:off x="4660" y="2662"/>
              <a:ext cx="27" cy="77"/>
            </a:xfrm>
            <a:custGeom>
              <a:avLst/>
              <a:gdLst>
                <a:gd name="T0" fmla="*/ 55 w 55"/>
                <a:gd name="T1" fmla="*/ 0 h 154"/>
                <a:gd name="T2" fmla="*/ 55 w 55"/>
                <a:gd name="T3" fmla="*/ 59 h 154"/>
                <a:gd name="T4" fmla="*/ 0 w 55"/>
                <a:gd name="T5" fmla="*/ 154 h 154"/>
                <a:gd name="T6" fmla="*/ 55 w 55"/>
                <a:gd name="T7" fmla="*/ 0 h 154"/>
                <a:gd name="T8" fmla="*/ 55 w 55"/>
                <a:gd name="T9" fmla="*/ 0 h 154"/>
              </a:gdLst>
              <a:ahLst/>
              <a:cxnLst>
                <a:cxn ang="0">
                  <a:pos x="T0" y="T1"/>
                </a:cxn>
                <a:cxn ang="0">
                  <a:pos x="T2" y="T3"/>
                </a:cxn>
                <a:cxn ang="0">
                  <a:pos x="T4" y="T5"/>
                </a:cxn>
                <a:cxn ang="0">
                  <a:pos x="T6" y="T7"/>
                </a:cxn>
                <a:cxn ang="0">
                  <a:pos x="T8" y="T9"/>
                </a:cxn>
              </a:cxnLst>
              <a:rect l="0" t="0" r="r" b="b"/>
              <a:pathLst>
                <a:path w="55" h="154">
                  <a:moveTo>
                    <a:pt x="55" y="0"/>
                  </a:moveTo>
                  <a:lnTo>
                    <a:pt x="55" y="59"/>
                  </a:lnTo>
                  <a:lnTo>
                    <a:pt x="0" y="154"/>
                  </a:lnTo>
                  <a:lnTo>
                    <a:pt x="55" y="0"/>
                  </a:lnTo>
                  <a:lnTo>
                    <a:pt x="55"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69" name="Freeform 265"/>
            <p:cNvSpPr>
              <a:spLocks/>
            </p:cNvSpPr>
            <p:nvPr/>
          </p:nvSpPr>
          <p:spPr bwMode="auto">
            <a:xfrm>
              <a:off x="4752" y="1992"/>
              <a:ext cx="154" cy="31"/>
            </a:xfrm>
            <a:custGeom>
              <a:avLst/>
              <a:gdLst>
                <a:gd name="T0" fmla="*/ 27 w 308"/>
                <a:gd name="T1" fmla="*/ 0 h 63"/>
                <a:gd name="T2" fmla="*/ 308 w 308"/>
                <a:gd name="T3" fmla="*/ 0 h 63"/>
                <a:gd name="T4" fmla="*/ 297 w 308"/>
                <a:gd name="T5" fmla="*/ 63 h 63"/>
                <a:gd name="T6" fmla="*/ 0 w 308"/>
                <a:gd name="T7" fmla="*/ 57 h 63"/>
                <a:gd name="T8" fmla="*/ 27 w 308"/>
                <a:gd name="T9" fmla="*/ 0 h 63"/>
                <a:gd name="T10" fmla="*/ 27 w 308"/>
                <a:gd name="T11" fmla="*/ 0 h 63"/>
              </a:gdLst>
              <a:ahLst/>
              <a:cxnLst>
                <a:cxn ang="0">
                  <a:pos x="T0" y="T1"/>
                </a:cxn>
                <a:cxn ang="0">
                  <a:pos x="T2" y="T3"/>
                </a:cxn>
                <a:cxn ang="0">
                  <a:pos x="T4" y="T5"/>
                </a:cxn>
                <a:cxn ang="0">
                  <a:pos x="T6" y="T7"/>
                </a:cxn>
                <a:cxn ang="0">
                  <a:pos x="T8" y="T9"/>
                </a:cxn>
                <a:cxn ang="0">
                  <a:pos x="T10" y="T11"/>
                </a:cxn>
              </a:cxnLst>
              <a:rect l="0" t="0" r="r" b="b"/>
              <a:pathLst>
                <a:path w="308" h="63">
                  <a:moveTo>
                    <a:pt x="27" y="0"/>
                  </a:moveTo>
                  <a:lnTo>
                    <a:pt x="308" y="0"/>
                  </a:lnTo>
                  <a:lnTo>
                    <a:pt x="297" y="63"/>
                  </a:lnTo>
                  <a:lnTo>
                    <a:pt x="0" y="57"/>
                  </a:lnTo>
                  <a:lnTo>
                    <a:pt x="27" y="0"/>
                  </a:lnTo>
                  <a:lnTo>
                    <a:pt x="27"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70" name="Freeform 266"/>
            <p:cNvSpPr>
              <a:spLocks/>
            </p:cNvSpPr>
            <p:nvPr/>
          </p:nvSpPr>
          <p:spPr bwMode="auto">
            <a:xfrm>
              <a:off x="4769" y="2105"/>
              <a:ext cx="211" cy="67"/>
            </a:xfrm>
            <a:custGeom>
              <a:avLst/>
              <a:gdLst>
                <a:gd name="T0" fmla="*/ 3 w 422"/>
                <a:gd name="T1" fmla="*/ 0 h 133"/>
                <a:gd name="T2" fmla="*/ 422 w 422"/>
                <a:gd name="T3" fmla="*/ 40 h 133"/>
                <a:gd name="T4" fmla="*/ 393 w 422"/>
                <a:gd name="T5" fmla="*/ 133 h 133"/>
                <a:gd name="T6" fmla="*/ 0 w 422"/>
                <a:gd name="T7" fmla="*/ 70 h 133"/>
                <a:gd name="T8" fmla="*/ 3 w 422"/>
                <a:gd name="T9" fmla="*/ 0 h 133"/>
                <a:gd name="T10" fmla="*/ 3 w 422"/>
                <a:gd name="T11" fmla="*/ 0 h 133"/>
              </a:gdLst>
              <a:ahLst/>
              <a:cxnLst>
                <a:cxn ang="0">
                  <a:pos x="T0" y="T1"/>
                </a:cxn>
                <a:cxn ang="0">
                  <a:pos x="T2" y="T3"/>
                </a:cxn>
                <a:cxn ang="0">
                  <a:pos x="T4" y="T5"/>
                </a:cxn>
                <a:cxn ang="0">
                  <a:pos x="T6" y="T7"/>
                </a:cxn>
                <a:cxn ang="0">
                  <a:pos x="T8" y="T9"/>
                </a:cxn>
                <a:cxn ang="0">
                  <a:pos x="T10" y="T11"/>
                </a:cxn>
              </a:cxnLst>
              <a:rect l="0" t="0" r="r" b="b"/>
              <a:pathLst>
                <a:path w="422" h="133">
                  <a:moveTo>
                    <a:pt x="3" y="0"/>
                  </a:moveTo>
                  <a:lnTo>
                    <a:pt x="422" y="40"/>
                  </a:lnTo>
                  <a:lnTo>
                    <a:pt x="393" y="133"/>
                  </a:lnTo>
                  <a:lnTo>
                    <a:pt x="0" y="70"/>
                  </a:lnTo>
                  <a:lnTo>
                    <a:pt x="3" y="0"/>
                  </a:lnTo>
                  <a:lnTo>
                    <a:pt x="3"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71" name="Freeform 267"/>
            <p:cNvSpPr>
              <a:spLocks/>
            </p:cNvSpPr>
            <p:nvPr/>
          </p:nvSpPr>
          <p:spPr bwMode="auto">
            <a:xfrm>
              <a:off x="4854" y="2267"/>
              <a:ext cx="107" cy="60"/>
            </a:xfrm>
            <a:custGeom>
              <a:avLst/>
              <a:gdLst>
                <a:gd name="T0" fmla="*/ 17 w 213"/>
                <a:gd name="T1" fmla="*/ 0 h 122"/>
                <a:gd name="T2" fmla="*/ 213 w 213"/>
                <a:gd name="T3" fmla="*/ 17 h 122"/>
                <a:gd name="T4" fmla="*/ 180 w 213"/>
                <a:gd name="T5" fmla="*/ 122 h 122"/>
                <a:gd name="T6" fmla="*/ 0 w 213"/>
                <a:gd name="T7" fmla="*/ 101 h 122"/>
                <a:gd name="T8" fmla="*/ 17 w 213"/>
                <a:gd name="T9" fmla="*/ 0 h 122"/>
                <a:gd name="T10" fmla="*/ 17 w 213"/>
                <a:gd name="T11" fmla="*/ 0 h 122"/>
              </a:gdLst>
              <a:ahLst/>
              <a:cxnLst>
                <a:cxn ang="0">
                  <a:pos x="T0" y="T1"/>
                </a:cxn>
                <a:cxn ang="0">
                  <a:pos x="T2" y="T3"/>
                </a:cxn>
                <a:cxn ang="0">
                  <a:pos x="T4" y="T5"/>
                </a:cxn>
                <a:cxn ang="0">
                  <a:pos x="T6" y="T7"/>
                </a:cxn>
                <a:cxn ang="0">
                  <a:pos x="T8" y="T9"/>
                </a:cxn>
                <a:cxn ang="0">
                  <a:pos x="T10" y="T11"/>
                </a:cxn>
              </a:cxnLst>
              <a:rect l="0" t="0" r="r" b="b"/>
              <a:pathLst>
                <a:path w="213" h="122">
                  <a:moveTo>
                    <a:pt x="17" y="0"/>
                  </a:moveTo>
                  <a:lnTo>
                    <a:pt x="213" y="17"/>
                  </a:lnTo>
                  <a:lnTo>
                    <a:pt x="180" y="122"/>
                  </a:lnTo>
                  <a:lnTo>
                    <a:pt x="0" y="101"/>
                  </a:lnTo>
                  <a:lnTo>
                    <a:pt x="17" y="0"/>
                  </a:lnTo>
                  <a:lnTo>
                    <a:pt x="17"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72" name="Freeform 268"/>
            <p:cNvSpPr>
              <a:spLocks/>
            </p:cNvSpPr>
            <p:nvPr/>
          </p:nvSpPr>
          <p:spPr bwMode="auto">
            <a:xfrm>
              <a:off x="4778" y="2367"/>
              <a:ext cx="130" cy="45"/>
            </a:xfrm>
            <a:custGeom>
              <a:avLst/>
              <a:gdLst>
                <a:gd name="T0" fmla="*/ 26 w 258"/>
                <a:gd name="T1" fmla="*/ 0 h 89"/>
                <a:gd name="T2" fmla="*/ 258 w 258"/>
                <a:gd name="T3" fmla="*/ 26 h 89"/>
                <a:gd name="T4" fmla="*/ 249 w 258"/>
                <a:gd name="T5" fmla="*/ 89 h 89"/>
                <a:gd name="T6" fmla="*/ 0 w 258"/>
                <a:gd name="T7" fmla="*/ 63 h 89"/>
                <a:gd name="T8" fmla="*/ 26 w 258"/>
                <a:gd name="T9" fmla="*/ 0 h 89"/>
                <a:gd name="T10" fmla="*/ 26 w 258"/>
                <a:gd name="T11" fmla="*/ 0 h 89"/>
              </a:gdLst>
              <a:ahLst/>
              <a:cxnLst>
                <a:cxn ang="0">
                  <a:pos x="T0" y="T1"/>
                </a:cxn>
                <a:cxn ang="0">
                  <a:pos x="T2" y="T3"/>
                </a:cxn>
                <a:cxn ang="0">
                  <a:pos x="T4" y="T5"/>
                </a:cxn>
                <a:cxn ang="0">
                  <a:pos x="T6" y="T7"/>
                </a:cxn>
                <a:cxn ang="0">
                  <a:pos x="T8" y="T9"/>
                </a:cxn>
                <a:cxn ang="0">
                  <a:pos x="T10" y="T11"/>
                </a:cxn>
              </a:cxnLst>
              <a:rect l="0" t="0" r="r" b="b"/>
              <a:pathLst>
                <a:path w="258" h="89">
                  <a:moveTo>
                    <a:pt x="26" y="0"/>
                  </a:moveTo>
                  <a:lnTo>
                    <a:pt x="258" y="26"/>
                  </a:lnTo>
                  <a:lnTo>
                    <a:pt x="249" y="89"/>
                  </a:lnTo>
                  <a:lnTo>
                    <a:pt x="0" y="63"/>
                  </a:lnTo>
                  <a:lnTo>
                    <a:pt x="26" y="0"/>
                  </a:lnTo>
                  <a:lnTo>
                    <a:pt x="26"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73" name="Freeform 269"/>
            <p:cNvSpPr>
              <a:spLocks/>
            </p:cNvSpPr>
            <p:nvPr/>
          </p:nvSpPr>
          <p:spPr bwMode="auto">
            <a:xfrm>
              <a:off x="4769" y="2005"/>
              <a:ext cx="134" cy="137"/>
            </a:xfrm>
            <a:custGeom>
              <a:avLst/>
              <a:gdLst>
                <a:gd name="T0" fmla="*/ 156 w 268"/>
                <a:gd name="T1" fmla="*/ 0 h 273"/>
                <a:gd name="T2" fmla="*/ 0 w 268"/>
                <a:gd name="T3" fmla="*/ 157 h 273"/>
                <a:gd name="T4" fmla="*/ 146 w 268"/>
                <a:gd name="T5" fmla="*/ 47 h 273"/>
                <a:gd name="T6" fmla="*/ 232 w 268"/>
                <a:gd name="T7" fmla="*/ 273 h 273"/>
                <a:gd name="T8" fmla="*/ 268 w 268"/>
                <a:gd name="T9" fmla="*/ 273 h 273"/>
                <a:gd name="T10" fmla="*/ 156 w 268"/>
                <a:gd name="T11" fmla="*/ 0 h 273"/>
                <a:gd name="T12" fmla="*/ 156 w 268"/>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268" h="273">
                  <a:moveTo>
                    <a:pt x="156" y="0"/>
                  </a:moveTo>
                  <a:lnTo>
                    <a:pt x="0" y="157"/>
                  </a:lnTo>
                  <a:lnTo>
                    <a:pt x="146" y="47"/>
                  </a:lnTo>
                  <a:lnTo>
                    <a:pt x="232" y="273"/>
                  </a:lnTo>
                  <a:lnTo>
                    <a:pt x="268" y="273"/>
                  </a:lnTo>
                  <a:lnTo>
                    <a:pt x="156" y="0"/>
                  </a:lnTo>
                  <a:lnTo>
                    <a:pt x="156"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74" name="Freeform 270"/>
            <p:cNvSpPr>
              <a:spLocks/>
            </p:cNvSpPr>
            <p:nvPr/>
          </p:nvSpPr>
          <p:spPr bwMode="auto">
            <a:xfrm>
              <a:off x="4832" y="2307"/>
              <a:ext cx="81" cy="77"/>
            </a:xfrm>
            <a:custGeom>
              <a:avLst/>
              <a:gdLst>
                <a:gd name="T0" fmla="*/ 164 w 164"/>
                <a:gd name="T1" fmla="*/ 0 h 154"/>
                <a:gd name="T2" fmla="*/ 27 w 164"/>
                <a:gd name="T3" fmla="*/ 154 h 154"/>
                <a:gd name="T4" fmla="*/ 0 w 164"/>
                <a:gd name="T5" fmla="*/ 154 h 154"/>
                <a:gd name="T6" fmla="*/ 126 w 164"/>
                <a:gd name="T7" fmla="*/ 17 h 154"/>
                <a:gd name="T8" fmla="*/ 164 w 164"/>
                <a:gd name="T9" fmla="*/ 0 h 154"/>
                <a:gd name="T10" fmla="*/ 164 w 164"/>
                <a:gd name="T11" fmla="*/ 0 h 154"/>
              </a:gdLst>
              <a:ahLst/>
              <a:cxnLst>
                <a:cxn ang="0">
                  <a:pos x="T0" y="T1"/>
                </a:cxn>
                <a:cxn ang="0">
                  <a:pos x="T2" y="T3"/>
                </a:cxn>
                <a:cxn ang="0">
                  <a:pos x="T4" y="T5"/>
                </a:cxn>
                <a:cxn ang="0">
                  <a:pos x="T6" y="T7"/>
                </a:cxn>
                <a:cxn ang="0">
                  <a:pos x="T8" y="T9"/>
                </a:cxn>
                <a:cxn ang="0">
                  <a:pos x="T10" y="T11"/>
                </a:cxn>
              </a:cxnLst>
              <a:rect l="0" t="0" r="r" b="b"/>
              <a:pathLst>
                <a:path w="164" h="154">
                  <a:moveTo>
                    <a:pt x="164" y="0"/>
                  </a:moveTo>
                  <a:lnTo>
                    <a:pt x="27" y="154"/>
                  </a:lnTo>
                  <a:lnTo>
                    <a:pt x="0" y="154"/>
                  </a:lnTo>
                  <a:lnTo>
                    <a:pt x="126" y="17"/>
                  </a:lnTo>
                  <a:lnTo>
                    <a:pt x="164" y="0"/>
                  </a:lnTo>
                  <a:lnTo>
                    <a:pt x="164"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75" name="Freeform 271"/>
            <p:cNvSpPr>
              <a:spLocks/>
            </p:cNvSpPr>
            <p:nvPr/>
          </p:nvSpPr>
          <p:spPr bwMode="auto">
            <a:xfrm>
              <a:off x="4281" y="2135"/>
              <a:ext cx="137" cy="132"/>
            </a:xfrm>
            <a:custGeom>
              <a:avLst/>
              <a:gdLst>
                <a:gd name="T0" fmla="*/ 274 w 274"/>
                <a:gd name="T1" fmla="*/ 232 h 264"/>
                <a:gd name="T2" fmla="*/ 246 w 274"/>
                <a:gd name="T3" fmla="*/ 192 h 264"/>
                <a:gd name="T4" fmla="*/ 219 w 274"/>
                <a:gd name="T5" fmla="*/ 131 h 264"/>
                <a:gd name="T6" fmla="*/ 196 w 274"/>
                <a:gd name="T7" fmla="*/ 97 h 264"/>
                <a:gd name="T8" fmla="*/ 194 w 274"/>
                <a:gd name="T9" fmla="*/ 67 h 264"/>
                <a:gd name="T10" fmla="*/ 177 w 274"/>
                <a:gd name="T11" fmla="*/ 61 h 264"/>
                <a:gd name="T12" fmla="*/ 166 w 274"/>
                <a:gd name="T13" fmla="*/ 70 h 264"/>
                <a:gd name="T14" fmla="*/ 171 w 274"/>
                <a:gd name="T15" fmla="*/ 110 h 264"/>
                <a:gd name="T16" fmla="*/ 126 w 274"/>
                <a:gd name="T17" fmla="*/ 67 h 264"/>
                <a:gd name="T18" fmla="*/ 105 w 274"/>
                <a:gd name="T19" fmla="*/ 38 h 264"/>
                <a:gd name="T20" fmla="*/ 90 w 274"/>
                <a:gd name="T21" fmla="*/ 31 h 264"/>
                <a:gd name="T22" fmla="*/ 73 w 274"/>
                <a:gd name="T23" fmla="*/ 34 h 264"/>
                <a:gd name="T24" fmla="*/ 48 w 274"/>
                <a:gd name="T25" fmla="*/ 0 h 264"/>
                <a:gd name="T26" fmla="*/ 29 w 274"/>
                <a:gd name="T27" fmla="*/ 6 h 264"/>
                <a:gd name="T28" fmla="*/ 78 w 274"/>
                <a:gd name="T29" fmla="*/ 99 h 264"/>
                <a:gd name="T30" fmla="*/ 14 w 274"/>
                <a:gd name="T31" fmla="*/ 61 h 264"/>
                <a:gd name="T32" fmla="*/ 0 w 274"/>
                <a:gd name="T33" fmla="*/ 63 h 264"/>
                <a:gd name="T34" fmla="*/ 10 w 274"/>
                <a:gd name="T35" fmla="*/ 86 h 264"/>
                <a:gd name="T36" fmla="*/ 15 w 274"/>
                <a:gd name="T37" fmla="*/ 97 h 264"/>
                <a:gd name="T38" fmla="*/ 4 w 274"/>
                <a:gd name="T39" fmla="*/ 108 h 264"/>
                <a:gd name="T40" fmla="*/ 10 w 274"/>
                <a:gd name="T41" fmla="*/ 122 h 264"/>
                <a:gd name="T42" fmla="*/ 109 w 274"/>
                <a:gd name="T43" fmla="*/ 228 h 264"/>
                <a:gd name="T44" fmla="*/ 238 w 274"/>
                <a:gd name="T45" fmla="*/ 264 h 264"/>
                <a:gd name="T46" fmla="*/ 274 w 274"/>
                <a:gd name="T47" fmla="*/ 232 h 264"/>
                <a:gd name="T48" fmla="*/ 274 w 274"/>
                <a:gd name="T49" fmla="*/ 23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4" h="264">
                  <a:moveTo>
                    <a:pt x="274" y="232"/>
                  </a:moveTo>
                  <a:lnTo>
                    <a:pt x="246" y="192"/>
                  </a:lnTo>
                  <a:lnTo>
                    <a:pt x="219" y="131"/>
                  </a:lnTo>
                  <a:lnTo>
                    <a:pt x="196" y="97"/>
                  </a:lnTo>
                  <a:lnTo>
                    <a:pt x="194" y="67"/>
                  </a:lnTo>
                  <a:lnTo>
                    <a:pt x="177" y="61"/>
                  </a:lnTo>
                  <a:lnTo>
                    <a:pt x="166" y="70"/>
                  </a:lnTo>
                  <a:lnTo>
                    <a:pt x="171" y="110"/>
                  </a:lnTo>
                  <a:lnTo>
                    <a:pt x="126" y="67"/>
                  </a:lnTo>
                  <a:lnTo>
                    <a:pt x="105" y="38"/>
                  </a:lnTo>
                  <a:lnTo>
                    <a:pt x="90" y="31"/>
                  </a:lnTo>
                  <a:lnTo>
                    <a:pt x="73" y="34"/>
                  </a:lnTo>
                  <a:lnTo>
                    <a:pt x="48" y="0"/>
                  </a:lnTo>
                  <a:lnTo>
                    <a:pt x="29" y="6"/>
                  </a:lnTo>
                  <a:lnTo>
                    <a:pt x="78" y="99"/>
                  </a:lnTo>
                  <a:lnTo>
                    <a:pt x="14" y="61"/>
                  </a:lnTo>
                  <a:lnTo>
                    <a:pt x="0" y="63"/>
                  </a:lnTo>
                  <a:lnTo>
                    <a:pt x="10" y="86"/>
                  </a:lnTo>
                  <a:lnTo>
                    <a:pt x="15" y="97"/>
                  </a:lnTo>
                  <a:lnTo>
                    <a:pt x="4" y="108"/>
                  </a:lnTo>
                  <a:lnTo>
                    <a:pt x="10" y="122"/>
                  </a:lnTo>
                  <a:lnTo>
                    <a:pt x="109" y="228"/>
                  </a:lnTo>
                  <a:lnTo>
                    <a:pt x="238" y="264"/>
                  </a:lnTo>
                  <a:lnTo>
                    <a:pt x="274" y="232"/>
                  </a:lnTo>
                  <a:lnTo>
                    <a:pt x="274" y="232"/>
                  </a:lnTo>
                  <a:close/>
                </a:path>
              </a:pathLst>
            </a:custGeom>
            <a:solidFill>
              <a:srgbClr val="FF99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76" name="Freeform 272"/>
            <p:cNvSpPr>
              <a:spLocks/>
            </p:cNvSpPr>
            <p:nvPr/>
          </p:nvSpPr>
          <p:spPr bwMode="auto">
            <a:xfrm>
              <a:off x="4285" y="2191"/>
              <a:ext cx="114" cy="81"/>
            </a:xfrm>
            <a:custGeom>
              <a:avLst/>
              <a:gdLst>
                <a:gd name="T0" fmla="*/ 213 w 228"/>
                <a:gd name="T1" fmla="*/ 164 h 164"/>
                <a:gd name="T2" fmla="*/ 186 w 228"/>
                <a:gd name="T3" fmla="*/ 143 h 164"/>
                <a:gd name="T4" fmla="*/ 182 w 228"/>
                <a:gd name="T5" fmla="*/ 143 h 164"/>
                <a:gd name="T6" fmla="*/ 179 w 228"/>
                <a:gd name="T7" fmla="*/ 143 h 164"/>
                <a:gd name="T8" fmla="*/ 169 w 228"/>
                <a:gd name="T9" fmla="*/ 143 h 164"/>
                <a:gd name="T10" fmla="*/ 160 w 228"/>
                <a:gd name="T11" fmla="*/ 145 h 164"/>
                <a:gd name="T12" fmla="*/ 152 w 228"/>
                <a:gd name="T13" fmla="*/ 143 h 164"/>
                <a:gd name="T14" fmla="*/ 146 w 228"/>
                <a:gd name="T15" fmla="*/ 143 h 164"/>
                <a:gd name="T16" fmla="*/ 139 w 228"/>
                <a:gd name="T17" fmla="*/ 141 h 164"/>
                <a:gd name="T18" fmla="*/ 133 w 228"/>
                <a:gd name="T19" fmla="*/ 139 h 164"/>
                <a:gd name="T20" fmla="*/ 123 w 228"/>
                <a:gd name="T21" fmla="*/ 135 h 164"/>
                <a:gd name="T22" fmla="*/ 116 w 228"/>
                <a:gd name="T23" fmla="*/ 131 h 164"/>
                <a:gd name="T24" fmla="*/ 106 w 228"/>
                <a:gd name="T25" fmla="*/ 128 h 164"/>
                <a:gd name="T26" fmla="*/ 101 w 228"/>
                <a:gd name="T27" fmla="*/ 122 h 164"/>
                <a:gd name="T28" fmla="*/ 91 w 228"/>
                <a:gd name="T29" fmla="*/ 114 h 164"/>
                <a:gd name="T30" fmla="*/ 82 w 228"/>
                <a:gd name="T31" fmla="*/ 107 h 164"/>
                <a:gd name="T32" fmla="*/ 70 w 228"/>
                <a:gd name="T33" fmla="*/ 97 h 164"/>
                <a:gd name="T34" fmla="*/ 63 w 228"/>
                <a:gd name="T35" fmla="*/ 88 h 164"/>
                <a:gd name="T36" fmla="*/ 55 w 228"/>
                <a:gd name="T37" fmla="*/ 76 h 164"/>
                <a:gd name="T38" fmla="*/ 46 w 228"/>
                <a:gd name="T39" fmla="*/ 67 h 164"/>
                <a:gd name="T40" fmla="*/ 38 w 228"/>
                <a:gd name="T41" fmla="*/ 57 h 164"/>
                <a:gd name="T42" fmla="*/ 30 w 228"/>
                <a:gd name="T43" fmla="*/ 48 h 164"/>
                <a:gd name="T44" fmla="*/ 23 w 228"/>
                <a:gd name="T45" fmla="*/ 36 h 164"/>
                <a:gd name="T46" fmla="*/ 17 w 228"/>
                <a:gd name="T47" fmla="*/ 29 h 164"/>
                <a:gd name="T48" fmla="*/ 11 w 228"/>
                <a:gd name="T49" fmla="*/ 21 h 164"/>
                <a:gd name="T50" fmla="*/ 7 w 228"/>
                <a:gd name="T51" fmla="*/ 14 h 164"/>
                <a:gd name="T52" fmla="*/ 0 w 228"/>
                <a:gd name="T53" fmla="*/ 4 h 164"/>
                <a:gd name="T54" fmla="*/ 0 w 228"/>
                <a:gd name="T55" fmla="*/ 0 h 164"/>
                <a:gd name="T56" fmla="*/ 21 w 228"/>
                <a:gd name="T57" fmla="*/ 8 h 164"/>
                <a:gd name="T58" fmla="*/ 61 w 228"/>
                <a:gd name="T59" fmla="*/ 57 h 164"/>
                <a:gd name="T60" fmla="*/ 76 w 228"/>
                <a:gd name="T61" fmla="*/ 80 h 164"/>
                <a:gd name="T62" fmla="*/ 76 w 228"/>
                <a:gd name="T63" fmla="*/ 80 h 164"/>
                <a:gd name="T64" fmla="*/ 84 w 228"/>
                <a:gd name="T65" fmla="*/ 82 h 164"/>
                <a:gd name="T66" fmla="*/ 91 w 228"/>
                <a:gd name="T67" fmla="*/ 88 h 164"/>
                <a:gd name="T68" fmla="*/ 104 w 228"/>
                <a:gd name="T69" fmla="*/ 91 h 164"/>
                <a:gd name="T70" fmla="*/ 116 w 228"/>
                <a:gd name="T71" fmla="*/ 97 h 164"/>
                <a:gd name="T72" fmla="*/ 129 w 228"/>
                <a:gd name="T73" fmla="*/ 103 h 164"/>
                <a:gd name="T74" fmla="*/ 142 w 228"/>
                <a:gd name="T75" fmla="*/ 107 h 164"/>
                <a:gd name="T76" fmla="*/ 154 w 228"/>
                <a:gd name="T77" fmla="*/ 112 h 164"/>
                <a:gd name="T78" fmla="*/ 161 w 228"/>
                <a:gd name="T79" fmla="*/ 114 h 164"/>
                <a:gd name="T80" fmla="*/ 171 w 228"/>
                <a:gd name="T81" fmla="*/ 116 h 164"/>
                <a:gd name="T82" fmla="*/ 177 w 228"/>
                <a:gd name="T83" fmla="*/ 116 h 164"/>
                <a:gd name="T84" fmla="*/ 182 w 228"/>
                <a:gd name="T85" fmla="*/ 116 h 164"/>
                <a:gd name="T86" fmla="*/ 188 w 228"/>
                <a:gd name="T87" fmla="*/ 112 h 164"/>
                <a:gd name="T88" fmla="*/ 190 w 228"/>
                <a:gd name="T89" fmla="*/ 112 h 164"/>
                <a:gd name="T90" fmla="*/ 228 w 228"/>
                <a:gd name="T91" fmla="*/ 135 h 164"/>
                <a:gd name="T92" fmla="*/ 213 w 228"/>
                <a:gd name="T93" fmla="*/ 164 h 164"/>
                <a:gd name="T94" fmla="*/ 213 w 228"/>
                <a:gd name="T95"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164">
                  <a:moveTo>
                    <a:pt x="213" y="164"/>
                  </a:moveTo>
                  <a:lnTo>
                    <a:pt x="186" y="143"/>
                  </a:lnTo>
                  <a:lnTo>
                    <a:pt x="182" y="143"/>
                  </a:lnTo>
                  <a:lnTo>
                    <a:pt x="179" y="143"/>
                  </a:lnTo>
                  <a:lnTo>
                    <a:pt x="169" y="143"/>
                  </a:lnTo>
                  <a:lnTo>
                    <a:pt x="160" y="145"/>
                  </a:lnTo>
                  <a:lnTo>
                    <a:pt x="152" y="143"/>
                  </a:lnTo>
                  <a:lnTo>
                    <a:pt x="146" y="143"/>
                  </a:lnTo>
                  <a:lnTo>
                    <a:pt x="139" y="141"/>
                  </a:lnTo>
                  <a:lnTo>
                    <a:pt x="133" y="139"/>
                  </a:lnTo>
                  <a:lnTo>
                    <a:pt x="123" y="135"/>
                  </a:lnTo>
                  <a:lnTo>
                    <a:pt x="116" y="131"/>
                  </a:lnTo>
                  <a:lnTo>
                    <a:pt x="106" y="128"/>
                  </a:lnTo>
                  <a:lnTo>
                    <a:pt x="101" y="122"/>
                  </a:lnTo>
                  <a:lnTo>
                    <a:pt x="91" y="114"/>
                  </a:lnTo>
                  <a:lnTo>
                    <a:pt x="82" y="107"/>
                  </a:lnTo>
                  <a:lnTo>
                    <a:pt x="70" y="97"/>
                  </a:lnTo>
                  <a:lnTo>
                    <a:pt x="63" y="88"/>
                  </a:lnTo>
                  <a:lnTo>
                    <a:pt x="55" y="76"/>
                  </a:lnTo>
                  <a:lnTo>
                    <a:pt x="46" y="67"/>
                  </a:lnTo>
                  <a:lnTo>
                    <a:pt x="38" y="57"/>
                  </a:lnTo>
                  <a:lnTo>
                    <a:pt x="30" y="48"/>
                  </a:lnTo>
                  <a:lnTo>
                    <a:pt x="23" y="36"/>
                  </a:lnTo>
                  <a:lnTo>
                    <a:pt x="17" y="29"/>
                  </a:lnTo>
                  <a:lnTo>
                    <a:pt x="11" y="21"/>
                  </a:lnTo>
                  <a:lnTo>
                    <a:pt x="7" y="14"/>
                  </a:lnTo>
                  <a:lnTo>
                    <a:pt x="0" y="4"/>
                  </a:lnTo>
                  <a:lnTo>
                    <a:pt x="0" y="0"/>
                  </a:lnTo>
                  <a:lnTo>
                    <a:pt x="21" y="8"/>
                  </a:lnTo>
                  <a:lnTo>
                    <a:pt x="61" y="57"/>
                  </a:lnTo>
                  <a:lnTo>
                    <a:pt x="76" y="80"/>
                  </a:lnTo>
                  <a:lnTo>
                    <a:pt x="76" y="80"/>
                  </a:lnTo>
                  <a:lnTo>
                    <a:pt x="84" y="82"/>
                  </a:lnTo>
                  <a:lnTo>
                    <a:pt x="91" y="88"/>
                  </a:lnTo>
                  <a:lnTo>
                    <a:pt x="104" y="91"/>
                  </a:lnTo>
                  <a:lnTo>
                    <a:pt x="116" y="97"/>
                  </a:lnTo>
                  <a:lnTo>
                    <a:pt x="129" y="103"/>
                  </a:lnTo>
                  <a:lnTo>
                    <a:pt x="142" y="107"/>
                  </a:lnTo>
                  <a:lnTo>
                    <a:pt x="154" y="112"/>
                  </a:lnTo>
                  <a:lnTo>
                    <a:pt x="161" y="114"/>
                  </a:lnTo>
                  <a:lnTo>
                    <a:pt x="171" y="116"/>
                  </a:lnTo>
                  <a:lnTo>
                    <a:pt x="177" y="116"/>
                  </a:lnTo>
                  <a:lnTo>
                    <a:pt x="182" y="116"/>
                  </a:lnTo>
                  <a:lnTo>
                    <a:pt x="188" y="112"/>
                  </a:lnTo>
                  <a:lnTo>
                    <a:pt x="190" y="112"/>
                  </a:lnTo>
                  <a:lnTo>
                    <a:pt x="228" y="135"/>
                  </a:lnTo>
                  <a:lnTo>
                    <a:pt x="213" y="164"/>
                  </a:lnTo>
                  <a:lnTo>
                    <a:pt x="213" y="164"/>
                  </a:lnTo>
                  <a:close/>
                </a:path>
              </a:pathLst>
            </a:custGeom>
            <a:solidFill>
              <a:srgbClr val="C26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77" name="Freeform 273"/>
            <p:cNvSpPr>
              <a:spLocks/>
            </p:cNvSpPr>
            <p:nvPr/>
          </p:nvSpPr>
          <p:spPr bwMode="auto">
            <a:xfrm>
              <a:off x="4283" y="2171"/>
              <a:ext cx="41" cy="39"/>
            </a:xfrm>
            <a:custGeom>
              <a:avLst/>
              <a:gdLst>
                <a:gd name="T0" fmla="*/ 0 w 82"/>
                <a:gd name="T1" fmla="*/ 10 h 78"/>
                <a:gd name="T2" fmla="*/ 11 w 82"/>
                <a:gd name="T3" fmla="*/ 0 h 78"/>
                <a:gd name="T4" fmla="*/ 78 w 82"/>
                <a:gd name="T5" fmla="*/ 52 h 78"/>
                <a:gd name="T6" fmla="*/ 82 w 82"/>
                <a:gd name="T7" fmla="*/ 78 h 78"/>
                <a:gd name="T8" fmla="*/ 21 w 82"/>
                <a:gd name="T9" fmla="*/ 27 h 78"/>
                <a:gd name="T10" fmla="*/ 10 w 82"/>
                <a:gd name="T11" fmla="*/ 27 h 78"/>
                <a:gd name="T12" fmla="*/ 0 w 82"/>
                <a:gd name="T13" fmla="*/ 10 h 78"/>
                <a:gd name="T14" fmla="*/ 0 w 82"/>
                <a:gd name="T15" fmla="*/ 1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78">
                  <a:moveTo>
                    <a:pt x="0" y="10"/>
                  </a:moveTo>
                  <a:lnTo>
                    <a:pt x="11" y="0"/>
                  </a:lnTo>
                  <a:lnTo>
                    <a:pt x="78" y="52"/>
                  </a:lnTo>
                  <a:lnTo>
                    <a:pt x="82" y="78"/>
                  </a:lnTo>
                  <a:lnTo>
                    <a:pt x="21" y="27"/>
                  </a:lnTo>
                  <a:lnTo>
                    <a:pt x="10" y="27"/>
                  </a:lnTo>
                  <a:lnTo>
                    <a:pt x="0" y="10"/>
                  </a:lnTo>
                  <a:lnTo>
                    <a:pt x="0" y="10"/>
                  </a:lnTo>
                  <a:close/>
                </a:path>
              </a:pathLst>
            </a:custGeom>
            <a:solidFill>
              <a:srgbClr val="C26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78" name="Freeform 274"/>
            <p:cNvSpPr>
              <a:spLocks/>
            </p:cNvSpPr>
            <p:nvPr/>
          </p:nvSpPr>
          <p:spPr bwMode="auto">
            <a:xfrm>
              <a:off x="4293" y="2137"/>
              <a:ext cx="40" cy="56"/>
            </a:xfrm>
            <a:custGeom>
              <a:avLst/>
              <a:gdLst>
                <a:gd name="T0" fmla="*/ 44 w 80"/>
                <a:gd name="T1" fmla="*/ 93 h 112"/>
                <a:gd name="T2" fmla="*/ 0 w 80"/>
                <a:gd name="T3" fmla="*/ 25 h 112"/>
                <a:gd name="T4" fmla="*/ 0 w 80"/>
                <a:gd name="T5" fmla="*/ 5 h 112"/>
                <a:gd name="T6" fmla="*/ 8 w 80"/>
                <a:gd name="T7" fmla="*/ 0 h 112"/>
                <a:gd name="T8" fmla="*/ 57 w 80"/>
                <a:gd name="T9" fmla="*/ 70 h 112"/>
                <a:gd name="T10" fmla="*/ 80 w 80"/>
                <a:gd name="T11" fmla="*/ 112 h 112"/>
                <a:gd name="T12" fmla="*/ 44 w 80"/>
                <a:gd name="T13" fmla="*/ 93 h 112"/>
                <a:gd name="T14" fmla="*/ 44 w 80"/>
                <a:gd name="T15" fmla="*/ 93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12">
                  <a:moveTo>
                    <a:pt x="44" y="93"/>
                  </a:moveTo>
                  <a:lnTo>
                    <a:pt x="0" y="25"/>
                  </a:lnTo>
                  <a:lnTo>
                    <a:pt x="0" y="5"/>
                  </a:lnTo>
                  <a:lnTo>
                    <a:pt x="8" y="0"/>
                  </a:lnTo>
                  <a:lnTo>
                    <a:pt x="57" y="70"/>
                  </a:lnTo>
                  <a:lnTo>
                    <a:pt x="80" y="112"/>
                  </a:lnTo>
                  <a:lnTo>
                    <a:pt x="44" y="93"/>
                  </a:lnTo>
                  <a:lnTo>
                    <a:pt x="44" y="93"/>
                  </a:lnTo>
                  <a:close/>
                </a:path>
              </a:pathLst>
            </a:custGeom>
            <a:solidFill>
              <a:srgbClr val="C26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79" name="Freeform 275"/>
            <p:cNvSpPr>
              <a:spLocks/>
            </p:cNvSpPr>
            <p:nvPr/>
          </p:nvSpPr>
          <p:spPr bwMode="auto">
            <a:xfrm>
              <a:off x="4315" y="2150"/>
              <a:ext cx="33" cy="39"/>
            </a:xfrm>
            <a:custGeom>
              <a:avLst/>
              <a:gdLst>
                <a:gd name="T0" fmla="*/ 0 w 64"/>
                <a:gd name="T1" fmla="*/ 0 h 77"/>
                <a:gd name="T2" fmla="*/ 21 w 64"/>
                <a:gd name="T3" fmla="*/ 0 h 77"/>
                <a:gd name="T4" fmla="*/ 36 w 64"/>
                <a:gd name="T5" fmla="*/ 32 h 77"/>
                <a:gd name="T6" fmla="*/ 64 w 64"/>
                <a:gd name="T7" fmla="*/ 77 h 77"/>
                <a:gd name="T8" fmla="*/ 24 w 64"/>
                <a:gd name="T9" fmla="*/ 32 h 77"/>
                <a:gd name="T10" fmla="*/ 0 w 64"/>
                <a:gd name="T11" fmla="*/ 0 h 77"/>
                <a:gd name="T12" fmla="*/ 0 w 64"/>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64" h="77">
                  <a:moveTo>
                    <a:pt x="0" y="0"/>
                  </a:moveTo>
                  <a:lnTo>
                    <a:pt x="21" y="0"/>
                  </a:lnTo>
                  <a:lnTo>
                    <a:pt x="36" y="32"/>
                  </a:lnTo>
                  <a:lnTo>
                    <a:pt x="64" y="77"/>
                  </a:lnTo>
                  <a:lnTo>
                    <a:pt x="24" y="32"/>
                  </a:lnTo>
                  <a:lnTo>
                    <a:pt x="0" y="0"/>
                  </a:lnTo>
                  <a:lnTo>
                    <a:pt x="0" y="0"/>
                  </a:lnTo>
                  <a:close/>
                </a:path>
              </a:pathLst>
            </a:custGeom>
            <a:solidFill>
              <a:srgbClr val="C26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80" name="Freeform 276"/>
            <p:cNvSpPr>
              <a:spLocks/>
            </p:cNvSpPr>
            <p:nvPr/>
          </p:nvSpPr>
          <p:spPr bwMode="auto">
            <a:xfrm>
              <a:off x="4362" y="2170"/>
              <a:ext cx="14" cy="30"/>
            </a:xfrm>
            <a:custGeom>
              <a:avLst/>
              <a:gdLst>
                <a:gd name="T0" fmla="*/ 4 w 28"/>
                <a:gd name="T1" fmla="*/ 38 h 61"/>
                <a:gd name="T2" fmla="*/ 0 w 28"/>
                <a:gd name="T3" fmla="*/ 21 h 61"/>
                <a:gd name="T4" fmla="*/ 7 w 28"/>
                <a:gd name="T5" fmla="*/ 0 h 61"/>
                <a:gd name="T6" fmla="*/ 21 w 28"/>
                <a:gd name="T7" fmla="*/ 4 h 61"/>
                <a:gd name="T8" fmla="*/ 21 w 28"/>
                <a:gd name="T9" fmla="*/ 25 h 61"/>
                <a:gd name="T10" fmla="*/ 28 w 28"/>
                <a:gd name="T11" fmla="*/ 61 h 61"/>
                <a:gd name="T12" fmla="*/ 4 w 28"/>
                <a:gd name="T13" fmla="*/ 38 h 61"/>
                <a:gd name="T14" fmla="*/ 4 w 28"/>
                <a:gd name="T15" fmla="*/ 3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1">
                  <a:moveTo>
                    <a:pt x="4" y="38"/>
                  </a:moveTo>
                  <a:lnTo>
                    <a:pt x="0" y="21"/>
                  </a:lnTo>
                  <a:lnTo>
                    <a:pt x="7" y="0"/>
                  </a:lnTo>
                  <a:lnTo>
                    <a:pt x="21" y="4"/>
                  </a:lnTo>
                  <a:lnTo>
                    <a:pt x="21" y="25"/>
                  </a:lnTo>
                  <a:lnTo>
                    <a:pt x="28" y="61"/>
                  </a:lnTo>
                  <a:lnTo>
                    <a:pt x="4" y="38"/>
                  </a:lnTo>
                  <a:lnTo>
                    <a:pt x="4" y="38"/>
                  </a:lnTo>
                  <a:close/>
                </a:path>
              </a:pathLst>
            </a:custGeom>
            <a:solidFill>
              <a:srgbClr val="C26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81" name="Freeform 277"/>
            <p:cNvSpPr>
              <a:spLocks/>
            </p:cNvSpPr>
            <p:nvPr/>
          </p:nvSpPr>
          <p:spPr bwMode="auto">
            <a:xfrm>
              <a:off x="4901" y="1984"/>
              <a:ext cx="90" cy="135"/>
            </a:xfrm>
            <a:custGeom>
              <a:avLst/>
              <a:gdLst>
                <a:gd name="T0" fmla="*/ 61 w 181"/>
                <a:gd name="T1" fmla="*/ 24 h 270"/>
                <a:gd name="T2" fmla="*/ 46 w 181"/>
                <a:gd name="T3" fmla="*/ 42 h 270"/>
                <a:gd name="T4" fmla="*/ 36 w 181"/>
                <a:gd name="T5" fmla="*/ 66 h 270"/>
                <a:gd name="T6" fmla="*/ 13 w 181"/>
                <a:gd name="T7" fmla="*/ 112 h 270"/>
                <a:gd name="T8" fmla="*/ 21 w 181"/>
                <a:gd name="T9" fmla="*/ 169 h 270"/>
                <a:gd name="T10" fmla="*/ 4 w 181"/>
                <a:gd name="T11" fmla="*/ 224 h 270"/>
                <a:gd name="T12" fmla="*/ 0 w 181"/>
                <a:gd name="T13" fmla="*/ 260 h 270"/>
                <a:gd name="T14" fmla="*/ 47 w 181"/>
                <a:gd name="T15" fmla="*/ 270 h 270"/>
                <a:gd name="T16" fmla="*/ 129 w 181"/>
                <a:gd name="T17" fmla="*/ 139 h 270"/>
                <a:gd name="T18" fmla="*/ 118 w 181"/>
                <a:gd name="T19" fmla="*/ 68 h 270"/>
                <a:gd name="T20" fmla="*/ 181 w 181"/>
                <a:gd name="T21" fmla="*/ 13 h 270"/>
                <a:gd name="T22" fmla="*/ 160 w 181"/>
                <a:gd name="T23" fmla="*/ 0 h 270"/>
                <a:gd name="T24" fmla="*/ 125 w 181"/>
                <a:gd name="T25" fmla="*/ 32 h 270"/>
                <a:gd name="T26" fmla="*/ 74 w 181"/>
                <a:gd name="T27" fmla="*/ 66 h 270"/>
                <a:gd name="T28" fmla="*/ 61 w 181"/>
                <a:gd name="T29" fmla="*/ 24 h 270"/>
                <a:gd name="T30" fmla="*/ 61 w 181"/>
                <a:gd name="T31" fmla="*/ 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270">
                  <a:moveTo>
                    <a:pt x="61" y="24"/>
                  </a:moveTo>
                  <a:lnTo>
                    <a:pt x="46" y="42"/>
                  </a:lnTo>
                  <a:lnTo>
                    <a:pt x="36" y="66"/>
                  </a:lnTo>
                  <a:lnTo>
                    <a:pt x="13" y="112"/>
                  </a:lnTo>
                  <a:lnTo>
                    <a:pt x="21" y="169"/>
                  </a:lnTo>
                  <a:lnTo>
                    <a:pt x="4" y="224"/>
                  </a:lnTo>
                  <a:lnTo>
                    <a:pt x="0" y="260"/>
                  </a:lnTo>
                  <a:lnTo>
                    <a:pt x="47" y="270"/>
                  </a:lnTo>
                  <a:lnTo>
                    <a:pt x="129" y="139"/>
                  </a:lnTo>
                  <a:lnTo>
                    <a:pt x="118" y="68"/>
                  </a:lnTo>
                  <a:lnTo>
                    <a:pt x="181" y="13"/>
                  </a:lnTo>
                  <a:lnTo>
                    <a:pt x="160" y="0"/>
                  </a:lnTo>
                  <a:lnTo>
                    <a:pt x="125" y="32"/>
                  </a:lnTo>
                  <a:lnTo>
                    <a:pt x="74" y="66"/>
                  </a:lnTo>
                  <a:lnTo>
                    <a:pt x="61" y="24"/>
                  </a:lnTo>
                  <a:lnTo>
                    <a:pt x="61" y="24"/>
                  </a:lnTo>
                  <a:close/>
                </a:path>
              </a:pathLst>
            </a:custGeom>
            <a:solidFill>
              <a:srgbClr val="FF99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82" name="Freeform 278"/>
            <p:cNvSpPr>
              <a:spLocks/>
            </p:cNvSpPr>
            <p:nvPr/>
          </p:nvSpPr>
          <p:spPr bwMode="auto">
            <a:xfrm>
              <a:off x="4630" y="1881"/>
              <a:ext cx="97" cy="143"/>
            </a:xfrm>
            <a:custGeom>
              <a:avLst/>
              <a:gdLst>
                <a:gd name="T0" fmla="*/ 25 w 194"/>
                <a:gd name="T1" fmla="*/ 0 h 287"/>
                <a:gd name="T2" fmla="*/ 0 w 194"/>
                <a:gd name="T3" fmla="*/ 91 h 287"/>
                <a:gd name="T4" fmla="*/ 97 w 194"/>
                <a:gd name="T5" fmla="*/ 287 h 287"/>
                <a:gd name="T6" fmla="*/ 190 w 194"/>
                <a:gd name="T7" fmla="*/ 260 h 287"/>
                <a:gd name="T8" fmla="*/ 194 w 194"/>
                <a:gd name="T9" fmla="*/ 89 h 287"/>
                <a:gd name="T10" fmla="*/ 25 w 194"/>
                <a:gd name="T11" fmla="*/ 0 h 287"/>
                <a:gd name="T12" fmla="*/ 25 w 194"/>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194" h="287">
                  <a:moveTo>
                    <a:pt x="25" y="0"/>
                  </a:moveTo>
                  <a:lnTo>
                    <a:pt x="0" y="91"/>
                  </a:lnTo>
                  <a:lnTo>
                    <a:pt x="97" y="287"/>
                  </a:lnTo>
                  <a:lnTo>
                    <a:pt x="190" y="260"/>
                  </a:lnTo>
                  <a:lnTo>
                    <a:pt x="194" y="89"/>
                  </a:lnTo>
                  <a:lnTo>
                    <a:pt x="25" y="0"/>
                  </a:lnTo>
                  <a:lnTo>
                    <a:pt x="25" y="0"/>
                  </a:lnTo>
                  <a:close/>
                </a:path>
              </a:pathLst>
            </a:custGeom>
            <a:solidFill>
              <a:srgbClr val="8A99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83" name="Freeform 279"/>
            <p:cNvSpPr>
              <a:spLocks/>
            </p:cNvSpPr>
            <p:nvPr/>
          </p:nvSpPr>
          <p:spPr bwMode="auto">
            <a:xfrm>
              <a:off x="4627" y="1858"/>
              <a:ext cx="129" cy="149"/>
            </a:xfrm>
            <a:custGeom>
              <a:avLst/>
              <a:gdLst>
                <a:gd name="T0" fmla="*/ 0 w 259"/>
                <a:gd name="T1" fmla="*/ 44 h 298"/>
                <a:gd name="T2" fmla="*/ 23 w 259"/>
                <a:gd name="T3" fmla="*/ 66 h 298"/>
                <a:gd name="T4" fmla="*/ 95 w 259"/>
                <a:gd name="T5" fmla="*/ 91 h 298"/>
                <a:gd name="T6" fmla="*/ 76 w 259"/>
                <a:gd name="T7" fmla="*/ 97 h 298"/>
                <a:gd name="T8" fmla="*/ 99 w 259"/>
                <a:gd name="T9" fmla="*/ 127 h 298"/>
                <a:gd name="T10" fmla="*/ 86 w 259"/>
                <a:gd name="T11" fmla="*/ 131 h 298"/>
                <a:gd name="T12" fmla="*/ 95 w 259"/>
                <a:gd name="T13" fmla="*/ 156 h 298"/>
                <a:gd name="T14" fmla="*/ 99 w 259"/>
                <a:gd name="T15" fmla="*/ 213 h 298"/>
                <a:gd name="T16" fmla="*/ 80 w 259"/>
                <a:gd name="T17" fmla="*/ 230 h 298"/>
                <a:gd name="T18" fmla="*/ 113 w 259"/>
                <a:gd name="T19" fmla="*/ 238 h 298"/>
                <a:gd name="T20" fmla="*/ 135 w 259"/>
                <a:gd name="T21" fmla="*/ 264 h 298"/>
                <a:gd name="T22" fmla="*/ 135 w 259"/>
                <a:gd name="T23" fmla="*/ 238 h 298"/>
                <a:gd name="T24" fmla="*/ 147 w 259"/>
                <a:gd name="T25" fmla="*/ 260 h 298"/>
                <a:gd name="T26" fmla="*/ 156 w 259"/>
                <a:gd name="T27" fmla="*/ 298 h 298"/>
                <a:gd name="T28" fmla="*/ 211 w 259"/>
                <a:gd name="T29" fmla="*/ 298 h 298"/>
                <a:gd name="T30" fmla="*/ 253 w 259"/>
                <a:gd name="T31" fmla="*/ 220 h 298"/>
                <a:gd name="T32" fmla="*/ 253 w 259"/>
                <a:gd name="T33" fmla="*/ 217 h 298"/>
                <a:gd name="T34" fmla="*/ 255 w 259"/>
                <a:gd name="T35" fmla="*/ 207 h 298"/>
                <a:gd name="T36" fmla="*/ 255 w 259"/>
                <a:gd name="T37" fmla="*/ 198 h 298"/>
                <a:gd name="T38" fmla="*/ 257 w 259"/>
                <a:gd name="T39" fmla="*/ 192 h 298"/>
                <a:gd name="T40" fmla="*/ 257 w 259"/>
                <a:gd name="T41" fmla="*/ 182 h 298"/>
                <a:gd name="T42" fmla="*/ 259 w 259"/>
                <a:gd name="T43" fmla="*/ 173 h 298"/>
                <a:gd name="T44" fmla="*/ 259 w 259"/>
                <a:gd name="T45" fmla="*/ 162 h 298"/>
                <a:gd name="T46" fmla="*/ 259 w 259"/>
                <a:gd name="T47" fmla="*/ 152 h 298"/>
                <a:gd name="T48" fmla="*/ 259 w 259"/>
                <a:gd name="T49" fmla="*/ 141 h 298"/>
                <a:gd name="T50" fmla="*/ 259 w 259"/>
                <a:gd name="T51" fmla="*/ 131 h 298"/>
                <a:gd name="T52" fmla="*/ 257 w 259"/>
                <a:gd name="T53" fmla="*/ 118 h 298"/>
                <a:gd name="T54" fmla="*/ 257 w 259"/>
                <a:gd name="T55" fmla="*/ 106 h 298"/>
                <a:gd name="T56" fmla="*/ 253 w 259"/>
                <a:gd name="T57" fmla="*/ 97 h 298"/>
                <a:gd name="T58" fmla="*/ 253 w 259"/>
                <a:gd name="T59" fmla="*/ 87 h 298"/>
                <a:gd name="T60" fmla="*/ 248 w 259"/>
                <a:gd name="T61" fmla="*/ 76 h 298"/>
                <a:gd name="T62" fmla="*/ 242 w 259"/>
                <a:gd name="T63" fmla="*/ 68 h 298"/>
                <a:gd name="T64" fmla="*/ 236 w 259"/>
                <a:gd name="T65" fmla="*/ 61 h 298"/>
                <a:gd name="T66" fmla="*/ 230 w 259"/>
                <a:gd name="T67" fmla="*/ 53 h 298"/>
                <a:gd name="T68" fmla="*/ 217 w 259"/>
                <a:gd name="T69" fmla="*/ 40 h 298"/>
                <a:gd name="T70" fmla="*/ 204 w 259"/>
                <a:gd name="T71" fmla="*/ 28 h 298"/>
                <a:gd name="T72" fmla="*/ 192 w 259"/>
                <a:gd name="T73" fmla="*/ 19 h 298"/>
                <a:gd name="T74" fmla="*/ 181 w 259"/>
                <a:gd name="T75" fmla="*/ 13 h 298"/>
                <a:gd name="T76" fmla="*/ 175 w 259"/>
                <a:gd name="T77" fmla="*/ 9 h 298"/>
                <a:gd name="T78" fmla="*/ 173 w 259"/>
                <a:gd name="T79" fmla="*/ 9 h 298"/>
                <a:gd name="T80" fmla="*/ 170 w 259"/>
                <a:gd name="T81" fmla="*/ 6 h 298"/>
                <a:gd name="T82" fmla="*/ 160 w 259"/>
                <a:gd name="T83" fmla="*/ 4 h 298"/>
                <a:gd name="T84" fmla="*/ 151 w 259"/>
                <a:gd name="T85" fmla="*/ 0 h 298"/>
                <a:gd name="T86" fmla="*/ 143 w 259"/>
                <a:gd name="T87" fmla="*/ 0 h 298"/>
                <a:gd name="T88" fmla="*/ 132 w 259"/>
                <a:gd name="T89" fmla="*/ 0 h 298"/>
                <a:gd name="T90" fmla="*/ 120 w 259"/>
                <a:gd name="T91" fmla="*/ 0 h 298"/>
                <a:gd name="T92" fmla="*/ 113 w 259"/>
                <a:gd name="T93" fmla="*/ 0 h 298"/>
                <a:gd name="T94" fmla="*/ 105 w 259"/>
                <a:gd name="T95" fmla="*/ 0 h 298"/>
                <a:gd name="T96" fmla="*/ 95 w 259"/>
                <a:gd name="T97" fmla="*/ 2 h 298"/>
                <a:gd name="T98" fmla="*/ 88 w 259"/>
                <a:gd name="T99" fmla="*/ 6 h 298"/>
                <a:gd name="T100" fmla="*/ 80 w 259"/>
                <a:gd name="T101" fmla="*/ 6 h 298"/>
                <a:gd name="T102" fmla="*/ 71 w 259"/>
                <a:gd name="T103" fmla="*/ 9 h 298"/>
                <a:gd name="T104" fmla="*/ 63 w 259"/>
                <a:gd name="T105" fmla="*/ 9 h 298"/>
                <a:gd name="T106" fmla="*/ 56 w 259"/>
                <a:gd name="T107" fmla="*/ 13 h 298"/>
                <a:gd name="T108" fmla="*/ 48 w 259"/>
                <a:gd name="T109" fmla="*/ 13 h 298"/>
                <a:gd name="T110" fmla="*/ 40 w 259"/>
                <a:gd name="T111" fmla="*/ 15 h 298"/>
                <a:gd name="T112" fmla="*/ 35 w 259"/>
                <a:gd name="T113" fmla="*/ 15 h 298"/>
                <a:gd name="T114" fmla="*/ 29 w 259"/>
                <a:gd name="T115" fmla="*/ 19 h 298"/>
                <a:gd name="T116" fmla="*/ 21 w 259"/>
                <a:gd name="T117" fmla="*/ 21 h 298"/>
                <a:gd name="T118" fmla="*/ 19 w 259"/>
                <a:gd name="T119" fmla="*/ 23 h 298"/>
                <a:gd name="T120" fmla="*/ 0 w 259"/>
                <a:gd name="T121" fmla="*/ 44 h 298"/>
                <a:gd name="T122" fmla="*/ 0 w 259"/>
                <a:gd name="T123" fmla="*/ 4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98">
                  <a:moveTo>
                    <a:pt x="0" y="44"/>
                  </a:moveTo>
                  <a:lnTo>
                    <a:pt x="23" y="66"/>
                  </a:lnTo>
                  <a:lnTo>
                    <a:pt x="95" y="91"/>
                  </a:lnTo>
                  <a:lnTo>
                    <a:pt x="76" y="97"/>
                  </a:lnTo>
                  <a:lnTo>
                    <a:pt x="99" y="127"/>
                  </a:lnTo>
                  <a:lnTo>
                    <a:pt x="86" y="131"/>
                  </a:lnTo>
                  <a:lnTo>
                    <a:pt x="95" y="156"/>
                  </a:lnTo>
                  <a:lnTo>
                    <a:pt x="99" y="213"/>
                  </a:lnTo>
                  <a:lnTo>
                    <a:pt x="80" y="230"/>
                  </a:lnTo>
                  <a:lnTo>
                    <a:pt x="113" y="238"/>
                  </a:lnTo>
                  <a:lnTo>
                    <a:pt x="135" y="264"/>
                  </a:lnTo>
                  <a:lnTo>
                    <a:pt x="135" y="238"/>
                  </a:lnTo>
                  <a:lnTo>
                    <a:pt x="147" y="260"/>
                  </a:lnTo>
                  <a:lnTo>
                    <a:pt x="156" y="298"/>
                  </a:lnTo>
                  <a:lnTo>
                    <a:pt x="211" y="298"/>
                  </a:lnTo>
                  <a:lnTo>
                    <a:pt x="253" y="220"/>
                  </a:lnTo>
                  <a:lnTo>
                    <a:pt x="253" y="217"/>
                  </a:lnTo>
                  <a:lnTo>
                    <a:pt x="255" y="207"/>
                  </a:lnTo>
                  <a:lnTo>
                    <a:pt x="255" y="198"/>
                  </a:lnTo>
                  <a:lnTo>
                    <a:pt x="257" y="192"/>
                  </a:lnTo>
                  <a:lnTo>
                    <a:pt x="257" y="182"/>
                  </a:lnTo>
                  <a:lnTo>
                    <a:pt x="259" y="173"/>
                  </a:lnTo>
                  <a:lnTo>
                    <a:pt x="259" y="162"/>
                  </a:lnTo>
                  <a:lnTo>
                    <a:pt x="259" y="152"/>
                  </a:lnTo>
                  <a:lnTo>
                    <a:pt x="259" y="141"/>
                  </a:lnTo>
                  <a:lnTo>
                    <a:pt x="259" y="131"/>
                  </a:lnTo>
                  <a:lnTo>
                    <a:pt x="257" y="118"/>
                  </a:lnTo>
                  <a:lnTo>
                    <a:pt x="257" y="106"/>
                  </a:lnTo>
                  <a:lnTo>
                    <a:pt x="253" y="97"/>
                  </a:lnTo>
                  <a:lnTo>
                    <a:pt x="253" y="87"/>
                  </a:lnTo>
                  <a:lnTo>
                    <a:pt x="248" y="76"/>
                  </a:lnTo>
                  <a:lnTo>
                    <a:pt x="242" y="68"/>
                  </a:lnTo>
                  <a:lnTo>
                    <a:pt x="236" y="61"/>
                  </a:lnTo>
                  <a:lnTo>
                    <a:pt x="230" y="53"/>
                  </a:lnTo>
                  <a:lnTo>
                    <a:pt x="217" y="40"/>
                  </a:lnTo>
                  <a:lnTo>
                    <a:pt x="204" y="28"/>
                  </a:lnTo>
                  <a:lnTo>
                    <a:pt x="192" y="19"/>
                  </a:lnTo>
                  <a:lnTo>
                    <a:pt x="181" y="13"/>
                  </a:lnTo>
                  <a:lnTo>
                    <a:pt x="175" y="9"/>
                  </a:lnTo>
                  <a:lnTo>
                    <a:pt x="173" y="9"/>
                  </a:lnTo>
                  <a:lnTo>
                    <a:pt x="170" y="6"/>
                  </a:lnTo>
                  <a:lnTo>
                    <a:pt x="160" y="4"/>
                  </a:lnTo>
                  <a:lnTo>
                    <a:pt x="151" y="0"/>
                  </a:lnTo>
                  <a:lnTo>
                    <a:pt x="143" y="0"/>
                  </a:lnTo>
                  <a:lnTo>
                    <a:pt x="132" y="0"/>
                  </a:lnTo>
                  <a:lnTo>
                    <a:pt x="120" y="0"/>
                  </a:lnTo>
                  <a:lnTo>
                    <a:pt x="113" y="0"/>
                  </a:lnTo>
                  <a:lnTo>
                    <a:pt x="105" y="0"/>
                  </a:lnTo>
                  <a:lnTo>
                    <a:pt x="95" y="2"/>
                  </a:lnTo>
                  <a:lnTo>
                    <a:pt x="88" y="6"/>
                  </a:lnTo>
                  <a:lnTo>
                    <a:pt x="80" y="6"/>
                  </a:lnTo>
                  <a:lnTo>
                    <a:pt x="71" y="9"/>
                  </a:lnTo>
                  <a:lnTo>
                    <a:pt x="63" y="9"/>
                  </a:lnTo>
                  <a:lnTo>
                    <a:pt x="56" y="13"/>
                  </a:lnTo>
                  <a:lnTo>
                    <a:pt x="48" y="13"/>
                  </a:lnTo>
                  <a:lnTo>
                    <a:pt x="40" y="15"/>
                  </a:lnTo>
                  <a:lnTo>
                    <a:pt x="35" y="15"/>
                  </a:lnTo>
                  <a:lnTo>
                    <a:pt x="29" y="19"/>
                  </a:lnTo>
                  <a:lnTo>
                    <a:pt x="21" y="21"/>
                  </a:lnTo>
                  <a:lnTo>
                    <a:pt x="19" y="23"/>
                  </a:lnTo>
                  <a:lnTo>
                    <a:pt x="0" y="44"/>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84" name="Freeform 280"/>
            <p:cNvSpPr>
              <a:spLocks/>
            </p:cNvSpPr>
            <p:nvPr/>
          </p:nvSpPr>
          <p:spPr bwMode="auto">
            <a:xfrm>
              <a:off x="4619" y="1888"/>
              <a:ext cx="107" cy="179"/>
            </a:xfrm>
            <a:custGeom>
              <a:avLst/>
              <a:gdLst>
                <a:gd name="T0" fmla="*/ 36 w 215"/>
                <a:gd name="T1" fmla="*/ 0 h 357"/>
                <a:gd name="T2" fmla="*/ 12 w 215"/>
                <a:gd name="T3" fmla="*/ 83 h 357"/>
                <a:gd name="T4" fmla="*/ 27 w 215"/>
                <a:gd name="T5" fmla="*/ 118 h 357"/>
                <a:gd name="T6" fmla="*/ 0 w 215"/>
                <a:gd name="T7" fmla="*/ 177 h 357"/>
                <a:gd name="T8" fmla="*/ 21 w 215"/>
                <a:gd name="T9" fmla="*/ 192 h 357"/>
                <a:gd name="T10" fmla="*/ 29 w 215"/>
                <a:gd name="T11" fmla="*/ 228 h 357"/>
                <a:gd name="T12" fmla="*/ 36 w 215"/>
                <a:gd name="T13" fmla="*/ 245 h 357"/>
                <a:gd name="T14" fmla="*/ 36 w 215"/>
                <a:gd name="T15" fmla="*/ 268 h 357"/>
                <a:gd name="T16" fmla="*/ 48 w 215"/>
                <a:gd name="T17" fmla="*/ 273 h 357"/>
                <a:gd name="T18" fmla="*/ 82 w 215"/>
                <a:gd name="T19" fmla="*/ 281 h 357"/>
                <a:gd name="T20" fmla="*/ 63 w 215"/>
                <a:gd name="T21" fmla="*/ 357 h 357"/>
                <a:gd name="T22" fmla="*/ 215 w 215"/>
                <a:gd name="T23" fmla="*/ 281 h 357"/>
                <a:gd name="T24" fmla="*/ 92 w 215"/>
                <a:gd name="T25" fmla="*/ 184 h 357"/>
                <a:gd name="T26" fmla="*/ 76 w 215"/>
                <a:gd name="T27" fmla="*/ 97 h 357"/>
                <a:gd name="T28" fmla="*/ 36 w 215"/>
                <a:gd name="T29" fmla="*/ 0 h 357"/>
                <a:gd name="T30" fmla="*/ 36 w 215"/>
                <a:gd name="T31"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357">
                  <a:moveTo>
                    <a:pt x="36" y="0"/>
                  </a:moveTo>
                  <a:lnTo>
                    <a:pt x="12" y="83"/>
                  </a:lnTo>
                  <a:lnTo>
                    <a:pt x="27" y="118"/>
                  </a:lnTo>
                  <a:lnTo>
                    <a:pt x="0" y="177"/>
                  </a:lnTo>
                  <a:lnTo>
                    <a:pt x="21" y="192"/>
                  </a:lnTo>
                  <a:lnTo>
                    <a:pt x="29" y="228"/>
                  </a:lnTo>
                  <a:lnTo>
                    <a:pt x="36" y="245"/>
                  </a:lnTo>
                  <a:lnTo>
                    <a:pt x="36" y="268"/>
                  </a:lnTo>
                  <a:lnTo>
                    <a:pt x="48" y="273"/>
                  </a:lnTo>
                  <a:lnTo>
                    <a:pt x="82" y="281"/>
                  </a:lnTo>
                  <a:lnTo>
                    <a:pt x="63" y="357"/>
                  </a:lnTo>
                  <a:lnTo>
                    <a:pt x="215" y="281"/>
                  </a:lnTo>
                  <a:lnTo>
                    <a:pt x="92" y="184"/>
                  </a:lnTo>
                  <a:lnTo>
                    <a:pt x="76" y="97"/>
                  </a:lnTo>
                  <a:lnTo>
                    <a:pt x="36" y="0"/>
                  </a:lnTo>
                  <a:lnTo>
                    <a:pt x="36" y="0"/>
                  </a:lnTo>
                  <a:close/>
                </a:path>
              </a:pathLst>
            </a:custGeom>
            <a:solidFill>
              <a:srgbClr val="FF99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85" name="Freeform 281"/>
            <p:cNvSpPr>
              <a:spLocks/>
            </p:cNvSpPr>
            <p:nvPr/>
          </p:nvSpPr>
          <p:spPr bwMode="auto">
            <a:xfrm>
              <a:off x="4635" y="1888"/>
              <a:ext cx="96" cy="143"/>
            </a:xfrm>
            <a:custGeom>
              <a:avLst/>
              <a:gdLst>
                <a:gd name="T0" fmla="*/ 3 w 192"/>
                <a:gd name="T1" fmla="*/ 0 h 285"/>
                <a:gd name="T2" fmla="*/ 0 w 192"/>
                <a:gd name="T3" fmla="*/ 11 h 285"/>
                <a:gd name="T4" fmla="*/ 34 w 192"/>
                <a:gd name="T5" fmla="*/ 87 h 285"/>
                <a:gd name="T6" fmla="*/ 15 w 192"/>
                <a:gd name="T7" fmla="*/ 112 h 285"/>
                <a:gd name="T8" fmla="*/ 11 w 192"/>
                <a:gd name="T9" fmla="*/ 148 h 285"/>
                <a:gd name="T10" fmla="*/ 15 w 192"/>
                <a:gd name="T11" fmla="*/ 192 h 285"/>
                <a:gd name="T12" fmla="*/ 36 w 192"/>
                <a:gd name="T13" fmla="*/ 235 h 285"/>
                <a:gd name="T14" fmla="*/ 24 w 192"/>
                <a:gd name="T15" fmla="*/ 268 h 285"/>
                <a:gd name="T16" fmla="*/ 43 w 192"/>
                <a:gd name="T17" fmla="*/ 279 h 285"/>
                <a:gd name="T18" fmla="*/ 59 w 192"/>
                <a:gd name="T19" fmla="*/ 245 h 285"/>
                <a:gd name="T20" fmla="*/ 79 w 192"/>
                <a:gd name="T21" fmla="*/ 218 h 285"/>
                <a:gd name="T22" fmla="*/ 116 w 192"/>
                <a:gd name="T23" fmla="*/ 285 h 285"/>
                <a:gd name="T24" fmla="*/ 188 w 192"/>
                <a:gd name="T25" fmla="*/ 273 h 285"/>
                <a:gd name="T26" fmla="*/ 192 w 192"/>
                <a:gd name="T27" fmla="*/ 234 h 285"/>
                <a:gd name="T28" fmla="*/ 121 w 192"/>
                <a:gd name="T29" fmla="*/ 228 h 285"/>
                <a:gd name="T30" fmla="*/ 97 w 192"/>
                <a:gd name="T31" fmla="*/ 203 h 285"/>
                <a:gd name="T32" fmla="*/ 76 w 192"/>
                <a:gd name="T33" fmla="*/ 171 h 285"/>
                <a:gd name="T34" fmla="*/ 97 w 192"/>
                <a:gd name="T35" fmla="*/ 152 h 285"/>
                <a:gd name="T36" fmla="*/ 97 w 192"/>
                <a:gd name="T37" fmla="*/ 99 h 285"/>
                <a:gd name="T38" fmla="*/ 87 w 192"/>
                <a:gd name="T39" fmla="*/ 87 h 285"/>
                <a:gd name="T40" fmla="*/ 55 w 192"/>
                <a:gd name="T41" fmla="*/ 97 h 285"/>
                <a:gd name="T42" fmla="*/ 22 w 192"/>
                <a:gd name="T43" fmla="*/ 23 h 285"/>
                <a:gd name="T44" fmla="*/ 3 w 192"/>
                <a:gd name="T45" fmla="*/ 0 h 285"/>
                <a:gd name="T46" fmla="*/ 3 w 192"/>
                <a:gd name="T4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285">
                  <a:moveTo>
                    <a:pt x="3" y="0"/>
                  </a:moveTo>
                  <a:lnTo>
                    <a:pt x="0" y="11"/>
                  </a:lnTo>
                  <a:lnTo>
                    <a:pt x="34" y="87"/>
                  </a:lnTo>
                  <a:lnTo>
                    <a:pt x="15" y="112"/>
                  </a:lnTo>
                  <a:lnTo>
                    <a:pt x="11" y="148"/>
                  </a:lnTo>
                  <a:lnTo>
                    <a:pt x="15" y="192"/>
                  </a:lnTo>
                  <a:lnTo>
                    <a:pt x="36" y="235"/>
                  </a:lnTo>
                  <a:lnTo>
                    <a:pt x="24" y="268"/>
                  </a:lnTo>
                  <a:lnTo>
                    <a:pt x="43" y="279"/>
                  </a:lnTo>
                  <a:lnTo>
                    <a:pt x="59" y="245"/>
                  </a:lnTo>
                  <a:lnTo>
                    <a:pt x="79" y="218"/>
                  </a:lnTo>
                  <a:lnTo>
                    <a:pt x="116" y="285"/>
                  </a:lnTo>
                  <a:lnTo>
                    <a:pt x="188" y="273"/>
                  </a:lnTo>
                  <a:lnTo>
                    <a:pt x="192" y="234"/>
                  </a:lnTo>
                  <a:lnTo>
                    <a:pt x="121" y="228"/>
                  </a:lnTo>
                  <a:lnTo>
                    <a:pt x="97" y="203"/>
                  </a:lnTo>
                  <a:lnTo>
                    <a:pt x="76" y="171"/>
                  </a:lnTo>
                  <a:lnTo>
                    <a:pt x="97" y="152"/>
                  </a:lnTo>
                  <a:lnTo>
                    <a:pt x="97" y="99"/>
                  </a:lnTo>
                  <a:lnTo>
                    <a:pt x="87" y="87"/>
                  </a:lnTo>
                  <a:lnTo>
                    <a:pt x="55" y="97"/>
                  </a:lnTo>
                  <a:lnTo>
                    <a:pt x="22" y="23"/>
                  </a:lnTo>
                  <a:lnTo>
                    <a:pt x="3" y="0"/>
                  </a:lnTo>
                  <a:lnTo>
                    <a:pt x="3" y="0"/>
                  </a:lnTo>
                  <a:close/>
                </a:path>
              </a:pathLst>
            </a:custGeom>
            <a:solidFill>
              <a:srgbClr val="C26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86" name="Freeform 282"/>
            <p:cNvSpPr>
              <a:spLocks/>
            </p:cNvSpPr>
            <p:nvPr/>
          </p:nvSpPr>
          <p:spPr bwMode="auto">
            <a:xfrm>
              <a:off x="4641" y="2024"/>
              <a:ext cx="57" cy="53"/>
            </a:xfrm>
            <a:custGeom>
              <a:avLst/>
              <a:gdLst>
                <a:gd name="T0" fmla="*/ 0 w 112"/>
                <a:gd name="T1" fmla="*/ 81 h 104"/>
                <a:gd name="T2" fmla="*/ 2 w 112"/>
                <a:gd name="T3" fmla="*/ 76 h 104"/>
                <a:gd name="T4" fmla="*/ 7 w 112"/>
                <a:gd name="T5" fmla="*/ 64 h 104"/>
                <a:gd name="T6" fmla="*/ 11 w 112"/>
                <a:gd name="T7" fmla="*/ 57 h 104"/>
                <a:gd name="T8" fmla="*/ 17 w 112"/>
                <a:gd name="T9" fmla="*/ 47 h 104"/>
                <a:gd name="T10" fmla="*/ 27 w 112"/>
                <a:gd name="T11" fmla="*/ 40 h 104"/>
                <a:gd name="T12" fmla="*/ 36 w 112"/>
                <a:gd name="T13" fmla="*/ 32 h 104"/>
                <a:gd name="T14" fmla="*/ 46 w 112"/>
                <a:gd name="T15" fmla="*/ 22 h 104"/>
                <a:gd name="T16" fmla="*/ 57 w 112"/>
                <a:gd name="T17" fmla="*/ 17 h 104"/>
                <a:gd name="T18" fmla="*/ 66 w 112"/>
                <a:gd name="T19" fmla="*/ 11 h 104"/>
                <a:gd name="T20" fmla="*/ 78 w 112"/>
                <a:gd name="T21" fmla="*/ 7 h 104"/>
                <a:gd name="T22" fmla="*/ 85 w 112"/>
                <a:gd name="T23" fmla="*/ 1 h 104"/>
                <a:gd name="T24" fmla="*/ 91 w 112"/>
                <a:gd name="T25" fmla="*/ 1 h 104"/>
                <a:gd name="T26" fmla="*/ 97 w 112"/>
                <a:gd name="T27" fmla="*/ 0 h 104"/>
                <a:gd name="T28" fmla="*/ 99 w 112"/>
                <a:gd name="T29" fmla="*/ 0 h 104"/>
                <a:gd name="T30" fmla="*/ 112 w 112"/>
                <a:gd name="T31" fmla="*/ 34 h 104"/>
                <a:gd name="T32" fmla="*/ 13 w 112"/>
                <a:gd name="T33" fmla="*/ 104 h 104"/>
                <a:gd name="T34" fmla="*/ 0 w 112"/>
                <a:gd name="T35" fmla="*/ 81 h 104"/>
                <a:gd name="T36" fmla="*/ 0 w 112"/>
                <a:gd name="T37" fmla="*/ 8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104">
                  <a:moveTo>
                    <a:pt x="0" y="81"/>
                  </a:moveTo>
                  <a:lnTo>
                    <a:pt x="2" y="76"/>
                  </a:lnTo>
                  <a:lnTo>
                    <a:pt x="7" y="64"/>
                  </a:lnTo>
                  <a:lnTo>
                    <a:pt x="11" y="57"/>
                  </a:lnTo>
                  <a:lnTo>
                    <a:pt x="17" y="47"/>
                  </a:lnTo>
                  <a:lnTo>
                    <a:pt x="27" y="40"/>
                  </a:lnTo>
                  <a:lnTo>
                    <a:pt x="36" y="32"/>
                  </a:lnTo>
                  <a:lnTo>
                    <a:pt x="46" y="22"/>
                  </a:lnTo>
                  <a:lnTo>
                    <a:pt x="57" y="17"/>
                  </a:lnTo>
                  <a:lnTo>
                    <a:pt x="66" y="11"/>
                  </a:lnTo>
                  <a:lnTo>
                    <a:pt x="78" y="7"/>
                  </a:lnTo>
                  <a:lnTo>
                    <a:pt x="85" y="1"/>
                  </a:lnTo>
                  <a:lnTo>
                    <a:pt x="91" y="1"/>
                  </a:lnTo>
                  <a:lnTo>
                    <a:pt x="97" y="0"/>
                  </a:lnTo>
                  <a:lnTo>
                    <a:pt x="99" y="0"/>
                  </a:lnTo>
                  <a:lnTo>
                    <a:pt x="112" y="34"/>
                  </a:lnTo>
                  <a:lnTo>
                    <a:pt x="13" y="104"/>
                  </a:lnTo>
                  <a:lnTo>
                    <a:pt x="0" y="81"/>
                  </a:lnTo>
                  <a:lnTo>
                    <a:pt x="0" y="81"/>
                  </a:lnTo>
                  <a:close/>
                </a:path>
              </a:pathLst>
            </a:custGeom>
            <a:solidFill>
              <a:srgbClr val="C4D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87" name="Freeform 283"/>
            <p:cNvSpPr>
              <a:spLocks/>
            </p:cNvSpPr>
            <p:nvPr/>
          </p:nvSpPr>
          <p:spPr bwMode="auto">
            <a:xfrm>
              <a:off x="4689" y="2016"/>
              <a:ext cx="51" cy="29"/>
            </a:xfrm>
            <a:custGeom>
              <a:avLst/>
              <a:gdLst>
                <a:gd name="T0" fmla="*/ 0 w 103"/>
                <a:gd name="T1" fmla="*/ 16 h 59"/>
                <a:gd name="T2" fmla="*/ 86 w 103"/>
                <a:gd name="T3" fmla="*/ 0 h 59"/>
                <a:gd name="T4" fmla="*/ 103 w 103"/>
                <a:gd name="T5" fmla="*/ 35 h 59"/>
                <a:gd name="T6" fmla="*/ 8 w 103"/>
                <a:gd name="T7" fmla="*/ 59 h 59"/>
                <a:gd name="T8" fmla="*/ 0 w 103"/>
                <a:gd name="T9" fmla="*/ 16 h 59"/>
                <a:gd name="T10" fmla="*/ 0 w 103"/>
                <a:gd name="T11" fmla="*/ 16 h 59"/>
              </a:gdLst>
              <a:ahLst/>
              <a:cxnLst>
                <a:cxn ang="0">
                  <a:pos x="T0" y="T1"/>
                </a:cxn>
                <a:cxn ang="0">
                  <a:pos x="T2" y="T3"/>
                </a:cxn>
                <a:cxn ang="0">
                  <a:pos x="T4" y="T5"/>
                </a:cxn>
                <a:cxn ang="0">
                  <a:pos x="T6" y="T7"/>
                </a:cxn>
                <a:cxn ang="0">
                  <a:pos x="T8" y="T9"/>
                </a:cxn>
                <a:cxn ang="0">
                  <a:pos x="T10" y="T11"/>
                </a:cxn>
              </a:cxnLst>
              <a:rect l="0" t="0" r="r" b="b"/>
              <a:pathLst>
                <a:path w="103" h="59">
                  <a:moveTo>
                    <a:pt x="0" y="16"/>
                  </a:moveTo>
                  <a:lnTo>
                    <a:pt x="86" y="0"/>
                  </a:lnTo>
                  <a:lnTo>
                    <a:pt x="103" y="35"/>
                  </a:lnTo>
                  <a:lnTo>
                    <a:pt x="8" y="59"/>
                  </a:lnTo>
                  <a:lnTo>
                    <a:pt x="0" y="16"/>
                  </a:lnTo>
                  <a:lnTo>
                    <a:pt x="0" y="16"/>
                  </a:lnTo>
                  <a:close/>
                </a:path>
              </a:pathLst>
            </a:custGeom>
            <a:solidFill>
              <a:srgbClr val="8CA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88" name="Freeform 284"/>
            <p:cNvSpPr>
              <a:spLocks/>
            </p:cNvSpPr>
            <p:nvPr/>
          </p:nvSpPr>
          <p:spPr bwMode="auto">
            <a:xfrm>
              <a:off x="4390" y="2234"/>
              <a:ext cx="51" cy="74"/>
            </a:xfrm>
            <a:custGeom>
              <a:avLst/>
              <a:gdLst>
                <a:gd name="T0" fmla="*/ 38 w 101"/>
                <a:gd name="T1" fmla="*/ 0 h 148"/>
                <a:gd name="T2" fmla="*/ 0 w 101"/>
                <a:gd name="T3" fmla="*/ 72 h 148"/>
                <a:gd name="T4" fmla="*/ 8 w 101"/>
                <a:gd name="T5" fmla="*/ 85 h 148"/>
                <a:gd name="T6" fmla="*/ 11 w 101"/>
                <a:gd name="T7" fmla="*/ 125 h 148"/>
                <a:gd name="T8" fmla="*/ 93 w 101"/>
                <a:gd name="T9" fmla="*/ 148 h 148"/>
                <a:gd name="T10" fmla="*/ 101 w 101"/>
                <a:gd name="T11" fmla="*/ 15 h 148"/>
                <a:gd name="T12" fmla="*/ 38 w 101"/>
                <a:gd name="T13" fmla="*/ 0 h 148"/>
                <a:gd name="T14" fmla="*/ 38 w 101"/>
                <a:gd name="T15" fmla="*/ 0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48">
                  <a:moveTo>
                    <a:pt x="38" y="0"/>
                  </a:moveTo>
                  <a:lnTo>
                    <a:pt x="0" y="72"/>
                  </a:lnTo>
                  <a:lnTo>
                    <a:pt x="8" y="85"/>
                  </a:lnTo>
                  <a:lnTo>
                    <a:pt x="11" y="125"/>
                  </a:lnTo>
                  <a:lnTo>
                    <a:pt x="93" y="148"/>
                  </a:lnTo>
                  <a:lnTo>
                    <a:pt x="101" y="15"/>
                  </a:lnTo>
                  <a:lnTo>
                    <a:pt x="38" y="0"/>
                  </a:lnTo>
                  <a:lnTo>
                    <a:pt x="38" y="0"/>
                  </a:lnTo>
                  <a:close/>
                </a:path>
              </a:pathLst>
            </a:custGeom>
            <a:solidFill>
              <a:srgbClr val="8CA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89" name="Freeform 285"/>
            <p:cNvSpPr>
              <a:spLocks/>
            </p:cNvSpPr>
            <p:nvPr/>
          </p:nvSpPr>
          <p:spPr bwMode="auto">
            <a:xfrm>
              <a:off x="4394" y="2234"/>
              <a:ext cx="38" cy="40"/>
            </a:xfrm>
            <a:custGeom>
              <a:avLst/>
              <a:gdLst>
                <a:gd name="T0" fmla="*/ 30 w 76"/>
                <a:gd name="T1" fmla="*/ 0 h 80"/>
                <a:gd name="T2" fmla="*/ 76 w 76"/>
                <a:gd name="T3" fmla="*/ 19 h 80"/>
                <a:gd name="T4" fmla="*/ 39 w 76"/>
                <a:gd name="T5" fmla="*/ 80 h 80"/>
                <a:gd name="T6" fmla="*/ 0 w 76"/>
                <a:gd name="T7" fmla="*/ 80 h 80"/>
                <a:gd name="T8" fmla="*/ 7 w 76"/>
                <a:gd name="T9" fmla="*/ 40 h 80"/>
                <a:gd name="T10" fmla="*/ 30 w 76"/>
                <a:gd name="T11" fmla="*/ 0 h 80"/>
                <a:gd name="T12" fmla="*/ 30 w 76"/>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76" h="80">
                  <a:moveTo>
                    <a:pt x="30" y="0"/>
                  </a:moveTo>
                  <a:lnTo>
                    <a:pt x="76" y="19"/>
                  </a:lnTo>
                  <a:lnTo>
                    <a:pt x="39" y="80"/>
                  </a:lnTo>
                  <a:lnTo>
                    <a:pt x="0" y="80"/>
                  </a:lnTo>
                  <a:lnTo>
                    <a:pt x="7" y="40"/>
                  </a:lnTo>
                  <a:lnTo>
                    <a:pt x="30" y="0"/>
                  </a:lnTo>
                  <a:lnTo>
                    <a:pt x="30" y="0"/>
                  </a:lnTo>
                  <a:close/>
                </a:path>
              </a:pathLst>
            </a:custGeom>
            <a:solidFill>
              <a:srgbClr val="C4D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90" name="Freeform 286"/>
            <p:cNvSpPr>
              <a:spLocks/>
            </p:cNvSpPr>
            <p:nvPr/>
          </p:nvSpPr>
          <p:spPr bwMode="auto">
            <a:xfrm>
              <a:off x="4665" y="1936"/>
              <a:ext cx="17" cy="19"/>
            </a:xfrm>
            <a:custGeom>
              <a:avLst/>
              <a:gdLst>
                <a:gd name="T0" fmla="*/ 23 w 35"/>
                <a:gd name="T1" fmla="*/ 0 h 38"/>
                <a:gd name="T2" fmla="*/ 10 w 35"/>
                <a:gd name="T3" fmla="*/ 2 h 38"/>
                <a:gd name="T4" fmla="*/ 0 w 35"/>
                <a:gd name="T5" fmla="*/ 13 h 38"/>
                <a:gd name="T6" fmla="*/ 16 w 35"/>
                <a:gd name="T7" fmla="*/ 13 h 38"/>
                <a:gd name="T8" fmla="*/ 19 w 35"/>
                <a:gd name="T9" fmla="*/ 17 h 38"/>
                <a:gd name="T10" fmla="*/ 25 w 35"/>
                <a:gd name="T11" fmla="*/ 38 h 38"/>
                <a:gd name="T12" fmla="*/ 35 w 35"/>
                <a:gd name="T13" fmla="*/ 11 h 38"/>
                <a:gd name="T14" fmla="*/ 23 w 35"/>
                <a:gd name="T15" fmla="*/ 0 h 38"/>
                <a:gd name="T16" fmla="*/ 23 w 35"/>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8">
                  <a:moveTo>
                    <a:pt x="23" y="0"/>
                  </a:moveTo>
                  <a:lnTo>
                    <a:pt x="10" y="2"/>
                  </a:lnTo>
                  <a:lnTo>
                    <a:pt x="0" y="13"/>
                  </a:lnTo>
                  <a:lnTo>
                    <a:pt x="16" y="13"/>
                  </a:lnTo>
                  <a:lnTo>
                    <a:pt x="19" y="17"/>
                  </a:lnTo>
                  <a:lnTo>
                    <a:pt x="25" y="38"/>
                  </a:lnTo>
                  <a:lnTo>
                    <a:pt x="35" y="11"/>
                  </a:lnTo>
                  <a:lnTo>
                    <a:pt x="23" y="0"/>
                  </a:lnTo>
                  <a:lnTo>
                    <a:pt x="23" y="0"/>
                  </a:lnTo>
                  <a:close/>
                </a:path>
              </a:pathLst>
            </a:custGeom>
            <a:solidFill>
              <a:srgbClr val="FF99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91" name="Freeform 287"/>
            <p:cNvSpPr>
              <a:spLocks/>
            </p:cNvSpPr>
            <p:nvPr/>
          </p:nvSpPr>
          <p:spPr bwMode="auto">
            <a:xfrm>
              <a:off x="4915" y="1991"/>
              <a:ext cx="73" cy="136"/>
            </a:xfrm>
            <a:custGeom>
              <a:avLst/>
              <a:gdLst>
                <a:gd name="T0" fmla="*/ 35 w 147"/>
                <a:gd name="T1" fmla="*/ 272 h 272"/>
                <a:gd name="T2" fmla="*/ 61 w 147"/>
                <a:gd name="T3" fmla="*/ 224 h 272"/>
                <a:gd name="T4" fmla="*/ 118 w 147"/>
                <a:gd name="T5" fmla="*/ 181 h 272"/>
                <a:gd name="T6" fmla="*/ 134 w 147"/>
                <a:gd name="T7" fmla="*/ 145 h 272"/>
                <a:gd name="T8" fmla="*/ 134 w 147"/>
                <a:gd name="T9" fmla="*/ 127 h 272"/>
                <a:gd name="T10" fmla="*/ 120 w 147"/>
                <a:gd name="T11" fmla="*/ 124 h 272"/>
                <a:gd name="T12" fmla="*/ 116 w 147"/>
                <a:gd name="T13" fmla="*/ 101 h 272"/>
                <a:gd name="T14" fmla="*/ 97 w 147"/>
                <a:gd name="T15" fmla="*/ 95 h 272"/>
                <a:gd name="T16" fmla="*/ 97 w 147"/>
                <a:gd name="T17" fmla="*/ 67 h 272"/>
                <a:gd name="T18" fmla="*/ 147 w 147"/>
                <a:gd name="T19" fmla="*/ 11 h 272"/>
                <a:gd name="T20" fmla="*/ 147 w 147"/>
                <a:gd name="T21" fmla="*/ 0 h 272"/>
                <a:gd name="T22" fmla="*/ 118 w 147"/>
                <a:gd name="T23" fmla="*/ 13 h 272"/>
                <a:gd name="T24" fmla="*/ 59 w 147"/>
                <a:gd name="T25" fmla="*/ 67 h 272"/>
                <a:gd name="T26" fmla="*/ 77 w 147"/>
                <a:gd name="T27" fmla="*/ 72 h 272"/>
                <a:gd name="T28" fmla="*/ 80 w 147"/>
                <a:gd name="T29" fmla="*/ 95 h 272"/>
                <a:gd name="T30" fmla="*/ 82 w 147"/>
                <a:gd name="T31" fmla="*/ 135 h 272"/>
                <a:gd name="T32" fmla="*/ 0 w 147"/>
                <a:gd name="T33" fmla="*/ 200 h 272"/>
                <a:gd name="T34" fmla="*/ 0 w 147"/>
                <a:gd name="T35" fmla="*/ 238 h 272"/>
                <a:gd name="T36" fmla="*/ 35 w 147"/>
                <a:gd name="T37" fmla="*/ 272 h 272"/>
                <a:gd name="T38" fmla="*/ 35 w 147"/>
                <a:gd name="T39"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 h="272">
                  <a:moveTo>
                    <a:pt x="35" y="272"/>
                  </a:moveTo>
                  <a:lnTo>
                    <a:pt x="61" y="224"/>
                  </a:lnTo>
                  <a:lnTo>
                    <a:pt x="118" y="181"/>
                  </a:lnTo>
                  <a:lnTo>
                    <a:pt x="134" y="145"/>
                  </a:lnTo>
                  <a:lnTo>
                    <a:pt x="134" y="127"/>
                  </a:lnTo>
                  <a:lnTo>
                    <a:pt x="120" y="124"/>
                  </a:lnTo>
                  <a:lnTo>
                    <a:pt x="116" y="101"/>
                  </a:lnTo>
                  <a:lnTo>
                    <a:pt x="97" y="95"/>
                  </a:lnTo>
                  <a:lnTo>
                    <a:pt x="97" y="67"/>
                  </a:lnTo>
                  <a:lnTo>
                    <a:pt x="147" y="11"/>
                  </a:lnTo>
                  <a:lnTo>
                    <a:pt x="147" y="0"/>
                  </a:lnTo>
                  <a:lnTo>
                    <a:pt x="118" y="13"/>
                  </a:lnTo>
                  <a:lnTo>
                    <a:pt x="59" y="67"/>
                  </a:lnTo>
                  <a:lnTo>
                    <a:pt x="77" y="72"/>
                  </a:lnTo>
                  <a:lnTo>
                    <a:pt x="80" y="95"/>
                  </a:lnTo>
                  <a:lnTo>
                    <a:pt x="82" y="135"/>
                  </a:lnTo>
                  <a:lnTo>
                    <a:pt x="0" y="200"/>
                  </a:lnTo>
                  <a:lnTo>
                    <a:pt x="0" y="238"/>
                  </a:lnTo>
                  <a:lnTo>
                    <a:pt x="35" y="272"/>
                  </a:lnTo>
                  <a:lnTo>
                    <a:pt x="35" y="272"/>
                  </a:lnTo>
                  <a:close/>
                </a:path>
              </a:pathLst>
            </a:custGeom>
            <a:solidFill>
              <a:srgbClr val="C26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92" name="Freeform 288"/>
            <p:cNvSpPr>
              <a:spLocks/>
            </p:cNvSpPr>
            <p:nvPr/>
          </p:nvSpPr>
          <p:spPr bwMode="auto">
            <a:xfrm>
              <a:off x="4928" y="1998"/>
              <a:ext cx="16" cy="30"/>
            </a:xfrm>
            <a:custGeom>
              <a:avLst/>
              <a:gdLst>
                <a:gd name="T0" fmla="*/ 33 w 33"/>
                <a:gd name="T1" fmla="*/ 40 h 61"/>
                <a:gd name="T2" fmla="*/ 27 w 33"/>
                <a:gd name="T3" fmla="*/ 6 h 61"/>
                <a:gd name="T4" fmla="*/ 8 w 33"/>
                <a:gd name="T5" fmla="*/ 0 h 61"/>
                <a:gd name="T6" fmla="*/ 10 w 33"/>
                <a:gd name="T7" fmla="*/ 31 h 61"/>
                <a:gd name="T8" fmla="*/ 0 w 33"/>
                <a:gd name="T9" fmla="*/ 61 h 61"/>
                <a:gd name="T10" fmla="*/ 33 w 33"/>
                <a:gd name="T11" fmla="*/ 40 h 61"/>
                <a:gd name="T12" fmla="*/ 33 w 33"/>
                <a:gd name="T13" fmla="*/ 40 h 61"/>
              </a:gdLst>
              <a:ahLst/>
              <a:cxnLst>
                <a:cxn ang="0">
                  <a:pos x="T0" y="T1"/>
                </a:cxn>
                <a:cxn ang="0">
                  <a:pos x="T2" y="T3"/>
                </a:cxn>
                <a:cxn ang="0">
                  <a:pos x="T4" y="T5"/>
                </a:cxn>
                <a:cxn ang="0">
                  <a:pos x="T6" y="T7"/>
                </a:cxn>
                <a:cxn ang="0">
                  <a:pos x="T8" y="T9"/>
                </a:cxn>
                <a:cxn ang="0">
                  <a:pos x="T10" y="T11"/>
                </a:cxn>
                <a:cxn ang="0">
                  <a:pos x="T12" y="T13"/>
                </a:cxn>
              </a:cxnLst>
              <a:rect l="0" t="0" r="r" b="b"/>
              <a:pathLst>
                <a:path w="33" h="61">
                  <a:moveTo>
                    <a:pt x="33" y="40"/>
                  </a:moveTo>
                  <a:lnTo>
                    <a:pt x="27" y="6"/>
                  </a:lnTo>
                  <a:lnTo>
                    <a:pt x="8" y="0"/>
                  </a:lnTo>
                  <a:lnTo>
                    <a:pt x="10" y="31"/>
                  </a:lnTo>
                  <a:lnTo>
                    <a:pt x="0" y="61"/>
                  </a:lnTo>
                  <a:lnTo>
                    <a:pt x="33" y="40"/>
                  </a:lnTo>
                  <a:lnTo>
                    <a:pt x="33" y="40"/>
                  </a:lnTo>
                  <a:close/>
                </a:path>
              </a:pathLst>
            </a:custGeom>
            <a:solidFill>
              <a:srgbClr val="C26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93" name="Freeform 289"/>
            <p:cNvSpPr>
              <a:spLocks/>
            </p:cNvSpPr>
            <p:nvPr/>
          </p:nvSpPr>
          <p:spPr bwMode="auto">
            <a:xfrm>
              <a:off x="4931" y="1951"/>
              <a:ext cx="33" cy="69"/>
            </a:xfrm>
            <a:custGeom>
              <a:avLst/>
              <a:gdLst>
                <a:gd name="T0" fmla="*/ 19 w 64"/>
                <a:gd name="T1" fmla="*/ 139 h 139"/>
                <a:gd name="T2" fmla="*/ 15 w 64"/>
                <a:gd name="T3" fmla="*/ 135 h 139"/>
                <a:gd name="T4" fmla="*/ 13 w 64"/>
                <a:gd name="T5" fmla="*/ 129 h 139"/>
                <a:gd name="T6" fmla="*/ 11 w 64"/>
                <a:gd name="T7" fmla="*/ 122 h 139"/>
                <a:gd name="T8" fmla="*/ 9 w 64"/>
                <a:gd name="T9" fmla="*/ 114 h 139"/>
                <a:gd name="T10" fmla="*/ 7 w 64"/>
                <a:gd name="T11" fmla="*/ 105 h 139"/>
                <a:gd name="T12" fmla="*/ 7 w 64"/>
                <a:gd name="T13" fmla="*/ 95 h 139"/>
                <a:gd name="T14" fmla="*/ 6 w 64"/>
                <a:gd name="T15" fmla="*/ 88 h 139"/>
                <a:gd name="T16" fmla="*/ 4 w 64"/>
                <a:gd name="T17" fmla="*/ 80 h 139"/>
                <a:gd name="T18" fmla="*/ 2 w 64"/>
                <a:gd name="T19" fmla="*/ 72 h 139"/>
                <a:gd name="T20" fmla="*/ 2 w 64"/>
                <a:gd name="T21" fmla="*/ 67 h 139"/>
                <a:gd name="T22" fmla="*/ 2 w 64"/>
                <a:gd name="T23" fmla="*/ 57 h 139"/>
                <a:gd name="T24" fmla="*/ 2 w 64"/>
                <a:gd name="T25" fmla="*/ 50 h 139"/>
                <a:gd name="T26" fmla="*/ 2 w 64"/>
                <a:gd name="T27" fmla="*/ 42 h 139"/>
                <a:gd name="T28" fmla="*/ 2 w 64"/>
                <a:gd name="T29" fmla="*/ 36 h 139"/>
                <a:gd name="T30" fmla="*/ 0 w 64"/>
                <a:gd name="T31" fmla="*/ 21 h 139"/>
                <a:gd name="T32" fmla="*/ 0 w 64"/>
                <a:gd name="T33" fmla="*/ 12 h 139"/>
                <a:gd name="T34" fmla="*/ 0 w 64"/>
                <a:gd name="T35" fmla="*/ 4 h 139"/>
                <a:gd name="T36" fmla="*/ 0 w 64"/>
                <a:gd name="T37" fmla="*/ 2 h 139"/>
                <a:gd name="T38" fmla="*/ 4 w 64"/>
                <a:gd name="T39" fmla="*/ 2 h 139"/>
                <a:gd name="T40" fmla="*/ 17 w 64"/>
                <a:gd name="T41" fmla="*/ 0 h 139"/>
                <a:gd name="T42" fmla="*/ 23 w 64"/>
                <a:gd name="T43" fmla="*/ 0 h 139"/>
                <a:gd name="T44" fmla="*/ 32 w 64"/>
                <a:gd name="T45" fmla="*/ 0 h 139"/>
                <a:gd name="T46" fmla="*/ 38 w 64"/>
                <a:gd name="T47" fmla="*/ 0 h 139"/>
                <a:gd name="T48" fmla="*/ 47 w 64"/>
                <a:gd name="T49" fmla="*/ 2 h 139"/>
                <a:gd name="T50" fmla="*/ 57 w 64"/>
                <a:gd name="T51" fmla="*/ 8 h 139"/>
                <a:gd name="T52" fmla="*/ 64 w 64"/>
                <a:gd name="T53" fmla="*/ 19 h 139"/>
                <a:gd name="T54" fmla="*/ 64 w 64"/>
                <a:gd name="T55" fmla="*/ 31 h 139"/>
                <a:gd name="T56" fmla="*/ 63 w 64"/>
                <a:gd name="T57" fmla="*/ 44 h 139"/>
                <a:gd name="T58" fmla="*/ 55 w 64"/>
                <a:gd name="T59" fmla="*/ 53 h 139"/>
                <a:gd name="T60" fmla="*/ 47 w 64"/>
                <a:gd name="T61" fmla="*/ 65 h 139"/>
                <a:gd name="T62" fmla="*/ 42 w 64"/>
                <a:gd name="T63" fmla="*/ 72 h 139"/>
                <a:gd name="T64" fmla="*/ 40 w 64"/>
                <a:gd name="T65" fmla="*/ 74 h 139"/>
                <a:gd name="T66" fmla="*/ 64 w 64"/>
                <a:gd name="T67" fmla="*/ 99 h 139"/>
                <a:gd name="T68" fmla="*/ 53 w 64"/>
                <a:gd name="T69" fmla="*/ 107 h 139"/>
                <a:gd name="T70" fmla="*/ 25 w 64"/>
                <a:gd name="T71" fmla="*/ 78 h 139"/>
                <a:gd name="T72" fmla="*/ 26 w 64"/>
                <a:gd name="T73" fmla="*/ 72 h 139"/>
                <a:gd name="T74" fmla="*/ 34 w 64"/>
                <a:gd name="T75" fmla="*/ 63 h 139"/>
                <a:gd name="T76" fmla="*/ 42 w 64"/>
                <a:gd name="T77" fmla="*/ 50 h 139"/>
                <a:gd name="T78" fmla="*/ 49 w 64"/>
                <a:gd name="T79" fmla="*/ 38 h 139"/>
                <a:gd name="T80" fmla="*/ 53 w 64"/>
                <a:gd name="T81" fmla="*/ 27 h 139"/>
                <a:gd name="T82" fmla="*/ 53 w 64"/>
                <a:gd name="T83" fmla="*/ 21 h 139"/>
                <a:gd name="T84" fmla="*/ 47 w 64"/>
                <a:gd name="T85" fmla="*/ 15 h 139"/>
                <a:gd name="T86" fmla="*/ 44 w 64"/>
                <a:gd name="T87" fmla="*/ 14 h 139"/>
                <a:gd name="T88" fmla="*/ 34 w 64"/>
                <a:gd name="T89" fmla="*/ 12 h 139"/>
                <a:gd name="T90" fmla="*/ 23 w 64"/>
                <a:gd name="T91" fmla="*/ 12 h 139"/>
                <a:gd name="T92" fmla="*/ 17 w 64"/>
                <a:gd name="T93" fmla="*/ 12 h 139"/>
                <a:gd name="T94" fmla="*/ 13 w 64"/>
                <a:gd name="T95" fmla="*/ 12 h 139"/>
                <a:gd name="T96" fmla="*/ 15 w 64"/>
                <a:gd name="T97" fmla="*/ 74 h 139"/>
                <a:gd name="T98" fmla="*/ 19 w 64"/>
                <a:gd name="T99" fmla="*/ 103 h 139"/>
                <a:gd name="T100" fmla="*/ 28 w 64"/>
                <a:gd name="T101" fmla="*/ 128 h 139"/>
                <a:gd name="T102" fmla="*/ 19 w 64"/>
                <a:gd name="T103" fmla="*/ 139 h 139"/>
                <a:gd name="T104" fmla="*/ 19 w 64"/>
                <a:gd name="T105"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139">
                  <a:moveTo>
                    <a:pt x="19" y="139"/>
                  </a:moveTo>
                  <a:lnTo>
                    <a:pt x="15" y="135"/>
                  </a:lnTo>
                  <a:lnTo>
                    <a:pt x="13" y="129"/>
                  </a:lnTo>
                  <a:lnTo>
                    <a:pt x="11" y="122"/>
                  </a:lnTo>
                  <a:lnTo>
                    <a:pt x="9" y="114"/>
                  </a:lnTo>
                  <a:lnTo>
                    <a:pt x="7" y="105"/>
                  </a:lnTo>
                  <a:lnTo>
                    <a:pt x="7" y="95"/>
                  </a:lnTo>
                  <a:lnTo>
                    <a:pt x="6" y="88"/>
                  </a:lnTo>
                  <a:lnTo>
                    <a:pt x="4" y="80"/>
                  </a:lnTo>
                  <a:lnTo>
                    <a:pt x="2" y="72"/>
                  </a:lnTo>
                  <a:lnTo>
                    <a:pt x="2" y="67"/>
                  </a:lnTo>
                  <a:lnTo>
                    <a:pt x="2" y="57"/>
                  </a:lnTo>
                  <a:lnTo>
                    <a:pt x="2" y="50"/>
                  </a:lnTo>
                  <a:lnTo>
                    <a:pt x="2" y="42"/>
                  </a:lnTo>
                  <a:lnTo>
                    <a:pt x="2" y="36"/>
                  </a:lnTo>
                  <a:lnTo>
                    <a:pt x="0" y="21"/>
                  </a:lnTo>
                  <a:lnTo>
                    <a:pt x="0" y="12"/>
                  </a:lnTo>
                  <a:lnTo>
                    <a:pt x="0" y="4"/>
                  </a:lnTo>
                  <a:lnTo>
                    <a:pt x="0" y="2"/>
                  </a:lnTo>
                  <a:lnTo>
                    <a:pt x="4" y="2"/>
                  </a:lnTo>
                  <a:lnTo>
                    <a:pt x="17" y="0"/>
                  </a:lnTo>
                  <a:lnTo>
                    <a:pt x="23" y="0"/>
                  </a:lnTo>
                  <a:lnTo>
                    <a:pt x="32" y="0"/>
                  </a:lnTo>
                  <a:lnTo>
                    <a:pt x="38" y="0"/>
                  </a:lnTo>
                  <a:lnTo>
                    <a:pt x="47" y="2"/>
                  </a:lnTo>
                  <a:lnTo>
                    <a:pt x="57" y="8"/>
                  </a:lnTo>
                  <a:lnTo>
                    <a:pt x="64" y="19"/>
                  </a:lnTo>
                  <a:lnTo>
                    <a:pt x="64" y="31"/>
                  </a:lnTo>
                  <a:lnTo>
                    <a:pt x="63" y="44"/>
                  </a:lnTo>
                  <a:lnTo>
                    <a:pt x="55" y="53"/>
                  </a:lnTo>
                  <a:lnTo>
                    <a:pt x="47" y="65"/>
                  </a:lnTo>
                  <a:lnTo>
                    <a:pt x="42" y="72"/>
                  </a:lnTo>
                  <a:lnTo>
                    <a:pt x="40" y="74"/>
                  </a:lnTo>
                  <a:lnTo>
                    <a:pt x="64" y="99"/>
                  </a:lnTo>
                  <a:lnTo>
                    <a:pt x="53" y="107"/>
                  </a:lnTo>
                  <a:lnTo>
                    <a:pt x="25" y="78"/>
                  </a:lnTo>
                  <a:lnTo>
                    <a:pt x="26" y="72"/>
                  </a:lnTo>
                  <a:lnTo>
                    <a:pt x="34" y="63"/>
                  </a:lnTo>
                  <a:lnTo>
                    <a:pt x="42" y="50"/>
                  </a:lnTo>
                  <a:lnTo>
                    <a:pt x="49" y="38"/>
                  </a:lnTo>
                  <a:lnTo>
                    <a:pt x="53" y="27"/>
                  </a:lnTo>
                  <a:lnTo>
                    <a:pt x="53" y="21"/>
                  </a:lnTo>
                  <a:lnTo>
                    <a:pt x="47" y="15"/>
                  </a:lnTo>
                  <a:lnTo>
                    <a:pt x="44" y="14"/>
                  </a:lnTo>
                  <a:lnTo>
                    <a:pt x="34" y="12"/>
                  </a:lnTo>
                  <a:lnTo>
                    <a:pt x="23" y="12"/>
                  </a:lnTo>
                  <a:lnTo>
                    <a:pt x="17" y="12"/>
                  </a:lnTo>
                  <a:lnTo>
                    <a:pt x="13" y="12"/>
                  </a:lnTo>
                  <a:lnTo>
                    <a:pt x="15" y="74"/>
                  </a:lnTo>
                  <a:lnTo>
                    <a:pt x="19" y="103"/>
                  </a:lnTo>
                  <a:lnTo>
                    <a:pt x="28" y="128"/>
                  </a:lnTo>
                  <a:lnTo>
                    <a:pt x="19" y="139"/>
                  </a:lnTo>
                  <a:lnTo>
                    <a:pt x="19"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94" name="Freeform 290"/>
            <p:cNvSpPr>
              <a:spLocks/>
            </p:cNvSpPr>
            <p:nvPr/>
          </p:nvSpPr>
          <p:spPr bwMode="auto">
            <a:xfrm>
              <a:off x="4939" y="1954"/>
              <a:ext cx="66" cy="71"/>
            </a:xfrm>
            <a:custGeom>
              <a:avLst/>
              <a:gdLst>
                <a:gd name="T0" fmla="*/ 0 w 131"/>
                <a:gd name="T1" fmla="*/ 2 h 142"/>
                <a:gd name="T2" fmla="*/ 78 w 131"/>
                <a:gd name="T3" fmla="*/ 133 h 142"/>
                <a:gd name="T4" fmla="*/ 99 w 131"/>
                <a:gd name="T5" fmla="*/ 142 h 142"/>
                <a:gd name="T6" fmla="*/ 129 w 131"/>
                <a:gd name="T7" fmla="*/ 142 h 142"/>
                <a:gd name="T8" fmla="*/ 131 w 131"/>
                <a:gd name="T9" fmla="*/ 137 h 142"/>
                <a:gd name="T10" fmla="*/ 129 w 131"/>
                <a:gd name="T11" fmla="*/ 125 h 142"/>
                <a:gd name="T12" fmla="*/ 89 w 131"/>
                <a:gd name="T13" fmla="*/ 125 h 142"/>
                <a:gd name="T14" fmla="*/ 13 w 131"/>
                <a:gd name="T15" fmla="*/ 0 h 142"/>
                <a:gd name="T16" fmla="*/ 0 w 131"/>
                <a:gd name="T17" fmla="*/ 2 h 142"/>
                <a:gd name="T18" fmla="*/ 0 w 131"/>
                <a:gd name="T19"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142">
                  <a:moveTo>
                    <a:pt x="0" y="2"/>
                  </a:moveTo>
                  <a:lnTo>
                    <a:pt x="78" y="133"/>
                  </a:lnTo>
                  <a:lnTo>
                    <a:pt x="99" y="142"/>
                  </a:lnTo>
                  <a:lnTo>
                    <a:pt x="129" y="142"/>
                  </a:lnTo>
                  <a:lnTo>
                    <a:pt x="131" y="137"/>
                  </a:lnTo>
                  <a:lnTo>
                    <a:pt x="129" y="125"/>
                  </a:lnTo>
                  <a:lnTo>
                    <a:pt x="89" y="125"/>
                  </a:lnTo>
                  <a:lnTo>
                    <a:pt x="13" y="0"/>
                  </a:lnTo>
                  <a:lnTo>
                    <a:pt x="0"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95" name="Freeform 291"/>
            <p:cNvSpPr>
              <a:spLocks/>
            </p:cNvSpPr>
            <p:nvPr/>
          </p:nvSpPr>
          <p:spPr bwMode="auto">
            <a:xfrm>
              <a:off x="4885" y="2099"/>
              <a:ext cx="61" cy="75"/>
            </a:xfrm>
            <a:custGeom>
              <a:avLst/>
              <a:gdLst>
                <a:gd name="T0" fmla="*/ 0 w 121"/>
                <a:gd name="T1" fmla="*/ 66 h 148"/>
                <a:gd name="T2" fmla="*/ 47 w 121"/>
                <a:gd name="T3" fmla="*/ 0 h 148"/>
                <a:gd name="T4" fmla="*/ 108 w 121"/>
                <a:gd name="T5" fmla="*/ 40 h 148"/>
                <a:gd name="T6" fmla="*/ 121 w 121"/>
                <a:gd name="T7" fmla="*/ 85 h 148"/>
                <a:gd name="T8" fmla="*/ 81 w 121"/>
                <a:gd name="T9" fmla="*/ 148 h 148"/>
                <a:gd name="T10" fmla="*/ 0 w 121"/>
                <a:gd name="T11" fmla="*/ 66 h 148"/>
                <a:gd name="T12" fmla="*/ 0 w 121"/>
                <a:gd name="T13" fmla="*/ 66 h 148"/>
              </a:gdLst>
              <a:ahLst/>
              <a:cxnLst>
                <a:cxn ang="0">
                  <a:pos x="T0" y="T1"/>
                </a:cxn>
                <a:cxn ang="0">
                  <a:pos x="T2" y="T3"/>
                </a:cxn>
                <a:cxn ang="0">
                  <a:pos x="T4" y="T5"/>
                </a:cxn>
                <a:cxn ang="0">
                  <a:pos x="T6" y="T7"/>
                </a:cxn>
                <a:cxn ang="0">
                  <a:pos x="T8" y="T9"/>
                </a:cxn>
                <a:cxn ang="0">
                  <a:pos x="T10" y="T11"/>
                </a:cxn>
                <a:cxn ang="0">
                  <a:pos x="T12" y="T13"/>
                </a:cxn>
              </a:cxnLst>
              <a:rect l="0" t="0" r="r" b="b"/>
              <a:pathLst>
                <a:path w="121" h="148">
                  <a:moveTo>
                    <a:pt x="0" y="66"/>
                  </a:moveTo>
                  <a:lnTo>
                    <a:pt x="47" y="0"/>
                  </a:lnTo>
                  <a:lnTo>
                    <a:pt x="108" y="40"/>
                  </a:lnTo>
                  <a:lnTo>
                    <a:pt x="121" y="85"/>
                  </a:lnTo>
                  <a:lnTo>
                    <a:pt x="81" y="148"/>
                  </a:lnTo>
                  <a:lnTo>
                    <a:pt x="0" y="66"/>
                  </a:lnTo>
                  <a:lnTo>
                    <a:pt x="0" y="66"/>
                  </a:lnTo>
                  <a:close/>
                </a:path>
              </a:pathLst>
            </a:custGeom>
            <a:solidFill>
              <a:srgbClr val="8CA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96" name="Freeform 292"/>
            <p:cNvSpPr>
              <a:spLocks/>
            </p:cNvSpPr>
            <p:nvPr/>
          </p:nvSpPr>
          <p:spPr bwMode="auto">
            <a:xfrm>
              <a:off x="4894" y="2102"/>
              <a:ext cx="50" cy="39"/>
            </a:xfrm>
            <a:custGeom>
              <a:avLst/>
              <a:gdLst>
                <a:gd name="T0" fmla="*/ 0 w 99"/>
                <a:gd name="T1" fmla="*/ 50 h 78"/>
                <a:gd name="T2" fmla="*/ 60 w 99"/>
                <a:gd name="T3" fmla="*/ 78 h 78"/>
                <a:gd name="T4" fmla="*/ 99 w 99"/>
                <a:gd name="T5" fmla="*/ 52 h 78"/>
                <a:gd name="T6" fmla="*/ 70 w 99"/>
                <a:gd name="T7" fmla="*/ 25 h 78"/>
                <a:gd name="T8" fmla="*/ 28 w 99"/>
                <a:gd name="T9" fmla="*/ 0 h 78"/>
                <a:gd name="T10" fmla="*/ 0 w 99"/>
                <a:gd name="T11" fmla="*/ 50 h 78"/>
                <a:gd name="T12" fmla="*/ 0 w 99"/>
                <a:gd name="T13" fmla="*/ 50 h 78"/>
              </a:gdLst>
              <a:ahLst/>
              <a:cxnLst>
                <a:cxn ang="0">
                  <a:pos x="T0" y="T1"/>
                </a:cxn>
                <a:cxn ang="0">
                  <a:pos x="T2" y="T3"/>
                </a:cxn>
                <a:cxn ang="0">
                  <a:pos x="T4" y="T5"/>
                </a:cxn>
                <a:cxn ang="0">
                  <a:pos x="T6" y="T7"/>
                </a:cxn>
                <a:cxn ang="0">
                  <a:pos x="T8" y="T9"/>
                </a:cxn>
                <a:cxn ang="0">
                  <a:pos x="T10" y="T11"/>
                </a:cxn>
                <a:cxn ang="0">
                  <a:pos x="T12" y="T13"/>
                </a:cxn>
              </a:cxnLst>
              <a:rect l="0" t="0" r="r" b="b"/>
              <a:pathLst>
                <a:path w="99" h="78">
                  <a:moveTo>
                    <a:pt x="0" y="50"/>
                  </a:moveTo>
                  <a:lnTo>
                    <a:pt x="60" y="78"/>
                  </a:lnTo>
                  <a:lnTo>
                    <a:pt x="99" y="52"/>
                  </a:lnTo>
                  <a:lnTo>
                    <a:pt x="70" y="25"/>
                  </a:lnTo>
                  <a:lnTo>
                    <a:pt x="28" y="0"/>
                  </a:lnTo>
                  <a:lnTo>
                    <a:pt x="0" y="50"/>
                  </a:lnTo>
                  <a:lnTo>
                    <a:pt x="0" y="50"/>
                  </a:lnTo>
                  <a:close/>
                </a:path>
              </a:pathLst>
            </a:custGeom>
            <a:solidFill>
              <a:srgbClr val="C4D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97" name="Freeform 293"/>
            <p:cNvSpPr>
              <a:spLocks/>
            </p:cNvSpPr>
            <p:nvPr/>
          </p:nvSpPr>
          <p:spPr bwMode="auto">
            <a:xfrm>
              <a:off x="4421" y="2024"/>
              <a:ext cx="524" cy="751"/>
            </a:xfrm>
            <a:custGeom>
              <a:avLst/>
              <a:gdLst>
                <a:gd name="T0" fmla="*/ 633 w 1047"/>
                <a:gd name="T1" fmla="*/ 0 h 1501"/>
                <a:gd name="T2" fmla="*/ 622 w 1047"/>
                <a:gd name="T3" fmla="*/ 1 h 1501"/>
                <a:gd name="T4" fmla="*/ 608 w 1047"/>
                <a:gd name="T5" fmla="*/ 1 h 1501"/>
                <a:gd name="T6" fmla="*/ 593 w 1047"/>
                <a:gd name="T7" fmla="*/ 7 h 1501"/>
                <a:gd name="T8" fmla="*/ 576 w 1047"/>
                <a:gd name="T9" fmla="*/ 9 h 1501"/>
                <a:gd name="T10" fmla="*/ 559 w 1047"/>
                <a:gd name="T11" fmla="*/ 15 h 1501"/>
                <a:gd name="T12" fmla="*/ 538 w 1047"/>
                <a:gd name="T13" fmla="*/ 20 h 1501"/>
                <a:gd name="T14" fmla="*/ 523 w 1047"/>
                <a:gd name="T15" fmla="*/ 28 h 1501"/>
                <a:gd name="T16" fmla="*/ 506 w 1047"/>
                <a:gd name="T17" fmla="*/ 36 h 1501"/>
                <a:gd name="T18" fmla="*/ 492 w 1047"/>
                <a:gd name="T19" fmla="*/ 43 h 1501"/>
                <a:gd name="T20" fmla="*/ 471 w 1047"/>
                <a:gd name="T21" fmla="*/ 60 h 1501"/>
                <a:gd name="T22" fmla="*/ 458 w 1047"/>
                <a:gd name="T23" fmla="*/ 74 h 1501"/>
                <a:gd name="T24" fmla="*/ 452 w 1047"/>
                <a:gd name="T25" fmla="*/ 78 h 1501"/>
                <a:gd name="T26" fmla="*/ 205 w 1047"/>
                <a:gd name="T27" fmla="*/ 209 h 1501"/>
                <a:gd name="T28" fmla="*/ 184 w 1047"/>
                <a:gd name="T29" fmla="*/ 340 h 1501"/>
                <a:gd name="T30" fmla="*/ 139 w 1047"/>
                <a:gd name="T31" fmla="*/ 423 h 1501"/>
                <a:gd name="T32" fmla="*/ 0 w 1047"/>
                <a:gd name="T33" fmla="*/ 513 h 1501"/>
                <a:gd name="T34" fmla="*/ 224 w 1047"/>
                <a:gd name="T35" fmla="*/ 636 h 1501"/>
                <a:gd name="T36" fmla="*/ 313 w 1047"/>
                <a:gd name="T37" fmla="*/ 693 h 1501"/>
                <a:gd name="T38" fmla="*/ 294 w 1047"/>
                <a:gd name="T39" fmla="*/ 927 h 1501"/>
                <a:gd name="T40" fmla="*/ 205 w 1047"/>
                <a:gd name="T41" fmla="*/ 1064 h 1501"/>
                <a:gd name="T42" fmla="*/ 194 w 1047"/>
                <a:gd name="T43" fmla="*/ 1079 h 1501"/>
                <a:gd name="T44" fmla="*/ 184 w 1047"/>
                <a:gd name="T45" fmla="*/ 1100 h 1501"/>
                <a:gd name="T46" fmla="*/ 169 w 1047"/>
                <a:gd name="T47" fmla="*/ 1123 h 1501"/>
                <a:gd name="T48" fmla="*/ 154 w 1047"/>
                <a:gd name="T49" fmla="*/ 1150 h 1501"/>
                <a:gd name="T50" fmla="*/ 139 w 1047"/>
                <a:gd name="T51" fmla="*/ 1178 h 1501"/>
                <a:gd name="T52" fmla="*/ 125 w 1047"/>
                <a:gd name="T53" fmla="*/ 1201 h 1501"/>
                <a:gd name="T54" fmla="*/ 118 w 1047"/>
                <a:gd name="T55" fmla="*/ 1218 h 1501"/>
                <a:gd name="T56" fmla="*/ 108 w 1047"/>
                <a:gd name="T57" fmla="*/ 1233 h 1501"/>
                <a:gd name="T58" fmla="*/ 99 w 1047"/>
                <a:gd name="T59" fmla="*/ 1248 h 1501"/>
                <a:gd name="T60" fmla="*/ 91 w 1047"/>
                <a:gd name="T61" fmla="*/ 1264 h 1501"/>
                <a:gd name="T62" fmla="*/ 83 w 1047"/>
                <a:gd name="T63" fmla="*/ 1279 h 1501"/>
                <a:gd name="T64" fmla="*/ 70 w 1047"/>
                <a:gd name="T65" fmla="*/ 1302 h 1501"/>
                <a:gd name="T66" fmla="*/ 53 w 1047"/>
                <a:gd name="T67" fmla="*/ 1330 h 1501"/>
                <a:gd name="T68" fmla="*/ 42 w 1047"/>
                <a:gd name="T69" fmla="*/ 1355 h 1501"/>
                <a:gd name="T70" fmla="*/ 32 w 1047"/>
                <a:gd name="T71" fmla="*/ 1374 h 1501"/>
                <a:gd name="T72" fmla="*/ 23 w 1047"/>
                <a:gd name="T73" fmla="*/ 1391 h 1501"/>
                <a:gd name="T74" fmla="*/ 21 w 1047"/>
                <a:gd name="T75" fmla="*/ 1401 h 1501"/>
                <a:gd name="T76" fmla="*/ 23 w 1047"/>
                <a:gd name="T77" fmla="*/ 1412 h 1501"/>
                <a:gd name="T78" fmla="*/ 24 w 1047"/>
                <a:gd name="T79" fmla="*/ 1433 h 1501"/>
                <a:gd name="T80" fmla="*/ 26 w 1047"/>
                <a:gd name="T81" fmla="*/ 1450 h 1501"/>
                <a:gd name="T82" fmla="*/ 30 w 1047"/>
                <a:gd name="T83" fmla="*/ 1465 h 1501"/>
                <a:gd name="T84" fmla="*/ 32 w 1047"/>
                <a:gd name="T85" fmla="*/ 1480 h 1501"/>
                <a:gd name="T86" fmla="*/ 36 w 1047"/>
                <a:gd name="T87" fmla="*/ 1497 h 1501"/>
                <a:gd name="T88" fmla="*/ 184 w 1047"/>
                <a:gd name="T89" fmla="*/ 1496 h 1501"/>
                <a:gd name="T90" fmla="*/ 557 w 1047"/>
                <a:gd name="T91" fmla="*/ 1304 h 1501"/>
                <a:gd name="T92" fmla="*/ 762 w 1047"/>
                <a:gd name="T93" fmla="*/ 1501 h 1501"/>
                <a:gd name="T94" fmla="*/ 734 w 1047"/>
                <a:gd name="T95" fmla="*/ 551 h 1501"/>
                <a:gd name="T96" fmla="*/ 1047 w 1047"/>
                <a:gd name="T97" fmla="*/ 311 h 1501"/>
                <a:gd name="T98" fmla="*/ 935 w 1047"/>
                <a:gd name="T99" fmla="*/ 207 h 1501"/>
                <a:gd name="T100" fmla="*/ 848 w 1047"/>
                <a:gd name="T101" fmla="*/ 169 h 1501"/>
                <a:gd name="T102" fmla="*/ 774 w 1047"/>
                <a:gd name="T103" fmla="*/ 47 h 1501"/>
                <a:gd name="T104" fmla="*/ 677 w 1047"/>
                <a:gd name="T105" fmla="*/ 36 h 1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7" h="1501">
                  <a:moveTo>
                    <a:pt x="677" y="36"/>
                  </a:moveTo>
                  <a:lnTo>
                    <a:pt x="633" y="0"/>
                  </a:lnTo>
                  <a:lnTo>
                    <a:pt x="629" y="0"/>
                  </a:lnTo>
                  <a:lnTo>
                    <a:pt x="622" y="1"/>
                  </a:lnTo>
                  <a:lnTo>
                    <a:pt x="614" y="1"/>
                  </a:lnTo>
                  <a:lnTo>
                    <a:pt x="608" y="1"/>
                  </a:lnTo>
                  <a:lnTo>
                    <a:pt x="601" y="3"/>
                  </a:lnTo>
                  <a:lnTo>
                    <a:pt x="593" y="7"/>
                  </a:lnTo>
                  <a:lnTo>
                    <a:pt x="583" y="7"/>
                  </a:lnTo>
                  <a:lnTo>
                    <a:pt x="576" y="9"/>
                  </a:lnTo>
                  <a:lnTo>
                    <a:pt x="566" y="11"/>
                  </a:lnTo>
                  <a:lnTo>
                    <a:pt x="559" y="15"/>
                  </a:lnTo>
                  <a:lnTo>
                    <a:pt x="547" y="17"/>
                  </a:lnTo>
                  <a:lnTo>
                    <a:pt x="538" y="20"/>
                  </a:lnTo>
                  <a:lnTo>
                    <a:pt x="530" y="24"/>
                  </a:lnTo>
                  <a:lnTo>
                    <a:pt x="523" y="28"/>
                  </a:lnTo>
                  <a:lnTo>
                    <a:pt x="513" y="32"/>
                  </a:lnTo>
                  <a:lnTo>
                    <a:pt x="506" y="36"/>
                  </a:lnTo>
                  <a:lnTo>
                    <a:pt x="498" y="40"/>
                  </a:lnTo>
                  <a:lnTo>
                    <a:pt x="492" y="43"/>
                  </a:lnTo>
                  <a:lnTo>
                    <a:pt x="479" y="53"/>
                  </a:lnTo>
                  <a:lnTo>
                    <a:pt x="471" y="60"/>
                  </a:lnTo>
                  <a:lnTo>
                    <a:pt x="462" y="66"/>
                  </a:lnTo>
                  <a:lnTo>
                    <a:pt x="458" y="74"/>
                  </a:lnTo>
                  <a:lnTo>
                    <a:pt x="452" y="76"/>
                  </a:lnTo>
                  <a:lnTo>
                    <a:pt x="452" y="78"/>
                  </a:lnTo>
                  <a:lnTo>
                    <a:pt x="313" y="85"/>
                  </a:lnTo>
                  <a:lnTo>
                    <a:pt x="205" y="209"/>
                  </a:lnTo>
                  <a:lnTo>
                    <a:pt x="218" y="262"/>
                  </a:lnTo>
                  <a:lnTo>
                    <a:pt x="184" y="340"/>
                  </a:lnTo>
                  <a:lnTo>
                    <a:pt x="184" y="406"/>
                  </a:lnTo>
                  <a:lnTo>
                    <a:pt x="139" y="423"/>
                  </a:lnTo>
                  <a:lnTo>
                    <a:pt x="32" y="427"/>
                  </a:lnTo>
                  <a:lnTo>
                    <a:pt x="0" y="513"/>
                  </a:lnTo>
                  <a:lnTo>
                    <a:pt x="4" y="557"/>
                  </a:lnTo>
                  <a:lnTo>
                    <a:pt x="224" y="636"/>
                  </a:lnTo>
                  <a:lnTo>
                    <a:pt x="342" y="484"/>
                  </a:lnTo>
                  <a:lnTo>
                    <a:pt x="313" y="693"/>
                  </a:lnTo>
                  <a:lnTo>
                    <a:pt x="253" y="866"/>
                  </a:lnTo>
                  <a:lnTo>
                    <a:pt x="294" y="927"/>
                  </a:lnTo>
                  <a:lnTo>
                    <a:pt x="209" y="1060"/>
                  </a:lnTo>
                  <a:lnTo>
                    <a:pt x="205" y="1064"/>
                  </a:lnTo>
                  <a:lnTo>
                    <a:pt x="199" y="1074"/>
                  </a:lnTo>
                  <a:lnTo>
                    <a:pt x="194" y="1079"/>
                  </a:lnTo>
                  <a:lnTo>
                    <a:pt x="188" y="1091"/>
                  </a:lnTo>
                  <a:lnTo>
                    <a:pt x="184" y="1100"/>
                  </a:lnTo>
                  <a:lnTo>
                    <a:pt x="178" y="1112"/>
                  </a:lnTo>
                  <a:lnTo>
                    <a:pt x="169" y="1123"/>
                  </a:lnTo>
                  <a:lnTo>
                    <a:pt x="163" y="1136"/>
                  </a:lnTo>
                  <a:lnTo>
                    <a:pt x="154" y="1150"/>
                  </a:lnTo>
                  <a:lnTo>
                    <a:pt x="148" y="1165"/>
                  </a:lnTo>
                  <a:lnTo>
                    <a:pt x="139" y="1178"/>
                  </a:lnTo>
                  <a:lnTo>
                    <a:pt x="129" y="1193"/>
                  </a:lnTo>
                  <a:lnTo>
                    <a:pt x="125" y="1201"/>
                  </a:lnTo>
                  <a:lnTo>
                    <a:pt x="121" y="1210"/>
                  </a:lnTo>
                  <a:lnTo>
                    <a:pt x="118" y="1218"/>
                  </a:lnTo>
                  <a:lnTo>
                    <a:pt x="114" y="1228"/>
                  </a:lnTo>
                  <a:lnTo>
                    <a:pt x="108" y="1233"/>
                  </a:lnTo>
                  <a:lnTo>
                    <a:pt x="102" y="1243"/>
                  </a:lnTo>
                  <a:lnTo>
                    <a:pt x="99" y="1248"/>
                  </a:lnTo>
                  <a:lnTo>
                    <a:pt x="95" y="1258"/>
                  </a:lnTo>
                  <a:lnTo>
                    <a:pt x="91" y="1264"/>
                  </a:lnTo>
                  <a:lnTo>
                    <a:pt x="87" y="1273"/>
                  </a:lnTo>
                  <a:lnTo>
                    <a:pt x="83" y="1279"/>
                  </a:lnTo>
                  <a:lnTo>
                    <a:pt x="78" y="1288"/>
                  </a:lnTo>
                  <a:lnTo>
                    <a:pt x="70" y="1302"/>
                  </a:lnTo>
                  <a:lnTo>
                    <a:pt x="63" y="1317"/>
                  </a:lnTo>
                  <a:lnTo>
                    <a:pt x="53" y="1330"/>
                  </a:lnTo>
                  <a:lnTo>
                    <a:pt x="47" y="1344"/>
                  </a:lnTo>
                  <a:lnTo>
                    <a:pt x="42" y="1355"/>
                  </a:lnTo>
                  <a:lnTo>
                    <a:pt x="36" y="1366"/>
                  </a:lnTo>
                  <a:lnTo>
                    <a:pt x="32" y="1374"/>
                  </a:lnTo>
                  <a:lnTo>
                    <a:pt x="26" y="1383"/>
                  </a:lnTo>
                  <a:lnTo>
                    <a:pt x="23" y="1391"/>
                  </a:lnTo>
                  <a:lnTo>
                    <a:pt x="23" y="1397"/>
                  </a:lnTo>
                  <a:lnTo>
                    <a:pt x="21" y="1401"/>
                  </a:lnTo>
                  <a:lnTo>
                    <a:pt x="23" y="1404"/>
                  </a:lnTo>
                  <a:lnTo>
                    <a:pt x="23" y="1412"/>
                  </a:lnTo>
                  <a:lnTo>
                    <a:pt x="24" y="1425"/>
                  </a:lnTo>
                  <a:lnTo>
                    <a:pt x="24" y="1433"/>
                  </a:lnTo>
                  <a:lnTo>
                    <a:pt x="26" y="1440"/>
                  </a:lnTo>
                  <a:lnTo>
                    <a:pt x="26" y="1450"/>
                  </a:lnTo>
                  <a:lnTo>
                    <a:pt x="30" y="1459"/>
                  </a:lnTo>
                  <a:lnTo>
                    <a:pt x="30" y="1465"/>
                  </a:lnTo>
                  <a:lnTo>
                    <a:pt x="32" y="1475"/>
                  </a:lnTo>
                  <a:lnTo>
                    <a:pt x="32" y="1480"/>
                  </a:lnTo>
                  <a:lnTo>
                    <a:pt x="34" y="1488"/>
                  </a:lnTo>
                  <a:lnTo>
                    <a:pt x="36" y="1497"/>
                  </a:lnTo>
                  <a:lnTo>
                    <a:pt x="38" y="1501"/>
                  </a:lnTo>
                  <a:lnTo>
                    <a:pt x="184" y="1496"/>
                  </a:lnTo>
                  <a:lnTo>
                    <a:pt x="521" y="1108"/>
                  </a:lnTo>
                  <a:lnTo>
                    <a:pt x="557" y="1304"/>
                  </a:lnTo>
                  <a:lnTo>
                    <a:pt x="583" y="1501"/>
                  </a:lnTo>
                  <a:lnTo>
                    <a:pt x="762" y="1501"/>
                  </a:lnTo>
                  <a:lnTo>
                    <a:pt x="770" y="952"/>
                  </a:lnTo>
                  <a:lnTo>
                    <a:pt x="734" y="551"/>
                  </a:lnTo>
                  <a:lnTo>
                    <a:pt x="916" y="564"/>
                  </a:lnTo>
                  <a:lnTo>
                    <a:pt x="1047" y="311"/>
                  </a:lnTo>
                  <a:lnTo>
                    <a:pt x="1006" y="231"/>
                  </a:lnTo>
                  <a:lnTo>
                    <a:pt x="935" y="207"/>
                  </a:lnTo>
                  <a:lnTo>
                    <a:pt x="886" y="235"/>
                  </a:lnTo>
                  <a:lnTo>
                    <a:pt x="848" y="169"/>
                  </a:lnTo>
                  <a:lnTo>
                    <a:pt x="842" y="125"/>
                  </a:lnTo>
                  <a:lnTo>
                    <a:pt x="774" y="47"/>
                  </a:lnTo>
                  <a:lnTo>
                    <a:pt x="677" y="36"/>
                  </a:lnTo>
                  <a:lnTo>
                    <a:pt x="677" y="36"/>
                  </a:lnTo>
                  <a:close/>
                </a:path>
              </a:pathLst>
            </a:custGeom>
            <a:solidFill>
              <a:srgbClr val="78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98" name="Freeform 294"/>
            <p:cNvSpPr>
              <a:spLocks/>
            </p:cNvSpPr>
            <p:nvPr/>
          </p:nvSpPr>
          <p:spPr bwMode="auto">
            <a:xfrm>
              <a:off x="4418" y="2031"/>
              <a:ext cx="535" cy="744"/>
            </a:xfrm>
            <a:custGeom>
              <a:avLst/>
              <a:gdLst>
                <a:gd name="T0" fmla="*/ 667 w 1071"/>
                <a:gd name="T1" fmla="*/ 61 h 1488"/>
                <a:gd name="T2" fmla="*/ 776 w 1071"/>
                <a:gd name="T3" fmla="*/ 55 h 1488"/>
                <a:gd name="T4" fmla="*/ 808 w 1071"/>
                <a:gd name="T5" fmla="*/ 101 h 1488"/>
                <a:gd name="T6" fmla="*/ 835 w 1071"/>
                <a:gd name="T7" fmla="*/ 150 h 1488"/>
                <a:gd name="T8" fmla="*/ 856 w 1071"/>
                <a:gd name="T9" fmla="*/ 207 h 1488"/>
                <a:gd name="T10" fmla="*/ 867 w 1071"/>
                <a:gd name="T11" fmla="*/ 257 h 1488"/>
                <a:gd name="T12" fmla="*/ 877 w 1071"/>
                <a:gd name="T13" fmla="*/ 291 h 1488"/>
                <a:gd name="T14" fmla="*/ 1071 w 1071"/>
                <a:gd name="T15" fmla="*/ 302 h 1488"/>
                <a:gd name="T16" fmla="*/ 1059 w 1071"/>
                <a:gd name="T17" fmla="*/ 327 h 1488"/>
                <a:gd name="T18" fmla="*/ 1036 w 1071"/>
                <a:gd name="T19" fmla="*/ 374 h 1488"/>
                <a:gd name="T20" fmla="*/ 1004 w 1071"/>
                <a:gd name="T21" fmla="*/ 437 h 1488"/>
                <a:gd name="T22" fmla="*/ 968 w 1071"/>
                <a:gd name="T23" fmla="*/ 496 h 1488"/>
                <a:gd name="T24" fmla="*/ 939 w 1071"/>
                <a:gd name="T25" fmla="*/ 538 h 1488"/>
                <a:gd name="T26" fmla="*/ 818 w 1071"/>
                <a:gd name="T27" fmla="*/ 388 h 1488"/>
                <a:gd name="T28" fmla="*/ 802 w 1071"/>
                <a:gd name="T29" fmla="*/ 1213 h 1488"/>
                <a:gd name="T30" fmla="*/ 525 w 1071"/>
                <a:gd name="T31" fmla="*/ 1173 h 1488"/>
                <a:gd name="T32" fmla="*/ 487 w 1071"/>
                <a:gd name="T33" fmla="*/ 1205 h 1488"/>
                <a:gd name="T34" fmla="*/ 447 w 1071"/>
                <a:gd name="T35" fmla="*/ 1243 h 1488"/>
                <a:gd name="T36" fmla="*/ 399 w 1071"/>
                <a:gd name="T37" fmla="*/ 1285 h 1488"/>
                <a:gd name="T38" fmla="*/ 354 w 1071"/>
                <a:gd name="T39" fmla="*/ 1331 h 1488"/>
                <a:gd name="T40" fmla="*/ 316 w 1071"/>
                <a:gd name="T41" fmla="*/ 1372 h 1488"/>
                <a:gd name="T42" fmla="*/ 44 w 1071"/>
                <a:gd name="T43" fmla="*/ 1484 h 1488"/>
                <a:gd name="T44" fmla="*/ 80 w 1071"/>
                <a:gd name="T45" fmla="*/ 1448 h 1488"/>
                <a:gd name="T46" fmla="*/ 135 w 1071"/>
                <a:gd name="T47" fmla="*/ 1397 h 1488"/>
                <a:gd name="T48" fmla="*/ 179 w 1071"/>
                <a:gd name="T49" fmla="*/ 1365 h 1488"/>
                <a:gd name="T50" fmla="*/ 219 w 1071"/>
                <a:gd name="T51" fmla="*/ 1334 h 1488"/>
                <a:gd name="T52" fmla="*/ 272 w 1071"/>
                <a:gd name="T53" fmla="*/ 1294 h 1488"/>
                <a:gd name="T54" fmla="*/ 329 w 1071"/>
                <a:gd name="T55" fmla="*/ 1243 h 1488"/>
                <a:gd name="T56" fmla="*/ 339 w 1071"/>
                <a:gd name="T57" fmla="*/ 1215 h 1488"/>
                <a:gd name="T58" fmla="*/ 287 w 1071"/>
                <a:gd name="T59" fmla="*/ 1226 h 1488"/>
                <a:gd name="T60" fmla="*/ 228 w 1071"/>
                <a:gd name="T61" fmla="*/ 1247 h 1488"/>
                <a:gd name="T62" fmla="*/ 190 w 1071"/>
                <a:gd name="T63" fmla="*/ 1245 h 1488"/>
                <a:gd name="T64" fmla="*/ 215 w 1071"/>
                <a:gd name="T65" fmla="*/ 1205 h 1488"/>
                <a:gd name="T66" fmla="*/ 262 w 1071"/>
                <a:gd name="T67" fmla="*/ 1154 h 1488"/>
                <a:gd name="T68" fmla="*/ 316 w 1071"/>
                <a:gd name="T69" fmla="*/ 1106 h 1488"/>
                <a:gd name="T70" fmla="*/ 359 w 1071"/>
                <a:gd name="T71" fmla="*/ 1072 h 1488"/>
                <a:gd name="T72" fmla="*/ 397 w 1071"/>
                <a:gd name="T73" fmla="*/ 1047 h 1488"/>
                <a:gd name="T74" fmla="*/ 449 w 1071"/>
                <a:gd name="T75" fmla="*/ 1004 h 1488"/>
                <a:gd name="T76" fmla="*/ 713 w 1071"/>
                <a:gd name="T77" fmla="*/ 808 h 1488"/>
                <a:gd name="T78" fmla="*/ 698 w 1071"/>
                <a:gd name="T79" fmla="*/ 766 h 1488"/>
                <a:gd name="T80" fmla="*/ 656 w 1071"/>
                <a:gd name="T81" fmla="*/ 709 h 1488"/>
                <a:gd name="T82" fmla="*/ 599 w 1071"/>
                <a:gd name="T83" fmla="*/ 658 h 1488"/>
                <a:gd name="T84" fmla="*/ 559 w 1071"/>
                <a:gd name="T85" fmla="*/ 625 h 1488"/>
                <a:gd name="T86" fmla="*/ 521 w 1071"/>
                <a:gd name="T87" fmla="*/ 601 h 1488"/>
                <a:gd name="T88" fmla="*/ 477 w 1071"/>
                <a:gd name="T89" fmla="*/ 574 h 1488"/>
                <a:gd name="T90" fmla="*/ 358 w 1071"/>
                <a:gd name="T91" fmla="*/ 717 h 1488"/>
                <a:gd name="T92" fmla="*/ 331 w 1071"/>
                <a:gd name="T93" fmla="*/ 720 h 1488"/>
                <a:gd name="T94" fmla="*/ 0 w 1071"/>
                <a:gd name="T95" fmla="*/ 551 h 1488"/>
                <a:gd name="T96" fmla="*/ 6 w 1071"/>
                <a:gd name="T97" fmla="*/ 513 h 1488"/>
                <a:gd name="T98" fmla="*/ 23 w 1071"/>
                <a:gd name="T99" fmla="*/ 466 h 1488"/>
                <a:gd name="T100" fmla="*/ 145 w 1071"/>
                <a:gd name="T101" fmla="*/ 477 h 1488"/>
                <a:gd name="T102" fmla="*/ 200 w 1071"/>
                <a:gd name="T103" fmla="*/ 435 h 1488"/>
                <a:gd name="T104" fmla="*/ 245 w 1071"/>
                <a:gd name="T105" fmla="*/ 424 h 1488"/>
                <a:gd name="T106" fmla="*/ 297 w 1071"/>
                <a:gd name="T107" fmla="*/ 395 h 1488"/>
                <a:gd name="T108" fmla="*/ 323 w 1071"/>
                <a:gd name="T109" fmla="*/ 350 h 1488"/>
                <a:gd name="T110" fmla="*/ 314 w 1071"/>
                <a:gd name="T111" fmla="*/ 298 h 1488"/>
                <a:gd name="T112" fmla="*/ 295 w 1071"/>
                <a:gd name="T113" fmla="*/ 258 h 1488"/>
                <a:gd name="T114" fmla="*/ 348 w 1071"/>
                <a:gd name="T115" fmla="*/ 238 h 1488"/>
                <a:gd name="T116" fmla="*/ 346 w 1071"/>
                <a:gd name="T117" fmla="*/ 192 h 1488"/>
                <a:gd name="T118" fmla="*/ 291 w 1071"/>
                <a:gd name="T119" fmla="*/ 177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1" h="1488">
                  <a:moveTo>
                    <a:pt x="348" y="118"/>
                  </a:moveTo>
                  <a:lnTo>
                    <a:pt x="392" y="222"/>
                  </a:lnTo>
                  <a:lnTo>
                    <a:pt x="420" y="129"/>
                  </a:lnTo>
                  <a:lnTo>
                    <a:pt x="493" y="161"/>
                  </a:lnTo>
                  <a:lnTo>
                    <a:pt x="667" y="61"/>
                  </a:lnTo>
                  <a:lnTo>
                    <a:pt x="517" y="49"/>
                  </a:lnTo>
                  <a:lnTo>
                    <a:pt x="645" y="0"/>
                  </a:lnTo>
                  <a:lnTo>
                    <a:pt x="664" y="32"/>
                  </a:lnTo>
                  <a:lnTo>
                    <a:pt x="776" y="55"/>
                  </a:lnTo>
                  <a:lnTo>
                    <a:pt x="776" y="55"/>
                  </a:lnTo>
                  <a:lnTo>
                    <a:pt x="782" y="63"/>
                  </a:lnTo>
                  <a:lnTo>
                    <a:pt x="787" y="72"/>
                  </a:lnTo>
                  <a:lnTo>
                    <a:pt x="797" y="85"/>
                  </a:lnTo>
                  <a:lnTo>
                    <a:pt x="802" y="93"/>
                  </a:lnTo>
                  <a:lnTo>
                    <a:pt x="808" y="101"/>
                  </a:lnTo>
                  <a:lnTo>
                    <a:pt x="812" y="110"/>
                  </a:lnTo>
                  <a:lnTo>
                    <a:pt x="818" y="120"/>
                  </a:lnTo>
                  <a:lnTo>
                    <a:pt x="823" y="129"/>
                  </a:lnTo>
                  <a:lnTo>
                    <a:pt x="829" y="141"/>
                  </a:lnTo>
                  <a:lnTo>
                    <a:pt x="835" y="150"/>
                  </a:lnTo>
                  <a:lnTo>
                    <a:pt x="840" y="161"/>
                  </a:lnTo>
                  <a:lnTo>
                    <a:pt x="842" y="171"/>
                  </a:lnTo>
                  <a:lnTo>
                    <a:pt x="848" y="182"/>
                  </a:lnTo>
                  <a:lnTo>
                    <a:pt x="852" y="194"/>
                  </a:lnTo>
                  <a:lnTo>
                    <a:pt x="856" y="207"/>
                  </a:lnTo>
                  <a:lnTo>
                    <a:pt x="858" y="217"/>
                  </a:lnTo>
                  <a:lnTo>
                    <a:pt x="861" y="228"/>
                  </a:lnTo>
                  <a:lnTo>
                    <a:pt x="863" y="238"/>
                  </a:lnTo>
                  <a:lnTo>
                    <a:pt x="867" y="249"/>
                  </a:lnTo>
                  <a:lnTo>
                    <a:pt x="867" y="257"/>
                  </a:lnTo>
                  <a:lnTo>
                    <a:pt x="869" y="264"/>
                  </a:lnTo>
                  <a:lnTo>
                    <a:pt x="871" y="272"/>
                  </a:lnTo>
                  <a:lnTo>
                    <a:pt x="873" y="279"/>
                  </a:lnTo>
                  <a:lnTo>
                    <a:pt x="875" y="287"/>
                  </a:lnTo>
                  <a:lnTo>
                    <a:pt x="877" y="291"/>
                  </a:lnTo>
                  <a:lnTo>
                    <a:pt x="903" y="399"/>
                  </a:lnTo>
                  <a:lnTo>
                    <a:pt x="937" y="310"/>
                  </a:lnTo>
                  <a:lnTo>
                    <a:pt x="975" y="310"/>
                  </a:lnTo>
                  <a:lnTo>
                    <a:pt x="1017" y="232"/>
                  </a:lnTo>
                  <a:lnTo>
                    <a:pt x="1071" y="302"/>
                  </a:lnTo>
                  <a:lnTo>
                    <a:pt x="1071" y="304"/>
                  </a:lnTo>
                  <a:lnTo>
                    <a:pt x="1067" y="310"/>
                  </a:lnTo>
                  <a:lnTo>
                    <a:pt x="1065" y="315"/>
                  </a:lnTo>
                  <a:lnTo>
                    <a:pt x="1061" y="319"/>
                  </a:lnTo>
                  <a:lnTo>
                    <a:pt x="1059" y="327"/>
                  </a:lnTo>
                  <a:lnTo>
                    <a:pt x="1055" y="334"/>
                  </a:lnTo>
                  <a:lnTo>
                    <a:pt x="1050" y="344"/>
                  </a:lnTo>
                  <a:lnTo>
                    <a:pt x="1046" y="352"/>
                  </a:lnTo>
                  <a:lnTo>
                    <a:pt x="1040" y="361"/>
                  </a:lnTo>
                  <a:lnTo>
                    <a:pt x="1036" y="374"/>
                  </a:lnTo>
                  <a:lnTo>
                    <a:pt x="1029" y="386"/>
                  </a:lnTo>
                  <a:lnTo>
                    <a:pt x="1025" y="397"/>
                  </a:lnTo>
                  <a:lnTo>
                    <a:pt x="1017" y="410"/>
                  </a:lnTo>
                  <a:lnTo>
                    <a:pt x="1012" y="426"/>
                  </a:lnTo>
                  <a:lnTo>
                    <a:pt x="1004" y="437"/>
                  </a:lnTo>
                  <a:lnTo>
                    <a:pt x="996" y="450"/>
                  </a:lnTo>
                  <a:lnTo>
                    <a:pt x="989" y="464"/>
                  </a:lnTo>
                  <a:lnTo>
                    <a:pt x="981" y="477"/>
                  </a:lnTo>
                  <a:lnTo>
                    <a:pt x="974" y="487"/>
                  </a:lnTo>
                  <a:lnTo>
                    <a:pt x="968" y="496"/>
                  </a:lnTo>
                  <a:lnTo>
                    <a:pt x="960" y="507"/>
                  </a:lnTo>
                  <a:lnTo>
                    <a:pt x="956" y="517"/>
                  </a:lnTo>
                  <a:lnTo>
                    <a:pt x="949" y="525"/>
                  </a:lnTo>
                  <a:lnTo>
                    <a:pt x="943" y="532"/>
                  </a:lnTo>
                  <a:lnTo>
                    <a:pt x="939" y="538"/>
                  </a:lnTo>
                  <a:lnTo>
                    <a:pt x="937" y="544"/>
                  </a:lnTo>
                  <a:lnTo>
                    <a:pt x="932" y="551"/>
                  </a:lnTo>
                  <a:lnTo>
                    <a:pt x="930" y="555"/>
                  </a:lnTo>
                  <a:lnTo>
                    <a:pt x="802" y="483"/>
                  </a:lnTo>
                  <a:lnTo>
                    <a:pt x="818" y="388"/>
                  </a:lnTo>
                  <a:lnTo>
                    <a:pt x="764" y="574"/>
                  </a:lnTo>
                  <a:lnTo>
                    <a:pt x="814" y="813"/>
                  </a:lnTo>
                  <a:lnTo>
                    <a:pt x="842" y="994"/>
                  </a:lnTo>
                  <a:lnTo>
                    <a:pt x="791" y="1026"/>
                  </a:lnTo>
                  <a:lnTo>
                    <a:pt x="802" y="1213"/>
                  </a:lnTo>
                  <a:lnTo>
                    <a:pt x="852" y="1488"/>
                  </a:lnTo>
                  <a:lnTo>
                    <a:pt x="696" y="1488"/>
                  </a:lnTo>
                  <a:lnTo>
                    <a:pt x="656" y="1346"/>
                  </a:lnTo>
                  <a:lnTo>
                    <a:pt x="529" y="1173"/>
                  </a:lnTo>
                  <a:lnTo>
                    <a:pt x="525" y="1173"/>
                  </a:lnTo>
                  <a:lnTo>
                    <a:pt x="519" y="1178"/>
                  </a:lnTo>
                  <a:lnTo>
                    <a:pt x="512" y="1184"/>
                  </a:lnTo>
                  <a:lnTo>
                    <a:pt x="500" y="1194"/>
                  </a:lnTo>
                  <a:lnTo>
                    <a:pt x="493" y="1197"/>
                  </a:lnTo>
                  <a:lnTo>
                    <a:pt x="487" y="1205"/>
                  </a:lnTo>
                  <a:lnTo>
                    <a:pt x="477" y="1211"/>
                  </a:lnTo>
                  <a:lnTo>
                    <a:pt x="472" y="1218"/>
                  </a:lnTo>
                  <a:lnTo>
                    <a:pt x="464" y="1226"/>
                  </a:lnTo>
                  <a:lnTo>
                    <a:pt x="454" y="1234"/>
                  </a:lnTo>
                  <a:lnTo>
                    <a:pt x="447" y="1243"/>
                  </a:lnTo>
                  <a:lnTo>
                    <a:pt x="437" y="1251"/>
                  </a:lnTo>
                  <a:lnTo>
                    <a:pt x="428" y="1260"/>
                  </a:lnTo>
                  <a:lnTo>
                    <a:pt x="418" y="1268"/>
                  </a:lnTo>
                  <a:lnTo>
                    <a:pt x="407" y="1275"/>
                  </a:lnTo>
                  <a:lnTo>
                    <a:pt x="399" y="1285"/>
                  </a:lnTo>
                  <a:lnTo>
                    <a:pt x="390" y="1292"/>
                  </a:lnTo>
                  <a:lnTo>
                    <a:pt x="380" y="1302"/>
                  </a:lnTo>
                  <a:lnTo>
                    <a:pt x="373" y="1311"/>
                  </a:lnTo>
                  <a:lnTo>
                    <a:pt x="363" y="1321"/>
                  </a:lnTo>
                  <a:lnTo>
                    <a:pt x="354" y="1331"/>
                  </a:lnTo>
                  <a:lnTo>
                    <a:pt x="346" y="1338"/>
                  </a:lnTo>
                  <a:lnTo>
                    <a:pt x="337" y="1346"/>
                  </a:lnTo>
                  <a:lnTo>
                    <a:pt x="331" y="1355"/>
                  </a:lnTo>
                  <a:lnTo>
                    <a:pt x="321" y="1365"/>
                  </a:lnTo>
                  <a:lnTo>
                    <a:pt x="316" y="1372"/>
                  </a:lnTo>
                  <a:lnTo>
                    <a:pt x="308" y="1382"/>
                  </a:lnTo>
                  <a:lnTo>
                    <a:pt x="304" y="1389"/>
                  </a:lnTo>
                  <a:lnTo>
                    <a:pt x="280" y="1488"/>
                  </a:lnTo>
                  <a:lnTo>
                    <a:pt x="44" y="1488"/>
                  </a:lnTo>
                  <a:lnTo>
                    <a:pt x="44" y="1484"/>
                  </a:lnTo>
                  <a:lnTo>
                    <a:pt x="51" y="1477"/>
                  </a:lnTo>
                  <a:lnTo>
                    <a:pt x="55" y="1469"/>
                  </a:lnTo>
                  <a:lnTo>
                    <a:pt x="63" y="1464"/>
                  </a:lnTo>
                  <a:lnTo>
                    <a:pt x="70" y="1456"/>
                  </a:lnTo>
                  <a:lnTo>
                    <a:pt x="80" y="1448"/>
                  </a:lnTo>
                  <a:lnTo>
                    <a:pt x="89" y="1437"/>
                  </a:lnTo>
                  <a:lnTo>
                    <a:pt x="99" y="1427"/>
                  </a:lnTo>
                  <a:lnTo>
                    <a:pt x="110" y="1418"/>
                  </a:lnTo>
                  <a:lnTo>
                    <a:pt x="124" y="1408"/>
                  </a:lnTo>
                  <a:lnTo>
                    <a:pt x="135" y="1397"/>
                  </a:lnTo>
                  <a:lnTo>
                    <a:pt x="148" y="1386"/>
                  </a:lnTo>
                  <a:lnTo>
                    <a:pt x="156" y="1380"/>
                  </a:lnTo>
                  <a:lnTo>
                    <a:pt x="164" y="1374"/>
                  </a:lnTo>
                  <a:lnTo>
                    <a:pt x="171" y="1369"/>
                  </a:lnTo>
                  <a:lnTo>
                    <a:pt x="179" y="1365"/>
                  </a:lnTo>
                  <a:lnTo>
                    <a:pt x="186" y="1357"/>
                  </a:lnTo>
                  <a:lnTo>
                    <a:pt x="194" y="1351"/>
                  </a:lnTo>
                  <a:lnTo>
                    <a:pt x="204" y="1346"/>
                  </a:lnTo>
                  <a:lnTo>
                    <a:pt x="211" y="1342"/>
                  </a:lnTo>
                  <a:lnTo>
                    <a:pt x="219" y="1334"/>
                  </a:lnTo>
                  <a:lnTo>
                    <a:pt x="226" y="1329"/>
                  </a:lnTo>
                  <a:lnTo>
                    <a:pt x="236" y="1323"/>
                  </a:lnTo>
                  <a:lnTo>
                    <a:pt x="243" y="1317"/>
                  </a:lnTo>
                  <a:lnTo>
                    <a:pt x="257" y="1306"/>
                  </a:lnTo>
                  <a:lnTo>
                    <a:pt x="272" y="1294"/>
                  </a:lnTo>
                  <a:lnTo>
                    <a:pt x="285" y="1281"/>
                  </a:lnTo>
                  <a:lnTo>
                    <a:pt x="300" y="1272"/>
                  </a:lnTo>
                  <a:lnTo>
                    <a:pt x="310" y="1260"/>
                  </a:lnTo>
                  <a:lnTo>
                    <a:pt x="321" y="1251"/>
                  </a:lnTo>
                  <a:lnTo>
                    <a:pt x="329" y="1243"/>
                  </a:lnTo>
                  <a:lnTo>
                    <a:pt x="339" y="1235"/>
                  </a:lnTo>
                  <a:lnTo>
                    <a:pt x="346" y="1224"/>
                  </a:lnTo>
                  <a:lnTo>
                    <a:pt x="348" y="1216"/>
                  </a:lnTo>
                  <a:lnTo>
                    <a:pt x="344" y="1215"/>
                  </a:lnTo>
                  <a:lnTo>
                    <a:pt x="339" y="1215"/>
                  </a:lnTo>
                  <a:lnTo>
                    <a:pt x="331" y="1215"/>
                  </a:lnTo>
                  <a:lnTo>
                    <a:pt x="321" y="1216"/>
                  </a:lnTo>
                  <a:lnTo>
                    <a:pt x="310" y="1218"/>
                  </a:lnTo>
                  <a:lnTo>
                    <a:pt x="300" y="1222"/>
                  </a:lnTo>
                  <a:lnTo>
                    <a:pt x="287" y="1226"/>
                  </a:lnTo>
                  <a:lnTo>
                    <a:pt x="276" y="1232"/>
                  </a:lnTo>
                  <a:lnTo>
                    <a:pt x="262" y="1234"/>
                  </a:lnTo>
                  <a:lnTo>
                    <a:pt x="251" y="1239"/>
                  </a:lnTo>
                  <a:lnTo>
                    <a:pt x="238" y="1243"/>
                  </a:lnTo>
                  <a:lnTo>
                    <a:pt x="228" y="1247"/>
                  </a:lnTo>
                  <a:lnTo>
                    <a:pt x="217" y="1249"/>
                  </a:lnTo>
                  <a:lnTo>
                    <a:pt x="209" y="1251"/>
                  </a:lnTo>
                  <a:lnTo>
                    <a:pt x="200" y="1251"/>
                  </a:lnTo>
                  <a:lnTo>
                    <a:pt x="196" y="1253"/>
                  </a:lnTo>
                  <a:lnTo>
                    <a:pt x="190" y="1245"/>
                  </a:lnTo>
                  <a:lnTo>
                    <a:pt x="194" y="1235"/>
                  </a:lnTo>
                  <a:lnTo>
                    <a:pt x="196" y="1228"/>
                  </a:lnTo>
                  <a:lnTo>
                    <a:pt x="200" y="1220"/>
                  </a:lnTo>
                  <a:lnTo>
                    <a:pt x="207" y="1213"/>
                  </a:lnTo>
                  <a:lnTo>
                    <a:pt x="215" y="1205"/>
                  </a:lnTo>
                  <a:lnTo>
                    <a:pt x="223" y="1194"/>
                  </a:lnTo>
                  <a:lnTo>
                    <a:pt x="232" y="1184"/>
                  </a:lnTo>
                  <a:lnTo>
                    <a:pt x="242" y="1175"/>
                  </a:lnTo>
                  <a:lnTo>
                    <a:pt x="253" y="1165"/>
                  </a:lnTo>
                  <a:lnTo>
                    <a:pt x="262" y="1154"/>
                  </a:lnTo>
                  <a:lnTo>
                    <a:pt x="274" y="1144"/>
                  </a:lnTo>
                  <a:lnTo>
                    <a:pt x="285" y="1135"/>
                  </a:lnTo>
                  <a:lnTo>
                    <a:pt x="297" y="1127"/>
                  </a:lnTo>
                  <a:lnTo>
                    <a:pt x="306" y="1116"/>
                  </a:lnTo>
                  <a:lnTo>
                    <a:pt x="316" y="1106"/>
                  </a:lnTo>
                  <a:lnTo>
                    <a:pt x="327" y="1099"/>
                  </a:lnTo>
                  <a:lnTo>
                    <a:pt x="337" y="1091"/>
                  </a:lnTo>
                  <a:lnTo>
                    <a:pt x="342" y="1083"/>
                  </a:lnTo>
                  <a:lnTo>
                    <a:pt x="352" y="1078"/>
                  </a:lnTo>
                  <a:lnTo>
                    <a:pt x="359" y="1072"/>
                  </a:lnTo>
                  <a:lnTo>
                    <a:pt x="367" y="1066"/>
                  </a:lnTo>
                  <a:lnTo>
                    <a:pt x="378" y="1057"/>
                  </a:lnTo>
                  <a:lnTo>
                    <a:pt x="388" y="1051"/>
                  </a:lnTo>
                  <a:lnTo>
                    <a:pt x="396" y="1047"/>
                  </a:lnTo>
                  <a:lnTo>
                    <a:pt x="397" y="1047"/>
                  </a:lnTo>
                  <a:lnTo>
                    <a:pt x="276" y="981"/>
                  </a:lnTo>
                  <a:lnTo>
                    <a:pt x="300" y="914"/>
                  </a:lnTo>
                  <a:lnTo>
                    <a:pt x="394" y="992"/>
                  </a:lnTo>
                  <a:lnTo>
                    <a:pt x="437" y="882"/>
                  </a:lnTo>
                  <a:lnTo>
                    <a:pt x="449" y="1004"/>
                  </a:lnTo>
                  <a:lnTo>
                    <a:pt x="730" y="971"/>
                  </a:lnTo>
                  <a:lnTo>
                    <a:pt x="719" y="825"/>
                  </a:lnTo>
                  <a:lnTo>
                    <a:pt x="717" y="821"/>
                  </a:lnTo>
                  <a:lnTo>
                    <a:pt x="717" y="813"/>
                  </a:lnTo>
                  <a:lnTo>
                    <a:pt x="713" y="808"/>
                  </a:lnTo>
                  <a:lnTo>
                    <a:pt x="711" y="802"/>
                  </a:lnTo>
                  <a:lnTo>
                    <a:pt x="709" y="793"/>
                  </a:lnTo>
                  <a:lnTo>
                    <a:pt x="707" y="787"/>
                  </a:lnTo>
                  <a:lnTo>
                    <a:pt x="702" y="775"/>
                  </a:lnTo>
                  <a:lnTo>
                    <a:pt x="698" y="766"/>
                  </a:lnTo>
                  <a:lnTo>
                    <a:pt x="690" y="755"/>
                  </a:lnTo>
                  <a:lnTo>
                    <a:pt x="686" y="745"/>
                  </a:lnTo>
                  <a:lnTo>
                    <a:pt x="675" y="732"/>
                  </a:lnTo>
                  <a:lnTo>
                    <a:pt x="667" y="720"/>
                  </a:lnTo>
                  <a:lnTo>
                    <a:pt x="656" y="709"/>
                  </a:lnTo>
                  <a:lnTo>
                    <a:pt x="645" y="698"/>
                  </a:lnTo>
                  <a:lnTo>
                    <a:pt x="629" y="684"/>
                  </a:lnTo>
                  <a:lnTo>
                    <a:pt x="616" y="669"/>
                  </a:lnTo>
                  <a:lnTo>
                    <a:pt x="608" y="663"/>
                  </a:lnTo>
                  <a:lnTo>
                    <a:pt x="599" y="658"/>
                  </a:lnTo>
                  <a:lnTo>
                    <a:pt x="591" y="650"/>
                  </a:lnTo>
                  <a:lnTo>
                    <a:pt x="584" y="644"/>
                  </a:lnTo>
                  <a:lnTo>
                    <a:pt x="576" y="639"/>
                  </a:lnTo>
                  <a:lnTo>
                    <a:pt x="569" y="633"/>
                  </a:lnTo>
                  <a:lnTo>
                    <a:pt x="559" y="625"/>
                  </a:lnTo>
                  <a:lnTo>
                    <a:pt x="551" y="620"/>
                  </a:lnTo>
                  <a:lnTo>
                    <a:pt x="544" y="614"/>
                  </a:lnTo>
                  <a:lnTo>
                    <a:pt x="534" y="608"/>
                  </a:lnTo>
                  <a:lnTo>
                    <a:pt x="529" y="604"/>
                  </a:lnTo>
                  <a:lnTo>
                    <a:pt x="521" y="601"/>
                  </a:lnTo>
                  <a:lnTo>
                    <a:pt x="513" y="595"/>
                  </a:lnTo>
                  <a:lnTo>
                    <a:pt x="504" y="589"/>
                  </a:lnTo>
                  <a:lnTo>
                    <a:pt x="498" y="585"/>
                  </a:lnTo>
                  <a:lnTo>
                    <a:pt x="491" y="582"/>
                  </a:lnTo>
                  <a:lnTo>
                    <a:pt x="477" y="574"/>
                  </a:lnTo>
                  <a:lnTo>
                    <a:pt x="468" y="568"/>
                  </a:lnTo>
                  <a:lnTo>
                    <a:pt x="458" y="561"/>
                  </a:lnTo>
                  <a:lnTo>
                    <a:pt x="453" y="559"/>
                  </a:lnTo>
                  <a:lnTo>
                    <a:pt x="447" y="555"/>
                  </a:lnTo>
                  <a:lnTo>
                    <a:pt x="358" y="717"/>
                  </a:lnTo>
                  <a:lnTo>
                    <a:pt x="388" y="736"/>
                  </a:lnTo>
                  <a:lnTo>
                    <a:pt x="428" y="680"/>
                  </a:lnTo>
                  <a:lnTo>
                    <a:pt x="416" y="732"/>
                  </a:lnTo>
                  <a:lnTo>
                    <a:pt x="382" y="785"/>
                  </a:lnTo>
                  <a:lnTo>
                    <a:pt x="331" y="720"/>
                  </a:lnTo>
                  <a:lnTo>
                    <a:pt x="327" y="661"/>
                  </a:lnTo>
                  <a:lnTo>
                    <a:pt x="331" y="549"/>
                  </a:lnTo>
                  <a:lnTo>
                    <a:pt x="236" y="663"/>
                  </a:lnTo>
                  <a:lnTo>
                    <a:pt x="84" y="616"/>
                  </a:lnTo>
                  <a:lnTo>
                    <a:pt x="0" y="551"/>
                  </a:lnTo>
                  <a:lnTo>
                    <a:pt x="0" y="547"/>
                  </a:lnTo>
                  <a:lnTo>
                    <a:pt x="0" y="536"/>
                  </a:lnTo>
                  <a:lnTo>
                    <a:pt x="0" y="528"/>
                  </a:lnTo>
                  <a:lnTo>
                    <a:pt x="2" y="521"/>
                  </a:lnTo>
                  <a:lnTo>
                    <a:pt x="6" y="513"/>
                  </a:lnTo>
                  <a:lnTo>
                    <a:pt x="10" y="504"/>
                  </a:lnTo>
                  <a:lnTo>
                    <a:pt x="11" y="492"/>
                  </a:lnTo>
                  <a:lnTo>
                    <a:pt x="15" y="483"/>
                  </a:lnTo>
                  <a:lnTo>
                    <a:pt x="19" y="473"/>
                  </a:lnTo>
                  <a:lnTo>
                    <a:pt x="23" y="466"/>
                  </a:lnTo>
                  <a:lnTo>
                    <a:pt x="27" y="456"/>
                  </a:lnTo>
                  <a:lnTo>
                    <a:pt x="30" y="450"/>
                  </a:lnTo>
                  <a:lnTo>
                    <a:pt x="32" y="447"/>
                  </a:lnTo>
                  <a:lnTo>
                    <a:pt x="34" y="447"/>
                  </a:lnTo>
                  <a:lnTo>
                    <a:pt x="145" y="477"/>
                  </a:lnTo>
                  <a:lnTo>
                    <a:pt x="190" y="528"/>
                  </a:lnTo>
                  <a:lnTo>
                    <a:pt x="190" y="439"/>
                  </a:lnTo>
                  <a:lnTo>
                    <a:pt x="190" y="437"/>
                  </a:lnTo>
                  <a:lnTo>
                    <a:pt x="194" y="437"/>
                  </a:lnTo>
                  <a:lnTo>
                    <a:pt x="200" y="435"/>
                  </a:lnTo>
                  <a:lnTo>
                    <a:pt x="207" y="435"/>
                  </a:lnTo>
                  <a:lnTo>
                    <a:pt x="215" y="431"/>
                  </a:lnTo>
                  <a:lnTo>
                    <a:pt x="224" y="429"/>
                  </a:lnTo>
                  <a:lnTo>
                    <a:pt x="234" y="426"/>
                  </a:lnTo>
                  <a:lnTo>
                    <a:pt x="245" y="424"/>
                  </a:lnTo>
                  <a:lnTo>
                    <a:pt x="257" y="418"/>
                  </a:lnTo>
                  <a:lnTo>
                    <a:pt x="266" y="414"/>
                  </a:lnTo>
                  <a:lnTo>
                    <a:pt x="278" y="407"/>
                  </a:lnTo>
                  <a:lnTo>
                    <a:pt x="289" y="401"/>
                  </a:lnTo>
                  <a:lnTo>
                    <a:pt x="297" y="395"/>
                  </a:lnTo>
                  <a:lnTo>
                    <a:pt x="306" y="388"/>
                  </a:lnTo>
                  <a:lnTo>
                    <a:pt x="314" y="380"/>
                  </a:lnTo>
                  <a:lnTo>
                    <a:pt x="319" y="371"/>
                  </a:lnTo>
                  <a:lnTo>
                    <a:pt x="321" y="361"/>
                  </a:lnTo>
                  <a:lnTo>
                    <a:pt x="323" y="350"/>
                  </a:lnTo>
                  <a:lnTo>
                    <a:pt x="323" y="340"/>
                  </a:lnTo>
                  <a:lnTo>
                    <a:pt x="323" y="331"/>
                  </a:lnTo>
                  <a:lnTo>
                    <a:pt x="321" y="319"/>
                  </a:lnTo>
                  <a:lnTo>
                    <a:pt x="318" y="310"/>
                  </a:lnTo>
                  <a:lnTo>
                    <a:pt x="314" y="298"/>
                  </a:lnTo>
                  <a:lnTo>
                    <a:pt x="310" y="291"/>
                  </a:lnTo>
                  <a:lnTo>
                    <a:pt x="306" y="281"/>
                  </a:lnTo>
                  <a:lnTo>
                    <a:pt x="300" y="274"/>
                  </a:lnTo>
                  <a:lnTo>
                    <a:pt x="297" y="264"/>
                  </a:lnTo>
                  <a:lnTo>
                    <a:pt x="295" y="258"/>
                  </a:lnTo>
                  <a:lnTo>
                    <a:pt x="287" y="251"/>
                  </a:lnTo>
                  <a:lnTo>
                    <a:pt x="285" y="249"/>
                  </a:lnTo>
                  <a:lnTo>
                    <a:pt x="346" y="245"/>
                  </a:lnTo>
                  <a:lnTo>
                    <a:pt x="346" y="243"/>
                  </a:lnTo>
                  <a:lnTo>
                    <a:pt x="348" y="238"/>
                  </a:lnTo>
                  <a:lnTo>
                    <a:pt x="350" y="228"/>
                  </a:lnTo>
                  <a:lnTo>
                    <a:pt x="352" y="220"/>
                  </a:lnTo>
                  <a:lnTo>
                    <a:pt x="352" y="209"/>
                  </a:lnTo>
                  <a:lnTo>
                    <a:pt x="352" y="199"/>
                  </a:lnTo>
                  <a:lnTo>
                    <a:pt x="346" y="192"/>
                  </a:lnTo>
                  <a:lnTo>
                    <a:pt x="342" y="184"/>
                  </a:lnTo>
                  <a:lnTo>
                    <a:pt x="331" y="179"/>
                  </a:lnTo>
                  <a:lnTo>
                    <a:pt x="318" y="177"/>
                  </a:lnTo>
                  <a:lnTo>
                    <a:pt x="304" y="175"/>
                  </a:lnTo>
                  <a:lnTo>
                    <a:pt x="291" y="177"/>
                  </a:lnTo>
                  <a:lnTo>
                    <a:pt x="278" y="177"/>
                  </a:lnTo>
                  <a:lnTo>
                    <a:pt x="261" y="179"/>
                  </a:lnTo>
                  <a:lnTo>
                    <a:pt x="348" y="118"/>
                  </a:lnTo>
                  <a:lnTo>
                    <a:pt x="348" y="118"/>
                  </a:lnTo>
                  <a:close/>
                </a:path>
              </a:pathLst>
            </a:custGeom>
            <a:solidFill>
              <a:srgbClr val="2E33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399" name="Freeform 295"/>
            <p:cNvSpPr>
              <a:spLocks/>
            </p:cNvSpPr>
            <p:nvPr/>
          </p:nvSpPr>
          <p:spPr bwMode="auto">
            <a:xfrm>
              <a:off x="4516" y="2186"/>
              <a:ext cx="52" cy="41"/>
            </a:xfrm>
            <a:custGeom>
              <a:avLst/>
              <a:gdLst>
                <a:gd name="T0" fmla="*/ 0 w 104"/>
                <a:gd name="T1" fmla="*/ 81 h 81"/>
                <a:gd name="T2" fmla="*/ 104 w 104"/>
                <a:gd name="T3" fmla="*/ 55 h 81"/>
                <a:gd name="T4" fmla="*/ 66 w 104"/>
                <a:gd name="T5" fmla="*/ 0 h 81"/>
                <a:gd name="T6" fmla="*/ 27 w 104"/>
                <a:gd name="T7" fmla="*/ 47 h 81"/>
                <a:gd name="T8" fmla="*/ 0 w 104"/>
                <a:gd name="T9" fmla="*/ 81 h 81"/>
                <a:gd name="T10" fmla="*/ 0 w 104"/>
                <a:gd name="T11" fmla="*/ 81 h 81"/>
              </a:gdLst>
              <a:ahLst/>
              <a:cxnLst>
                <a:cxn ang="0">
                  <a:pos x="T0" y="T1"/>
                </a:cxn>
                <a:cxn ang="0">
                  <a:pos x="T2" y="T3"/>
                </a:cxn>
                <a:cxn ang="0">
                  <a:pos x="T4" y="T5"/>
                </a:cxn>
                <a:cxn ang="0">
                  <a:pos x="T6" y="T7"/>
                </a:cxn>
                <a:cxn ang="0">
                  <a:pos x="T8" y="T9"/>
                </a:cxn>
                <a:cxn ang="0">
                  <a:pos x="T10" y="T11"/>
                </a:cxn>
              </a:cxnLst>
              <a:rect l="0" t="0" r="r" b="b"/>
              <a:pathLst>
                <a:path w="104" h="81">
                  <a:moveTo>
                    <a:pt x="0" y="81"/>
                  </a:moveTo>
                  <a:lnTo>
                    <a:pt x="104" y="55"/>
                  </a:lnTo>
                  <a:lnTo>
                    <a:pt x="66" y="0"/>
                  </a:lnTo>
                  <a:lnTo>
                    <a:pt x="27" y="47"/>
                  </a:lnTo>
                  <a:lnTo>
                    <a:pt x="0" y="81"/>
                  </a:lnTo>
                  <a:lnTo>
                    <a:pt x="0" y="81"/>
                  </a:lnTo>
                  <a:close/>
                </a:path>
              </a:pathLst>
            </a:custGeom>
            <a:solidFill>
              <a:srgbClr val="2E33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grpSp>
      <p:sp>
        <p:nvSpPr>
          <p:cNvPr id="559400" name="Rectangle 296"/>
          <p:cNvSpPr>
            <a:spLocks noChangeArrowheads="1"/>
          </p:cNvSpPr>
          <p:nvPr/>
        </p:nvSpPr>
        <p:spPr bwMode="auto">
          <a:xfrm>
            <a:off x="9404418" y="4724621"/>
            <a:ext cx="799800" cy="38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sz="1836" dirty="0"/>
              <a:t>Issuer</a:t>
            </a:r>
          </a:p>
        </p:txBody>
      </p:sp>
      <p:sp>
        <p:nvSpPr>
          <p:cNvPr id="559401" name="Rectangle 297"/>
          <p:cNvSpPr>
            <a:spLocks noChangeArrowheads="1"/>
          </p:cNvSpPr>
          <p:nvPr/>
        </p:nvSpPr>
        <p:spPr bwMode="auto">
          <a:xfrm>
            <a:off x="1364635" y="4724621"/>
            <a:ext cx="1079502" cy="38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sz="1836" dirty="0"/>
              <a:t>Acquirer</a:t>
            </a:r>
          </a:p>
        </p:txBody>
      </p:sp>
      <p:grpSp>
        <p:nvGrpSpPr>
          <p:cNvPr id="559402" name="Group 298"/>
          <p:cNvGrpSpPr>
            <a:grpSpLocks/>
          </p:cNvGrpSpPr>
          <p:nvPr/>
        </p:nvGrpSpPr>
        <p:grpSpPr bwMode="auto">
          <a:xfrm>
            <a:off x="8167124" y="4024548"/>
            <a:ext cx="1465446" cy="1335760"/>
            <a:chOff x="567" y="1428"/>
            <a:chExt cx="1047" cy="1385"/>
          </a:xfrm>
        </p:grpSpPr>
        <p:sp>
          <p:nvSpPr>
            <p:cNvPr id="559403" name="Freeform 299"/>
            <p:cNvSpPr>
              <a:spLocks/>
            </p:cNvSpPr>
            <p:nvPr/>
          </p:nvSpPr>
          <p:spPr bwMode="auto">
            <a:xfrm>
              <a:off x="567" y="2268"/>
              <a:ext cx="693" cy="310"/>
            </a:xfrm>
            <a:custGeom>
              <a:avLst/>
              <a:gdLst>
                <a:gd name="T0" fmla="*/ 3898 w 3898"/>
                <a:gd name="T1" fmla="*/ 51 h 619"/>
                <a:gd name="T2" fmla="*/ 2214 w 3898"/>
                <a:gd name="T3" fmla="*/ 0 h 619"/>
                <a:gd name="T4" fmla="*/ 0 w 3898"/>
                <a:gd name="T5" fmla="*/ 17 h 619"/>
                <a:gd name="T6" fmla="*/ 0 w 3898"/>
                <a:gd name="T7" fmla="*/ 619 h 619"/>
                <a:gd name="T8" fmla="*/ 3898 w 3898"/>
                <a:gd name="T9" fmla="*/ 576 h 619"/>
                <a:gd name="T10" fmla="*/ 3898 w 3898"/>
                <a:gd name="T11" fmla="*/ 51 h 619"/>
                <a:gd name="T12" fmla="*/ 3898 w 3898"/>
                <a:gd name="T13" fmla="*/ 51 h 619"/>
              </a:gdLst>
              <a:ahLst/>
              <a:cxnLst>
                <a:cxn ang="0">
                  <a:pos x="T0" y="T1"/>
                </a:cxn>
                <a:cxn ang="0">
                  <a:pos x="T2" y="T3"/>
                </a:cxn>
                <a:cxn ang="0">
                  <a:pos x="T4" y="T5"/>
                </a:cxn>
                <a:cxn ang="0">
                  <a:pos x="T6" y="T7"/>
                </a:cxn>
                <a:cxn ang="0">
                  <a:pos x="T8" y="T9"/>
                </a:cxn>
                <a:cxn ang="0">
                  <a:pos x="T10" y="T11"/>
                </a:cxn>
                <a:cxn ang="0">
                  <a:pos x="T12" y="T13"/>
                </a:cxn>
              </a:cxnLst>
              <a:rect l="0" t="0" r="r" b="b"/>
              <a:pathLst>
                <a:path w="3898" h="619">
                  <a:moveTo>
                    <a:pt x="3898" y="51"/>
                  </a:moveTo>
                  <a:lnTo>
                    <a:pt x="2214" y="0"/>
                  </a:lnTo>
                  <a:lnTo>
                    <a:pt x="0" y="17"/>
                  </a:lnTo>
                  <a:lnTo>
                    <a:pt x="0" y="619"/>
                  </a:lnTo>
                  <a:lnTo>
                    <a:pt x="3898" y="576"/>
                  </a:lnTo>
                  <a:lnTo>
                    <a:pt x="3898" y="51"/>
                  </a:lnTo>
                  <a:lnTo>
                    <a:pt x="3898" y="51"/>
                  </a:lnTo>
                  <a:close/>
                </a:path>
              </a:pathLst>
            </a:custGeom>
            <a:solidFill>
              <a:srgbClr val="786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04" name="Freeform 300"/>
            <p:cNvSpPr>
              <a:spLocks/>
            </p:cNvSpPr>
            <p:nvPr/>
          </p:nvSpPr>
          <p:spPr bwMode="auto">
            <a:xfrm>
              <a:off x="567" y="1428"/>
              <a:ext cx="533" cy="814"/>
            </a:xfrm>
            <a:custGeom>
              <a:avLst/>
              <a:gdLst>
                <a:gd name="T0" fmla="*/ 0 w 1066"/>
                <a:gd name="T1" fmla="*/ 0 h 1627"/>
                <a:gd name="T2" fmla="*/ 1066 w 1066"/>
                <a:gd name="T3" fmla="*/ 114 h 1627"/>
                <a:gd name="T4" fmla="*/ 1066 w 1066"/>
                <a:gd name="T5" fmla="*/ 1601 h 1627"/>
                <a:gd name="T6" fmla="*/ 0 w 1066"/>
                <a:gd name="T7" fmla="*/ 1627 h 1627"/>
                <a:gd name="T8" fmla="*/ 0 w 1066"/>
                <a:gd name="T9" fmla="*/ 0 h 1627"/>
                <a:gd name="T10" fmla="*/ 0 w 1066"/>
                <a:gd name="T11" fmla="*/ 0 h 1627"/>
              </a:gdLst>
              <a:ahLst/>
              <a:cxnLst>
                <a:cxn ang="0">
                  <a:pos x="T0" y="T1"/>
                </a:cxn>
                <a:cxn ang="0">
                  <a:pos x="T2" y="T3"/>
                </a:cxn>
                <a:cxn ang="0">
                  <a:pos x="T4" y="T5"/>
                </a:cxn>
                <a:cxn ang="0">
                  <a:pos x="T6" y="T7"/>
                </a:cxn>
                <a:cxn ang="0">
                  <a:pos x="T8" y="T9"/>
                </a:cxn>
                <a:cxn ang="0">
                  <a:pos x="T10" y="T11"/>
                </a:cxn>
              </a:cxnLst>
              <a:rect l="0" t="0" r="r" b="b"/>
              <a:pathLst>
                <a:path w="1066" h="1627">
                  <a:moveTo>
                    <a:pt x="0" y="0"/>
                  </a:moveTo>
                  <a:lnTo>
                    <a:pt x="1066" y="114"/>
                  </a:lnTo>
                  <a:lnTo>
                    <a:pt x="1066" y="1601"/>
                  </a:lnTo>
                  <a:lnTo>
                    <a:pt x="0" y="1627"/>
                  </a:lnTo>
                  <a:lnTo>
                    <a:pt x="0" y="0"/>
                  </a:lnTo>
                  <a:lnTo>
                    <a:pt x="0" y="0"/>
                  </a:lnTo>
                  <a:close/>
                </a:path>
              </a:pathLst>
            </a:custGeom>
            <a:solidFill>
              <a:srgbClr val="C9C2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05" name="Freeform 301"/>
            <p:cNvSpPr>
              <a:spLocks/>
            </p:cNvSpPr>
            <p:nvPr/>
          </p:nvSpPr>
          <p:spPr bwMode="auto">
            <a:xfrm>
              <a:off x="567" y="1664"/>
              <a:ext cx="655" cy="560"/>
            </a:xfrm>
            <a:custGeom>
              <a:avLst/>
              <a:gdLst>
                <a:gd name="T0" fmla="*/ 0 w 1310"/>
                <a:gd name="T1" fmla="*/ 11 h 1119"/>
                <a:gd name="T2" fmla="*/ 530 w 1310"/>
                <a:gd name="T3" fmla="*/ 0 h 1119"/>
                <a:gd name="T4" fmla="*/ 1310 w 1310"/>
                <a:gd name="T5" fmla="*/ 541 h 1119"/>
                <a:gd name="T6" fmla="*/ 437 w 1310"/>
                <a:gd name="T7" fmla="*/ 1119 h 1119"/>
                <a:gd name="T8" fmla="*/ 0 w 1310"/>
                <a:gd name="T9" fmla="*/ 694 h 1119"/>
                <a:gd name="T10" fmla="*/ 0 w 1310"/>
                <a:gd name="T11" fmla="*/ 11 h 1119"/>
                <a:gd name="T12" fmla="*/ 0 w 1310"/>
                <a:gd name="T13" fmla="*/ 11 h 1119"/>
              </a:gdLst>
              <a:ahLst/>
              <a:cxnLst>
                <a:cxn ang="0">
                  <a:pos x="T0" y="T1"/>
                </a:cxn>
                <a:cxn ang="0">
                  <a:pos x="T2" y="T3"/>
                </a:cxn>
                <a:cxn ang="0">
                  <a:pos x="T4" y="T5"/>
                </a:cxn>
                <a:cxn ang="0">
                  <a:pos x="T6" y="T7"/>
                </a:cxn>
                <a:cxn ang="0">
                  <a:pos x="T8" y="T9"/>
                </a:cxn>
                <a:cxn ang="0">
                  <a:pos x="T10" y="T11"/>
                </a:cxn>
                <a:cxn ang="0">
                  <a:pos x="T12" y="T13"/>
                </a:cxn>
              </a:cxnLst>
              <a:rect l="0" t="0" r="r" b="b"/>
              <a:pathLst>
                <a:path w="1310" h="1119">
                  <a:moveTo>
                    <a:pt x="0" y="11"/>
                  </a:moveTo>
                  <a:lnTo>
                    <a:pt x="530" y="0"/>
                  </a:lnTo>
                  <a:lnTo>
                    <a:pt x="1310" y="541"/>
                  </a:lnTo>
                  <a:lnTo>
                    <a:pt x="437" y="1119"/>
                  </a:lnTo>
                  <a:lnTo>
                    <a:pt x="0" y="694"/>
                  </a:lnTo>
                  <a:lnTo>
                    <a:pt x="0" y="11"/>
                  </a:lnTo>
                  <a:lnTo>
                    <a:pt x="0" y="11"/>
                  </a:lnTo>
                  <a:close/>
                </a:path>
              </a:pathLst>
            </a:custGeom>
            <a:solidFill>
              <a:srgbClr val="EDE8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06" name="Freeform 302"/>
            <p:cNvSpPr>
              <a:spLocks/>
            </p:cNvSpPr>
            <p:nvPr/>
          </p:nvSpPr>
          <p:spPr bwMode="auto">
            <a:xfrm>
              <a:off x="567" y="1786"/>
              <a:ext cx="351" cy="332"/>
            </a:xfrm>
            <a:custGeom>
              <a:avLst/>
              <a:gdLst>
                <a:gd name="T0" fmla="*/ 0 w 701"/>
                <a:gd name="T1" fmla="*/ 66 h 663"/>
                <a:gd name="T2" fmla="*/ 629 w 701"/>
                <a:gd name="T3" fmla="*/ 663 h 663"/>
                <a:gd name="T4" fmla="*/ 701 w 701"/>
                <a:gd name="T5" fmla="*/ 603 h 663"/>
                <a:gd name="T6" fmla="*/ 0 w 701"/>
                <a:gd name="T7" fmla="*/ 0 h 663"/>
                <a:gd name="T8" fmla="*/ 0 w 701"/>
                <a:gd name="T9" fmla="*/ 66 h 663"/>
                <a:gd name="T10" fmla="*/ 0 w 701"/>
                <a:gd name="T11" fmla="*/ 66 h 663"/>
              </a:gdLst>
              <a:ahLst/>
              <a:cxnLst>
                <a:cxn ang="0">
                  <a:pos x="T0" y="T1"/>
                </a:cxn>
                <a:cxn ang="0">
                  <a:pos x="T2" y="T3"/>
                </a:cxn>
                <a:cxn ang="0">
                  <a:pos x="T4" y="T5"/>
                </a:cxn>
                <a:cxn ang="0">
                  <a:pos x="T6" y="T7"/>
                </a:cxn>
                <a:cxn ang="0">
                  <a:pos x="T8" y="T9"/>
                </a:cxn>
                <a:cxn ang="0">
                  <a:pos x="T10" y="T11"/>
                </a:cxn>
              </a:cxnLst>
              <a:rect l="0" t="0" r="r" b="b"/>
              <a:pathLst>
                <a:path w="701" h="663">
                  <a:moveTo>
                    <a:pt x="0" y="66"/>
                  </a:moveTo>
                  <a:lnTo>
                    <a:pt x="629" y="663"/>
                  </a:lnTo>
                  <a:lnTo>
                    <a:pt x="701" y="603"/>
                  </a:lnTo>
                  <a:lnTo>
                    <a:pt x="0" y="0"/>
                  </a:lnTo>
                  <a:lnTo>
                    <a:pt x="0" y="66"/>
                  </a:lnTo>
                  <a:lnTo>
                    <a:pt x="0" y="66"/>
                  </a:lnTo>
                  <a:close/>
                </a:path>
              </a:pathLst>
            </a:custGeom>
            <a:solidFill>
              <a:srgbClr val="C9C2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07" name="Freeform 303"/>
            <p:cNvSpPr>
              <a:spLocks/>
            </p:cNvSpPr>
            <p:nvPr/>
          </p:nvSpPr>
          <p:spPr bwMode="auto">
            <a:xfrm>
              <a:off x="567" y="1756"/>
              <a:ext cx="450" cy="219"/>
            </a:xfrm>
            <a:custGeom>
              <a:avLst/>
              <a:gdLst>
                <a:gd name="T0" fmla="*/ 0 w 901"/>
                <a:gd name="T1" fmla="*/ 331 h 437"/>
                <a:gd name="T2" fmla="*/ 829 w 901"/>
                <a:gd name="T3" fmla="*/ 0 h 437"/>
                <a:gd name="T4" fmla="*/ 901 w 901"/>
                <a:gd name="T5" fmla="*/ 32 h 437"/>
                <a:gd name="T6" fmla="*/ 0 w 901"/>
                <a:gd name="T7" fmla="*/ 437 h 437"/>
                <a:gd name="T8" fmla="*/ 0 w 901"/>
                <a:gd name="T9" fmla="*/ 331 h 437"/>
                <a:gd name="T10" fmla="*/ 0 w 901"/>
                <a:gd name="T11" fmla="*/ 331 h 437"/>
              </a:gdLst>
              <a:ahLst/>
              <a:cxnLst>
                <a:cxn ang="0">
                  <a:pos x="T0" y="T1"/>
                </a:cxn>
                <a:cxn ang="0">
                  <a:pos x="T2" y="T3"/>
                </a:cxn>
                <a:cxn ang="0">
                  <a:pos x="T4" y="T5"/>
                </a:cxn>
                <a:cxn ang="0">
                  <a:pos x="T6" y="T7"/>
                </a:cxn>
                <a:cxn ang="0">
                  <a:pos x="T8" y="T9"/>
                </a:cxn>
                <a:cxn ang="0">
                  <a:pos x="T10" y="T11"/>
                </a:cxn>
              </a:cxnLst>
              <a:rect l="0" t="0" r="r" b="b"/>
              <a:pathLst>
                <a:path w="901" h="437">
                  <a:moveTo>
                    <a:pt x="0" y="331"/>
                  </a:moveTo>
                  <a:lnTo>
                    <a:pt x="829" y="0"/>
                  </a:lnTo>
                  <a:lnTo>
                    <a:pt x="901" y="32"/>
                  </a:lnTo>
                  <a:lnTo>
                    <a:pt x="0" y="437"/>
                  </a:lnTo>
                  <a:lnTo>
                    <a:pt x="0" y="331"/>
                  </a:lnTo>
                  <a:lnTo>
                    <a:pt x="0" y="331"/>
                  </a:lnTo>
                  <a:close/>
                </a:path>
              </a:pathLst>
            </a:custGeom>
            <a:solidFill>
              <a:srgbClr val="C9C2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08" name="Freeform 304"/>
            <p:cNvSpPr>
              <a:spLocks/>
            </p:cNvSpPr>
            <p:nvPr/>
          </p:nvSpPr>
          <p:spPr bwMode="auto">
            <a:xfrm>
              <a:off x="567" y="1464"/>
              <a:ext cx="477" cy="111"/>
            </a:xfrm>
            <a:custGeom>
              <a:avLst/>
              <a:gdLst>
                <a:gd name="T0" fmla="*/ 0 w 954"/>
                <a:gd name="T1" fmla="*/ 0 h 220"/>
                <a:gd name="T2" fmla="*/ 908 w 954"/>
                <a:gd name="T3" fmla="*/ 102 h 220"/>
                <a:gd name="T4" fmla="*/ 907 w 954"/>
                <a:gd name="T5" fmla="*/ 102 h 220"/>
                <a:gd name="T6" fmla="*/ 905 w 954"/>
                <a:gd name="T7" fmla="*/ 106 h 220"/>
                <a:gd name="T8" fmla="*/ 903 w 954"/>
                <a:gd name="T9" fmla="*/ 110 h 220"/>
                <a:gd name="T10" fmla="*/ 903 w 954"/>
                <a:gd name="T11" fmla="*/ 119 h 220"/>
                <a:gd name="T12" fmla="*/ 901 w 954"/>
                <a:gd name="T13" fmla="*/ 127 h 220"/>
                <a:gd name="T14" fmla="*/ 901 w 954"/>
                <a:gd name="T15" fmla="*/ 138 h 220"/>
                <a:gd name="T16" fmla="*/ 903 w 954"/>
                <a:gd name="T17" fmla="*/ 150 h 220"/>
                <a:gd name="T18" fmla="*/ 908 w 954"/>
                <a:gd name="T19" fmla="*/ 161 h 220"/>
                <a:gd name="T20" fmla="*/ 912 w 954"/>
                <a:gd name="T21" fmla="*/ 173 h 220"/>
                <a:gd name="T22" fmla="*/ 918 w 954"/>
                <a:gd name="T23" fmla="*/ 182 h 220"/>
                <a:gd name="T24" fmla="*/ 926 w 954"/>
                <a:gd name="T25" fmla="*/ 192 h 220"/>
                <a:gd name="T26" fmla="*/ 935 w 954"/>
                <a:gd name="T27" fmla="*/ 201 h 220"/>
                <a:gd name="T28" fmla="*/ 941 w 954"/>
                <a:gd name="T29" fmla="*/ 207 h 220"/>
                <a:gd name="T30" fmla="*/ 947 w 954"/>
                <a:gd name="T31" fmla="*/ 214 h 220"/>
                <a:gd name="T32" fmla="*/ 952 w 954"/>
                <a:gd name="T33" fmla="*/ 216 h 220"/>
                <a:gd name="T34" fmla="*/ 954 w 954"/>
                <a:gd name="T35" fmla="*/ 220 h 220"/>
                <a:gd name="T36" fmla="*/ 952 w 954"/>
                <a:gd name="T37" fmla="*/ 220 h 220"/>
                <a:gd name="T38" fmla="*/ 947 w 954"/>
                <a:gd name="T39" fmla="*/ 220 h 220"/>
                <a:gd name="T40" fmla="*/ 939 w 954"/>
                <a:gd name="T41" fmla="*/ 220 h 220"/>
                <a:gd name="T42" fmla="*/ 929 w 954"/>
                <a:gd name="T43" fmla="*/ 220 h 220"/>
                <a:gd name="T44" fmla="*/ 918 w 954"/>
                <a:gd name="T45" fmla="*/ 220 h 220"/>
                <a:gd name="T46" fmla="*/ 905 w 954"/>
                <a:gd name="T47" fmla="*/ 216 h 220"/>
                <a:gd name="T48" fmla="*/ 893 w 954"/>
                <a:gd name="T49" fmla="*/ 212 h 220"/>
                <a:gd name="T50" fmla="*/ 884 w 954"/>
                <a:gd name="T51" fmla="*/ 207 h 220"/>
                <a:gd name="T52" fmla="*/ 874 w 954"/>
                <a:gd name="T53" fmla="*/ 195 h 220"/>
                <a:gd name="T54" fmla="*/ 867 w 954"/>
                <a:gd name="T55" fmla="*/ 184 h 220"/>
                <a:gd name="T56" fmla="*/ 863 w 954"/>
                <a:gd name="T57" fmla="*/ 171 h 220"/>
                <a:gd name="T58" fmla="*/ 863 w 954"/>
                <a:gd name="T59" fmla="*/ 159 h 220"/>
                <a:gd name="T60" fmla="*/ 859 w 954"/>
                <a:gd name="T61" fmla="*/ 148 h 220"/>
                <a:gd name="T62" fmla="*/ 859 w 954"/>
                <a:gd name="T63" fmla="*/ 138 h 220"/>
                <a:gd name="T64" fmla="*/ 859 w 954"/>
                <a:gd name="T65" fmla="*/ 131 h 220"/>
                <a:gd name="T66" fmla="*/ 861 w 954"/>
                <a:gd name="T67" fmla="*/ 131 h 220"/>
                <a:gd name="T68" fmla="*/ 0 w 954"/>
                <a:gd name="T69" fmla="*/ 47 h 220"/>
                <a:gd name="T70" fmla="*/ 0 w 954"/>
                <a:gd name="T71" fmla="*/ 0 h 220"/>
                <a:gd name="T72" fmla="*/ 0 w 954"/>
                <a:gd name="T7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4" h="220">
                  <a:moveTo>
                    <a:pt x="0" y="0"/>
                  </a:moveTo>
                  <a:lnTo>
                    <a:pt x="908" y="102"/>
                  </a:lnTo>
                  <a:lnTo>
                    <a:pt x="907" y="102"/>
                  </a:lnTo>
                  <a:lnTo>
                    <a:pt x="905" y="106"/>
                  </a:lnTo>
                  <a:lnTo>
                    <a:pt x="903" y="110"/>
                  </a:lnTo>
                  <a:lnTo>
                    <a:pt x="903" y="119"/>
                  </a:lnTo>
                  <a:lnTo>
                    <a:pt x="901" y="127"/>
                  </a:lnTo>
                  <a:lnTo>
                    <a:pt x="901" y="138"/>
                  </a:lnTo>
                  <a:lnTo>
                    <a:pt x="903" y="150"/>
                  </a:lnTo>
                  <a:lnTo>
                    <a:pt x="908" y="161"/>
                  </a:lnTo>
                  <a:lnTo>
                    <a:pt x="912" y="173"/>
                  </a:lnTo>
                  <a:lnTo>
                    <a:pt x="918" y="182"/>
                  </a:lnTo>
                  <a:lnTo>
                    <a:pt x="926" y="192"/>
                  </a:lnTo>
                  <a:lnTo>
                    <a:pt x="935" y="201"/>
                  </a:lnTo>
                  <a:lnTo>
                    <a:pt x="941" y="207"/>
                  </a:lnTo>
                  <a:lnTo>
                    <a:pt x="947" y="214"/>
                  </a:lnTo>
                  <a:lnTo>
                    <a:pt x="952" y="216"/>
                  </a:lnTo>
                  <a:lnTo>
                    <a:pt x="954" y="220"/>
                  </a:lnTo>
                  <a:lnTo>
                    <a:pt x="952" y="220"/>
                  </a:lnTo>
                  <a:lnTo>
                    <a:pt x="947" y="220"/>
                  </a:lnTo>
                  <a:lnTo>
                    <a:pt x="939" y="220"/>
                  </a:lnTo>
                  <a:lnTo>
                    <a:pt x="929" y="220"/>
                  </a:lnTo>
                  <a:lnTo>
                    <a:pt x="918" y="220"/>
                  </a:lnTo>
                  <a:lnTo>
                    <a:pt x="905" y="216"/>
                  </a:lnTo>
                  <a:lnTo>
                    <a:pt x="893" y="212"/>
                  </a:lnTo>
                  <a:lnTo>
                    <a:pt x="884" y="207"/>
                  </a:lnTo>
                  <a:lnTo>
                    <a:pt x="874" y="195"/>
                  </a:lnTo>
                  <a:lnTo>
                    <a:pt x="867" y="184"/>
                  </a:lnTo>
                  <a:lnTo>
                    <a:pt x="863" y="171"/>
                  </a:lnTo>
                  <a:lnTo>
                    <a:pt x="863" y="159"/>
                  </a:lnTo>
                  <a:lnTo>
                    <a:pt x="859" y="148"/>
                  </a:lnTo>
                  <a:lnTo>
                    <a:pt x="859" y="138"/>
                  </a:lnTo>
                  <a:lnTo>
                    <a:pt x="859" y="131"/>
                  </a:lnTo>
                  <a:lnTo>
                    <a:pt x="861" y="131"/>
                  </a:lnTo>
                  <a:lnTo>
                    <a:pt x="0" y="47"/>
                  </a:lnTo>
                  <a:lnTo>
                    <a:pt x="0" y="0"/>
                  </a:lnTo>
                  <a:lnTo>
                    <a:pt x="0" y="0"/>
                  </a:lnTo>
                  <a:close/>
                </a:path>
              </a:pathLst>
            </a:custGeom>
            <a:solidFill>
              <a:srgbClr val="A69C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09" name="Freeform 305"/>
            <p:cNvSpPr>
              <a:spLocks/>
            </p:cNvSpPr>
            <p:nvPr/>
          </p:nvSpPr>
          <p:spPr bwMode="auto">
            <a:xfrm>
              <a:off x="1055" y="1601"/>
              <a:ext cx="25" cy="200"/>
            </a:xfrm>
            <a:custGeom>
              <a:avLst/>
              <a:gdLst>
                <a:gd name="T0" fmla="*/ 8 w 49"/>
                <a:gd name="T1" fmla="*/ 0 h 399"/>
                <a:gd name="T2" fmla="*/ 49 w 49"/>
                <a:gd name="T3" fmla="*/ 67 h 399"/>
                <a:gd name="T4" fmla="*/ 42 w 49"/>
                <a:gd name="T5" fmla="*/ 399 h 399"/>
                <a:gd name="T6" fmla="*/ 0 w 49"/>
                <a:gd name="T7" fmla="*/ 304 h 399"/>
                <a:gd name="T8" fmla="*/ 8 w 49"/>
                <a:gd name="T9" fmla="*/ 0 h 399"/>
                <a:gd name="T10" fmla="*/ 8 w 49"/>
                <a:gd name="T11" fmla="*/ 0 h 399"/>
              </a:gdLst>
              <a:ahLst/>
              <a:cxnLst>
                <a:cxn ang="0">
                  <a:pos x="T0" y="T1"/>
                </a:cxn>
                <a:cxn ang="0">
                  <a:pos x="T2" y="T3"/>
                </a:cxn>
                <a:cxn ang="0">
                  <a:pos x="T4" y="T5"/>
                </a:cxn>
                <a:cxn ang="0">
                  <a:pos x="T6" y="T7"/>
                </a:cxn>
                <a:cxn ang="0">
                  <a:pos x="T8" y="T9"/>
                </a:cxn>
                <a:cxn ang="0">
                  <a:pos x="T10" y="T11"/>
                </a:cxn>
              </a:cxnLst>
              <a:rect l="0" t="0" r="r" b="b"/>
              <a:pathLst>
                <a:path w="49" h="399">
                  <a:moveTo>
                    <a:pt x="8" y="0"/>
                  </a:moveTo>
                  <a:lnTo>
                    <a:pt x="49" y="67"/>
                  </a:lnTo>
                  <a:lnTo>
                    <a:pt x="42" y="399"/>
                  </a:lnTo>
                  <a:lnTo>
                    <a:pt x="0" y="304"/>
                  </a:lnTo>
                  <a:lnTo>
                    <a:pt x="8" y="0"/>
                  </a:lnTo>
                  <a:lnTo>
                    <a:pt x="8" y="0"/>
                  </a:lnTo>
                  <a:close/>
                </a:path>
              </a:pathLst>
            </a:custGeom>
            <a:solidFill>
              <a:srgbClr val="A69C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10" name="Freeform 306"/>
            <p:cNvSpPr>
              <a:spLocks/>
            </p:cNvSpPr>
            <p:nvPr/>
          </p:nvSpPr>
          <p:spPr bwMode="auto">
            <a:xfrm>
              <a:off x="1024" y="1600"/>
              <a:ext cx="14" cy="188"/>
            </a:xfrm>
            <a:custGeom>
              <a:avLst/>
              <a:gdLst>
                <a:gd name="T0" fmla="*/ 29 w 29"/>
                <a:gd name="T1" fmla="*/ 0 h 377"/>
                <a:gd name="T2" fmla="*/ 23 w 29"/>
                <a:gd name="T3" fmla="*/ 377 h 377"/>
                <a:gd name="T4" fmla="*/ 0 w 29"/>
                <a:gd name="T5" fmla="*/ 280 h 377"/>
                <a:gd name="T6" fmla="*/ 4 w 29"/>
                <a:gd name="T7" fmla="*/ 33 h 377"/>
                <a:gd name="T8" fmla="*/ 29 w 29"/>
                <a:gd name="T9" fmla="*/ 0 h 377"/>
                <a:gd name="T10" fmla="*/ 29 w 29"/>
                <a:gd name="T11" fmla="*/ 0 h 377"/>
              </a:gdLst>
              <a:ahLst/>
              <a:cxnLst>
                <a:cxn ang="0">
                  <a:pos x="T0" y="T1"/>
                </a:cxn>
                <a:cxn ang="0">
                  <a:pos x="T2" y="T3"/>
                </a:cxn>
                <a:cxn ang="0">
                  <a:pos x="T4" y="T5"/>
                </a:cxn>
                <a:cxn ang="0">
                  <a:pos x="T6" y="T7"/>
                </a:cxn>
                <a:cxn ang="0">
                  <a:pos x="T8" y="T9"/>
                </a:cxn>
                <a:cxn ang="0">
                  <a:pos x="T10" y="T11"/>
                </a:cxn>
              </a:cxnLst>
              <a:rect l="0" t="0" r="r" b="b"/>
              <a:pathLst>
                <a:path w="29" h="377">
                  <a:moveTo>
                    <a:pt x="29" y="0"/>
                  </a:moveTo>
                  <a:lnTo>
                    <a:pt x="23" y="377"/>
                  </a:lnTo>
                  <a:lnTo>
                    <a:pt x="0" y="280"/>
                  </a:lnTo>
                  <a:lnTo>
                    <a:pt x="4" y="33"/>
                  </a:lnTo>
                  <a:lnTo>
                    <a:pt x="29" y="0"/>
                  </a:lnTo>
                  <a:lnTo>
                    <a:pt x="29" y="0"/>
                  </a:lnTo>
                  <a:close/>
                </a:path>
              </a:pathLst>
            </a:custGeom>
            <a:solidFill>
              <a:srgbClr val="EDE8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11" name="Freeform 307"/>
            <p:cNvSpPr>
              <a:spLocks/>
            </p:cNvSpPr>
            <p:nvPr/>
          </p:nvSpPr>
          <p:spPr bwMode="auto">
            <a:xfrm>
              <a:off x="575" y="2518"/>
              <a:ext cx="1039" cy="295"/>
            </a:xfrm>
            <a:custGeom>
              <a:avLst/>
              <a:gdLst>
                <a:gd name="T0" fmla="*/ 0 w 3902"/>
                <a:gd name="T1" fmla="*/ 591 h 591"/>
                <a:gd name="T2" fmla="*/ 3902 w 3902"/>
                <a:gd name="T3" fmla="*/ 477 h 591"/>
                <a:gd name="T4" fmla="*/ 3902 w 3902"/>
                <a:gd name="T5" fmla="*/ 165 h 591"/>
                <a:gd name="T6" fmla="*/ 3016 w 3902"/>
                <a:gd name="T7" fmla="*/ 0 h 591"/>
                <a:gd name="T8" fmla="*/ 0 w 3902"/>
                <a:gd name="T9" fmla="*/ 13 h 591"/>
                <a:gd name="T10" fmla="*/ 0 w 3902"/>
                <a:gd name="T11" fmla="*/ 591 h 591"/>
                <a:gd name="T12" fmla="*/ 0 w 3902"/>
                <a:gd name="T13" fmla="*/ 591 h 591"/>
              </a:gdLst>
              <a:ahLst/>
              <a:cxnLst>
                <a:cxn ang="0">
                  <a:pos x="T0" y="T1"/>
                </a:cxn>
                <a:cxn ang="0">
                  <a:pos x="T2" y="T3"/>
                </a:cxn>
                <a:cxn ang="0">
                  <a:pos x="T4" y="T5"/>
                </a:cxn>
                <a:cxn ang="0">
                  <a:pos x="T6" y="T7"/>
                </a:cxn>
                <a:cxn ang="0">
                  <a:pos x="T8" y="T9"/>
                </a:cxn>
                <a:cxn ang="0">
                  <a:pos x="T10" y="T11"/>
                </a:cxn>
                <a:cxn ang="0">
                  <a:pos x="T12" y="T13"/>
                </a:cxn>
              </a:cxnLst>
              <a:rect l="0" t="0" r="r" b="b"/>
              <a:pathLst>
                <a:path w="3902" h="591">
                  <a:moveTo>
                    <a:pt x="0" y="591"/>
                  </a:moveTo>
                  <a:lnTo>
                    <a:pt x="3902" y="477"/>
                  </a:lnTo>
                  <a:lnTo>
                    <a:pt x="3902" y="165"/>
                  </a:lnTo>
                  <a:lnTo>
                    <a:pt x="3016" y="0"/>
                  </a:lnTo>
                  <a:lnTo>
                    <a:pt x="0" y="13"/>
                  </a:lnTo>
                  <a:lnTo>
                    <a:pt x="0" y="591"/>
                  </a:lnTo>
                  <a:lnTo>
                    <a:pt x="0" y="591"/>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12" name="Freeform 308"/>
            <p:cNvSpPr>
              <a:spLocks/>
            </p:cNvSpPr>
            <p:nvPr/>
          </p:nvSpPr>
          <p:spPr bwMode="auto">
            <a:xfrm>
              <a:off x="567" y="2573"/>
              <a:ext cx="756" cy="214"/>
            </a:xfrm>
            <a:custGeom>
              <a:avLst/>
              <a:gdLst>
                <a:gd name="T0" fmla="*/ 4 w 1513"/>
                <a:gd name="T1" fmla="*/ 367 h 428"/>
                <a:gd name="T2" fmla="*/ 42 w 1513"/>
                <a:gd name="T3" fmla="*/ 367 h 428"/>
                <a:gd name="T4" fmla="*/ 72 w 1513"/>
                <a:gd name="T5" fmla="*/ 367 h 428"/>
                <a:gd name="T6" fmla="*/ 105 w 1513"/>
                <a:gd name="T7" fmla="*/ 367 h 428"/>
                <a:gd name="T8" fmla="*/ 143 w 1513"/>
                <a:gd name="T9" fmla="*/ 367 h 428"/>
                <a:gd name="T10" fmla="*/ 181 w 1513"/>
                <a:gd name="T11" fmla="*/ 367 h 428"/>
                <a:gd name="T12" fmla="*/ 217 w 1513"/>
                <a:gd name="T13" fmla="*/ 369 h 428"/>
                <a:gd name="T14" fmla="*/ 249 w 1513"/>
                <a:gd name="T15" fmla="*/ 369 h 428"/>
                <a:gd name="T16" fmla="*/ 279 w 1513"/>
                <a:gd name="T17" fmla="*/ 369 h 428"/>
                <a:gd name="T18" fmla="*/ 314 w 1513"/>
                <a:gd name="T19" fmla="*/ 371 h 428"/>
                <a:gd name="T20" fmla="*/ 354 w 1513"/>
                <a:gd name="T21" fmla="*/ 372 h 428"/>
                <a:gd name="T22" fmla="*/ 488 w 1513"/>
                <a:gd name="T23" fmla="*/ 293 h 428"/>
                <a:gd name="T24" fmla="*/ 585 w 1513"/>
                <a:gd name="T25" fmla="*/ 428 h 428"/>
                <a:gd name="T26" fmla="*/ 618 w 1513"/>
                <a:gd name="T27" fmla="*/ 424 h 428"/>
                <a:gd name="T28" fmla="*/ 646 w 1513"/>
                <a:gd name="T29" fmla="*/ 424 h 428"/>
                <a:gd name="T30" fmla="*/ 677 w 1513"/>
                <a:gd name="T31" fmla="*/ 420 h 428"/>
                <a:gd name="T32" fmla="*/ 717 w 1513"/>
                <a:gd name="T33" fmla="*/ 420 h 428"/>
                <a:gd name="T34" fmla="*/ 758 w 1513"/>
                <a:gd name="T35" fmla="*/ 416 h 428"/>
                <a:gd name="T36" fmla="*/ 804 w 1513"/>
                <a:gd name="T37" fmla="*/ 414 h 428"/>
                <a:gd name="T38" fmla="*/ 851 w 1513"/>
                <a:gd name="T39" fmla="*/ 410 h 428"/>
                <a:gd name="T40" fmla="*/ 901 w 1513"/>
                <a:gd name="T41" fmla="*/ 409 h 428"/>
                <a:gd name="T42" fmla="*/ 952 w 1513"/>
                <a:gd name="T43" fmla="*/ 407 h 428"/>
                <a:gd name="T44" fmla="*/ 1004 w 1513"/>
                <a:gd name="T45" fmla="*/ 405 h 428"/>
                <a:gd name="T46" fmla="*/ 1053 w 1513"/>
                <a:gd name="T47" fmla="*/ 401 h 428"/>
                <a:gd name="T48" fmla="*/ 1104 w 1513"/>
                <a:gd name="T49" fmla="*/ 399 h 428"/>
                <a:gd name="T50" fmla="*/ 1150 w 1513"/>
                <a:gd name="T51" fmla="*/ 395 h 428"/>
                <a:gd name="T52" fmla="*/ 1195 w 1513"/>
                <a:gd name="T53" fmla="*/ 393 h 428"/>
                <a:gd name="T54" fmla="*/ 1235 w 1513"/>
                <a:gd name="T55" fmla="*/ 390 h 428"/>
                <a:gd name="T56" fmla="*/ 1273 w 1513"/>
                <a:gd name="T57" fmla="*/ 390 h 428"/>
                <a:gd name="T58" fmla="*/ 1310 w 1513"/>
                <a:gd name="T59" fmla="*/ 386 h 428"/>
                <a:gd name="T60" fmla="*/ 1342 w 1513"/>
                <a:gd name="T61" fmla="*/ 386 h 428"/>
                <a:gd name="T62" fmla="*/ 1378 w 1513"/>
                <a:gd name="T63" fmla="*/ 382 h 428"/>
                <a:gd name="T64" fmla="*/ 1425 w 1513"/>
                <a:gd name="T65" fmla="*/ 380 h 428"/>
                <a:gd name="T66" fmla="*/ 1462 w 1513"/>
                <a:gd name="T67" fmla="*/ 376 h 428"/>
                <a:gd name="T68" fmla="*/ 1488 w 1513"/>
                <a:gd name="T69" fmla="*/ 374 h 428"/>
                <a:gd name="T70" fmla="*/ 1511 w 1513"/>
                <a:gd name="T71" fmla="*/ 374 h 428"/>
                <a:gd name="T72" fmla="*/ 1501 w 1513"/>
                <a:gd name="T73" fmla="*/ 365 h 428"/>
                <a:gd name="T74" fmla="*/ 1462 w 1513"/>
                <a:gd name="T75" fmla="*/ 338 h 428"/>
                <a:gd name="T76" fmla="*/ 1429 w 1513"/>
                <a:gd name="T77" fmla="*/ 317 h 428"/>
                <a:gd name="T78" fmla="*/ 1387 w 1513"/>
                <a:gd name="T79" fmla="*/ 293 h 428"/>
                <a:gd name="T80" fmla="*/ 1338 w 1513"/>
                <a:gd name="T81" fmla="*/ 266 h 428"/>
                <a:gd name="T82" fmla="*/ 1289 w 1513"/>
                <a:gd name="T83" fmla="*/ 241 h 428"/>
                <a:gd name="T84" fmla="*/ 1258 w 1513"/>
                <a:gd name="T85" fmla="*/ 226 h 428"/>
                <a:gd name="T86" fmla="*/ 1226 w 1513"/>
                <a:gd name="T87" fmla="*/ 213 h 428"/>
                <a:gd name="T88" fmla="*/ 1192 w 1513"/>
                <a:gd name="T89" fmla="*/ 198 h 428"/>
                <a:gd name="T90" fmla="*/ 1157 w 1513"/>
                <a:gd name="T91" fmla="*/ 184 h 428"/>
                <a:gd name="T92" fmla="*/ 1121 w 1513"/>
                <a:gd name="T93" fmla="*/ 169 h 428"/>
                <a:gd name="T94" fmla="*/ 1087 w 1513"/>
                <a:gd name="T95" fmla="*/ 158 h 428"/>
                <a:gd name="T96" fmla="*/ 1051 w 1513"/>
                <a:gd name="T97" fmla="*/ 144 h 428"/>
                <a:gd name="T98" fmla="*/ 1015 w 1513"/>
                <a:gd name="T99" fmla="*/ 133 h 428"/>
                <a:gd name="T100" fmla="*/ 983 w 1513"/>
                <a:gd name="T101" fmla="*/ 123 h 428"/>
                <a:gd name="T102" fmla="*/ 952 w 1513"/>
                <a:gd name="T103" fmla="*/ 112 h 428"/>
                <a:gd name="T104" fmla="*/ 914 w 1513"/>
                <a:gd name="T105" fmla="*/ 103 h 428"/>
                <a:gd name="T106" fmla="*/ 863 w 1513"/>
                <a:gd name="T107" fmla="*/ 87 h 428"/>
                <a:gd name="T108" fmla="*/ 829 w 1513"/>
                <a:gd name="T109" fmla="*/ 76 h 428"/>
                <a:gd name="T110" fmla="*/ 884 w 1513"/>
                <a:gd name="T111"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3" h="428">
                  <a:moveTo>
                    <a:pt x="0" y="369"/>
                  </a:moveTo>
                  <a:lnTo>
                    <a:pt x="0" y="367"/>
                  </a:lnTo>
                  <a:lnTo>
                    <a:pt x="0" y="367"/>
                  </a:lnTo>
                  <a:lnTo>
                    <a:pt x="4" y="367"/>
                  </a:lnTo>
                  <a:lnTo>
                    <a:pt x="11" y="367"/>
                  </a:lnTo>
                  <a:lnTo>
                    <a:pt x="23" y="367"/>
                  </a:lnTo>
                  <a:lnTo>
                    <a:pt x="34" y="367"/>
                  </a:lnTo>
                  <a:lnTo>
                    <a:pt x="42" y="367"/>
                  </a:lnTo>
                  <a:lnTo>
                    <a:pt x="49" y="367"/>
                  </a:lnTo>
                  <a:lnTo>
                    <a:pt x="57" y="367"/>
                  </a:lnTo>
                  <a:lnTo>
                    <a:pt x="65" y="367"/>
                  </a:lnTo>
                  <a:lnTo>
                    <a:pt x="72" y="367"/>
                  </a:lnTo>
                  <a:lnTo>
                    <a:pt x="80" y="367"/>
                  </a:lnTo>
                  <a:lnTo>
                    <a:pt x="87" y="367"/>
                  </a:lnTo>
                  <a:lnTo>
                    <a:pt x="97" y="367"/>
                  </a:lnTo>
                  <a:lnTo>
                    <a:pt x="105" y="367"/>
                  </a:lnTo>
                  <a:lnTo>
                    <a:pt x="114" y="367"/>
                  </a:lnTo>
                  <a:lnTo>
                    <a:pt x="124" y="367"/>
                  </a:lnTo>
                  <a:lnTo>
                    <a:pt x="133" y="367"/>
                  </a:lnTo>
                  <a:lnTo>
                    <a:pt x="143" y="367"/>
                  </a:lnTo>
                  <a:lnTo>
                    <a:pt x="152" y="367"/>
                  </a:lnTo>
                  <a:lnTo>
                    <a:pt x="160" y="367"/>
                  </a:lnTo>
                  <a:lnTo>
                    <a:pt x="171" y="367"/>
                  </a:lnTo>
                  <a:lnTo>
                    <a:pt x="181" y="367"/>
                  </a:lnTo>
                  <a:lnTo>
                    <a:pt x="188" y="367"/>
                  </a:lnTo>
                  <a:lnTo>
                    <a:pt x="198" y="367"/>
                  </a:lnTo>
                  <a:lnTo>
                    <a:pt x="209" y="369"/>
                  </a:lnTo>
                  <a:lnTo>
                    <a:pt x="217" y="369"/>
                  </a:lnTo>
                  <a:lnTo>
                    <a:pt x="224" y="369"/>
                  </a:lnTo>
                  <a:lnTo>
                    <a:pt x="232" y="369"/>
                  </a:lnTo>
                  <a:lnTo>
                    <a:pt x="241" y="369"/>
                  </a:lnTo>
                  <a:lnTo>
                    <a:pt x="249" y="369"/>
                  </a:lnTo>
                  <a:lnTo>
                    <a:pt x="257" y="369"/>
                  </a:lnTo>
                  <a:lnTo>
                    <a:pt x="264" y="369"/>
                  </a:lnTo>
                  <a:lnTo>
                    <a:pt x="274" y="369"/>
                  </a:lnTo>
                  <a:lnTo>
                    <a:pt x="279" y="369"/>
                  </a:lnTo>
                  <a:lnTo>
                    <a:pt x="287" y="369"/>
                  </a:lnTo>
                  <a:lnTo>
                    <a:pt x="295" y="369"/>
                  </a:lnTo>
                  <a:lnTo>
                    <a:pt x="302" y="371"/>
                  </a:lnTo>
                  <a:lnTo>
                    <a:pt x="314" y="371"/>
                  </a:lnTo>
                  <a:lnTo>
                    <a:pt x="327" y="372"/>
                  </a:lnTo>
                  <a:lnTo>
                    <a:pt x="336" y="372"/>
                  </a:lnTo>
                  <a:lnTo>
                    <a:pt x="344" y="372"/>
                  </a:lnTo>
                  <a:lnTo>
                    <a:pt x="354" y="372"/>
                  </a:lnTo>
                  <a:lnTo>
                    <a:pt x="361" y="372"/>
                  </a:lnTo>
                  <a:lnTo>
                    <a:pt x="369" y="372"/>
                  </a:lnTo>
                  <a:lnTo>
                    <a:pt x="374" y="374"/>
                  </a:lnTo>
                  <a:lnTo>
                    <a:pt x="488" y="293"/>
                  </a:lnTo>
                  <a:lnTo>
                    <a:pt x="578" y="428"/>
                  </a:lnTo>
                  <a:lnTo>
                    <a:pt x="578" y="428"/>
                  </a:lnTo>
                  <a:lnTo>
                    <a:pt x="582" y="428"/>
                  </a:lnTo>
                  <a:lnTo>
                    <a:pt x="585" y="428"/>
                  </a:lnTo>
                  <a:lnTo>
                    <a:pt x="593" y="428"/>
                  </a:lnTo>
                  <a:lnTo>
                    <a:pt x="602" y="426"/>
                  </a:lnTo>
                  <a:lnTo>
                    <a:pt x="612" y="426"/>
                  </a:lnTo>
                  <a:lnTo>
                    <a:pt x="618" y="424"/>
                  </a:lnTo>
                  <a:lnTo>
                    <a:pt x="623" y="424"/>
                  </a:lnTo>
                  <a:lnTo>
                    <a:pt x="631" y="424"/>
                  </a:lnTo>
                  <a:lnTo>
                    <a:pt x="639" y="424"/>
                  </a:lnTo>
                  <a:lnTo>
                    <a:pt x="646" y="424"/>
                  </a:lnTo>
                  <a:lnTo>
                    <a:pt x="654" y="424"/>
                  </a:lnTo>
                  <a:lnTo>
                    <a:pt x="661" y="422"/>
                  </a:lnTo>
                  <a:lnTo>
                    <a:pt x="669" y="422"/>
                  </a:lnTo>
                  <a:lnTo>
                    <a:pt x="677" y="420"/>
                  </a:lnTo>
                  <a:lnTo>
                    <a:pt x="688" y="420"/>
                  </a:lnTo>
                  <a:lnTo>
                    <a:pt x="698" y="420"/>
                  </a:lnTo>
                  <a:lnTo>
                    <a:pt x="707" y="420"/>
                  </a:lnTo>
                  <a:lnTo>
                    <a:pt x="717" y="420"/>
                  </a:lnTo>
                  <a:lnTo>
                    <a:pt x="728" y="420"/>
                  </a:lnTo>
                  <a:lnTo>
                    <a:pt x="737" y="418"/>
                  </a:lnTo>
                  <a:lnTo>
                    <a:pt x="749" y="418"/>
                  </a:lnTo>
                  <a:lnTo>
                    <a:pt x="758" y="416"/>
                  </a:lnTo>
                  <a:lnTo>
                    <a:pt x="770" y="416"/>
                  </a:lnTo>
                  <a:lnTo>
                    <a:pt x="783" y="416"/>
                  </a:lnTo>
                  <a:lnTo>
                    <a:pt x="794" y="416"/>
                  </a:lnTo>
                  <a:lnTo>
                    <a:pt x="804" y="414"/>
                  </a:lnTo>
                  <a:lnTo>
                    <a:pt x="817" y="414"/>
                  </a:lnTo>
                  <a:lnTo>
                    <a:pt x="829" y="412"/>
                  </a:lnTo>
                  <a:lnTo>
                    <a:pt x="840" y="412"/>
                  </a:lnTo>
                  <a:lnTo>
                    <a:pt x="851" y="410"/>
                  </a:lnTo>
                  <a:lnTo>
                    <a:pt x="865" y="410"/>
                  </a:lnTo>
                  <a:lnTo>
                    <a:pt x="876" y="410"/>
                  </a:lnTo>
                  <a:lnTo>
                    <a:pt x="889" y="410"/>
                  </a:lnTo>
                  <a:lnTo>
                    <a:pt x="901" y="409"/>
                  </a:lnTo>
                  <a:lnTo>
                    <a:pt x="914" y="409"/>
                  </a:lnTo>
                  <a:lnTo>
                    <a:pt x="928" y="407"/>
                  </a:lnTo>
                  <a:lnTo>
                    <a:pt x="941" y="407"/>
                  </a:lnTo>
                  <a:lnTo>
                    <a:pt x="952" y="407"/>
                  </a:lnTo>
                  <a:lnTo>
                    <a:pt x="966" y="407"/>
                  </a:lnTo>
                  <a:lnTo>
                    <a:pt x="979" y="407"/>
                  </a:lnTo>
                  <a:lnTo>
                    <a:pt x="992" y="407"/>
                  </a:lnTo>
                  <a:lnTo>
                    <a:pt x="1004" y="405"/>
                  </a:lnTo>
                  <a:lnTo>
                    <a:pt x="1017" y="403"/>
                  </a:lnTo>
                  <a:lnTo>
                    <a:pt x="1028" y="403"/>
                  </a:lnTo>
                  <a:lnTo>
                    <a:pt x="1042" y="403"/>
                  </a:lnTo>
                  <a:lnTo>
                    <a:pt x="1053" y="401"/>
                  </a:lnTo>
                  <a:lnTo>
                    <a:pt x="1066" y="401"/>
                  </a:lnTo>
                  <a:lnTo>
                    <a:pt x="1078" y="399"/>
                  </a:lnTo>
                  <a:lnTo>
                    <a:pt x="1091" y="399"/>
                  </a:lnTo>
                  <a:lnTo>
                    <a:pt x="1104" y="399"/>
                  </a:lnTo>
                  <a:lnTo>
                    <a:pt x="1116" y="399"/>
                  </a:lnTo>
                  <a:lnTo>
                    <a:pt x="1127" y="397"/>
                  </a:lnTo>
                  <a:lnTo>
                    <a:pt x="1138" y="397"/>
                  </a:lnTo>
                  <a:lnTo>
                    <a:pt x="1150" y="395"/>
                  </a:lnTo>
                  <a:lnTo>
                    <a:pt x="1161" y="395"/>
                  </a:lnTo>
                  <a:lnTo>
                    <a:pt x="1175" y="395"/>
                  </a:lnTo>
                  <a:lnTo>
                    <a:pt x="1186" y="395"/>
                  </a:lnTo>
                  <a:lnTo>
                    <a:pt x="1195" y="393"/>
                  </a:lnTo>
                  <a:lnTo>
                    <a:pt x="1205" y="393"/>
                  </a:lnTo>
                  <a:lnTo>
                    <a:pt x="1216" y="391"/>
                  </a:lnTo>
                  <a:lnTo>
                    <a:pt x="1226" y="391"/>
                  </a:lnTo>
                  <a:lnTo>
                    <a:pt x="1235" y="390"/>
                  </a:lnTo>
                  <a:lnTo>
                    <a:pt x="1247" y="390"/>
                  </a:lnTo>
                  <a:lnTo>
                    <a:pt x="1254" y="390"/>
                  </a:lnTo>
                  <a:lnTo>
                    <a:pt x="1266" y="390"/>
                  </a:lnTo>
                  <a:lnTo>
                    <a:pt x="1273" y="390"/>
                  </a:lnTo>
                  <a:lnTo>
                    <a:pt x="1283" y="390"/>
                  </a:lnTo>
                  <a:lnTo>
                    <a:pt x="1292" y="388"/>
                  </a:lnTo>
                  <a:lnTo>
                    <a:pt x="1302" y="388"/>
                  </a:lnTo>
                  <a:lnTo>
                    <a:pt x="1310" y="386"/>
                  </a:lnTo>
                  <a:lnTo>
                    <a:pt x="1319" y="386"/>
                  </a:lnTo>
                  <a:lnTo>
                    <a:pt x="1327" y="386"/>
                  </a:lnTo>
                  <a:lnTo>
                    <a:pt x="1336" y="386"/>
                  </a:lnTo>
                  <a:lnTo>
                    <a:pt x="1342" y="386"/>
                  </a:lnTo>
                  <a:lnTo>
                    <a:pt x="1349" y="386"/>
                  </a:lnTo>
                  <a:lnTo>
                    <a:pt x="1357" y="384"/>
                  </a:lnTo>
                  <a:lnTo>
                    <a:pt x="1365" y="384"/>
                  </a:lnTo>
                  <a:lnTo>
                    <a:pt x="1378" y="382"/>
                  </a:lnTo>
                  <a:lnTo>
                    <a:pt x="1391" y="382"/>
                  </a:lnTo>
                  <a:lnTo>
                    <a:pt x="1403" y="382"/>
                  </a:lnTo>
                  <a:lnTo>
                    <a:pt x="1416" y="380"/>
                  </a:lnTo>
                  <a:lnTo>
                    <a:pt x="1425" y="380"/>
                  </a:lnTo>
                  <a:lnTo>
                    <a:pt x="1437" y="380"/>
                  </a:lnTo>
                  <a:lnTo>
                    <a:pt x="1444" y="378"/>
                  </a:lnTo>
                  <a:lnTo>
                    <a:pt x="1454" y="376"/>
                  </a:lnTo>
                  <a:lnTo>
                    <a:pt x="1462" y="376"/>
                  </a:lnTo>
                  <a:lnTo>
                    <a:pt x="1469" y="376"/>
                  </a:lnTo>
                  <a:lnTo>
                    <a:pt x="1477" y="374"/>
                  </a:lnTo>
                  <a:lnTo>
                    <a:pt x="1482" y="374"/>
                  </a:lnTo>
                  <a:lnTo>
                    <a:pt x="1488" y="374"/>
                  </a:lnTo>
                  <a:lnTo>
                    <a:pt x="1496" y="374"/>
                  </a:lnTo>
                  <a:lnTo>
                    <a:pt x="1501" y="374"/>
                  </a:lnTo>
                  <a:lnTo>
                    <a:pt x="1507" y="374"/>
                  </a:lnTo>
                  <a:lnTo>
                    <a:pt x="1511" y="374"/>
                  </a:lnTo>
                  <a:lnTo>
                    <a:pt x="1513" y="374"/>
                  </a:lnTo>
                  <a:lnTo>
                    <a:pt x="1511" y="372"/>
                  </a:lnTo>
                  <a:lnTo>
                    <a:pt x="1507" y="371"/>
                  </a:lnTo>
                  <a:lnTo>
                    <a:pt x="1501" y="365"/>
                  </a:lnTo>
                  <a:lnTo>
                    <a:pt x="1494" y="359"/>
                  </a:lnTo>
                  <a:lnTo>
                    <a:pt x="1482" y="352"/>
                  </a:lnTo>
                  <a:lnTo>
                    <a:pt x="1469" y="342"/>
                  </a:lnTo>
                  <a:lnTo>
                    <a:pt x="1462" y="338"/>
                  </a:lnTo>
                  <a:lnTo>
                    <a:pt x="1456" y="333"/>
                  </a:lnTo>
                  <a:lnTo>
                    <a:pt x="1448" y="327"/>
                  </a:lnTo>
                  <a:lnTo>
                    <a:pt x="1441" y="323"/>
                  </a:lnTo>
                  <a:lnTo>
                    <a:pt x="1429" y="317"/>
                  </a:lnTo>
                  <a:lnTo>
                    <a:pt x="1420" y="312"/>
                  </a:lnTo>
                  <a:lnTo>
                    <a:pt x="1410" y="304"/>
                  </a:lnTo>
                  <a:lnTo>
                    <a:pt x="1399" y="300"/>
                  </a:lnTo>
                  <a:lnTo>
                    <a:pt x="1387" y="293"/>
                  </a:lnTo>
                  <a:lnTo>
                    <a:pt x="1376" y="287"/>
                  </a:lnTo>
                  <a:lnTo>
                    <a:pt x="1365" y="279"/>
                  </a:lnTo>
                  <a:lnTo>
                    <a:pt x="1351" y="274"/>
                  </a:lnTo>
                  <a:lnTo>
                    <a:pt x="1338" y="266"/>
                  </a:lnTo>
                  <a:lnTo>
                    <a:pt x="1325" y="258"/>
                  </a:lnTo>
                  <a:lnTo>
                    <a:pt x="1310" y="251"/>
                  </a:lnTo>
                  <a:lnTo>
                    <a:pt x="1298" y="245"/>
                  </a:lnTo>
                  <a:lnTo>
                    <a:pt x="1289" y="241"/>
                  </a:lnTo>
                  <a:lnTo>
                    <a:pt x="1281" y="237"/>
                  </a:lnTo>
                  <a:lnTo>
                    <a:pt x="1273" y="234"/>
                  </a:lnTo>
                  <a:lnTo>
                    <a:pt x="1266" y="230"/>
                  </a:lnTo>
                  <a:lnTo>
                    <a:pt x="1258" y="226"/>
                  </a:lnTo>
                  <a:lnTo>
                    <a:pt x="1251" y="224"/>
                  </a:lnTo>
                  <a:lnTo>
                    <a:pt x="1243" y="220"/>
                  </a:lnTo>
                  <a:lnTo>
                    <a:pt x="1235" y="217"/>
                  </a:lnTo>
                  <a:lnTo>
                    <a:pt x="1226" y="213"/>
                  </a:lnTo>
                  <a:lnTo>
                    <a:pt x="1216" y="209"/>
                  </a:lnTo>
                  <a:lnTo>
                    <a:pt x="1209" y="205"/>
                  </a:lnTo>
                  <a:lnTo>
                    <a:pt x="1199" y="201"/>
                  </a:lnTo>
                  <a:lnTo>
                    <a:pt x="1192" y="198"/>
                  </a:lnTo>
                  <a:lnTo>
                    <a:pt x="1184" y="194"/>
                  </a:lnTo>
                  <a:lnTo>
                    <a:pt x="1175" y="190"/>
                  </a:lnTo>
                  <a:lnTo>
                    <a:pt x="1167" y="188"/>
                  </a:lnTo>
                  <a:lnTo>
                    <a:pt x="1157" y="184"/>
                  </a:lnTo>
                  <a:lnTo>
                    <a:pt x="1148" y="180"/>
                  </a:lnTo>
                  <a:lnTo>
                    <a:pt x="1138" y="177"/>
                  </a:lnTo>
                  <a:lnTo>
                    <a:pt x="1131" y="173"/>
                  </a:lnTo>
                  <a:lnTo>
                    <a:pt x="1121" y="169"/>
                  </a:lnTo>
                  <a:lnTo>
                    <a:pt x="1112" y="167"/>
                  </a:lnTo>
                  <a:lnTo>
                    <a:pt x="1104" y="165"/>
                  </a:lnTo>
                  <a:lnTo>
                    <a:pt x="1095" y="161"/>
                  </a:lnTo>
                  <a:lnTo>
                    <a:pt x="1087" y="158"/>
                  </a:lnTo>
                  <a:lnTo>
                    <a:pt x="1078" y="154"/>
                  </a:lnTo>
                  <a:lnTo>
                    <a:pt x="1068" y="152"/>
                  </a:lnTo>
                  <a:lnTo>
                    <a:pt x="1061" y="148"/>
                  </a:lnTo>
                  <a:lnTo>
                    <a:pt x="1051" y="144"/>
                  </a:lnTo>
                  <a:lnTo>
                    <a:pt x="1042" y="142"/>
                  </a:lnTo>
                  <a:lnTo>
                    <a:pt x="1032" y="141"/>
                  </a:lnTo>
                  <a:lnTo>
                    <a:pt x="1024" y="137"/>
                  </a:lnTo>
                  <a:lnTo>
                    <a:pt x="1015" y="133"/>
                  </a:lnTo>
                  <a:lnTo>
                    <a:pt x="1007" y="131"/>
                  </a:lnTo>
                  <a:lnTo>
                    <a:pt x="998" y="127"/>
                  </a:lnTo>
                  <a:lnTo>
                    <a:pt x="990" y="125"/>
                  </a:lnTo>
                  <a:lnTo>
                    <a:pt x="983" y="123"/>
                  </a:lnTo>
                  <a:lnTo>
                    <a:pt x="975" y="120"/>
                  </a:lnTo>
                  <a:lnTo>
                    <a:pt x="967" y="118"/>
                  </a:lnTo>
                  <a:lnTo>
                    <a:pt x="960" y="116"/>
                  </a:lnTo>
                  <a:lnTo>
                    <a:pt x="952" y="112"/>
                  </a:lnTo>
                  <a:lnTo>
                    <a:pt x="943" y="110"/>
                  </a:lnTo>
                  <a:lnTo>
                    <a:pt x="935" y="106"/>
                  </a:lnTo>
                  <a:lnTo>
                    <a:pt x="928" y="106"/>
                  </a:lnTo>
                  <a:lnTo>
                    <a:pt x="914" y="103"/>
                  </a:lnTo>
                  <a:lnTo>
                    <a:pt x="901" y="97"/>
                  </a:lnTo>
                  <a:lnTo>
                    <a:pt x="888" y="93"/>
                  </a:lnTo>
                  <a:lnTo>
                    <a:pt x="876" y="89"/>
                  </a:lnTo>
                  <a:lnTo>
                    <a:pt x="863" y="87"/>
                  </a:lnTo>
                  <a:lnTo>
                    <a:pt x="855" y="85"/>
                  </a:lnTo>
                  <a:lnTo>
                    <a:pt x="844" y="80"/>
                  </a:lnTo>
                  <a:lnTo>
                    <a:pt x="836" y="80"/>
                  </a:lnTo>
                  <a:lnTo>
                    <a:pt x="829" y="76"/>
                  </a:lnTo>
                  <a:lnTo>
                    <a:pt x="825" y="76"/>
                  </a:lnTo>
                  <a:lnTo>
                    <a:pt x="815" y="74"/>
                  </a:lnTo>
                  <a:lnTo>
                    <a:pt x="813" y="74"/>
                  </a:lnTo>
                  <a:lnTo>
                    <a:pt x="884" y="0"/>
                  </a:lnTo>
                  <a:lnTo>
                    <a:pt x="0" y="211"/>
                  </a:lnTo>
                  <a:lnTo>
                    <a:pt x="0" y="369"/>
                  </a:lnTo>
                  <a:lnTo>
                    <a:pt x="0" y="369"/>
                  </a:lnTo>
                  <a:close/>
                </a:path>
              </a:pathLst>
            </a:custGeom>
            <a:solidFill>
              <a:srgbClr val="A67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13" name="Freeform 309"/>
            <p:cNvSpPr>
              <a:spLocks/>
            </p:cNvSpPr>
            <p:nvPr/>
          </p:nvSpPr>
          <p:spPr bwMode="auto">
            <a:xfrm>
              <a:off x="567" y="2542"/>
              <a:ext cx="454" cy="212"/>
            </a:xfrm>
            <a:custGeom>
              <a:avLst/>
              <a:gdLst>
                <a:gd name="T0" fmla="*/ 243 w 908"/>
                <a:gd name="T1" fmla="*/ 0 h 424"/>
                <a:gd name="T2" fmla="*/ 908 w 908"/>
                <a:gd name="T3" fmla="*/ 46 h 424"/>
                <a:gd name="T4" fmla="*/ 352 w 908"/>
                <a:gd name="T5" fmla="*/ 411 h 424"/>
                <a:gd name="T6" fmla="*/ 0 w 908"/>
                <a:gd name="T7" fmla="*/ 424 h 424"/>
                <a:gd name="T8" fmla="*/ 0 w 908"/>
                <a:gd name="T9" fmla="*/ 93 h 424"/>
                <a:gd name="T10" fmla="*/ 243 w 908"/>
                <a:gd name="T11" fmla="*/ 0 h 424"/>
                <a:gd name="T12" fmla="*/ 243 w 908"/>
                <a:gd name="T13" fmla="*/ 0 h 424"/>
              </a:gdLst>
              <a:ahLst/>
              <a:cxnLst>
                <a:cxn ang="0">
                  <a:pos x="T0" y="T1"/>
                </a:cxn>
                <a:cxn ang="0">
                  <a:pos x="T2" y="T3"/>
                </a:cxn>
                <a:cxn ang="0">
                  <a:pos x="T4" y="T5"/>
                </a:cxn>
                <a:cxn ang="0">
                  <a:pos x="T6" y="T7"/>
                </a:cxn>
                <a:cxn ang="0">
                  <a:pos x="T8" y="T9"/>
                </a:cxn>
                <a:cxn ang="0">
                  <a:pos x="T10" y="T11"/>
                </a:cxn>
                <a:cxn ang="0">
                  <a:pos x="T12" y="T13"/>
                </a:cxn>
              </a:cxnLst>
              <a:rect l="0" t="0" r="r" b="b"/>
              <a:pathLst>
                <a:path w="908" h="424">
                  <a:moveTo>
                    <a:pt x="243" y="0"/>
                  </a:moveTo>
                  <a:lnTo>
                    <a:pt x="908" y="46"/>
                  </a:lnTo>
                  <a:lnTo>
                    <a:pt x="352" y="411"/>
                  </a:lnTo>
                  <a:lnTo>
                    <a:pt x="0" y="424"/>
                  </a:lnTo>
                  <a:lnTo>
                    <a:pt x="0" y="93"/>
                  </a:lnTo>
                  <a:lnTo>
                    <a:pt x="243" y="0"/>
                  </a:lnTo>
                  <a:lnTo>
                    <a:pt x="243"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14" name="Freeform 310"/>
            <p:cNvSpPr>
              <a:spLocks/>
            </p:cNvSpPr>
            <p:nvPr/>
          </p:nvSpPr>
          <p:spPr bwMode="auto">
            <a:xfrm>
              <a:off x="730" y="2601"/>
              <a:ext cx="559" cy="177"/>
            </a:xfrm>
            <a:custGeom>
              <a:avLst/>
              <a:gdLst>
                <a:gd name="T0" fmla="*/ 0 w 1119"/>
                <a:gd name="T1" fmla="*/ 30 h 354"/>
                <a:gd name="T2" fmla="*/ 230 w 1119"/>
                <a:gd name="T3" fmla="*/ 354 h 354"/>
                <a:gd name="T4" fmla="*/ 732 w 1119"/>
                <a:gd name="T5" fmla="*/ 317 h 354"/>
                <a:gd name="T6" fmla="*/ 1119 w 1119"/>
                <a:gd name="T7" fmla="*/ 312 h 354"/>
                <a:gd name="T8" fmla="*/ 648 w 1119"/>
                <a:gd name="T9" fmla="*/ 0 h 354"/>
                <a:gd name="T10" fmla="*/ 289 w 1119"/>
                <a:gd name="T11" fmla="*/ 23 h 354"/>
                <a:gd name="T12" fmla="*/ 0 w 1119"/>
                <a:gd name="T13" fmla="*/ 30 h 354"/>
                <a:gd name="T14" fmla="*/ 0 w 1119"/>
                <a:gd name="T15" fmla="*/ 30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9" h="354">
                  <a:moveTo>
                    <a:pt x="0" y="30"/>
                  </a:moveTo>
                  <a:lnTo>
                    <a:pt x="230" y="354"/>
                  </a:lnTo>
                  <a:lnTo>
                    <a:pt x="732" y="317"/>
                  </a:lnTo>
                  <a:lnTo>
                    <a:pt x="1119" y="312"/>
                  </a:lnTo>
                  <a:lnTo>
                    <a:pt x="648" y="0"/>
                  </a:lnTo>
                  <a:lnTo>
                    <a:pt x="289" y="23"/>
                  </a:lnTo>
                  <a:lnTo>
                    <a:pt x="0" y="30"/>
                  </a:lnTo>
                  <a:lnTo>
                    <a:pt x="0" y="3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15" name="Freeform 311"/>
            <p:cNvSpPr>
              <a:spLocks/>
            </p:cNvSpPr>
            <p:nvPr/>
          </p:nvSpPr>
          <p:spPr bwMode="auto">
            <a:xfrm>
              <a:off x="567" y="2547"/>
              <a:ext cx="464" cy="75"/>
            </a:xfrm>
            <a:custGeom>
              <a:avLst/>
              <a:gdLst>
                <a:gd name="T0" fmla="*/ 150 w 928"/>
                <a:gd name="T1" fmla="*/ 19 h 150"/>
                <a:gd name="T2" fmla="*/ 163 w 928"/>
                <a:gd name="T3" fmla="*/ 19 h 150"/>
                <a:gd name="T4" fmla="*/ 179 w 928"/>
                <a:gd name="T5" fmla="*/ 22 h 150"/>
                <a:gd name="T6" fmla="*/ 196 w 928"/>
                <a:gd name="T7" fmla="*/ 24 h 150"/>
                <a:gd name="T8" fmla="*/ 219 w 928"/>
                <a:gd name="T9" fmla="*/ 26 h 150"/>
                <a:gd name="T10" fmla="*/ 243 w 928"/>
                <a:gd name="T11" fmla="*/ 28 h 150"/>
                <a:gd name="T12" fmla="*/ 268 w 928"/>
                <a:gd name="T13" fmla="*/ 30 h 150"/>
                <a:gd name="T14" fmla="*/ 295 w 928"/>
                <a:gd name="T15" fmla="*/ 32 h 150"/>
                <a:gd name="T16" fmla="*/ 319 w 928"/>
                <a:gd name="T17" fmla="*/ 36 h 150"/>
                <a:gd name="T18" fmla="*/ 348 w 928"/>
                <a:gd name="T19" fmla="*/ 36 h 150"/>
                <a:gd name="T20" fmla="*/ 374 w 928"/>
                <a:gd name="T21" fmla="*/ 40 h 150"/>
                <a:gd name="T22" fmla="*/ 397 w 928"/>
                <a:gd name="T23" fmla="*/ 41 h 150"/>
                <a:gd name="T24" fmla="*/ 420 w 928"/>
                <a:gd name="T25" fmla="*/ 41 h 150"/>
                <a:gd name="T26" fmla="*/ 439 w 928"/>
                <a:gd name="T27" fmla="*/ 41 h 150"/>
                <a:gd name="T28" fmla="*/ 454 w 928"/>
                <a:gd name="T29" fmla="*/ 41 h 150"/>
                <a:gd name="T30" fmla="*/ 471 w 928"/>
                <a:gd name="T31" fmla="*/ 40 h 150"/>
                <a:gd name="T32" fmla="*/ 483 w 928"/>
                <a:gd name="T33" fmla="*/ 34 h 150"/>
                <a:gd name="T34" fmla="*/ 479 w 928"/>
                <a:gd name="T35" fmla="*/ 24 h 150"/>
                <a:gd name="T36" fmla="*/ 462 w 928"/>
                <a:gd name="T37" fmla="*/ 15 h 150"/>
                <a:gd name="T38" fmla="*/ 928 w 928"/>
                <a:gd name="T39" fmla="*/ 24 h 150"/>
                <a:gd name="T40" fmla="*/ 517 w 928"/>
                <a:gd name="T41" fmla="*/ 150 h 150"/>
                <a:gd name="T42" fmla="*/ 509 w 928"/>
                <a:gd name="T43" fmla="*/ 146 h 150"/>
                <a:gd name="T44" fmla="*/ 488 w 928"/>
                <a:gd name="T45" fmla="*/ 144 h 150"/>
                <a:gd name="T46" fmla="*/ 475 w 928"/>
                <a:gd name="T47" fmla="*/ 142 h 150"/>
                <a:gd name="T48" fmla="*/ 458 w 928"/>
                <a:gd name="T49" fmla="*/ 138 h 150"/>
                <a:gd name="T50" fmla="*/ 441 w 928"/>
                <a:gd name="T51" fmla="*/ 136 h 150"/>
                <a:gd name="T52" fmla="*/ 422 w 928"/>
                <a:gd name="T53" fmla="*/ 133 h 150"/>
                <a:gd name="T54" fmla="*/ 399 w 928"/>
                <a:gd name="T55" fmla="*/ 129 h 150"/>
                <a:gd name="T56" fmla="*/ 378 w 928"/>
                <a:gd name="T57" fmla="*/ 127 h 150"/>
                <a:gd name="T58" fmla="*/ 354 w 928"/>
                <a:gd name="T59" fmla="*/ 125 h 150"/>
                <a:gd name="T60" fmla="*/ 331 w 928"/>
                <a:gd name="T61" fmla="*/ 121 h 150"/>
                <a:gd name="T62" fmla="*/ 304 w 928"/>
                <a:gd name="T63" fmla="*/ 119 h 150"/>
                <a:gd name="T64" fmla="*/ 281 w 928"/>
                <a:gd name="T65" fmla="*/ 117 h 150"/>
                <a:gd name="T66" fmla="*/ 255 w 928"/>
                <a:gd name="T67" fmla="*/ 116 h 150"/>
                <a:gd name="T68" fmla="*/ 230 w 928"/>
                <a:gd name="T69" fmla="*/ 116 h 150"/>
                <a:gd name="T70" fmla="*/ 205 w 928"/>
                <a:gd name="T71" fmla="*/ 116 h 150"/>
                <a:gd name="T72" fmla="*/ 182 w 928"/>
                <a:gd name="T73" fmla="*/ 116 h 150"/>
                <a:gd name="T74" fmla="*/ 160 w 928"/>
                <a:gd name="T75" fmla="*/ 116 h 150"/>
                <a:gd name="T76" fmla="*/ 137 w 928"/>
                <a:gd name="T77" fmla="*/ 116 h 150"/>
                <a:gd name="T78" fmla="*/ 116 w 928"/>
                <a:gd name="T79" fmla="*/ 116 h 150"/>
                <a:gd name="T80" fmla="*/ 95 w 928"/>
                <a:gd name="T81" fmla="*/ 116 h 150"/>
                <a:gd name="T82" fmla="*/ 78 w 928"/>
                <a:gd name="T83" fmla="*/ 117 h 150"/>
                <a:gd name="T84" fmla="*/ 63 w 928"/>
                <a:gd name="T85" fmla="*/ 121 h 150"/>
                <a:gd name="T86" fmla="*/ 46 w 928"/>
                <a:gd name="T87" fmla="*/ 121 h 150"/>
                <a:gd name="T88" fmla="*/ 32 w 928"/>
                <a:gd name="T89" fmla="*/ 123 h 150"/>
                <a:gd name="T90" fmla="*/ 11 w 928"/>
                <a:gd name="T91" fmla="*/ 125 h 150"/>
                <a:gd name="T92" fmla="*/ 0 w 928"/>
                <a:gd name="T93" fmla="*/ 129 h 150"/>
                <a:gd name="T94" fmla="*/ 0 w 928"/>
                <a:gd name="T95" fmla="*/ 129 h 150"/>
                <a:gd name="T96" fmla="*/ 148 w 928"/>
                <a:gd name="T97" fmla="*/ 1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8" h="150">
                  <a:moveTo>
                    <a:pt x="148" y="19"/>
                  </a:moveTo>
                  <a:lnTo>
                    <a:pt x="150" y="19"/>
                  </a:lnTo>
                  <a:lnTo>
                    <a:pt x="160" y="19"/>
                  </a:lnTo>
                  <a:lnTo>
                    <a:pt x="163" y="19"/>
                  </a:lnTo>
                  <a:lnTo>
                    <a:pt x="171" y="21"/>
                  </a:lnTo>
                  <a:lnTo>
                    <a:pt x="179" y="22"/>
                  </a:lnTo>
                  <a:lnTo>
                    <a:pt x="188" y="24"/>
                  </a:lnTo>
                  <a:lnTo>
                    <a:pt x="196" y="24"/>
                  </a:lnTo>
                  <a:lnTo>
                    <a:pt x="207" y="24"/>
                  </a:lnTo>
                  <a:lnTo>
                    <a:pt x="219" y="26"/>
                  </a:lnTo>
                  <a:lnTo>
                    <a:pt x="230" y="28"/>
                  </a:lnTo>
                  <a:lnTo>
                    <a:pt x="243" y="28"/>
                  </a:lnTo>
                  <a:lnTo>
                    <a:pt x="255" y="28"/>
                  </a:lnTo>
                  <a:lnTo>
                    <a:pt x="268" y="30"/>
                  </a:lnTo>
                  <a:lnTo>
                    <a:pt x="281" y="32"/>
                  </a:lnTo>
                  <a:lnTo>
                    <a:pt x="295" y="32"/>
                  </a:lnTo>
                  <a:lnTo>
                    <a:pt x="308" y="34"/>
                  </a:lnTo>
                  <a:lnTo>
                    <a:pt x="319" y="36"/>
                  </a:lnTo>
                  <a:lnTo>
                    <a:pt x="335" y="36"/>
                  </a:lnTo>
                  <a:lnTo>
                    <a:pt x="348" y="36"/>
                  </a:lnTo>
                  <a:lnTo>
                    <a:pt x="361" y="38"/>
                  </a:lnTo>
                  <a:lnTo>
                    <a:pt x="374" y="40"/>
                  </a:lnTo>
                  <a:lnTo>
                    <a:pt x="386" y="41"/>
                  </a:lnTo>
                  <a:lnTo>
                    <a:pt x="397" y="41"/>
                  </a:lnTo>
                  <a:lnTo>
                    <a:pt x="409" y="41"/>
                  </a:lnTo>
                  <a:lnTo>
                    <a:pt x="420" y="41"/>
                  </a:lnTo>
                  <a:lnTo>
                    <a:pt x="430" y="41"/>
                  </a:lnTo>
                  <a:lnTo>
                    <a:pt x="439" y="41"/>
                  </a:lnTo>
                  <a:lnTo>
                    <a:pt x="449" y="41"/>
                  </a:lnTo>
                  <a:lnTo>
                    <a:pt x="454" y="41"/>
                  </a:lnTo>
                  <a:lnTo>
                    <a:pt x="462" y="41"/>
                  </a:lnTo>
                  <a:lnTo>
                    <a:pt x="471" y="40"/>
                  </a:lnTo>
                  <a:lnTo>
                    <a:pt x="479" y="36"/>
                  </a:lnTo>
                  <a:lnTo>
                    <a:pt x="483" y="34"/>
                  </a:lnTo>
                  <a:lnTo>
                    <a:pt x="483" y="32"/>
                  </a:lnTo>
                  <a:lnTo>
                    <a:pt x="479" y="24"/>
                  </a:lnTo>
                  <a:lnTo>
                    <a:pt x="469" y="19"/>
                  </a:lnTo>
                  <a:lnTo>
                    <a:pt x="462" y="15"/>
                  </a:lnTo>
                  <a:lnTo>
                    <a:pt x="430" y="0"/>
                  </a:lnTo>
                  <a:lnTo>
                    <a:pt x="928" y="24"/>
                  </a:lnTo>
                  <a:lnTo>
                    <a:pt x="842" y="83"/>
                  </a:lnTo>
                  <a:lnTo>
                    <a:pt x="517" y="150"/>
                  </a:lnTo>
                  <a:lnTo>
                    <a:pt x="513" y="148"/>
                  </a:lnTo>
                  <a:lnTo>
                    <a:pt x="509" y="146"/>
                  </a:lnTo>
                  <a:lnTo>
                    <a:pt x="500" y="146"/>
                  </a:lnTo>
                  <a:lnTo>
                    <a:pt x="488" y="144"/>
                  </a:lnTo>
                  <a:lnTo>
                    <a:pt x="481" y="142"/>
                  </a:lnTo>
                  <a:lnTo>
                    <a:pt x="475" y="142"/>
                  </a:lnTo>
                  <a:lnTo>
                    <a:pt x="468" y="138"/>
                  </a:lnTo>
                  <a:lnTo>
                    <a:pt x="458" y="138"/>
                  </a:lnTo>
                  <a:lnTo>
                    <a:pt x="450" y="136"/>
                  </a:lnTo>
                  <a:lnTo>
                    <a:pt x="441" y="136"/>
                  </a:lnTo>
                  <a:lnTo>
                    <a:pt x="431" y="133"/>
                  </a:lnTo>
                  <a:lnTo>
                    <a:pt x="422" y="133"/>
                  </a:lnTo>
                  <a:lnTo>
                    <a:pt x="411" y="131"/>
                  </a:lnTo>
                  <a:lnTo>
                    <a:pt x="399" y="129"/>
                  </a:lnTo>
                  <a:lnTo>
                    <a:pt x="388" y="129"/>
                  </a:lnTo>
                  <a:lnTo>
                    <a:pt x="378" y="127"/>
                  </a:lnTo>
                  <a:lnTo>
                    <a:pt x="365" y="125"/>
                  </a:lnTo>
                  <a:lnTo>
                    <a:pt x="354" y="125"/>
                  </a:lnTo>
                  <a:lnTo>
                    <a:pt x="342" y="121"/>
                  </a:lnTo>
                  <a:lnTo>
                    <a:pt x="331" y="121"/>
                  </a:lnTo>
                  <a:lnTo>
                    <a:pt x="317" y="121"/>
                  </a:lnTo>
                  <a:lnTo>
                    <a:pt x="304" y="119"/>
                  </a:lnTo>
                  <a:lnTo>
                    <a:pt x="293" y="117"/>
                  </a:lnTo>
                  <a:lnTo>
                    <a:pt x="281" y="117"/>
                  </a:lnTo>
                  <a:lnTo>
                    <a:pt x="268" y="116"/>
                  </a:lnTo>
                  <a:lnTo>
                    <a:pt x="255" y="116"/>
                  </a:lnTo>
                  <a:lnTo>
                    <a:pt x="243" y="116"/>
                  </a:lnTo>
                  <a:lnTo>
                    <a:pt x="230" y="116"/>
                  </a:lnTo>
                  <a:lnTo>
                    <a:pt x="219" y="116"/>
                  </a:lnTo>
                  <a:lnTo>
                    <a:pt x="205" y="116"/>
                  </a:lnTo>
                  <a:lnTo>
                    <a:pt x="194" y="116"/>
                  </a:lnTo>
                  <a:lnTo>
                    <a:pt x="182" y="116"/>
                  </a:lnTo>
                  <a:lnTo>
                    <a:pt x="171" y="116"/>
                  </a:lnTo>
                  <a:lnTo>
                    <a:pt x="160" y="116"/>
                  </a:lnTo>
                  <a:lnTo>
                    <a:pt x="148" y="116"/>
                  </a:lnTo>
                  <a:lnTo>
                    <a:pt x="137" y="116"/>
                  </a:lnTo>
                  <a:lnTo>
                    <a:pt x="125" y="116"/>
                  </a:lnTo>
                  <a:lnTo>
                    <a:pt x="116" y="116"/>
                  </a:lnTo>
                  <a:lnTo>
                    <a:pt x="105" y="116"/>
                  </a:lnTo>
                  <a:lnTo>
                    <a:pt x="95" y="116"/>
                  </a:lnTo>
                  <a:lnTo>
                    <a:pt x="87" y="116"/>
                  </a:lnTo>
                  <a:lnTo>
                    <a:pt x="78" y="117"/>
                  </a:lnTo>
                  <a:lnTo>
                    <a:pt x="70" y="119"/>
                  </a:lnTo>
                  <a:lnTo>
                    <a:pt x="63" y="121"/>
                  </a:lnTo>
                  <a:lnTo>
                    <a:pt x="53" y="121"/>
                  </a:lnTo>
                  <a:lnTo>
                    <a:pt x="46" y="121"/>
                  </a:lnTo>
                  <a:lnTo>
                    <a:pt x="38" y="121"/>
                  </a:lnTo>
                  <a:lnTo>
                    <a:pt x="32" y="123"/>
                  </a:lnTo>
                  <a:lnTo>
                    <a:pt x="21" y="123"/>
                  </a:lnTo>
                  <a:lnTo>
                    <a:pt x="11" y="125"/>
                  </a:lnTo>
                  <a:lnTo>
                    <a:pt x="2" y="127"/>
                  </a:lnTo>
                  <a:lnTo>
                    <a:pt x="0" y="129"/>
                  </a:lnTo>
                  <a:lnTo>
                    <a:pt x="0" y="129"/>
                  </a:lnTo>
                  <a:lnTo>
                    <a:pt x="0" y="129"/>
                  </a:lnTo>
                  <a:lnTo>
                    <a:pt x="0" y="83"/>
                  </a:lnTo>
                  <a:lnTo>
                    <a:pt x="148" y="19"/>
                  </a:lnTo>
                  <a:lnTo>
                    <a:pt x="148" y="19"/>
                  </a:lnTo>
                  <a:close/>
                </a:path>
              </a:pathLst>
            </a:custGeom>
            <a:solidFill>
              <a:srgbClr val="BAB8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16" name="Freeform 312"/>
            <p:cNvSpPr>
              <a:spLocks/>
            </p:cNvSpPr>
            <p:nvPr/>
          </p:nvSpPr>
          <p:spPr bwMode="auto">
            <a:xfrm>
              <a:off x="795" y="2601"/>
              <a:ext cx="165" cy="123"/>
            </a:xfrm>
            <a:custGeom>
              <a:avLst/>
              <a:gdLst>
                <a:gd name="T0" fmla="*/ 0 w 331"/>
                <a:gd name="T1" fmla="*/ 220 h 245"/>
                <a:gd name="T2" fmla="*/ 331 w 331"/>
                <a:gd name="T3" fmla="*/ 0 h 245"/>
                <a:gd name="T4" fmla="*/ 27 w 331"/>
                <a:gd name="T5" fmla="*/ 245 h 245"/>
                <a:gd name="T6" fmla="*/ 0 w 331"/>
                <a:gd name="T7" fmla="*/ 220 h 245"/>
                <a:gd name="T8" fmla="*/ 0 w 331"/>
                <a:gd name="T9" fmla="*/ 220 h 245"/>
              </a:gdLst>
              <a:ahLst/>
              <a:cxnLst>
                <a:cxn ang="0">
                  <a:pos x="T0" y="T1"/>
                </a:cxn>
                <a:cxn ang="0">
                  <a:pos x="T2" y="T3"/>
                </a:cxn>
                <a:cxn ang="0">
                  <a:pos x="T4" y="T5"/>
                </a:cxn>
                <a:cxn ang="0">
                  <a:pos x="T6" y="T7"/>
                </a:cxn>
                <a:cxn ang="0">
                  <a:pos x="T8" y="T9"/>
                </a:cxn>
              </a:cxnLst>
              <a:rect l="0" t="0" r="r" b="b"/>
              <a:pathLst>
                <a:path w="331" h="245">
                  <a:moveTo>
                    <a:pt x="0" y="220"/>
                  </a:moveTo>
                  <a:lnTo>
                    <a:pt x="331" y="0"/>
                  </a:lnTo>
                  <a:lnTo>
                    <a:pt x="27" y="245"/>
                  </a:lnTo>
                  <a:lnTo>
                    <a:pt x="0" y="220"/>
                  </a:lnTo>
                  <a:lnTo>
                    <a:pt x="0" y="220"/>
                  </a:lnTo>
                  <a:close/>
                </a:path>
              </a:pathLst>
            </a:custGeom>
            <a:solidFill>
              <a:srgbClr val="BAB8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17" name="Freeform 313"/>
            <p:cNvSpPr>
              <a:spLocks/>
            </p:cNvSpPr>
            <p:nvPr/>
          </p:nvSpPr>
          <p:spPr bwMode="auto">
            <a:xfrm>
              <a:off x="567" y="2008"/>
              <a:ext cx="679" cy="501"/>
            </a:xfrm>
            <a:custGeom>
              <a:avLst/>
              <a:gdLst>
                <a:gd name="T0" fmla="*/ 880 w 1357"/>
                <a:gd name="T1" fmla="*/ 0 h 1002"/>
                <a:gd name="T2" fmla="*/ 808 w 1357"/>
                <a:gd name="T3" fmla="*/ 9 h 1002"/>
                <a:gd name="T4" fmla="*/ 768 w 1357"/>
                <a:gd name="T5" fmla="*/ 38 h 1002"/>
                <a:gd name="T6" fmla="*/ 734 w 1357"/>
                <a:gd name="T7" fmla="*/ 72 h 1002"/>
                <a:gd name="T8" fmla="*/ 690 w 1357"/>
                <a:gd name="T9" fmla="*/ 95 h 1002"/>
                <a:gd name="T10" fmla="*/ 673 w 1357"/>
                <a:gd name="T11" fmla="*/ 122 h 1002"/>
                <a:gd name="T12" fmla="*/ 669 w 1357"/>
                <a:gd name="T13" fmla="*/ 122 h 1002"/>
                <a:gd name="T14" fmla="*/ 665 w 1357"/>
                <a:gd name="T15" fmla="*/ 123 h 1002"/>
                <a:gd name="T16" fmla="*/ 656 w 1357"/>
                <a:gd name="T17" fmla="*/ 125 h 1002"/>
                <a:gd name="T18" fmla="*/ 648 w 1357"/>
                <a:gd name="T19" fmla="*/ 129 h 1002"/>
                <a:gd name="T20" fmla="*/ 641 w 1357"/>
                <a:gd name="T21" fmla="*/ 129 h 1002"/>
                <a:gd name="T22" fmla="*/ 635 w 1357"/>
                <a:gd name="T23" fmla="*/ 133 h 1002"/>
                <a:gd name="T24" fmla="*/ 627 w 1357"/>
                <a:gd name="T25" fmla="*/ 133 h 1002"/>
                <a:gd name="T26" fmla="*/ 620 w 1357"/>
                <a:gd name="T27" fmla="*/ 137 h 1002"/>
                <a:gd name="T28" fmla="*/ 610 w 1357"/>
                <a:gd name="T29" fmla="*/ 141 h 1002"/>
                <a:gd name="T30" fmla="*/ 602 w 1357"/>
                <a:gd name="T31" fmla="*/ 142 h 1002"/>
                <a:gd name="T32" fmla="*/ 595 w 1357"/>
                <a:gd name="T33" fmla="*/ 144 h 1002"/>
                <a:gd name="T34" fmla="*/ 587 w 1357"/>
                <a:gd name="T35" fmla="*/ 148 h 1002"/>
                <a:gd name="T36" fmla="*/ 576 w 1357"/>
                <a:gd name="T37" fmla="*/ 150 h 1002"/>
                <a:gd name="T38" fmla="*/ 568 w 1357"/>
                <a:gd name="T39" fmla="*/ 154 h 1002"/>
                <a:gd name="T40" fmla="*/ 559 w 1357"/>
                <a:gd name="T41" fmla="*/ 156 h 1002"/>
                <a:gd name="T42" fmla="*/ 549 w 1357"/>
                <a:gd name="T43" fmla="*/ 160 h 1002"/>
                <a:gd name="T44" fmla="*/ 538 w 1357"/>
                <a:gd name="T45" fmla="*/ 161 h 1002"/>
                <a:gd name="T46" fmla="*/ 530 w 1357"/>
                <a:gd name="T47" fmla="*/ 165 h 1002"/>
                <a:gd name="T48" fmla="*/ 521 w 1357"/>
                <a:gd name="T49" fmla="*/ 167 h 1002"/>
                <a:gd name="T50" fmla="*/ 511 w 1357"/>
                <a:gd name="T51" fmla="*/ 171 h 1002"/>
                <a:gd name="T52" fmla="*/ 500 w 1357"/>
                <a:gd name="T53" fmla="*/ 175 h 1002"/>
                <a:gd name="T54" fmla="*/ 492 w 1357"/>
                <a:gd name="T55" fmla="*/ 177 h 1002"/>
                <a:gd name="T56" fmla="*/ 483 w 1357"/>
                <a:gd name="T57" fmla="*/ 179 h 1002"/>
                <a:gd name="T58" fmla="*/ 473 w 1357"/>
                <a:gd name="T59" fmla="*/ 182 h 1002"/>
                <a:gd name="T60" fmla="*/ 464 w 1357"/>
                <a:gd name="T61" fmla="*/ 184 h 1002"/>
                <a:gd name="T62" fmla="*/ 456 w 1357"/>
                <a:gd name="T63" fmla="*/ 186 h 1002"/>
                <a:gd name="T64" fmla="*/ 449 w 1357"/>
                <a:gd name="T65" fmla="*/ 190 h 1002"/>
                <a:gd name="T66" fmla="*/ 441 w 1357"/>
                <a:gd name="T67" fmla="*/ 194 h 1002"/>
                <a:gd name="T68" fmla="*/ 431 w 1357"/>
                <a:gd name="T69" fmla="*/ 194 h 1002"/>
                <a:gd name="T70" fmla="*/ 424 w 1357"/>
                <a:gd name="T71" fmla="*/ 196 h 1002"/>
                <a:gd name="T72" fmla="*/ 416 w 1357"/>
                <a:gd name="T73" fmla="*/ 196 h 1002"/>
                <a:gd name="T74" fmla="*/ 411 w 1357"/>
                <a:gd name="T75" fmla="*/ 199 h 1002"/>
                <a:gd name="T76" fmla="*/ 397 w 1357"/>
                <a:gd name="T77" fmla="*/ 199 h 1002"/>
                <a:gd name="T78" fmla="*/ 386 w 1357"/>
                <a:gd name="T79" fmla="*/ 203 h 1002"/>
                <a:gd name="T80" fmla="*/ 374 w 1357"/>
                <a:gd name="T81" fmla="*/ 203 h 1002"/>
                <a:gd name="T82" fmla="*/ 367 w 1357"/>
                <a:gd name="T83" fmla="*/ 205 h 1002"/>
                <a:gd name="T84" fmla="*/ 359 w 1357"/>
                <a:gd name="T85" fmla="*/ 205 h 1002"/>
                <a:gd name="T86" fmla="*/ 354 w 1357"/>
                <a:gd name="T87" fmla="*/ 207 h 1002"/>
                <a:gd name="T88" fmla="*/ 344 w 1357"/>
                <a:gd name="T89" fmla="*/ 207 h 1002"/>
                <a:gd name="T90" fmla="*/ 336 w 1357"/>
                <a:gd name="T91" fmla="*/ 207 h 1002"/>
                <a:gd name="T92" fmla="*/ 333 w 1357"/>
                <a:gd name="T93" fmla="*/ 207 h 1002"/>
                <a:gd name="T94" fmla="*/ 236 w 1357"/>
                <a:gd name="T95" fmla="*/ 196 h 1002"/>
                <a:gd name="T96" fmla="*/ 122 w 1357"/>
                <a:gd name="T97" fmla="*/ 342 h 1002"/>
                <a:gd name="T98" fmla="*/ 0 w 1357"/>
                <a:gd name="T99" fmla="*/ 395 h 1002"/>
                <a:gd name="T100" fmla="*/ 0 w 1357"/>
                <a:gd name="T101" fmla="*/ 779 h 1002"/>
                <a:gd name="T102" fmla="*/ 285 w 1357"/>
                <a:gd name="T103" fmla="*/ 602 h 1002"/>
                <a:gd name="T104" fmla="*/ 555 w 1357"/>
                <a:gd name="T105" fmla="*/ 1002 h 1002"/>
                <a:gd name="T106" fmla="*/ 1357 w 1357"/>
                <a:gd name="T107" fmla="*/ 971 h 1002"/>
                <a:gd name="T108" fmla="*/ 1226 w 1357"/>
                <a:gd name="T109" fmla="*/ 245 h 1002"/>
                <a:gd name="T110" fmla="*/ 880 w 1357"/>
                <a:gd name="T111" fmla="*/ 0 h 1002"/>
                <a:gd name="T112" fmla="*/ 880 w 1357"/>
                <a:gd name="T113" fmla="*/ 0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7" h="1002">
                  <a:moveTo>
                    <a:pt x="880" y="0"/>
                  </a:moveTo>
                  <a:lnTo>
                    <a:pt x="808" y="9"/>
                  </a:lnTo>
                  <a:lnTo>
                    <a:pt x="768" y="38"/>
                  </a:lnTo>
                  <a:lnTo>
                    <a:pt x="734" y="72"/>
                  </a:lnTo>
                  <a:lnTo>
                    <a:pt x="690" y="95"/>
                  </a:lnTo>
                  <a:lnTo>
                    <a:pt x="673" y="122"/>
                  </a:lnTo>
                  <a:lnTo>
                    <a:pt x="669" y="122"/>
                  </a:lnTo>
                  <a:lnTo>
                    <a:pt x="665" y="123"/>
                  </a:lnTo>
                  <a:lnTo>
                    <a:pt x="656" y="125"/>
                  </a:lnTo>
                  <a:lnTo>
                    <a:pt x="648" y="129"/>
                  </a:lnTo>
                  <a:lnTo>
                    <a:pt x="641" y="129"/>
                  </a:lnTo>
                  <a:lnTo>
                    <a:pt x="635" y="133"/>
                  </a:lnTo>
                  <a:lnTo>
                    <a:pt x="627" y="133"/>
                  </a:lnTo>
                  <a:lnTo>
                    <a:pt x="620" y="137"/>
                  </a:lnTo>
                  <a:lnTo>
                    <a:pt x="610" y="141"/>
                  </a:lnTo>
                  <a:lnTo>
                    <a:pt x="602" y="142"/>
                  </a:lnTo>
                  <a:lnTo>
                    <a:pt x="595" y="144"/>
                  </a:lnTo>
                  <a:lnTo>
                    <a:pt x="587" y="148"/>
                  </a:lnTo>
                  <a:lnTo>
                    <a:pt x="576" y="150"/>
                  </a:lnTo>
                  <a:lnTo>
                    <a:pt x="568" y="154"/>
                  </a:lnTo>
                  <a:lnTo>
                    <a:pt x="559" y="156"/>
                  </a:lnTo>
                  <a:lnTo>
                    <a:pt x="549" y="160"/>
                  </a:lnTo>
                  <a:lnTo>
                    <a:pt x="538" y="161"/>
                  </a:lnTo>
                  <a:lnTo>
                    <a:pt x="530" y="165"/>
                  </a:lnTo>
                  <a:lnTo>
                    <a:pt x="521" y="167"/>
                  </a:lnTo>
                  <a:lnTo>
                    <a:pt x="511" y="171"/>
                  </a:lnTo>
                  <a:lnTo>
                    <a:pt x="500" y="175"/>
                  </a:lnTo>
                  <a:lnTo>
                    <a:pt x="492" y="177"/>
                  </a:lnTo>
                  <a:lnTo>
                    <a:pt x="483" y="179"/>
                  </a:lnTo>
                  <a:lnTo>
                    <a:pt x="473" y="182"/>
                  </a:lnTo>
                  <a:lnTo>
                    <a:pt x="464" y="184"/>
                  </a:lnTo>
                  <a:lnTo>
                    <a:pt x="456" y="186"/>
                  </a:lnTo>
                  <a:lnTo>
                    <a:pt x="449" y="190"/>
                  </a:lnTo>
                  <a:lnTo>
                    <a:pt x="441" y="194"/>
                  </a:lnTo>
                  <a:lnTo>
                    <a:pt x="431" y="194"/>
                  </a:lnTo>
                  <a:lnTo>
                    <a:pt x="424" y="196"/>
                  </a:lnTo>
                  <a:lnTo>
                    <a:pt x="416" y="196"/>
                  </a:lnTo>
                  <a:lnTo>
                    <a:pt x="411" y="199"/>
                  </a:lnTo>
                  <a:lnTo>
                    <a:pt x="397" y="199"/>
                  </a:lnTo>
                  <a:lnTo>
                    <a:pt x="386" y="203"/>
                  </a:lnTo>
                  <a:lnTo>
                    <a:pt x="374" y="203"/>
                  </a:lnTo>
                  <a:lnTo>
                    <a:pt x="367" y="205"/>
                  </a:lnTo>
                  <a:lnTo>
                    <a:pt x="359" y="205"/>
                  </a:lnTo>
                  <a:lnTo>
                    <a:pt x="354" y="207"/>
                  </a:lnTo>
                  <a:lnTo>
                    <a:pt x="344" y="207"/>
                  </a:lnTo>
                  <a:lnTo>
                    <a:pt x="336" y="207"/>
                  </a:lnTo>
                  <a:lnTo>
                    <a:pt x="333" y="207"/>
                  </a:lnTo>
                  <a:lnTo>
                    <a:pt x="236" y="196"/>
                  </a:lnTo>
                  <a:lnTo>
                    <a:pt x="122" y="342"/>
                  </a:lnTo>
                  <a:lnTo>
                    <a:pt x="0" y="395"/>
                  </a:lnTo>
                  <a:lnTo>
                    <a:pt x="0" y="779"/>
                  </a:lnTo>
                  <a:lnTo>
                    <a:pt x="285" y="602"/>
                  </a:lnTo>
                  <a:lnTo>
                    <a:pt x="555" y="1002"/>
                  </a:lnTo>
                  <a:lnTo>
                    <a:pt x="1357" y="971"/>
                  </a:lnTo>
                  <a:lnTo>
                    <a:pt x="1226" y="245"/>
                  </a:lnTo>
                  <a:lnTo>
                    <a:pt x="880" y="0"/>
                  </a:lnTo>
                  <a:lnTo>
                    <a:pt x="880" y="0"/>
                  </a:lnTo>
                  <a:close/>
                </a:path>
              </a:pathLst>
            </a:custGeom>
            <a:solidFill>
              <a:srgbClr val="9966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18" name="Freeform 314"/>
            <p:cNvSpPr>
              <a:spLocks/>
            </p:cNvSpPr>
            <p:nvPr/>
          </p:nvSpPr>
          <p:spPr bwMode="auto">
            <a:xfrm>
              <a:off x="567" y="2017"/>
              <a:ext cx="784" cy="581"/>
            </a:xfrm>
            <a:custGeom>
              <a:avLst/>
              <a:gdLst>
                <a:gd name="T0" fmla="*/ 29 w 1568"/>
                <a:gd name="T1" fmla="*/ 481 h 1161"/>
                <a:gd name="T2" fmla="*/ 91 w 1568"/>
                <a:gd name="T3" fmla="*/ 456 h 1161"/>
                <a:gd name="T4" fmla="*/ 124 w 1568"/>
                <a:gd name="T5" fmla="*/ 521 h 1161"/>
                <a:gd name="T6" fmla="*/ 133 w 1568"/>
                <a:gd name="T7" fmla="*/ 601 h 1161"/>
                <a:gd name="T8" fmla="*/ 154 w 1568"/>
                <a:gd name="T9" fmla="*/ 589 h 1161"/>
                <a:gd name="T10" fmla="*/ 203 w 1568"/>
                <a:gd name="T11" fmla="*/ 511 h 1161"/>
                <a:gd name="T12" fmla="*/ 224 w 1568"/>
                <a:gd name="T13" fmla="*/ 452 h 1161"/>
                <a:gd name="T14" fmla="*/ 234 w 1568"/>
                <a:gd name="T15" fmla="*/ 395 h 1161"/>
                <a:gd name="T16" fmla="*/ 236 w 1568"/>
                <a:gd name="T17" fmla="*/ 319 h 1161"/>
                <a:gd name="T18" fmla="*/ 236 w 1568"/>
                <a:gd name="T19" fmla="*/ 236 h 1161"/>
                <a:gd name="T20" fmla="*/ 266 w 1568"/>
                <a:gd name="T21" fmla="*/ 285 h 1161"/>
                <a:gd name="T22" fmla="*/ 298 w 1568"/>
                <a:gd name="T23" fmla="*/ 352 h 1161"/>
                <a:gd name="T24" fmla="*/ 317 w 1568"/>
                <a:gd name="T25" fmla="*/ 410 h 1161"/>
                <a:gd name="T26" fmla="*/ 335 w 1568"/>
                <a:gd name="T27" fmla="*/ 473 h 1161"/>
                <a:gd name="T28" fmla="*/ 348 w 1568"/>
                <a:gd name="T29" fmla="*/ 538 h 1161"/>
                <a:gd name="T30" fmla="*/ 361 w 1568"/>
                <a:gd name="T31" fmla="*/ 597 h 1161"/>
                <a:gd name="T32" fmla="*/ 488 w 1568"/>
                <a:gd name="T33" fmla="*/ 429 h 1161"/>
                <a:gd name="T34" fmla="*/ 496 w 1568"/>
                <a:gd name="T35" fmla="*/ 498 h 1161"/>
                <a:gd name="T36" fmla="*/ 500 w 1568"/>
                <a:gd name="T37" fmla="*/ 559 h 1161"/>
                <a:gd name="T38" fmla="*/ 504 w 1568"/>
                <a:gd name="T39" fmla="*/ 621 h 1161"/>
                <a:gd name="T40" fmla="*/ 506 w 1568"/>
                <a:gd name="T41" fmla="*/ 688 h 1161"/>
                <a:gd name="T42" fmla="*/ 506 w 1568"/>
                <a:gd name="T43" fmla="*/ 743 h 1161"/>
                <a:gd name="T44" fmla="*/ 507 w 1568"/>
                <a:gd name="T45" fmla="*/ 798 h 1161"/>
                <a:gd name="T46" fmla="*/ 513 w 1568"/>
                <a:gd name="T47" fmla="*/ 751 h 1161"/>
                <a:gd name="T48" fmla="*/ 528 w 1568"/>
                <a:gd name="T49" fmla="*/ 688 h 1161"/>
                <a:gd name="T50" fmla="*/ 547 w 1568"/>
                <a:gd name="T51" fmla="*/ 610 h 1161"/>
                <a:gd name="T52" fmla="*/ 572 w 1568"/>
                <a:gd name="T53" fmla="*/ 530 h 1161"/>
                <a:gd name="T54" fmla="*/ 597 w 1568"/>
                <a:gd name="T55" fmla="*/ 456 h 1161"/>
                <a:gd name="T56" fmla="*/ 625 w 1568"/>
                <a:gd name="T57" fmla="*/ 388 h 1161"/>
                <a:gd name="T58" fmla="*/ 654 w 1568"/>
                <a:gd name="T59" fmla="*/ 323 h 1161"/>
                <a:gd name="T60" fmla="*/ 686 w 1568"/>
                <a:gd name="T61" fmla="*/ 262 h 1161"/>
                <a:gd name="T62" fmla="*/ 717 w 1568"/>
                <a:gd name="T63" fmla="*/ 198 h 1161"/>
                <a:gd name="T64" fmla="*/ 747 w 1568"/>
                <a:gd name="T65" fmla="*/ 135 h 1161"/>
                <a:gd name="T66" fmla="*/ 774 w 1568"/>
                <a:gd name="T67" fmla="*/ 82 h 1161"/>
                <a:gd name="T68" fmla="*/ 798 w 1568"/>
                <a:gd name="T69" fmla="*/ 28 h 1161"/>
                <a:gd name="T70" fmla="*/ 1418 w 1568"/>
                <a:gd name="T71" fmla="*/ 412 h 1161"/>
                <a:gd name="T72" fmla="*/ 1479 w 1568"/>
                <a:gd name="T73" fmla="*/ 481 h 1161"/>
                <a:gd name="T74" fmla="*/ 1486 w 1568"/>
                <a:gd name="T75" fmla="*/ 530 h 1161"/>
                <a:gd name="T76" fmla="*/ 1498 w 1568"/>
                <a:gd name="T77" fmla="*/ 591 h 1161"/>
                <a:gd name="T78" fmla="*/ 1501 w 1568"/>
                <a:gd name="T79" fmla="*/ 659 h 1161"/>
                <a:gd name="T80" fmla="*/ 1503 w 1568"/>
                <a:gd name="T81" fmla="*/ 726 h 1161"/>
                <a:gd name="T82" fmla="*/ 1501 w 1568"/>
                <a:gd name="T83" fmla="*/ 783 h 1161"/>
                <a:gd name="T84" fmla="*/ 1500 w 1568"/>
                <a:gd name="T85" fmla="*/ 834 h 1161"/>
                <a:gd name="T86" fmla="*/ 1137 w 1568"/>
                <a:gd name="T87" fmla="*/ 1028 h 1161"/>
                <a:gd name="T88" fmla="*/ 1087 w 1568"/>
                <a:gd name="T89" fmla="*/ 1026 h 1161"/>
                <a:gd name="T90" fmla="*/ 1004 w 1568"/>
                <a:gd name="T91" fmla="*/ 1026 h 1161"/>
                <a:gd name="T92" fmla="*/ 895 w 1568"/>
                <a:gd name="T93" fmla="*/ 1026 h 1161"/>
                <a:gd name="T94" fmla="*/ 770 w 1568"/>
                <a:gd name="T95" fmla="*/ 1026 h 1161"/>
                <a:gd name="T96" fmla="*/ 644 w 1568"/>
                <a:gd name="T97" fmla="*/ 1024 h 1161"/>
                <a:gd name="T98" fmla="*/ 526 w 1568"/>
                <a:gd name="T99" fmla="*/ 1024 h 1161"/>
                <a:gd name="T100" fmla="*/ 431 w 1568"/>
                <a:gd name="T101" fmla="*/ 1024 h 1161"/>
                <a:gd name="T102" fmla="*/ 369 w 1568"/>
                <a:gd name="T103" fmla="*/ 1026 h 1161"/>
                <a:gd name="T104" fmla="*/ 346 w 1568"/>
                <a:gd name="T105" fmla="*/ 996 h 1161"/>
                <a:gd name="T106" fmla="*/ 325 w 1568"/>
                <a:gd name="T107" fmla="*/ 912 h 1161"/>
                <a:gd name="T108" fmla="*/ 306 w 1568"/>
                <a:gd name="T109" fmla="*/ 861 h 1161"/>
                <a:gd name="T110" fmla="*/ 270 w 1568"/>
                <a:gd name="T111" fmla="*/ 808 h 1161"/>
                <a:gd name="T112" fmla="*/ 222 w 1568"/>
                <a:gd name="T113" fmla="*/ 791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68" h="1161">
                  <a:moveTo>
                    <a:pt x="0" y="523"/>
                  </a:moveTo>
                  <a:lnTo>
                    <a:pt x="0" y="517"/>
                  </a:lnTo>
                  <a:lnTo>
                    <a:pt x="0" y="507"/>
                  </a:lnTo>
                  <a:lnTo>
                    <a:pt x="4" y="502"/>
                  </a:lnTo>
                  <a:lnTo>
                    <a:pt x="11" y="494"/>
                  </a:lnTo>
                  <a:lnTo>
                    <a:pt x="21" y="488"/>
                  </a:lnTo>
                  <a:lnTo>
                    <a:pt x="29" y="481"/>
                  </a:lnTo>
                  <a:lnTo>
                    <a:pt x="36" y="473"/>
                  </a:lnTo>
                  <a:lnTo>
                    <a:pt x="48" y="469"/>
                  </a:lnTo>
                  <a:lnTo>
                    <a:pt x="55" y="462"/>
                  </a:lnTo>
                  <a:lnTo>
                    <a:pt x="67" y="460"/>
                  </a:lnTo>
                  <a:lnTo>
                    <a:pt x="74" y="456"/>
                  </a:lnTo>
                  <a:lnTo>
                    <a:pt x="84" y="456"/>
                  </a:lnTo>
                  <a:lnTo>
                    <a:pt x="91" y="456"/>
                  </a:lnTo>
                  <a:lnTo>
                    <a:pt x="99" y="462"/>
                  </a:lnTo>
                  <a:lnTo>
                    <a:pt x="105" y="467"/>
                  </a:lnTo>
                  <a:lnTo>
                    <a:pt x="108" y="475"/>
                  </a:lnTo>
                  <a:lnTo>
                    <a:pt x="112" y="485"/>
                  </a:lnTo>
                  <a:lnTo>
                    <a:pt x="118" y="496"/>
                  </a:lnTo>
                  <a:lnTo>
                    <a:pt x="122" y="507"/>
                  </a:lnTo>
                  <a:lnTo>
                    <a:pt x="124" y="521"/>
                  </a:lnTo>
                  <a:lnTo>
                    <a:pt x="125" y="534"/>
                  </a:lnTo>
                  <a:lnTo>
                    <a:pt x="129" y="549"/>
                  </a:lnTo>
                  <a:lnTo>
                    <a:pt x="129" y="561"/>
                  </a:lnTo>
                  <a:lnTo>
                    <a:pt x="131" y="572"/>
                  </a:lnTo>
                  <a:lnTo>
                    <a:pt x="133" y="583"/>
                  </a:lnTo>
                  <a:lnTo>
                    <a:pt x="133" y="595"/>
                  </a:lnTo>
                  <a:lnTo>
                    <a:pt x="133" y="601"/>
                  </a:lnTo>
                  <a:lnTo>
                    <a:pt x="133" y="608"/>
                  </a:lnTo>
                  <a:lnTo>
                    <a:pt x="133" y="612"/>
                  </a:lnTo>
                  <a:lnTo>
                    <a:pt x="135" y="616"/>
                  </a:lnTo>
                  <a:lnTo>
                    <a:pt x="137" y="612"/>
                  </a:lnTo>
                  <a:lnTo>
                    <a:pt x="144" y="604"/>
                  </a:lnTo>
                  <a:lnTo>
                    <a:pt x="148" y="595"/>
                  </a:lnTo>
                  <a:lnTo>
                    <a:pt x="154" y="589"/>
                  </a:lnTo>
                  <a:lnTo>
                    <a:pt x="160" y="580"/>
                  </a:lnTo>
                  <a:lnTo>
                    <a:pt x="167" y="572"/>
                  </a:lnTo>
                  <a:lnTo>
                    <a:pt x="175" y="561"/>
                  </a:lnTo>
                  <a:lnTo>
                    <a:pt x="181" y="549"/>
                  </a:lnTo>
                  <a:lnTo>
                    <a:pt x="188" y="536"/>
                  </a:lnTo>
                  <a:lnTo>
                    <a:pt x="198" y="524"/>
                  </a:lnTo>
                  <a:lnTo>
                    <a:pt x="203" y="511"/>
                  </a:lnTo>
                  <a:lnTo>
                    <a:pt x="209" y="498"/>
                  </a:lnTo>
                  <a:lnTo>
                    <a:pt x="213" y="490"/>
                  </a:lnTo>
                  <a:lnTo>
                    <a:pt x="215" y="483"/>
                  </a:lnTo>
                  <a:lnTo>
                    <a:pt x="219" y="475"/>
                  </a:lnTo>
                  <a:lnTo>
                    <a:pt x="222" y="469"/>
                  </a:lnTo>
                  <a:lnTo>
                    <a:pt x="222" y="460"/>
                  </a:lnTo>
                  <a:lnTo>
                    <a:pt x="224" y="452"/>
                  </a:lnTo>
                  <a:lnTo>
                    <a:pt x="226" y="443"/>
                  </a:lnTo>
                  <a:lnTo>
                    <a:pt x="228" y="435"/>
                  </a:lnTo>
                  <a:lnTo>
                    <a:pt x="228" y="428"/>
                  </a:lnTo>
                  <a:lnTo>
                    <a:pt x="230" y="420"/>
                  </a:lnTo>
                  <a:lnTo>
                    <a:pt x="230" y="412"/>
                  </a:lnTo>
                  <a:lnTo>
                    <a:pt x="234" y="405"/>
                  </a:lnTo>
                  <a:lnTo>
                    <a:pt x="234" y="395"/>
                  </a:lnTo>
                  <a:lnTo>
                    <a:pt x="236" y="388"/>
                  </a:lnTo>
                  <a:lnTo>
                    <a:pt x="236" y="380"/>
                  </a:lnTo>
                  <a:lnTo>
                    <a:pt x="236" y="372"/>
                  </a:lnTo>
                  <a:lnTo>
                    <a:pt x="236" y="357"/>
                  </a:lnTo>
                  <a:lnTo>
                    <a:pt x="238" y="344"/>
                  </a:lnTo>
                  <a:lnTo>
                    <a:pt x="236" y="329"/>
                  </a:lnTo>
                  <a:lnTo>
                    <a:pt x="236" y="319"/>
                  </a:lnTo>
                  <a:lnTo>
                    <a:pt x="236" y="308"/>
                  </a:lnTo>
                  <a:lnTo>
                    <a:pt x="236" y="298"/>
                  </a:lnTo>
                  <a:lnTo>
                    <a:pt x="236" y="291"/>
                  </a:lnTo>
                  <a:lnTo>
                    <a:pt x="236" y="287"/>
                  </a:lnTo>
                  <a:lnTo>
                    <a:pt x="236" y="283"/>
                  </a:lnTo>
                  <a:lnTo>
                    <a:pt x="131" y="323"/>
                  </a:lnTo>
                  <a:lnTo>
                    <a:pt x="236" y="236"/>
                  </a:lnTo>
                  <a:lnTo>
                    <a:pt x="238" y="237"/>
                  </a:lnTo>
                  <a:lnTo>
                    <a:pt x="243" y="245"/>
                  </a:lnTo>
                  <a:lnTo>
                    <a:pt x="245" y="251"/>
                  </a:lnTo>
                  <a:lnTo>
                    <a:pt x="249" y="258"/>
                  </a:lnTo>
                  <a:lnTo>
                    <a:pt x="255" y="266"/>
                  </a:lnTo>
                  <a:lnTo>
                    <a:pt x="260" y="275"/>
                  </a:lnTo>
                  <a:lnTo>
                    <a:pt x="266" y="285"/>
                  </a:lnTo>
                  <a:lnTo>
                    <a:pt x="274" y="296"/>
                  </a:lnTo>
                  <a:lnTo>
                    <a:pt x="277" y="308"/>
                  </a:lnTo>
                  <a:lnTo>
                    <a:pt x="285" y="323"/>
                  </a:lnTo>
                  <a:lnTo>
                    <a:pt x="289" y="329"/>
                  </a:lnTo>
                  <a:lnTo>
                    <a:pt x="291" y="336"/>
                  </a:lnTo>
                  <a:lnTo>
                    <a:pt x="295" y="344"/>
                  </a:lnTo>
                  <a:lnTo>
                    <a:pt x="298" y="352"/>
                  </a:lnTo>
                  <a:lnTo>
                    <a:pt x="300" y="359"/>
                  </a:lnTo>
                  <a:lnTo>
                    <a:pt x="304" y="367"/>
                  </a:lnTo>
                  <a:lnTo>
                    <a:pt x="306" y="376"/>
                  </a:lnTo>
                  <a:lnTo>
                    <a:pt x="312" y="386"/>
                  </a:lnTo>
                  <a:lnTo>
                    <a:pt x="312" y="393"/>
                  </a:lnTo>
                  <a:lnTo>
                    <a:pt x="316" y="401"/>
                  </a:lnTo>
                  <a:lnTo>
                    <a:pt x="317" y="410"/>
                  </a:lnTo>
                  <a:lnTo>
                    <a:pt x="321" y="420"/>
                  </a:lnTo>
                  <a:lnTo>
                    <a:pt x="323" y="428"/>
                  </a:lnTo>
                  <a:lnTo>
                    <a:pt x="325" y="437"/>
                  </a:lnTo>
                  <a:lnTo>
                    <a:pt x="327" y="447"/>
                  </a:lnTo>
                  <a:lnTo>
                    <a:pt x="331" y="456"/>
                  </a:lnTo>
                  <a:lnTo>
                    <a:pt x="333" y="464"/>
                  </a:lnTo>
                  <a:lnTo>
                    <a:pt x="335" y="473"/>
                  </a:lnTo>
                  <a:lnTo>
                    <a:pt x="336" y="481"/>
                  </a:lnTo>
                  <a:lnTo>
                    <a:pt x="338" y="490"/>
                  </a:lnTo>
                  <a:lnTo>
                    <a:pt x="340" y="498"/>
                  </a:lnTo>
                  <a:lnTo>
                    <a:pt x="342" y="507"/>
                  </a:lnTo>
                  <a:lnTo>
                    <a:pt x="344" y="515"/>
                  </a:lnTo>
                  <a:lnTo>
                    <a:pt x="348" y="524"/>
                  </a:lnTo>
                  <a:lnTo>
                    <a:pt x="348" y="538"/>
                  </a:lnTo>
                  <a:lnTo>
                    <a:pt x="352" y="553"/>
                  </a:lnTo>
                  <a:lnTo>
                    <a:pt x="354" y="564"/>
                  </a:lnTo>
                  <a:lnTo>
                    <a:pt x="357" y="576"/>
                  </a:lnTo>
                  <a:lnTo>
                    <a:pt x="357" y="583"/>
                  </a:lnTo>
                  <a:lnTo>
                    <a:pt x="359" y="591"/>
                  </a:lnTo>
                  <a:lnTo>
                    <a:pt x="359" y="595"/>
                  </a:lnTo>
                  <a:lnTo>
                    <a:pt x="361" y="597"/>
                  </a:lnTo>
                  <a:lnTo>
                    <a:pt x="374" y="420"/>
                  </a:lnTo>
                  <a:lnTo>
                    <a:pt x="509" y="359"/>
                  </a:lnTo>
                  <a:lnTo>
                    <a:pt x="509" y="293"/>
                  </a:lnTo>
                  <a:lnTo>
                    <a:pt x="551" y="361"/>
                  </a:lnTo>
                  <a:lnTo>
                    <a:pt x="488" y="420"/>
                  </a:lnTo>
                  <a:lnTo>
                    <a:pt x="488" y="422"/>
                  </a:lnTo>
                  <a:lnTo>
                    <a:pt x="488" y="429"/>
                  </a:lnTo>
                  <a:lnTo>
                    <a:pt x="488" y="435"/>
                  </a:lnTo>
                  <a:lnTo>
                    <a:pt x="490" y="443"/>
                  </a:lnTo>
                  <a:lnTo>
                    <a:pt x="492" y="452"/>
                  </a:lnTo>
                  <a:lnTo>
                    <a:pt x="492" y="464"/>
                  </a:lnTo>
                  <a:lnTo>
                    <a:pt x="492" y="473"/>
                  </a:lnTo>
                  <a:lnTo>
                    <a:pt x="494" y="486"/>
                  </a:lnTo>
                  <a:lnTo>
                    <a:pt x="496" y="498"/>
                  </a:lnTo>
                  <a:lnTo>
                    <a:pt x="496" y="511"/>
                  </a:lnTo>
                  <a:lnTo>
                    <a:pt x="496" y="519"/>
                  </a:lnTo>
                  <a:lnTo>
                    <a:pt x="496" y="526"/>
                  </a:lnTo>
                  <a:lnTo>
                    <a:pt x="498" y="534"/>
                  </a:lnTo>
                  <a:lnTo>
                    <a:pt x="500" y="542"/>
                  </a:lnTo>
                  <a:lnTo>
                    <a:pt x="500" y="549"/>
                  </a:lnTo>
                  <a:lnTo>
                    <a:pt x="500" y="559"/>
                  </a:lnTo>
                  <a:lnTo>
                    <a:pt x="500" y="568"/>
                  </a:lnTo>
                  <a:lnTo>
                    <a:pt x="502" y="578"/>
                  </a:lnTo>
                  <a:lnTo>
                    <a:pt x="502" y="585"/>
                  </a:lnTo>
                  <a:lnTo>
                    <a:pt x="502" y="595"/>
                  </a:lnTo>
                  <a:lnTo>
                    <a:pt x="502" y="604"/>
                  </a:lnTo>
                  <a:lnTo>
                    <a:pt x="504" y="612"/>
                  </a:lnTo>
                  <a:lnTo>
                    <a:pt x="504" y="621"/>
                  </a:lnTo>
                  <a:lnTo>
                    <a:pt x="504" y="631"/>
                  </a:lnTo>
                  <a:lnTo>
                    <a:pt x="504" y="640"/>
                  </a:lnTo>
                  <a:lnTo>
                    <a:pt x="506" y="652"/>
                  </a:lnTo>
                  <a:lnTo>
                    <a:pt x="506" y="659"/>
                  </a:lnTo>
                  <a:lnTo>
                    <a:pt x="506" y="669"/>
                  </a:lnTo>
                  <a:lnTo>
                    <a:pt x="506" y="677"/>
                  </a:lnTo>
                  <a:lnTo>
                    <a:pt x="506" y="688"/>
                  </a:lnTo>
                  <a:lnTo>
                    <a:pt x="506" y="696"/>
                  </a:lnTo>
                  <a:lnTo>
                    <a:pt x="506" y="705"/>
                  </a:lnTo>
                  <a:lnTo>
                    <a:pt x="506" y="715"/>
                  </a:lnTo>
                  <a:lnTo>
                    <a:pt x="506" y="722"/>
                  </a:lnTo>
                  <a:lnTo>
                    <a:pt x="506" y="730"/>
                  </a:lnTo>
                  <a:lnTo>
                    <a:pt x="506" y="737"/>
                  </a:lnTo>
                  <a:lnTo>
                    <a:pt x="506" y="743"/>
                  </a:lnTo>
                  <a:lnTo>
                    <a:pt x="506" y="753"/>
                  </a:lnTo>
                  <a:lnTo>
                    <a:pt x="506" y="764"/>
                  </a:lnTo>
                  <a:lnTo>
                    <a:pt x="506" y="775"/>
                  </a:lnTo>
                  <a:lnTo>
                    <a:pt x="506" y="783"/>
                  </a:lnTo>
                  <a:lnTo>
                    <a:pt x="506" y="791"/>
                  </a:lnTo>
                  <a:lnTo>
                    <a:pt x="506" y="794"/>
                  </a:lnTo>
                  <a:lnTo>
                    <a:pt x="507" y="798"/>
                  </a:lnTo>
                  <a:lnTo>
                    <a:pt x="507" y="794"/>
                  </a:lnTo>
                  <a:lnTo>
                    <a:pt x="507" y="791"/>
                  </a:lnTo>
                  <a:lnTo>
                    <a:pt x="509" y="783"/>
                  </a:lnTo>
                  <a:lnTo>
                    <a:pt x="511" y="774"/>
                  </a:lnTo>
                  <a:lnTo>
                    <a:pt x="511" y="766"/>
                  </a:lnTo>
                  <a:lnTo>
                    <a:pt x="513" y="758"/>
                  </a:lnTo>
                  <a:lnTo>
                    <a:pt x="513" y="751"/>
                  </a:lnTo>
                  <a:lnTo>
                    <a:pt x="517" y="743"/>
                  </a:lnTo>
                  <a:lnTo>
                    <a:pt x="517" y="735"/>
                  </a:lnTo>
                  <a:lnTo>
                    <a:pt x="521" y="726"/>
                  </a:lnTo>
                  <a:lnTo>
                    <a:pt x="521" y="718"/>
                  </a:lnTo>
                  <a:lnTo>
                    <a:pt x="525" y="709"/>
                  </a:lnTo>
                  <a:lnTo>
                    <a:pt x="526" y="697"/>
                  </a:lnTo>
                  <a:lnTo>
                    <a:pt x="528" y="688"/>
                  </a:lnTo>
                  <a:lnTo>
                    <a:pt x="530" y="677"/>
                  </a:lnTo>
                  <a:lnTo>
                    <a:pt x="532" y="667"/>
                  </a:lnTo>
                  <a:lnTo>
                    <a:pt x="534" y="656"/>
                  </a:lnTo>
                  <a:lnTo>
                    <a:pt x="538" y="644"/>
                  </a:lnTo>
                  <a:lnTo>
                    <a:pt x="540" y="633"/>
                  </a:lnTo>
                  <a:lnTo>
                    <a:pt x="544" y="621"/>
                  </a:lnTo>
                  <a:lnTo>
                    <a:pt x="547" y="610"/>
                  </a:lnTo>
                  <a:lnTo>
                    <a:pt x="549" y="599"/>
                  </a:lnTo>
                  <a:lnTo>
                    <a:pt x="551" y="587"/>
                  </a:lnTo>
                  <a:lnTo>
                    <a:pt x="555" y="576"/>
                  </a:lnTo>
                  <a:lnTo>
                    <a:pt x="559" y="564"/>
                  </a:lnTo>
                  <a:lnTo>
                    <a:pt x="564" y="553"/>
                  </a:lnTo>
                  <a:lnTo>
                    <a:pt x="568" y="542"/>
                  </a:lnTo>
                  <a:lnTo>
                    <a:pt x="572" y="530"/>
                  </a:lnTo>
                  <a:lnTo>
                    <a:pt x="574" y="519"/>
                  </a:lnTo>
                  <a:lnTo>
                    <a:pt x="578" y="507"/>
                  </a:lnTo>
                  <a:lnTo>
                    <a:pt x="580" y="496"/>
                  </a:lnTo>
                  <a:lnTo>
                    <a:pt x="585" y="486"/>
                  </a:lnTo>
                  <a:lnTo>
                    <a:pt x="589" y="475"/>
                  </a:lnTo>
                  <a:lnTo>
                    <a:pt x="593" y="466"/>
                  </a:lnTo>
                  <a:lnTo>
                    <a:pt x="597" y="456"/>
                  </a:lnTo>
                  <a:lnTo>
                    <a:pt x="601" y="447"/>
                  </a:lnTo>
                  <a:lnTo>
                    <a:pt x="604" y="435"/>
                  </a:lnTo>
                  <a:lnTo>
                    <a:pt x="608" y="426"/>
                  </a:lnTo>
                  <a:lnTo>
                    <a:pt x="612" y="414"/>
                  </a:lnTo>
                  <a:lnTo>
                    <a:pt x="616" y="405"/>
                  </a:lnTo>
                  <a:lnTo>
                    <a:pt x="620" y="397"/>
                  </a:lnTo>
                  <a:lnTo>
                    <a:pt x="625" y="388"/>
                  </a:lnTo>
                  <a:lnTo>
                    <a:pt x="629" y="378"/>
                  </a:lnTo>
                  <a:lnTo>
                    <a:pt x="635" y="371"/>
                  </a:lnTo>
                  <a:lnTo>
                    <a:pt x="639" y="359"/>
                  </a:lnTo>
                  <a:lnTo>
                    <a:pt x="642" y="350"/>
                  </a:lnTo>
                  <a:lnTo>
                    <a:pt x="646" y="342"/>
                  </a:lnTo>
                  <a:lnTo>
                    <a:pt x="650" y="333"/>
                  </a:lnTo>
                  <a:lnTo>
                    <a:pt x="654" y="323"/>
                  </a:lnTo>
                  <a:lnTo>
                    <a:pt x="660" y="314"/>
                  </a:lnTo>
                  <a:lnTo>
                    <a:pt x="663" y="304"/>
                  </a:lnTo>
                  <a:lnTo>
                    <a:pt x="669" y="296"/>
                  </a:lnTo>
                  <a:lnTo>
                    <a:pt x="673" y="287"/>
                  </a:lnTo>
                  <a:lnTo>
                    <a:pt x="677" y="277"/>
                  </a:lnTo>
                  <a:lnTo>
                    <a:pt x="680" y="270"/>
                  </a:lnTo>
                  <a:lnTo>
                    <a:pt x="686" y="262"/>
                  </a:lnTo>
                  <a:lnTo>
                    <a:pt x="690" y="253"/>
                  </a:lnTo>
                  <a:lnTo>
                    <a:pt x="694" y="243"/>
                  </a:lnTo>
                  <a:lnTo>
                    <a:pt x="699" y="234"/>
                  </a:lnTo>
                  <a:lnTo>
                    <a:pt x="705" y="226"/>
                  </a:lnTo>
                  <a:lnTo>
                    <a:pt x="709" y="215"/>
                  </a:lnTo>
                  <a:lnTo>
                    <a:pt x="713" y="207"/>
                  </a:lnTo>
                  <a:lnTo>
                    <a:pt x="717" y="198"/>
                  </a:lnTo>
                  <a:lnTo>
                    <a:pt x="722" y="188"/>
                  </a:lnTo>
                  <a:lnTo>
                    <a:pt x="726" y="179"/>
                  </a:lnTo>
                  <a:lnTo>
                    <a:pt x="732" y="169"/>
                  </a:lnTo>
                  <a:lnTo>
                    <a:pt x="736" y="161"/>
                  </a:lnTo>
                  <a:lnTo>
                    <a:pt x="741" y="154"/>
                  </a:lnTo>
                  <a:lnTo>
                    <a:pt x="743" y="144"/>
                  </a:lnTo>
                  <a:lnTo>
                    <a:pt x="747" y="135"/>
                  </a:lnTo>
                  <a:lnTo>
                    <a:pt x="751" y="127"/>
                  </a:lnTo>
                  <a:lnTo>
                    <a:pt x="755" y="120"/>
                  </a:lnTo>
                  <a:lnTo>
                    <a:pt x="758" y="110"/>
                  </a:lnTo>
                  <a:lnTo>
                    <a:pt x="762" y="103"/>
                  </a:lnTo>
                  <a:lnTo>
                    <a:pt x="766" y="97"/>
                  </a:lnTo>
                  <a:lnTo>
                    <a:pt x="770" y="89"/>
                  </a:lnTo>
                  <a:lnTo>
                    <a:pt x="774" y="82"/>
                  </a:lnTo>
                  <a:lnTo>
                    <a:pt x="775" y="74"/>
                  </a:lnTo>
                  <a:lnTo>
                    <a:pt x="779" y="66"/>
                  </a:lnTo>
                  <a:lnTo>
                    <a:pt x="783" y="63"/>
                  </a:lnTo>
                  <a:lnTo>
                    <a:pt x="787" y="49"/>
                  </a:lnTo>
                  <a:lnTo>
                    <a:pt x="791" y="42"/>
                  </a:lnTo>
                  <a:lnTo>
                    <a:pt x="794" y="34"/>
                  </a:lnTo>
                  <a:lnTo>
                    <a:pt x="798" y="28"/>
                  </a:lnTo>
                  <a:lnTo>
                    <a:pt x="800" y="25"/>
                  </a:lnTo>
                  <a:lnTo>
                    <a:pt x="800" y="25"/>
                  </a:lnTo>
                  <a:lnTo>
                    <a:pt x="901" y="0"/>
                  </a:lnTo>
                  <a:lnTo>
                    <a:pt x="1215" y="163"/>
                  </a:lnTo>
                  <a:lnTo>
                    <a:pt x="1382" y="245"/>
                  </a:lnTo>
                  <a:lnTo>
                    <a:pt x="1403" y="315"/>
                  </a:lnTo>
                  <a:lnTo>
                    <a:pt x="1418" y="412"/>
                  </a:lnTo>
                  <a:lnTo>
                    <a:pt x="1465" y="428"/>
                  </a:lnTo>
                  <a:lnTo>
                    <a:pt x="1465" y="429"/>
                  </a:lnTo>
                  <a:lnTo>
                    <a:pt x="1469" y="441"/>
                  </a:lnTo>
                  <a:lnTo>
                    <a:pt x="1469" y="447"/>
                  </a:lnTo>
                  <a:lnTo>
                    <a:pt x="1473" y="458"/>
                  </a:lnTo>
                  <a:lnTo>
                    <a:pt x="1475" y="469"/>
                  </a:lnTo>
                  <a:lnTo>
                    <a:pt x="1479" y="481"/>
                  </a:lnTo>
                  <a:lnTo>
                    <a:pt x="1479" y="486"/>
                  </a:lnTo>
                  <a:lnTo>
                    <a:pt x="1481" y="494"/>
                  </a:lnTo>
                  <a:lnTo>
                    <a:pt x="1481" y="500"/>
                  </a:lnTo>
                  <a:lnTo>
                    <a:pt x="1482" y="507"/>
                  </a:lnTo>
                  <a:lnTo>
                    <a:pt x="1484" y="515"/>
                  </a:lnTo>
                  <a:lnTo>
                    <a:pt x="1486" y="523"/>
                  </a:lnTo>
                  <a:lnTo>
                    <a:pt x="1486" y="530"/>
                  </a:lnTo>
                  <a:lnTo>
                    <a:pt x="1490" y="540"/>
                  </a:lnTo>
                  <a:lnTo>
                    <a:pt x="1490" y="547"/>
                  </a:lnTo>
                  <a:lnTo>
                    <a:pt x="1492" y="555"/>
                  </a:lnTo>
                  <a:lnTo>
                    <a:pt x="1492" y="564"/>
                  </a:lnTo>
                  <a:lnTo>
                    <a:pt x="1496" y="574"/>
                  </a:lnTo>
                  <a:lnTo>
                    <a:pt x="1496" y="582"/>
                  </a:lnTo>
                  <a:lnTo>
                    <a:pt x="1498" y="591"/>
                  </a:lnTo>
                  <a:lnTo>
                    <a:pt x="1498" y="601"/>
                  </a:lnTo>
                  <a:lnTo>
                    <a:pt x="1500" y="612"/>
                  </a:lnTo>
                  <a:lnTo>
                    <a:pt x="1500" y="620"/>
                  </a:lnTo>
                  <a:lnTo>
                    <a:pt x="1500" y="629"/>
                  </a:lnTo>
                  <a:lnTo>
                    <a:pt x="1500" y="639"/>
                  </a:lnTo>
                  <a:lnTo>
                    <a:pt x="1501" y="650"/>
                  </a:lnTo>
                  <a:lnTo>
                    <a:pt x="1501" y="659"/>
                  </a:lnTo>
                  <a:lnTo>
                    <a:pt x="1501" y="669"/>
                  </a:lnTo>
                  <a:lnTo>
                    <a:pt x="1501" y="678"/>
                  </a:lnTo>
                  <a:lnTo>
                    <a:pt x="1503" y="688"/>
                  </a:lnTo>
                  <a:lnTo>
                    <a:pt x="1503" y="697"/>
                  </a:lnTo>
                  <a:lnTo>
                    <a:pt x="1503" y="707"/>
                  </a:lnTo>
                  <a:lnTo>
                    <a:pt x="1503" y="715"/>
                  </a:lnTo>
                  <a:lnTo>
                    <a:pt x="1503" y="726"/>
                  </a:lnTo>
                  <a:lnTo>
                    <a:pt x="1503" y="734"/>
                  </a:lnTo>
                  <a:lnTo>
                    <a:pt x="1503" y="743"/>
                  </a:lnTo>
                  <a:lnTo>
                    <a:pt x="1503" y="753"/>
                  </a:lnTo>
                  <a:lnTo>
                    <a:pt x="1503" y="760"/>
                  </a:lnTo>
                  <a:lnTo>
                    <a:pt x="1501" y="768"/>
                  </a:lnTo>
                  <a:lnTo>
                    <a:pt x="1501" y="775"/>
                  </a:lnTo>
                  <a:lnTo>
                    <a:pt x="1501" y="783"/>
                  </a:lnTo>
                  <a:lnTo>
                    <a:pt x="1501" y="791"/>
                  </a:lnTo>
                  <a:lnTo>
                    <a:pt x="1500" y="802"/>
                  </a:lnTo>
                  <a:lnTo>
                    <a:pt x="1500" y="813"/>
                  </a:lnTo>
                  <a:lnTo>
                    <a:pt x="1500" y="821"/>
                  </a:lnTo>
                  <a:lnTo>
                    <a:pt x="1500" y="829"/>
                  </a:lnTo>
                  <a:lnTo>
                    <a:pt x="1500" y="832"/>
                  </a:lnTo>
                  <a:lnTo>
                    <a:pt x="1500" y="834"/>
                  </a:lnTo>
                  <a:lnTo>
                    <a:pt x="1568" y="908"/>
                  </a:lnTo>
                  <a:lnTo>
                    <a:pt x="1538" y="998"/>
                  </a:lnTo>
                  <a:lnTo>
                    <a:pt x="1465" y="1108"/>
                  </a:lnTo>
                  <a:lnTo>
                    <a:pt x="1410" y="1161"/>
                  </a:lnTo>
                  <a:lnTo>
                    <a:pt x="1234" y="1161"/>
                  </a:lnTo>
                  <a:lnTo>
                    <a:pt x="1138" y="1030"/>
                  </a:lnTo>
                  <a:lnTo>
                    <a:pt x="1137" y="1028"/>
                  </a:lnTo>
                  <a:lnTo>
                    <a:pt x="1129" y="1028"/>
                  </a:lnTo>
                  <a:lnTo>
                    <a:pt x="1123" y="1028"/>
                  </a:lnTo>
                  <a:lnTo>
                    <a:pt x="1118" y="1028"/>
                  </a:lnTo>
                  <a:lnTo>
                    <a:pt x="1112" y="1028"/>
                  </a:lnTo>
                  <a:lnTo>
                    <a:pt x="1104" y="1028"/>
                  </a:lnTo>
                  <a:lnTo>
                    <a:pt x="1095" y="1026"/>
                  </a:lnTo>
                  <a:lnTo>
                    <a:pt x="1087" y="1026"/>
                  </a:lnTo>
                  <a:lnTo>
                    <a:pt x="1076" y="1026"/>
                  </a:lnTo>
                  <a:lnTo>
                    <a:pt x="1066" y="1026"/>
                  </a:lnTo>
                  <a:lnTo>
                    <a:pt x="1055" y="1026"/>
                  </a:lnTo>
                  <a:lnTo>
                    <a:pt x="1043" y="1026"/>
                  </a:lnTo>
                  <a:lnTo>
                    <a:pt x="1030" y="1026"/>
                  </a:lnTo>
                  <a:lnTo>
                    <a:pt x="1019" y="1026"/>
                  </a:lnTo>
                  <a:lnTo>
                    <a:pt x="1004" y="1026"/>
                  </a:lnTo>
                  <a:lnTo>
                    <a:pt x="990" y="1026"/>
                  </a:lnTo>
                  <a:lnTo>
                    <a:pt x="973" y="1026"/>
                  </a:lnTo>
                  <a:lnTo>
                    <a:pt x="960" y="1026"/>
                  </a:lnTo>
                  <a:lnTo>
                    <a:pt x="943" y="1026"/>
                  </a:lnTo>
                  <a:lnTo>
                    <a:pt x="926" y="1026"/>
                  </a:lnTo>
                  <a:lnTo>
                    <a:pt x="910" y="1026"/>
                  </a:lnTo>
                  <a:lnTo>
                    <a:pt x="895" y="1026"/>
                  </a:lnTo>
                  <a:lnTo>
                    <a:pt x="876" y="1026"/>
                  </a:lnTo>
                  <a:lnTo>
                    <a:pt x="859" y="1026"/>
                  </a:lnTo>
                  <a:lnTo>
                    <a:pt x="842" y="1026"/>
                  </a:lnTo>
                  <a:lnTo>
                    <a:pt x="825" y="1026"/>
                  </a:lnTo>
                  <a:lnTo>
                    <a:pt x="806" y="1026"/>
                  </a:lnTo>
                  <a:lnTo>
                    <a:pt x="789" y="1026"/>
                  </a:lnTo>
                  <a:lnTo>
                    <a:pt x="770" y="1026"/>
                  </a:lnTo>
                  <a:lnTo>
                    <a:pt x="753" y="1026"/>
                  </a:lnTo>
                  <a:lnTo>
                    <a:pt x="734" y="1024"/>
                  </a:lnTo>
                  <a:lnTo>
                    <a:pt x="715" y="1024"/>
                  </a:lnTo>
                  <a:lnTo>
                    <a:pt x="698" y="1024"/>
                  </a:lnTo>
                  <a:lnTo>
                    <a:pt x="680" y="1024"/>
                  </a:lnTo>
                  <a:lnTo>
                    <a:pt x="660" y="1024"/>
                  </a:lnTo>
                  <a:lnTo>
                    <a:pt x="644" y="1024"/>
                  </a:lnTo>
                  <a:lnTo>
                    <a:pt x="625" y="1024"/>
                  </a:lnTo>
                  <a:lnTo>
                    <a:pt x="610" y="1024"/>
                  </a:lnTo>
                  <a:lnTo>
                    <a:pt x="591" y="1024"/>
                  </a:lnTo>
                  <a:lnTo>
                    <a:pt x="574" y="1024"/>
                  </a:lnTo>
                  <a:lnTo>
                    <a:pt x="559" y="1024"/>
                  </a:lnTo>
                  <a:lnTo>
                    <a:pt x="544" y="1024"/>
                  </a:lnTo>
                  <a:lnTo>
                    <a:pt x="526" y="1024"/>
                  </a:lnTo>
                  <a:lnTo>
                    <a:pt x="511" y="1024"/>
                  </a:lnTo>
                  <a:lnTo>
                    <a:pt x="496" y="1024"/>
                  </a:lnTo>
                  <a:lnTo>
                    <a:pt x="483" y="1024"/>
                  </a:lnTo>
                  <a:lnTo>
                    <a:pt x="468" y="1024"/>
                  </a:lnTo>
                  <a:lnTo>
                    <a:pt x="454" y="1024"/>
                  </a:lnTo>
                  <a:lnTo>
                    <a:pt x="443" y="1024"/>
                  </a:lnTo>
                  <a:lnTo>
                    <a:pt x="431" y="1024"/>
                  </a:lnTo>
                  <a:lnTo>
                    <a:pt x="420" y="1024"/>
                  </a:lnTo>
                  <a:lnTo>
                    <a:pt x="409" y="1024"/>
                  </a:lnTo>
                  <a:lnTo>
                    <a:pt x="399" y="1024"/>
                  </a:lnTo>
                  <a:lnTo>
                    <a:pt x="392" y="1026"/>
                  </a:lnTo>
                  <a:lnTo>
                    <a:pt x="382" y="1026"/>
                  </a:lnTo>
                  <a:lnTo>
                    <a:pt x="376" y="1026"/>
                  </a:lnTo>
                  <a:lnTo>
                    <a:pt x="369" y="1026"/>
                  </a:lnTo>
                  <a:lnTo>
                    <a:pt x="365" y="1026"/>
                  </a:lnTo>
                  <a:lnTo>
                    <a:pt x="357" y="1028"/>
                  </a:lnTo>
                  <a:lnTo>
                    <a:pt x="354" y="1030"/>
                  </a:lnTo>
                  <a:lnTo>
                    <a:pt x="352" y="1024"/>
                  </a:lnTo>
                  <a:lnTo>
                    <a:pt x="350" y="1015"/>
                  </a:lnTo>
                  <a:lnTo>
                    <a:pt x="348" y="1005"/>
                  </a:lnTo>
                  <a:lnTo>
                    <a:pt x="346" y="996"/>
                  </a:lnTo>
                  <a:lnTo>
                    <a:pt x="344" y="985"/>
                  </a:lnTo>
                  <a:lnTo>
                    <a:pt x="342" y="975"/>
                  </a:lnTo>
                  <a:lnTo>
                    <a:pt x="338" y="960"/>
                  </a:lnTo>
                  <a:lnTo>
                    <a:pt x="336" y="946"/>
                  </a:lnTo>
                  <a:lnTo>
                    <a:pt x="333" y="933"/>
                  </a:lnTo>
                  <a:lnTo>
                    <a:pt x="327" y="920"/>
                  </a:lnTo>
                  <a:lnTo>
                    <a:pt x="325" y="912"/>
                  </a:lnTo>
                  <a:lnTo>
                    <a:pt x="323" y="905"/>
                  </a:lnTo>
                  <a:lnTo>
                    <a:pt x="319" y="897"/>
                  </a:lnTo>
                  <a:lnTo>
                    <a:pt x="317" y="889"/>
                  </a:lnTo>
                  <a:lnTo>
                    <a:pt x="316" y="882"/>
                  </a:lnTo>
                  <a:lnTo>
                    <a:pt x="312" y="874"/>
                  </a:lnTo>
                  <a:lnTo>
                    <a:pt x="310" y="867"/>
                  </a:lnTo>
                  <a:lnTo>
                    <a:pt x="306" y="861"/>
                  </a:lnTo>
                  <a:lnTo>
                    <a:pt x="302" y="853"/>
                  </a:lnTo>
                  <a:lnTo>
                    <a:pt x="298" y="846"/>
                  </a:lnTo>
                  <a:lnTo>
                    <a:pt x="295" y="838"/>
                  </a:lnTo>
                  <a:lnTo>
                    <a:pt x="293" y="832"/>
                  </a:lnTo>
                  <a:lnTo>
                    <a:pt x="285" y="823"/>
                  </a:lnTo>
                  <a:lnTo>
                    <a:pt x="277" y="815"/>
                  </a:lnTo>
                  <a:lnTo>
                    <a:pt x="270" y="808"/>
                  </a:lnTo>
                  <a:lnTo>
                    <a:pt x="264" y="802"/>
                  </a:lnTo>
                  <a:lnTo>
                    <a:pt x="257" y="798"/>
                  </a:lnTo>
                  <a:lnTo>
                    <a:pt x="251" y="794"/>
                  </a:lnTo>
                  <a:lnTo>
                    <a:pt x="238" y="791"/>
                  </a:lnTo>
                  <a:lnTo>
                    <a:pt x="230" y="789"/>
                  </a:lnTo>
                  <a:lnTo>
                    <a:pt x="222" y="789"/>
                  </a:lnTo>
                  <a:lnTo>
                    <a:pt x="222" y="791"/>
                  </a:lnTo>
                  <a:lnTo>
                    <a:pt x="82" y="884"/>
                  </a:lnTo>
                  <a:lnTo>
                    <a:pt x="0" y="967"/>
                  </a:lnTo>
                  <a:lnTo>
                    <a:pt x="0" y="523"/>
                  </a:lnTo>
                  <a:lnTo>
                    <a:pt x="0" y="523"/>
                  </a:lnTo>
                  <a:close/>
                </a:path>
              </a:pathLst>
            </a:custGeom>
            <a:solidFill>
              <a:srgbClr val="6E3B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19" name="Freeform 315"/>
            <p:cNvSpPr>
              <a:spLocks/>
            </p:cNvSpPr>
            <p:nvPr/>
          </p:nvSpPr>
          <p:spPr bwMode="auto">
            <a:xfrm>
              <a:off x="1158" y="2170"/>
              <a:ext cx="104" cy="133"/>
            </a:xfrm>
            <a:custGeom>
              <a:avLst/>
              <a:gdLst>
                <a:gd name="T0" fmla="*/ 0 w 207"/>
                <a:gd name="T1" fmla="*/ 129 h 264"/>
                <a:gd name="T2" fmla="*/ 99 w 207"/>
                <a:gd name="T3" fmla="*/ 19 h 264"/>
                <a:gd name="T4" fmla="*/ 188 w 207"/>
                <a:gd name="T5" fmla="*/ 0 h 264"/>
                <a:gd name="T6" fmla="*/ 207 w 207"/>
                <a:gd name="T7" fmla="*/ 80 h 264"/>
                <a:gd name="T8" fmla="*/ 207 w 207"/>
                <a:gd name="T9" fmla="*/ 169 h 264"/>
                <a:gd name="T10" fmla="*/ 141 w 207"/>
                <a:gd name="T11" fmla="*/ 230 h 264"/>
                <a:gd name="T12" fmla="*/ 23 w 207"/>
                <a:gd name="T13" fmla="*/ 264 h 264"/>
                <a:gd name="T14" fmla="*/ 0 w 207"/>
                <a:gd name="T15" fmla="*/ 129 h 264"/>
                <a:gd name="T16" fmla="*/ 0 w 207"/>
                <a:gd name="T17" fmla="*/ 12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64">
                  <a:moveTo>
                    <a:pt x="0" y="129"/>
                  </a:moveTo>
                  <a:lnTo>
                    <a:pt x="99" y="19"/>
                  </a:lnTo>
                  <a:lnTo>
                    <a:pt x="188" y="0"/>
                  </a:lnTo>
                  <a:lnTo>
                    <a:pt x="207" y="80"/>
                  </a:lnTo>
                  <a:lnTo>
                    <a:pt x="207" y="169"/>
                  </a:lnTo>
                  <a:lnTo>
                    <a:pt x="141" y="230"/>
                  </a:lnTo>
                  <a:lnTo>
                    <a:pt x="23" y="264"/>
                  </a:lnTo>
                  <a:lnTo>
                    <a:pt x="0" y="129"/>
                  </a:lnTo>
                  <a:lnTo>
                    <a:pt x="0" y="129"/>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20" name="Freeform 316"/>
            <p:cNvSpPr>
              <a:spLocks/>
            </p:cNvSpPr>
            <p:nvPr/>
          </p:nvSpPr>
          <p:spPr bwMode="auto">
            <a:xfrm>
              <a:off x="1151" y="2179"/>
              <a:ext cx="84" cy="114"/>
            </a:xfrm>
            <a:custGeom>
              <a:avLst/>
              <a:gdLst>
                <a:gd name="T0" fmla="*/ 167 w 167"/>
                <a:gd name="T1" fmla="*/ 82 h 228"/>
                <a:gd name="T2" fmla="*/ 23 w 167"/>
                <a:gd name="T3" fmla="*/ 112 h 228"/>
                <a:gd name="T4" fmla="*/ 99 w 167"/>
                <a:gd name="T5" fmla="*/ 30 h 228"/>
                <a:gd name="T6" fmla="*/ 93 w 167"/>
                <a:gd name="T7" fmla="*/ 0 h 228"/>
                <a:gd name="T8" fmla="*/ 0 w 167"/>
                <a:gd name="T9" fmla="*/ 112 h 228"/>
                <a:gd name="T10" fmla="*/ 30 w 167"/>
                <a:gd name="T11" fmla="*/ 228 h 228"/>
                <a:gd name="T12" fmla="*/ 156 w 167"/>
                <a:gd name="T13" fmla="*/ 200 h 228"/>
                <a:gd name="T14" fmla="*/ 167 w 167"/>
                <a:gd name="T15" fmla="*/ 143 h 228"/>
                <a:gd name="T16" fmla="*/ 167 w 167"/>
                <a:gd name="T17" fmla="*/ 82 h 228"/>
                <a:gd name="T18" fmla="*/ 167 w 167"/>
                <a:gd name="T19" fmla="*/ 8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228">
                  <a:moveTo>
                    <a:pt x="167" y="82"/>
                  </a:moveTo>
                  <a:lnTo>
                    <a:pt x="23" y="112"/>
                  </a:lnTo>
                  <a:lnTo>
                    <a:pt x="99" y="30"/>
                  </a:lnTo>
                  <a:lnTo>
                    <a:pt x="93" y="0"/>
                  </a:lnTo>
                  <a:lnTo>
                    <a:pt x="0" y="112"/>
                  </a:lnTo>
                  <a:lnTo>
                    <a:pt x="30" y="228"/>
                  </a:lnTo>
                  <a:lnTo>
                    <a:pt x="156" y="200"/>
                  </a:lnTo>
                  <a:lnTo>
                    <a:pt x="167" y="143"/>
                  </a:lnTo>
                  <a:lnTo>
                    <a:pt x="167" y="82"/>
                  </a:lnTo>
                  <a:lnTo>
                    <a:pt x="167" y="82"/>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21" name="Freeform 317"/>
            <p:cNvSpPr>
              <a:spLocks/>
            </p:cNvSpPr>
            <p:nvPr/>
          </p:nvSpPr>
          <p:spPr bwMode="auto">
            <a:xfrm>
              <a:off x="853" y="2019"/>
              <a:ext cx="278" cy="421"/>
            </a:xfrm>
            <a:custGeom>
              <a:avLst/>
              <a:gdLst>
                <a:gd name="T0" fmla="*/ 228 w 557"/>
                <a:gd name="T1" fmla="*/ 53 h 842"/>
                <a:gd name="T2" fmla="*/ 194 w 557"/>
                <a:gd name="T3" fmla="*/ 100 h 842"/>
                <a:gd name="T4" fmla="*/ 184 w 557"/>
                <a:gd name="T5" fmla="*/ 118 h 842"/>
                <a:gd name="T6" fmla="*/ 175 w 557"/>
                <a:gd name="T7" fmla="*/ 138 h 842"/>
                <a:gd name="T8" fmla="*/ 167 w 557"/>
                <a:gd name="T9" fmla="*/ 157 h 842"/>
                <a:gd name="T10" fmla="*/ 160 w 557"/>
                <a:gd name="T11" fmla="*/ 173 h 842"/>
                <a:gd name="T12" fmla="*/ 154 w 557"/>
                <a:gd name="T13" fmla="*/ 190 h 842"/>
                <a:gd name="T14" fmla="*/ 148 w 557"/>
                <a:gd name="T15" fmla="*/ 207 h 842"/>
                <a:gd name="T16" fmla="*/ 141 w 557"/>
                <a:gd name="T17" fmla="*/ 228 h 842"/>
                <a:gd name="T18" fmla="*/ 133 w 557"/>
                <a:gd name="T19" fmla="*/ 249 h 842"/>
                <a:gd name="T20" fmla="*/ 126 w 557"/>
                <a:gd name="T21" fmla="*/ 270 h 842"/>
                <a:gd name="T22" fmla="*/ 118 w 557"/>
                <a:gd name="T23" fmla="*/ 294 h 842"/>
                <a:gd name="T24" fmla="*/ 110 w 557"/>
                <a:gd name="T25" fmla="*/ 321 h 842"/>
                <a:gd name="T26" fmla="*/ 103 w 557"/>
                <a:gd name="T27" fmla="*/ 346 h 842"/>
                <a:gd name="T28" fmla="*/ 95 w 557"/>
                <a:gd name="T29" fmla="*/ 372 h 842"/>
                <a:gd name="T30" fmla="*/ 88 w 557"/>
                <a:gd name="T31" fmla="*/ 401 h 842"/>
                <a:gd name="T32" fmla="*/ 80 w 557"/>
                <a:gd name="T33" fmla="*/ 427 h 842"/>
                <a:gd name="T34" fmla="*/ 72 w 557"/>
                <a:gd name="T35" fmla="*/ 454 h 842"/>
                <a:gd name="T36" fmla="*/ 63 w 557"/>
                <a:gd name="T37" fmla="*/ 481 h 842"/>
                <a:gd name="T38" fmla="*/ 57 w 557"/>
                <a:gd name="T39" fmla="*/ 507 h 842"/>
                <a:gd name="T40" fmla="*/ 51 w 557"/>
                <a:gd name="T41" fmla="*/ 530 h 842"/>
                <a:gd name="T42" fmla="*/ 44 w 557"/>
                <a:gd name="T43" fmla="*/ 553 h 842"/>
                <a:gd name="T44" fmla="*/ 38 w 557"/>
                <a:gd name="T45" fmla="*/ 572 h 842"/>
                <a:gd name="T46" fmla="*/ 34 w 557"/>
                <a:gd name="T47" fmla="*/ 589 h 842"/>
                <a:gd name="T48" fmla="*/ 30 w 557"/>
                <a:gd name="T49" fmla="*/ 604 h 842"/>
                <a:gd name="T50" fmla="*/ 29 w 557"/>
                <a:gd name="T51" fmla="*/ 617 h 842"/>
                <a:gd name="T52" fmla="*/ 27 w 557"/>
                <a:gd name="T53" fmla="*/ 629 h 842"/>
                <a:gd name="T54" fmla="*/ 0 w 557"/>
                <a:gd name="T55" fmla="*/ 842 h 842"/>
                <a:gd name="T56" fmla="*/ 11 w 557"/>
                <a:gd name="T57" fmla="*/ 838 h 842"/>
                <a:gd name="T58" fmla="*/ 29 w 557"/>
                <a:gd name="T59" fmla="*/ 830 h 842"/>
                <a:gd name="T60" fmla="*/ 42 w 557"/>
                <a:gd name="T61" fmla="*/ 825 h 842"/>
                <a:gd name="T62" fmla="*/ 59 w 557"/>
                <a:gd name="T63" fmla="*/ 817 h 842"/>
                <a:gd name="T64" fmla="*/ 76 w 557"/>
                <a:gd name="T65" fmla="*/ 809 h 842"/>
                <a:gd name="T66" fmla="*/ 95 w 557"/>
                <a:gd name="T67" fmla="*/ 800 h 842"/>
                <a:gd name="T68" fmla="*/ 114 w 557"/>
                <a:gd name="T69" fmla="*/ 787 h 842"/>
                <a:gd name="T70" fmla="*/ 137 w 557"/>
                <a:gd name="T71" fmla="*/ 773 h 842"/>
                <a:gd name="T72" fmla="*/ 160 w 557"/>
                <a:gd name="T73" fmla="*/ 758 h 842"/>
                <a:gd name="T74" fmla="*/ 184 w 557"/>
                <a:gd name="T75" fmla="*/ 743 h 842"/>
                <a:gd name="T76" fmla="*/ 207 w 557"/>
                <a:gd name="T77" fmla="*/ 724 h 842"/>
                <a:gd name="T78" fmla="*/ 232 w 557"/>
                <a:gd name="T79" fmla="*/ 705 h 842"/>
                <a:gd name="T80" fmla="*/ 257 w 557"/>
                <a:gd name="T81" fmla="*/ 682 h 842"/>
                <a:gd name="T82" fmla="*/ 279 w 557"/>
                <a:gd name="T83" fmla="*/ 659 h 842"/>
                <a:gd name="T84" fmla="*/ 304 w 557"/>
                <a:gd name="T85" fmla="*/ 631 h 842"/>
                <a:gd name="T86" fmla="*/ 319 w 557"/>
                <a:gd name="T87" fmla="*/ 610 h 842"/>
                <a:gd name="T88" fmla="*/ 331 w 557"/>
                <a:gd name="T89" fmla="*/ 597 h 842"/>
                <a:gd name="T90" fmla="*/ 348 w 557"/>
                <a:gd name="T91" fmla="*/ 574 h 842"/>
                <a:gd name="T92" fmla="*/ 363 w 557"/>
                <a:gd name="T93" fmla="*/ 553 h 842"/>
                <a:gd name="T94" fmla="*/ 375 w 557"/>
                <a:gd name="T95" fmla="*/ 538 h 842"/>
                <a:gd name="T96" fmla="*/ 390 w 557"/>
                <a:gd name="T97" fmla="*/ 517 h 842"/>
                <a:gd name="T98" fmla="*/ 405 w 557"/>
                <a:gd name="T99" fmla="*/ 496 h 842"/>
                <a:gd name="T100" fmla="*/ 413 w 557"/>
                <a:gd name="T101" fmla="*/ 482 h 842"/>
                <a:gd name="T102" fmla="*/ 428 w 557"/>
                <a:gd name="T103" fmla="*/ 460 h 842"/>
                <a:gd name="T104" fmla="*/ 443 w 557"/>
                <a:gd name="T105" fmla="*/ 435 h 842"/>
                <a:gd name="T106" fmla="*/ 460 w 557"/>
                <a:gd name="T107" fmla="*/ 410 h 842"/>
                <a:gd name="T108" fmla="*/ 471 w 557"/>
                <a:gd name="T109" fmla="*/ 387 h 842"/>
                <a:gd name="T110" fmla="*/ 485 w 557"/>
                <a:gd name="T111" fmla="*/ 368 h 842"/>
                <a:gd name="T112" fmla="*/ 494 w 557"/>
                <a:gd name="T113" fmla="*/ 351 h 842"/>
                <a:gd name="T114" fmla="*/ 502 w 557"/>
                <a:gd name="T115" fmla="*/ 338 h 842"/>
                <a:gd name="T116" fmla="*/ 509 w 557"/>
                <a:gd name="T117" fmla="*/ 325 h 842"/>
                <a:gd name="T118" fmla="*/ 557 w 557"/>
                <a:gd name="T119" fmla="*/ 194 h 842"/>
                <a:gd name="T120" fmla="*/ 308 w 557"/>
                <a:gd name="T121"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7" h="842">
                  <a:moveTo>
                    <a:pt x="308" y="0"/>
                  </a:moveTo>
                  <a:lnTo>
                    <a:pt x="228" y="53"/>
                  </a:lnTo>
                  <a:lnTo>
                    <a:pt x="196" y="97"/>
                  </a:lnTo>
                  <a:lnTo>
                    <a:pt x="194" y="100"/>
                  </a:lnTo>
                  <a:lnTo>
                    <a:pt x="188" y="110"/>
                  </a:lnTo>
                  <a:lnTo>
                    <a:pt x="184" y="118"/>
                  </a:lnTo>
                  <a:lnTo>
                    <a:pt x="181" y="127"/>
                  </a:lnTo>
                  <a:lnTo>
                    <a:pt x="175" y="138"/>
                  </a:lnTo>
                  <a:lnTo>
                    <a:pt x="171" y="152"/>
                  </a:lnTo>
                  <a:lnTo>
                    <a:pt x="167" y="157"/>
                  </a:lnTo>
                  <a:lnTo>
                    <a:pt x="165" y="165"/>
                  </a:lnTo>
                  <a:lnTo>
                    <a:pt x="160" y="173"/>
                  </a:lnTo>
                  <a:lnTo>
                    <a:pt x="158" y="180"/>
                  </a:lnTo>
                  <a:lnTo>
                    <a:pt x="154" y="190"/>
                  </a:lnTo>
                  <a:lnTo>
                    <a:pt x="152" y="197"/>
                  </a:lnTo>
                  <a:lnTo>
                    <a:pt x="148" y="207"/>
                  </a:lnTo>
                  <a:lnTo>
                    <a:pt x="145" y="218"/>
                  </a:lnTo>
                  <a:lnTo>
                    <a:pt x="141" y="228"/>
                  </a:lnTo>
                  <a:lnTo>
                    <a:pt x="137" y="237"/>
                  </a:lnTo>
                  <a:lnTo>
                    <a:pt x="133" y="249"/>
                  </a:lnTo>
                  <a:lnTo>
                    <a:pt x="131" y="260"/>
                  </a:lnTo>
                  <a:lnTo>
                    <a:pt x="126" y="270"/>
                  </a:lnTo>
                  <a:lnTo>
                    <a:pt x="122" y="283"/>
                  </a:lnTo>
                  <a:lnTo>
                    <a:pt x="118" y="294"/>
                  </a:lnTo>
                  <a:lnTo>
                    <a:pt x="116" y="308"/>
                  </a:lnTo>
                  <a:lnTo>
                    <a:pt x="110" y="321"/>
                  </a:lnTo>
                  <a:lnTo>
                    <a:pt x="107" y="332"/>
                  </a:lnTo>
                  <a:lnTo>
                    <a:pt x="103" y="346"/>
                  </a:lnTo>
                  <a:lnTo>
                    <a:pt x="99" y="359"/>
                  </a:lnTo>
                  <a:lnTo>
                    <a:pt x="95" y="372"/>
                  </a:lnTo>
                  <a:lnTo>
                    <a:pt x="91" y="387"/>
                  </a:lnTo>
                  <a:lnTo>
                    <a:pt x="88" y="401"/>
                  </a:lnTo>
                  <a:lnTo>
                    <a:pt x="84" y="414"/>
                  </a:lnTo>
                  <a:lnTo>
                    <a:pt x="80" y="427"/>
                  </a:lnTo>
                  <a:lnTo>
                    <a:pt x="76" y="441"/>
                  </a:lnTo>
                  <a:lnTo>
                    <a:pt x="72" y="454"/>
                  </a:lnTo>
                  <a:lnTo>
                    <a:pt x="67" y="469"/>
                  </a:lnTo>
                  <a:lnTo>
                    <a:pt x="63" y="481"/>
                  </a:lnTo>
                  <a:lnTo>
                    <a:pt x="59" y="494"/>
                  </a:lnTo>
                  <a:lnTo>
                    <a:pt x="57" y="507"/>
                  </a:lnTo>
                  <a:lnTo>
                    <a:pt x="55" y="520"/>
                  </a:lnTo>
                  <a:lnTo>
                    <a:pt x="51" y="530"/>
                  </a:lnTo>
                  <a:lnTo>
                    <a:pt x="46" y="541"/>
                  </a:lnTo>
                  <a:lnTo>
                    <a:pt x="44" y="553"/>
                  </a:lnTo>
                  <a:lnTo>
                    <a:pt x="42" y="562"/>
                  </a:lnTo>
                  <a:lnTo>
                    <a:pt x="38" y="572"/>
                  </a:lnTo>
                  <a:lnTo>
                    <a:pt x="38" y="581"/>
                  </a:lnTo>
                  <a:lnTo>
                    <a:pt x="34" y="589"/>
                  </a:lnTo>
                  <a:lnTo>
                    <a:pt x="34" y="598"/>
                  </a:lnTo>
                  <a:lnTo>
                    <a:pt x="30" y="604"/>
                  </a:lnTo>
                  <a:lnTo>
                    <a:pt x="30" y="612"/>
                  </a:lnTo>
                  <a:lnTo>
                    <a:pt x="29" y="617"/>
                  </a:lnTo>
                  <a:lnTo>
                    <a:pt x="29" y="621"/>
                  </a:lnTo>
                  <a:lnTo>
                    <a:pt x="27" y="629"/>
                  </a:lnTo>
                  <a:lnTo>
                    <a:pt x="27" y="631"/>
                  </a:lnTo>
                  <a:lnTo>
                    <a:pt x="0" y="842"/>
                  </a:lnTo>
                  <a:lnTo>
                    <a:pt x="4" y="842"/>
                  </a:lnTo>
                  <a:lnTo>
                    <a:pt x="11" y="838"/>
                  </a:lnTo>
                  <a:lnTo>
                    <a:pt x="23" y="834"/>
                  </a:lnTo>
                  <a:lnTo>
                    <a:pt x="29" y="830"/>
                  </a:lnTo>
                  <a:lnTo>
                    <a:pt x="34" y="828"/>
                  </a:lnTo>
                  <a:lnTo>
                    <a:pt x="42" y="825"/>
                  </a:lnTo>
                  <a:lnTo>
                    <a:pt x="51" y="821"/>
                  </a:lnTo>
                  <a:lnTo>
                    <a:pt x="59" y="817"/>
                  </a:lnTo>
                  <a:lnTo>
                    <a:pt x="67" y="813"/>
                  </a:lnTo>
                  <a:lnTo>
                    <a:pt x="76" y="809"/>
                  </a:lnTo>
                  <a:lnTo>
                    <a:pt x="86" y="806"/>
                  </a:lnTo>
                  <a:lnTo>
                    <a:pt x="95" y="800"/>
                  </a:lnTo>
                  <a:lnTo>
                    <a:pt x="105" y="792"/>
                  </a:lnTo>
                  <a:lnTo>
                    <a:pt x="114" y="787"/>
                  </a:lnTo>
                  <a:lnTo>
                    <a:pt x="126" y="781"/>
                  </a:lnTo>
                  <a:lnTo>
                    <a:pt x="137" y="773"/>
                  </a:lnTo>
                  <a:lnTo>
                    <a:pt x="148" y="766"/>
                  </a:lnTo>
                  <a:lnTo>
                    <a:pt x="160" y="758"/>
                  </a:lnTo>
                  <a:lnTo>
                    <a:pt x="173" y="752"/>
                  </a:lnTo>
                  <a:lnTo>
                    <a:pt x="184" y="743"/>
                  </a:lnTo>
                  <a:lnTo>
                    <a:pt x="196" y="733"/>
                  </a:lnTo>
                  <a:lnTo>
                    <a:pt x="207" y="724"/>
                  </a:lnTo>
                  <a:lnTo>
                    <a:pt x="219" y="714"/>
                  </a:lnTo>
                  <a:lnTo>
                    <a:pt x="232" y="705"/>
                  </a:lnTo>
                  <a:lnTo>
                    <a:pt x="245" y="693"/>
                  </a:lnTo>
                  <a:lnTo>
                    <a:pt x="257" y="682"/>
                  </a:lnTo>
                  <a:lnTo>
                    <a:pt x="270" y="673"/>
                  </a:lnTo>
                  <a:lnTo>
                    <a:pt x="279" y="659"/>
                  </a:lnTo>
                  <a:lnTo>
                    <a:pt x="291" y="646"/>
                  </a:lnTo>
                  <a:lnTo>
                    <a:pt x="304" y="631"/>
                  </a:lnTo>
                  <a:lnTo>
                    <a:pt x="316" y="617"/>
                  </a:lnTo>
                  <a:lnTo>
                    <a:pt x="319" y="610"/>
                  </a:lnTo>
                  <a:lnTo>
                    <a:pt x="325" y="604"/>
                  </a:lnTo>
                  <a:lnTo>
                    <a:pt x="331" y="597"/>
                  </a:lnTo>
                  <a:lnTo>
                    <a:pt x="336" y="589"/>
                  </a:lnTo>
                  <a:lnTo>
                    <a:pt x="348" y="574"/>
                  </a:lnTo>
                  <a:lnTo>
                    <a:pt x="359" y="562"/>
                  </a:lnTo>
                  <a:lnTo>
                    <a:pt x="363" y="553"/>
                  </a:lnTo>
                  <a:lnTo>
                    <a:pt x="369" y="545"/>
                  </a:lnTo>
                  <a:lnTo>
                    <a:pt x="375" y="538"/>
                  </a:lnTo>
                  <a:lnTo>
                    <a:pt x="380" y="532"/>
                  </a:lnTo>
                  <a:lnTo>
                    <a:pt x="390" y="517"/>
                  </a:lnTo>
                  <a:lnTo>
                    <a:pt x="401" y="503"/>
                  </a:lnTo>
                  <a:lnTo>
                    <a:pt x="405" y="496"/>
                  </a:lnTo>
                  <a:lnTo>
                    <a:pt x="409" y="488"/>
                  </a:lnTo>
                  <a:lnTo>
                    <a:pt x="413" y="482"/>
                  </a:lnTo>
                  <a:lnTo>
                    <a:pt x="418" y="475"/>
                  </a:lnTo>
                  <a:lnTo>
                    <a:pt x="428" y="460"/>
                  </a:lnTo>
                  <a:lnTo>
                    <a:pt x="437" y="448"/>
                  </a:lnTo>
                  <a:lnTo>
                    <a:pt x="443" y="435"/>
                  </a:lnTo>
                  <a:lnTo>
                    <a:pt x="451" y="422"/>
                  </a:lnTo>
                  <a:lnTo>
                    <a:pt x="460" y="410"/>
                  </a:lnTo>
                  <a:lnTo>
                    <a:pt x="468" y="399"/>
                  </a:lnTo>
                  <a:lnTo>
                    <a:pt x="471" y="387"/>
                  </a:lnTo>
                  <a:lnTo>
                    <a:pt x="479" y="376"/>
                  </a:lnTo>
                  <a:lnTo>
                    <a:pt x="485" y="368"/>
                  </a:lnTo>
                  <a:lnTo>
                    <a:pt x="490" y="359"/>
                  </a:lnTo>
                  <a:lnTo>
                    <a:pt x="494" y="351"/>
                  </a:lnTo>
                  <a:lnTo>
                    <a:pt x="498" y="344"/>
                  </a:lnTo>
                  <a:lnTo>
                    <a:pt x="502" y="338"/>
                  </a:lnTo>
                  <a:lnTo>
                    <a:pt x="506" y="334"/>
                  </a:lnTo>
                  <a:lnTo>
                    <a:pt x="509" y="325"/>
                  </a:lnTo>
                  <a:lnTo>
                    <a:pt x="511" y="325"/>
                  </a:lnTo>
                  <a:lnTo>
                    <a:pt x="557" y="194"/>
                  </a:lnTo>
                  <a:lnTo>
                    <a:pt x="544" y="89"/>
                  </a:lnTo>
                  <a:lnTo>
                    <a:pt x="308" y="0"/>
                  </a:lnTo>
                  <a:lnTo>
                    <a:pt x="308"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22" name="Freeform 318"/>
            <p:cNvSpPr>
              <a:spLocks/>
            </p:cNvSpPr>
            <p:nvPr/>
          </p:nvSpPr>
          <p:spPr bwMode="auto">
            <a:xfrm>
              <a:off x="992" y="1687"/>
              <a:ext cx="255" cy="236"/>
            </a:xfrm>
            <a:custGeom>
              <a:avLst/>
              <a:gdLst>
                <a:gd name="T0" fmla="*/ 509 w 511"/>
                <a:gd name="T1" fmla="*/ 158 h 474"/>
                <a:gd name="T2" fmla="*/ 501 w 511"/>
                <a:gd name="T3" fmla="*/ 151 h 474"/>
                <a:gd name="T4" fmla="*/ 494 w 511"/>
                <a:gd name="T5" fmla="*/ 135 h 474"/>
                <a:gd name="T6" fmla="*/ 480 w 511"/>
                <a:gd name="T7" fmla="*/ 114 h 474"/>
                <a:gd name="T8" fmla="*/ 461 w 511"/>
                <a:gd name="T9" fmla="*/ 94 h 474"/>
                <a:gd name="T10" fmla="*/ 439 w 511"/>
                <a:gd name="T11" fmla="*/ 69 h 474"/>
                <a:gd name="T12" fmla="*/ 412 w 511"/>
                <a:gd name="T13" fmla="*/ 48 h 474"/>
                <a:gd name="T14" fmla="*/ 391 w 511"/>
                <a:gd name="T15" fmla="*/ 33 h 474"/>
                <a:gd name="T16" fmla="*/ 376 w 511"/>
                <a:gd name="T17" fmla="*/ 25 h 474"/>
                <a:gd name="T18" fmla="*/ 359 w 511"/>
                <a:gd name="T19" fmla="*/ 17 h 474"/>
                <a:gd name="T20" fmla="*/ 340 w 511"/>
                <a:gd name="T21" fmla="*/ 12 h 474"/>
                <a:gd name="T22" fmla="*/ 323 w 511"/>
                <a:gd name="T23" fmla="*/ 6 h 474"/>
                <a:gd name="T24" fmla="*/ 304 w 511"/>
                <a:gd name="T25" fmla="*/ 4 h 474"/>
                <a:gd name="T26" fmla="*/ 285 w 511"/>
                <a:gd name="T27" fmla="*/ 2 h 474"/>
                <a:gd name="T28" fmla="*/ 266 w 511"/>
                <a:gd name="T29" fmla="*/ 0 h 474"/>
                <a:gd name="T30" fmla="*/ 247 w 511"/>
                <a:gd name="T31" fmla="*/ 0 h 474"/>
                <a:gd name="T32" fmla="*/ 228 w 511"/>
                <a:gd name="T33" fmla="*/ 2 h 474"/>
                <a:gd name="T34" fmla="*/ 209 w 511"/>
                <a:gd name="T35" fmla="*/ 4 h 474"/>
                <a:gd name="T36" fmla="*/ 190 w 511"/>
                <a:gd name="T37" fmla="*/ 8 h 474"/>
                <a:gd name="T38" fmla="*/ 173 w 511"/>
                <a:gd name="T39" fmla="*/ 12 h 474"/>
                <a:gd name="T40" fmla="*/ 155 w 511"/>
                <a:gd name="T41" fmla="*/ 17 h 474"/>
                <a:gd name="T42" fmla="*/ 138 w 511"/>
                <a:gd name="T43" fmla="*/ 23 h 474"/>
                <a:gd name="T44" fmla="*/ 123 w 511"/>
                <a:gd name="T45" fmla="*/ 31 h 474"/>
                <a:gd name="T46" fmla="*/ 108 w 511"/>
                <a:gd name="T47" fmla="*/ 38 h 474"/>
                <a:gd name="T48" fmla="*/ 95 w 511"/>
                <a:gd name="T49" fmla="*/ 48 h 474"/>
                <a:gd name="T50" fmla="*/ 76 w 511"/>
                <a:gd name="T51" fmla="*/ 63 h 474"/>
                <a:gd name="T52" fmla="*/ 58 w 511"/>
                <a:gd name="T53" fmla="*/ 80 h 474"/>
                <a:gd name="T54" fmla="*/ 51 w 511"/>
                <a:gd name="T55" fmla="*/ 94 h 474"/>
                <a:gd name="T56" fmla="*/ 41 w 511"/>
                <a:gd name="T57" fmla="*/ 111 h 474"/>
                <a:gd name="T58" fmla="*/ 32 w 511"/>
                <a:gd name="T59" fmla="*/ 126 h 474"/>
                <a:gd name="T60" fmla="*/ 26 w 511"/>
                <a:gd name="T61" fmla="*/ 141 h 474"/>
                <a:gd name="T62" fmla="*/ 19 w 511"/>
                <a:gd name="T63" fmla="*/ 160 h 474"/>
                <a:gd name="T64" fmla="*/ 13 w 511"/>
                <a:gd name="T65" fmla="*/ 179 h 474"/>
                <a:gd name="T66" fmla="*/ 7 w 511"/>
                <a:gd name="T67" fmla="*/ 196 h 474"/>
                <a:gd name="T68" fmla="*/ 3 w 511"/>
                <a:gd name="T69" fmla="*/ 215 h 474"/>
                <a:gd name="T70" fmla="*/ 0 w 511"/>
                <a:gd name="T71" fmla="*/ 234 h 474"/>
                <a:gd name="T72" fmla="*/ 0 w 511"/>
                <a:gd name="T73" fmla="*/ 253 h 474"/>
                <a:gd name="T74" fmla="*/ 0 w 511"/>
                <a:gd name="T75" fmla="*/ 272 h 474"/>
                <a:gd name="T76" fmla="*/ 0 w 511"/>
                <a:gd name="T77" fmla="*/ 289 h 474"/>
                <a:gd name="T78" fmla="*/ 0 w 511"/>
                <a:gd name="T79" fmla="*/ 308 h 474"/>
                <a:gd name="T80" fmla="*/ 1 w 511"/>
                <a:gd name="T81" fmla="*/ 327 h 474"/>
                <a:gd name="T82" fmla="*/ 5 w 511"/>
                <a:gd name="T83" fmla="*/ 343 h 474"/>
                <a:gd name="T84" fmla="*/ 9 w 511"/>
                <a:gd name="T85" fmla="*/ 356 h 474"/>
                <a:gd name="T86" fmla="*/ 13 w 511"/>
                <a:gd name="T87" fmla="*/ 373 h 474"/>
                <a:gd name="T88" fmla="*/ 20 w 511"/>
                <a:gd name="T89" fmla="*/ 394 h 474"/>
                <a:gd name="T90" fmla="*/ 32 w 511"/>
                <a:gd name="T91" fmla="*/ 419 h 474"/>
                <a:gd name="T92" fmla="*/ 43 w 511"/>
                <a:gd name="T93" fmla="*/ 438 h 474"/>
                <a:gd name="T94" fmla="*/ 55 w 511"/>
                <a:gd name="T95" fmla="*/ 455 h 474"/>
                <a:gd name="T96" fmla="*/ 66 w 511"/>
                <a:gd name="T97" fmla="*/ 470 h 474"/>
                <a:gd name="T98" fmla="*/ 511 w 511"/>
                <a:gd name="T99" fmla="*/ 16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474">
                  <a:moveTo>
                    <a:pt x="511" y="162"/>
                  </a:moveTo>
                  <a:lnTo>
                    <a:pt x="509" y="158"/>
                  </a:lnTo>
                  <a:lnTo>
                    <a:pt x="507" y="156"/>
                  </a:lnTo>
                  <a:lnTo>
                    <a:pt x="501" y="151"/>
                  </a:lnTo>
                  <a:lnTo>
                    <a:pt x="499" y="145"/>
                  </a:lnTo>
                  <a:lnTo>
                    <a:pt x="494" y="135"/>
                  </a:lnTo>
                  <a:lnTo>
                    <a:pt x="488" y="126"/>
                  </a:lnTo>
                  <a:lnTo>
                    <a:pt x="480" y="114"/>
                  </a:lnTo>
                  <a:lnTo>
                    <a:pt x="473" y="105"/>
                  </a:lnTo>
                  <a:lnTo>
                    <a:pt x="461" y="94"/>
                  </a:lnTo>
                  <a:lnTo>
                    <a:pt x="452" y="80"/>
                  </a:lnTo>
                  <a:lnTo>
                    <a:pt x="439" y="69"/>
                  </a:lnTo>
                  <a:lnTo>
                    <a:pt x="425" y="59"/>
                  </a:lnTo>
                  <a:lnTo>
                    <a:pt x="412" y="48"/>
                  </a:lnTo>
                  <a:lnTo>
                    <a:pt x="399" y="38"/>
                  </a:lnTo>
                  <a:lnTo>
                    <a:pt x="391" y="33"/>
                  </a:lnTo>
                  <a:lnTo>
                    <a:pt x="384" y="29"/>
                  </a:lnTo>
                  <a:lnTo>
                    <a:pt x="376" y="25"/>
                  </a:lnTo>
                  <a:lnTo>
                    <a:pt x="366" y="21"/>
                  </a:lnTo>
                  <a:lnTo>
                    <a:pt x="359" y="17"/>
                  </a:lnTo>
                  <a:lnTo>
                    <a:pt x="349" y="14"/>
                  </a:lnTo>
                  <a:lnTo>
                    <a:pt x="340" y="12"/>
                  </a:lnTo>
                  <a:lnTo>
                    <a:pt x="332" y="10"/>
                  </a:lnTo>
                  <a:lnTo>
                    <a:pt x="323" y="6"/>
                  </a:lnTo>
                  <a:lnTo>
                    <a:pt x="313" y="4"/>
                  </a:lnTo>
                  <a:lnTo>
                    <a:pt x="304" y="4"/>
                  </a:lnTo>
                  <a:lnTo>
                    <a:pt x="296" y="4"/>
                  </a:lnTo>
                  <a:lnTo>
                    <a:pt x="285" y="2"/>
                  </a:lnTo>
                  <a:lnTo>
                    <a:pt x="275" y="0"/>
                  </a:lnTo>
                  <a:lnTo>
                    <a:pt x="266" y="0"/>
                  </a:lnTo>
                  <a:lnTo>
                    <a:pt x="258" y="0"/>
                  </a:lnTo>
                  <a:lnTo>
                    <a:pt x="247" y="0"/>
                  </a:lnTo>
                  <a:lnTo>
                    <a:pt x="237" y="0"/>
                  </a:lnTo>
                  <a:lnTo>
                    <a:pt x="228" y="2"/>
                  </a:lnTo>
                  <a:lnTo>
                    <a:pt x="220" y="4"/>
                  </a:lnTo>
                  <a:lnTo>
                    <a:pt x="209" y="4"/>
                  </a:lnTo>
                  <a:lnTo>
                    <a:pt x="199" y="6"/>
                  </a:lnTo>
                  <a:lnTo>
                    <a:pt x="190" y="8"/>
                  </a:lnTo>
                  <a:lnTo>
                    <a:pt x="182" y="10"/>
                  </a:lnTo>
                  <a:lnTo>
                    <a:pt x="173" y="12"/>
                  </a:lnTo>
                  <a:lnTo>
                    <a:pt x="163" y="14"/>
                  </a:lnTo>
                  <a:lnTo>
                    <a:pt x="155" y="17"/>
                  </a:lnTo>
                  <a:lnTo>
                    <a:pt x="148" y="21"/>
                  </a:lnTo>
                  <a:lnTo>
                    <a:pt x="138" y="23"/>
                  </a:lnTo>
                  <a:lnTo>
                    <a:pt x="131" y="27"/>
                  </a:lnTo>
                  <a:lnTo>
                    <a:pt x="123" y="31"/>
                  </a:lnTo>
                  <a:lnTo>
                    <a:pt x="116" y="35"/>
                  </a:lnTo>
                  <a:lnTo>
                    <a:pt x="108" y="38"/>
                  </a:lnTo>
                  <a:lnTo>
                    <a:pt x="102" y="42"/>
                  </a:lnTo>
                  <a:lnTo>
                    <a:pt x="95" y="48"/>
                  </a:lnTo>
                  <a:lnTo>
                    <a:pt x="89" y="54"/>
                  </a:lnTo>
                  <a:lnTo>
                    <a:pt x="76" y="63"/>
                  </a:lnTo>
                  <a:lnTo>
                    <a:pt x="66" y="75"/>
                  </a:lnTo>
                  <a:lnTo>
                    <a:pt x="58" y="80"/>
                  </a:lnTo>
                  <a:lnTo>
                    <a:pt x="55" y="86"/>
                  </a:lnTo>
                  <a:lnTo>
                    <a:pt x="51" y="94"/>
                  </a:lnTo>
                  <a:lnTo>
                    <a:pt x="47" y="101"/>
                  </a:lnTo>
                  <a:lnTo>
                    <a:pt x="41" y="111"/>
                  </a:lnTo>
                  <a:lnTo>
                    <a:pt x="36" y="118"/>
                  </a:lnTo>
                  <a:lnTo>
                    <a:pt x="32" y="126"/>
                  </a:lnTo>
                  <a:lnTo>
                    <a:pt x="30" y="133"/>
                  </a:lnTo>
                  <a:lnTo>
                    <a:pt x="26" y="141"/>
                  </a:lnTo>
                  <a:lnTo>
                    <a:pt x="20" y="151"/>
                  </a:lnTo>
                  <a:lnTo>
                    <a:pt x="19" y="160"/>
                  </a:lnTo>
                  <a:lnTo>
                    <a:pt x="17" y="170"/>
                  </a:lnTo>
                  <a:lnTo>
                    <a:pt x="13" y="179"/>
                  </a:lnTo>
                  <a:lnTo>
                    <a:pt x="9" y="187"/>
                  </a:lnTo>
                  <a:lnTo>
                    <a:pt x="7" y="196"/>
                  </a:lnTo>
                  <a:lnTo>
                    <a:pt x="5" y="208"/>
                  </a:lnTo>
                  <a:lnTo>
                    <a:pt x="3" y="215"/>
                  </a:lnTo>
                  <a:lnTo>
                    <a:pt x="1" y="225"/>
                  </a:lnTo>
                  <a:lnTo>
                    <a:pt x="0" y="234"/>
                  </a:lnTo>
                  <a:lnTo>
                    <a:pt x="0" y="246"/>
                  </a:lnTo>
                  <a:lnTo>
                    <a:pt x="0" y="253"/>
                  </a:lnTo>
                  <a:lnTo>
                    <a:pt x="0" y="263"/>
                  </a:lnTo>
                  <a:lnTo>
                    <a:pt x="0" y="272"/>
                  </a:lnTo>
                  <a:lnTo>
                    <a:pt x="0" y="282"/>
                  </a:lnTo>
                  <a:lnTo>
                    <a:pt x="0" y="289"/>
                  </a:lnTo>
                  <a:lnTo>
                    <a:pt x="0" y="301"/>
                  </a:lnTo>
                  <a:lnTo>
                    <a:pt x="0" y="308"/>
                  </a:lnTo>
                  <a:lnTo>
                    <a:pt x="1" y="318"/>
                  </a:lnTo>
                  <a:lnTo>
                    <a:pt x="1" y="327"/>
                  </a:lnTo>
                  <a:lnTo>
                    <a:pt x="3" y="335"/>
                  </a:lnTo>
                  <a:lnTo>
                    <a:pt x="5" y="343"/>
                  </a:lnTo>
                  <a:lnTo>
                    <a:pt x="7" y="350"/>
                  </a:lnTo>
                  <a:lnTo>
                    <a:pt x="9" y="356"/>
                  </a:lnTo>
                  <a:lnTo>
                    <a:pt x="11" y="363"/>
                  </a:lnTo>
                  <a:lnTo>
                    <a:pt x="13" y="373"/>
                  </a:lnTo>
                  <a:lnTo>
                    <a:pt x="17" y="381"/>
                  </a:lnTo>
                  <a:lnTo>
                    <a:pt x="20" y="394"/>
                  </a:lnTo>
                  <a:lnTo>
                    <a:pt x="26" y="407"/>
                  </a:lnTo>
                  <a:lnTo>
                    <a:pt x="32" y="419"/>
                  </a:lnTo>
                  <a:lnTo>
                    <a:pt x="38" y="430"/>
                  </a:lnTo>
                  <a:lnTo>
                    <a:pt x="43" y="438"/>
                  </a:lnTo>
                  <a:lnTo>
                    <a:pt x="49" y="447"/>
                  </a:lnTo>
                  <a:lnTo>
                    <a:pt x="55" y="455"/>
                  </a:lnTo>
                  <a:lnTo>
                    <a:pt x="58" y="462"/>
                  </a:lnTo>
                  <a:lnTo>
                    <a:pt x="66" y="470"/>
                  </a:lnTo>
                  <a:lnTo>
                    <a:pt x="68" y="474"/>
                  </a:lnTo>
                  <a:lnTo>
                    <a:pt x="511" y="162"/>
                  </a:lnTo>
                  <a:lnTo>
                    <a:pt x="511" y="16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23" name="Freeform 319"/>
            <p:cNvSpPr>
              <a:spLocks/>
            </p:cNvSpPr>
            <p:nvPr/>
          </p:nvSpPr>
          <p:spPr bwMode="auto">
            <a:xfrm>
              <a:off x="1012" y="1686"/>
              <a:ext cx="243" cy="214"/>
            </a:xfrm>
            <a:custGeom>
              <a:avLst/>
              <a:gdLst>
                <a:gd name="T0" fmla="*/ 438 w 487"/>
                <a:gd name="T1" fmla="*/ 286 h 428"/>
                <a:gd name="T2" fmla="*/ 451 w 487"/>
                <a:gd name="T3" fmla="*/ 265 h 428"/>
                <a:gd name="T4" fmla="*/ 468 w 487"/>
                <a:gd name="T5" fmla="*/ 244 h 428"/>
                <a:gd name="T6" fmla="*/ 479 w 487"/>
                <a:gd name="T7" fmla="*/ 211 h 428"/>
                <a:gd name="T8" fmla="*/ 487 w 487"/>
                <a:gd name="T9" fmla="*/ 179 h 428"/>
                <a:gd name="T10" fmla="*/ 479 w 487"/>
                <a:gd name="T11" fmla="*/ 145 h 428"/>
                <a:gd name="T12" fmla="*/ 455 w 487"/>
                <a:gd name="T13" fmla="*/ 109 h 428"/>
                <a:gd name="T14" fmla="*/ 417 w 487"/>
                <a:gd name="T15" fmla="*/ 75 h 428"/>
                <a:gd name="T16" fmla="*/ 388 w 487"/>
                <a:gd name="T17" fmla="*/ 54 h 428"/>
                <a:gd name="T18" fmla="*/ 365 w 487"/>
                <a:gd name="T19" fmla="*/ 38 h 428"/>
                <a:gd name="T20" fmla="*/ 341 w 487"/>
                <a:gd name="T21" fmla="*/ 27 h 428"/>
                <a:gd name="T22" fmla="*/ 316 w 487"/>
                <a:gd name="T23" fmla="*/ 16 h 428"/>
                <a:gd name="T24" fmla="*/ 289 w 487"/>
                <a:gd name="T25" fmla="*/ 6 h 428"/>
                <a:gd name="T26" fmla="*/ 265 w 487"/>
                <a:gd name="T27" fmla="*/ 2 h 428"/>
                <a:gd name="T28" fmla="*/ 240 w 487"/>
                <a:gd name="T29" fmla="*/ 0 h 428"/>
                <a:gd name="T30" fmla="*/ 219 w 487"/>
                <a:gd name="T31" fmla="*/ 2 h 428"/>
                <a:gd name="T32" fmla="*/ 196 w 487"/>
                <a:gd name="T33" fmla="*/ 6 h 428"/>
                <a:gd name="T34" fmla="*/ 172 w 487"/>
                <a:gd name="T35" fmla="*/ 16 h 428"/>
                <a:gd name="T36" fmla="*/ 141 w 487"/>
                <a:gd name="T37" fmla="*/ 31 h 428"/>
                <a:gd name="T38" fmla="*/ 116 w 487"/>
                <a:gd name="T39" fmla="*/ 48 h 428"/>
                <a:gd name="T40" fmla="*/ 179 w 487"/>
                <a:gd name="T41" fmla="*/ 61 h 428"/>
                <a:gd name="T42" fmla="*/ 200 w 487"/>
                <a:gd name="T43" fmla="*/ 50 h 428"/>
                <a:gd name="T44" fmla="*/ 229 w 487"/>
                <a:gd name="T45" fmla="*/ 59 h 428"/>
                <a:gd name="T46" fmla="*/ 238 w 487"/>
                <a:gd name="T47" fmla="*/ 67 h 428"/>
                <a:gd name="T48" fmla="*/ 265 w 487"/>
                <a:gd name="T49" fmla="*/ 69 h 428"/>
                <a:gd name="T50" fmla="*/ 295 w 487"/>
                <a:gd name="T51" fmla="*/ 90 h 428"/>
                <a:gd name="T52" fmla="*/ 305 w 487"/>
                <a:gd name="T53" fmla="*/ 92 h 428"/>
                <a:gd name="T54" fmla="*/ 326 w 487"/>
                <a:gd name="T55" fmla="*/ 90 h 428"/>
                <a:gd name="T56" fmla="*/ 358 w 487"/>
                <a:gd name="T57" fmla="*/ 97 h 428"/>
                <a:gd name="T58" fmla="*/ 381 w 487"/>
                <a:gd name="T59" fmla="*/ 120 h 428"/>
                <a:gd name="T60" fmla="*/ 400 w 487"/>
                <a:gd name="T61" fmla="*/ 147 h 428"/>
                <a:gd name="T62" fmla="*/ 402 w 487"/>
                <a:gd name="T63" fmla="*/ 153 h 428"/>
                <a:gd name="T64" fmla="*/ 383 w 487"/>
                <a:gd name="T65" fmla="*/ 145 h 428"/>
                <a:gd name="T66" fmla="*/ 343 w 487"/>
                <a:gd name="T67" fmla="*/ 130 h 428"/>
                <a:gd name="T68" fmla="*/ 312 w 487"/>
                <a:gd name="T69" fmla="*/ 120 h 428"/>
                <a:gd name="T70" fmla="*/ 289 w 487"/>
                <a:gd name="T71" fmla="*/ 113 h 428"/>
                <a:gd name="T72" fmla="*/ 265 w 487"/>
                <a:gd name="T73" fmla="*/ 107 h 428"/>
                <a:gd name="T74" fmla="*/ 242 w 487"/>
                <a:gd name="T75" fmla="*/ 99 h 428"/>
                <a:gd name="T76" fmla="*/ 210 w 487"/>
                <a:gd name="T77" fmla="*/ 97 h 428"/>
                <a:gd name="T78" fmla="*/ 177 w 487"/>
                <a:gd name="T79" fmla="*/ 97 h 428"/>
                <a:gd name="T80" fmla="*/ 154 w 487"/>
                <a:gd name="T81" fmla="*/ 103 h 428"/>
                <a:gd name="T82" fmla="*/ 137 w 487"/>
                <a:gd name="T83" fmla="*/ 116 h 428"/>
                <a:gd name="T84" fmla="*/ 130 w 487"/>
                <a:gd name="T85" fmla="*/ 130 h 428"/>
                <a:gd name="T86" fmla="*/ 90 w 487"/>
                <a:gd name="T87" fmla="*/ 160 h 428"/>
                <a:gd name="T88" fmla="*/ 65 w 487"/>
                <a:gd name="T89" fmla="*/ 173 h 428"/>
                <a:gd name="T90" fmla="*/ 63 w 487"/>
                <a:gd name="T91" fmla="*/ 192 h 428"/>
                <a:gd name="T92" fmla="*/ 71 w 487"/>
                <a:gd name="T93" fmla="*/ 213 h 428"/>
                <a:gd name="T94" fmla="*/ 67 w 487"/>
                <a:gd name="T95" fmla="*/ 217 h 428"/>
                <a:gd name="T96" fmla="*/ 42 w 487"/>
                <a:gd name="T97" fmla="*/ 230 h 428"/>
                <a:gd name="T98" fmla="*/ 40 w 487"/>
                <a:gd name="T99" fmla="*/ 251 h 428"/>
                <a:gd name="T100" fmla="*/ 48 w 487"/>
                <a:gd name="T101" fmla="*/ 278 h 428"/>
                <a:gd name="T102" fmla="*/ 29 w 487"/>
                <a:gd name="T103" fmla="*/ 276 h 428"/>
                <a:gd name="T104" fmla="*/ 12 w 487"/>
                <a:gd name="T105" fmla="*/ 297 h 428"/>
                <a:gd name="T106" fmla="*/ 2 w 487"/>
                <a:gd name="T107" fmla="*/ 322 h 428"/>
                <a:gd name="T108" fmla="*/ 0 w 487"/>
                <a:gd name="T109" fmla="*/ 337 h 428"/>
                <a:gd name="T110" fmla="*/ 54 w 487"/>
                <a:gd name="T111" fmla="*/ 38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7" h="428">
                  <a:moveTo>
                    <a:pt x="54" y="383"/>
                  </a:moveTo>
                  <a:lnTo>
                    <a:pt x="198" y="192"/>
                  </a:lnTo>
                  <a:lnTo>
                    <a:pt x="438" y="286"/>
                  </a:lnTo>
                  <a:lnTo>
                    <a:pt x="440" y="282"/>
                  </a:lnTo>
                  <a:lnTo>
                    <a:pt x="447" y="274"/>
                  </a:lnTo>
                  <a:lnTo>
                    <a:pt x="451" y="265"/>
                  </a:lnTo>
                  <a:lnTo>
                    <a:pt x="455" y="259"/>
                  </a:lnTo>
                  <a:lnTo>
                    <a:pt x="460" y="251"/>
                  </a:lnTo>
                  <a:lnTo>
                    <a:pt x="468" y="244"/>
                  </a:lnTo>
                  <a:lnTo>
                    <a:pt x="472" y="232"/>
                  </a:lnTo>
                  <a:lnTo>
                    <a:pt x="476" y="223"/>
                  </a:lnTo>
                  <a:lnTo>
                    <a:pt x="479" y="211"/>
                  </a:lnTo>
                  <a:lnTo>
                    <a:pt x="485" y="202"/>
                  </a:lnTo>
                  <a:lnTo>
                    <a:pt x="485" y="189"/>
                  </a:lnTo>
                  <a:lnTo>
                    <a:pt x="487" y="179"/>
                  </a:lnTo>
                  <a:lnTo>
                    <a:pt x="485" y="168"/>
                  </a:lnTo>
                  <a:lnTo>
                    <a:pt x="485" y="156"/>
                  </a:lnTo>
                  <a:lnTo>
                    <a:pt x="479" y="145"/>
                  </a:lnTo>
                  <a:lnTo>
                    <a:pt x="472" y="134"/>
                  </a:lnTo>
                  <a:lnTo>
                    <a:pt x="462" y="120"/>
                  </a:lnTo>
                  <a:lnTo>
                    <a:pt x="455" y="109"/>
                  </a:lnTo>
                  <a:lnTo>
                    <a:pt x="441" y="97"/>
                  </a:lnTo>
                  <a:lnTo>
                    <a:pt x="430" y="86"/>
                  </a:lnTo>
                  <a:lnTo>
                    <a:pt x="417" y="75"/>
                  </a:lnTo>
                  <a:lnTo>
                    <a:pt x="403" y="65"/>
                  </a:lnTo>
                  <a:lnTo>
                    <a:pt x="396" y="57"/>
                  </a:lnTo>
                  <a:lnTo>
                    <a:pt x="388" y="54"/>
                  </a:lnTo>
                  <a:lnTo>
                    <a:pt x="381" y="48"/>
                  </a:lnTo>
                  <a:lnTo>
                    <a:pt x="373" y="44"/>
                  </a:lnTo>
                  <a:lnTo>
                    <a:pt x="365" y="38"/>
                  </a:lnTo>
                  <a:lnTo>
                    <a:pt x="358" y="35"/>
                  </a:lnTo>
                  <a:lnTo>
                    <a:pt x="348" y="31"/>
                  </a:lnTo>
                  <a:lnTo>
                    <a:pt x="341" y="27"/>
                  </a:lnTo>
                  <a:lnTo>
                    <a:pt x="331" y="23"/>
                  </a:lnTo>
                  <a:lnTo>
                    <a:pt x="324" y="19"/>
                  </a:lnTo>
                  <a:lnTo>
                    <a:pt x="316" y="16"/>
                  </a:lnTo>
                  <a:lnTo>
                    <a:pt x="306" y="12"/>
                  </a:lnTo>
                  <a:lnTo>
                    <a:pt x="299" y="8"/>
                  </a:lnTo>
                  <a:lnTo>
                    <a:pt x="289" y="6"/>
                  </a:lnTo>
                  <a:lnTo>
                    <a:pt x="282" y="4"/>
                  </a:lnTo>
                  <a:lnTo>
                    <a:pt x="274" y="4"/>
                  </a:lnTo>
                  <a:lnTo>
                    <a:pt x="265" y="2"/>
                  </a:lnTo>
                  <a:lnTo>
                    <a:pt x="257" y="0"/>
                  </a:lnTo>
                  <a:lnTo>
                    <a:pt x="248" y="0"/>
                  </a:lnTo>
                  <a:lnTo>
                    <a:pt x="240" y="0"/>
                  </a:lnTo>
                  <a:lnTo>
                    <a:pt x="232" y="0"/>
                  </a:lnTo>
                  <a:lnTo>
                    <a:pt x="225" y="0"/>
                  </a:lnTo>
                  <a:lnTo>
                    <a:pt x="219" y="2"/>
                  </a:lnTo>
                  <a:lnTo>
                    <a:pt x="211" y="4"/>
                  </a:lnTo>
                  <a:lnTo>
                    <a:pt x="204" y="4"/>
                  </a:lnTo>
                  <a:lnTo>
                    <a:pt x="196" y="6"/>
                  </a:lnTo>
                  <a:lnTo>
                    <a:pt x="189" y="8"/>
                  </a:lnTo>
                  <a:lnTo>
                    <a:pt x="185" y="12"/>
                  </a:lnTo>
                  <a:lnTo>
                    <a:pt x="172" y="16"/>
                  </a:lnTo>
                  <a:lnTo>
                    <a:pt x="160" y="21"/>
                  </a:lnTo>
                  <a:lnTo>
                    <a:pt x="149" y="25"/>
                  </a:lnTo>
                  <a:lnTo>
                    <a:pt x="141" y="31"/>
                  </a:lnTo>
                  <a:lnTo>
                    <a:pt x="132" y="37"/>
                  </a:lnTo>
                  <a:lnTo>
                    <a:pt x="126" y="40"/>
                  </a:lnTo>
                  <a:lnTo>
                    <a:pt x="116" y="48"/>
                  </a:lnTo>
                  <a:lnTo>
                    <a:pt x="115" y="52"/>
                  </a:lnTo>
                  <a:lnTo>
                    <a:pt x="156" y="44"/>
                  </a:lnTo>
                  <a:lnTo>
                    <a:pt x="179" y="61"/>
                  </a:lnTo>
                  <a:lnTo>
                    <a:pt x="181" y="57"/>
                  </a:lnTo>
                  <a:lnTo>
                    <a:pt x="189" y="54"/>
                  </a:lnTo>
                  <a:lnTo>
                    <a:pt x="200" y="50"/>
                  </a:lnTo>
                  <a:lnTo>
                    <a:pt x="210" y="50"/>
                  </a:lnTo>
                  <a:lnTo>
                    <a:pt x="219" y="52"/>
                  </a:lnTo>
                  <a:lnTo>
                    <a:pt x="229" y="59"/>
                  </a:lnTo>
                  <a:lnTo>
                    <a:pt x="232" y="65"/>
                  </a:lnTo>
                  <a:lnTo>
                    <a:pt x="236" y="69"/>
                  </a:lnTo>
                  <a:lnTo>
                    <a:pt x="238" y="67"/>
                  </a:lnTo>
                  <a:lnTo>
                    <a:pt x="244" y="65"/>
                  </a:lnTo>
                  <a:lnTo>
                    <a:pt x="253" y="65"/>
                  </a:lnTo>
                  <a:lnTo>
                    <a:pt x="265" y="69"/>
                  </a:lnTo>
                  <a:lnTo>
                    <a:pt x="274" y="75"/>
                  </a:lnTo>
                  <a:lnTo>
                    <a:pt x="286" y="82"/>
                  </a:lnTo>
                  <a:lnTo>
                    <a:pt x="295" y="90"/>
                  </a:lnTo>
                  <a:lnTo>
                    <a:pt x="299" y="94"/>
                  </a:lnTo>
                  <a:lnTo>
                    <a:pt x="299" y="92"/>
                  </a:lnTo>
                  <a:lnTo>
                    <a:pt x="305" y="92"/>
                  </a:lnTo>
                  <a:lnTo>
                    <a:pt x="310" y="90"/>
                  </a:lnTo>
                  <a:lnTo>
                    <a:pt x="318" y="90"/>
                  </a:lnTo>
                  <a:lnTo>
                    <a:pt x="326" y="90"/>
                  </a:lnTo>
                  <a:lnTo>
                    <a:pt x="337" y="92"/>
                  </a:lnTo>
                  <a:lnTo>
                    <a:pt x="346" y="92"/>
                  </a:lnTo>
                  <a:lnTo>
                    <a:pt x="358" y="97"/>
                  </a:lnTo>
                  <a:lnTo>
                    <a:pt x="365" y="103"/>
                  </a:lnTo>
                  <a:lnTo>
                    <a:pt x="373" y="113"/>
                  </a:lnTo>
                  <a:lnTo>
                    <a:pt x="381" y="120"/>
                  </a:lnTo>
                  <a:lnTo>
                    <a:pt x="388" y="130"/>
                  </a:lnTo>
                  <a:lnTo>
                    <a:pt x="394" y="137"/>
                  </a:lnTo>
                  <a:lnTo>
                    <a:pt x="400" y="147"/>
                  </a:lnTo>
                  <a:lnTo>
                    <a:pt x="402" y="151"/>
                  </a:lnTo>
                  <a:lnTo>
                    <a:pt x="403" y="154"/>
                  </a:lnTo>
                  <a:lnTo>
                    <a:pt x="402" y="153"/>
                  </a:lnTo>
                  <a:lnTo>
                    <a:pt x="398" y="151"/>
                  </a:lnTo>
                  <a:lnTo>
                    <a:pt x="390" y="147"/>
                  </a:lnTo>
                  <a:lnTo>
                    <a:pt x="383" y="145"/>
                  </a:lnTo>
                  <a:lnTo>
                    <a:pt x="369" y="139"/>
                  </a:lnTo>
                  <a:lnTo>
                    <a:pt x="358" y="135"/>
                  </a:lnTo>
                  <a:lnTo>
                    <a:pt x="343" y="130"/>
                  </a:lnTo>
                  <a:lnTo>
                    <a:pt x="329" y="126"/>
                  </a:lnTo>
                  <a:lnTo>
                    <a:pt x="320" y="122"/>
                  </a:lnTo>
                  <a:lnTo>
                    <a:pt x="312" y="120"/>
                  </a:lnTo>
                  <a:lnTo>
                    <a:pt x="305" y="116"/>
                  </a:lnTo>
                  <a:lnTo>
                    <a:pt x="297" y="115"/>
                  </a:lnTo>
                  <a:lnTo>
                    <a:pt x="289" y="113"/>
                  </a:lnTo>
                  <a:lnTo>
                    <a:pt x="282" y="111"/>
                  </a:lnTo>
                  <a:lnTo>
                    <a:pt x="272" y="109"/>
                  </a:lnTo>
                  <a:lnTo>
                    <a:pt x="265" y="107"/>
                  </a:lnTo>
                  <a:lnTo>
                    <a:pt x="257" y="103"/>
                  </a:lnTo>
                  <a:lnTo>
                    <a:pt x="249" y="103"/>
                  </a:lnTo>
                  <a:lnTo>
                    <a:pt x="242" y="99"/>
                  </a:lnTo>
                  <a:lnTo>
                    <a:pt x="236" y="99"/>
                  </a:lnTo>
                  <a:lnTo>
                    <a:pt x="221" y="97"/>
                  </a:lnTo>
                  <a:lnTo>
                    <a:pt x="210" y="97"/>
                  </a:lnTo>
                  <a:lnTo>
                    <a:pt x="198" y="96"/>
                  </a:lnTo>
                  <a:lnTo>
                    <a:pt x="189" y="96"/>
                  </a:lnTo>
                  <a:lnTo>
                    <a:pt x="177" y="97"/>
                  </a:lnTo>
                  <a:lnTo>
                    <a:pt x="170" y="99"/>
                  </a:lnTo>
                  <a:lnTo>
                    <a:pt x="162" y="101"/>
                  </a:lnTo>
                  <a:lnTo>
                    <a:pt x="154" y="103"/>
                  </a:lnTo>
                  <a:lnTo>
                    <a:pt x="151" y="107"/>
                  </a:lnTo>
                  <a:lnTo>
                    <a:pt x="147" y="111"/>
                  </a:lnTo>
                  <a:lnTo>
                    <a:pt x="137" y="116"/>
                  </a:lnTo>
                  <a:lnTo>
                    <a:pt x="134" y="122"/>
                  </a:lnTo>
                  <a:lnTo>
                    <a:pt x="130" y="126"/>
                  </a:lnTo>
                  <a:lnTo>
                    <a:pt x="130" y="130"/>
                  </a:lnTo>
                  <a:lnTo>
                    <a:pt x="90" y="116"/>
                  </a:lnTo>
                  <a:lnTo>
                    <a:pt x="96" y="160"/>
                  </a:lnTo>
                  <a:lnTo>
                    <a:pt x="90" y="160"/>
                  </a:lnTo>
                  <a:lnTo>
                    <a:pt x="82" y="160"/>
                  </a:lnTo>
                  <a:lnTo>
                    <a:pt x="71" y="164"/>
                  </a:lnTo>
                  <a:lnTo>
                    <a:pt x="65" y="173"/>
                  </a:lnTo>
                  <a:lnTo>
                    <a:pt x="63" y="177"/>
                  </a:lnTo>
                  <a:lnTo>
                    <a:pt x="63" y="185"/>
                  </a:lnTo>
                  <a:lnTo>
                    <a:pt x="63" y="192"/>
                  </a:lnTo>
                  <a:lnTo>
                    <a:pt x="67" y="200"/>
                  </a:lnTo>
                  <a:lnTo>
                    <a:pt x="67" y="206"/>
                  </a:lnTo>
                  <a:lnTo>
                    <a:pt x="71" y="213"/>
                  </a:lnTo>
                  <a:lnTo>
                    <a:pt x="71" y="215"/>
                  </a:lnTo>
                  <a:lnTo>
                    <a:pt x="73" y="219"/>
                  </a:lnTo>
                  <a:lnTo>
                    <a:pt x="67" y="217"/>
                  </a:lnTo>
                  <a:lnTo>
                    <a:pt x="59" y="219"/>
                  </a:lnTo>
                  <a:lnTo>
                    <a:pt x="50" y="221"/>
                  </a:lnTo>
                  <a:lnTo>
                    <a:pt x="42" y="230"/>
                  </a:lnTo>
                  <a:lnTo>
                    <a:pt x="40" y="234"/>
                  </a:lnTo>
                  <a:lnTo>
                    <a:pt x="40" y="244"/>
                  </a:lnTo>
                  <a:lnTo>
                    <a:pt x="40" y="251"/>
                  </a:lnTo>
                  <a:lnTo>
                    <a:pt x="42" y="261"/>
                  </a:lnTo>
                  <a:lnTo>
                    <a:pt x="46" y="272"/>
                  </a:lnTo>
                  <a:lnTo>
                    <a:pt x="48" y="278"/>
                  </a:lnTo>
                  <a:lnTo>
                    <a:pt x="44" y="276"/>
                  </a:lnTo>
                  <a:lnTo>
                    <a:pt x="37" y="274"/>
                  </a:lnTo>
                  <a:lnTo>
                    <a:pt x="29" y="276"/>
                  </a:lnTo>
                  <a:lnTo>
                    <a:pt x="19" y="282"/>
                  </a:lnTo>
                  <a:lnTo>
                    <a:pt x="16" y="289"/>
                  </a:lnTo>
                  <a:lnTo>
                    <a:pt x="12" y="297"/>
                  </a:lnTo>
                  <a:lnTo>
                    <a:pt x="8" y="305"/>
                  </a:lnTo>
                  <a:lnTo>
                    <a:pt x="4" y="316"/>
                  </a:lnTo>
                  <a:lnTo>
                    <a:pt x="2" y="322"/>
                  </a:lnTo>
                  <a:lnTo>
                    <a:pt x="0" y="329"/>
                  </a:lnTo>
                  <a:lnTo>
                    <a:pt x="0" y="333"/>
                  </a:lnTo>
                  <a:lnTo>
                    <a:pt x="0" y="337"/>
                  </a:lnTo>
                  <a:lnTo>
                    <a:pt x="39" y="428"/>
                  </a:lnTo>
                  <a:lnTo>
                    <a:pt x="54" y="383"/>
                  </a:lnTo>
                  <a:lnTo>
                    <a:pt x="54" y="3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24" name="Freeform 320"/>
            <p:cNvSpPr>
              <a:spLocks/>
            </p:cNvSpPr>
            <p:nvPr/>
          </p:nvSpPr>
          <p:spPr bwMode="auto">
            <a:xfrm>
              <a:off x="977" y="1751"/>
              <a:ext cx="269" cy="476"/>
            </a:xfrm>
            <a:custGeom>
              <a:avLst/>
              <a:gdLst>
                <a:gd name="T0" fmla="*/ 367 w 538"/>
                <a:gd name="T1" fmla="*/ 5 h 950"/>
                <a:gd name="T2" fmla="*/ 350 w 538"/>
                <a:gd name="T3" fmla="*/ 2 h 950"/>
                <a:gd name="T4" fmla="*/ 331 w 538"/>
                <a:gd name="T5" fmla="*/ 0 h 950"/>
                <a:gd name="T6" fmla="*/ 314 w 538"/>
                <a:gd name="T7" fmla="*/ 0 h 950"/>
                <a:gd name="T8" fmla="*/ 299 w 538"/>
                <a:gd name="T9" fmla="*/ 0 h 950"/>
                <a:gd name="T10" fmla="*/ 283 w 538"/>
                <a:gd name="T11" fmla="*/ 2 h 950"/>
                <a:gd name="T12" fmla="*/ 266 w 538"/>
                <a:gd name="T13" fmla="*/ 3 h 950"/>
                <a:gd name="T14" fmla="*/ 251 w 538"/>
                <a:gd name="T15" fmla="*/ 7 h 950"/>
                <a:gd name="T16" fmla="*/ 228 w 538"/>
                <a:gd name="T17" fmla="*/ 15 h 950"/>
                <a:gd name="T18" fmla="*/ 207 w 538"/>
                <a:gd name="T19" fmla="*/ 26 h 950"/>
                <a:gd name="T20" fmla="*/ 196 w 538"/>
                <a:gd name="T21" fmla="*/ 32 h 950"/>
                <a:gd name="T22" fmla="*/ 194 w 538"/>
                <a:gd name="T23" fmla="*/ 38 h 950"/>
                <a:gd name="T24" fmla="*/ 192 w 538"/>
                <a:gd name="T25" fmla="*/ 51 h 950"/>
                <a:gd name="T26" fmla="*/ 188 w 538"/>
                <a:gd name="T27" fmla="*/ 66 h 950"/>
                <a:gd name="T28" fmla="*/ 186 w 538"/>
                <a:gd name="T29" fmla="*/ 81 h 950"/>
                <a:gd name="T30" fmla="*/ 181 w 538"/>
                <a:gd name="T31" fmla="*/ 100 h 950"/>
                <a:gd name="T32" fmla="*/ 175 w 538"/>
                <a:gd name="T33" fmla="*/ 119 h 950"/>
                <a:gd name="T34" fmla="*/ 167 w 538"/>
                <a:gd name="T35" fmla="*/ 138 h 950"/>
                <a:gd name="T36" fmla="*/ 160 w 538"/>
                <a:gd name="T37" fmla="*/ 156 h 950"/>
                <a:gd name="T38" fmla="*/ 148 w 538"/>
                <a:gd name="T39" fmla="*/ 171 h 950"/>
                <a:gd name="T40" fmla="*/ 135 w 538"/>
                <a:gd name="T41" fmla="*/ 188 h 950"/>
                <a:gd name="T42" fmla="*/ 116 w 538"/>
                <a:gd name="T43" fmla="*/ 205 h 950"/>
                <a:gd name="T44" fmla="*/ 105 w 538"/>
                <a:gd name="T45" fmla="*/ 213 h 950"/>
                <a:gd name="T46" fmla="*/ 95 w 538"/>
                <a:gd name="T47" fmla="*/ 184 h 950"/>
                <a:gd name="T48" fmla="*/ 53 w 538"/>
                <a:gd name="T49" fmla="*/ 165 h 950"/>
                <a:gd name="T50" fmla="*/ 42 w 538"/>
                <a:gd name="T51" fmla="*/ 251 h 950"/>
                <a:gd name="T52" fmla="*/ 51 w 538"/>
                <a:gd name="T53" fmla="*/ 300 h 950"/>
                <a:gd name="T54" fmla="*/ 65 w 538"/>
                <a:gd name="T55" fmla="*/ 319 h 950"/>
                <a:gd name="T56" fmla="*/ 74 w 538"/>
                <a:gd name="T57" fmla="*/ 338 h 950"/>
                <a:gd name="T58" fmla="*/ 82 w 538"/>
                <a:gd name="T59" fmla="*/ 346 h 950"/>
                <a:gd name="T60" fmla="*/ 74 w 538"/>
                <a:gd name="T61" fmla="*/ 342 h 950"/>
                <a:gd name="T62" fmla="*/ 65 w 538"/>
                <a:gd name="T63" fmla="*/ 351 h 950"/>
                <a:gd name="T64" fmla="*/ 59 w 538"/>
                <a:gd name="T65" fmla="*/ 366 h 950"/>
                <a:gd name="T66" fmla="*/ 51 w 538"/>
                <a:gd name="T67" fmla="*/ 384 h 950"/>
                <a:gd name="T68" fmla="*/ 48 w 538"/>
                <a:gd name="T69" fmla="*/ 408 h 950"/>
                <a:gd name="T70" fmla="*/ 40 w 538"/>
                <a:gd name="T71" fmla="*/ 431 h 950"/>
                <a:gd name="T72" fmla="*/ 36 w 538"/>
                <a:gd name="T73" fmla="*/ 456 h 950"/>
                <a:gd name="T74" fmla="*/ 29 w 538"/>
                <a:gd name="T75" fmla="*/ 479 h 950"/>
                <a:gd name="T76" fmla="*/ 23 w 538"/>
                <a:gd name="T77" fmla="*/ 501 h 950"/>
                <a:gd name="T78" fmla="*/ 15 w 538"/>
                <a:gd name="T79" fmla="*/ 524 h 950"/>
                <a:gd name="T80" fmla="*/ 12 w 538"/>
                <a:gd name="T81" fmla="*/ 545 h 950"/>
                <a:gd name="T82" fmla="*/ 6 w 538"/>
                <a:gd name="T83" fmla="*/ 564 h 950"/>
                <a:gd name="T84" fmla="*/ 2 w 538"/>
                <a:gd name="T85" fmla="*/ 581 h 950"/>
                <a:gd name="T86" fmla="*/ 0 w 538"/>
                <a:gd name="T87" fmla="*/ 598 h 950"/>
                <a:gd name="T88" fmla="*/ 0 w 538"/>
                <a:gd name="T89" fmla="*/ 682 h 950"/>
                <a:gd name="T90" fmla="*/ 124 w 538"/>
                <a:gd name="T91" fmla="*/ 815 h 950"/>
                <a:gd name="T92" fmla="*/ 300 w 538"/>
                <a:gd name="T93" fmla="*/ 709 h 950"/>
                <a:gd name="T94" fmla="*/ 342 w 538"/>
                <a:gd name="T95" fmla="*/ 768 h 950"/>
                <a:gd name="T96" fmla="*/ 430 w 538"/>
                <a:gd name="T97" fmla="*/ 828 h 950"/>
                <a:gd name="T98" fmla="*/ 458 w 538"/>
                <a:gd name="T99" fmla="*/ 933 h 950"/>
                <a:gd name="T100" fmla="*/ 538 w 538"/>
                <a:gd name="T101" fmla="*/ 617 h 950"/>
                <a:gd name="T102" fmla="*/ 470 w 538"/>
                <a:gd name="T103" fmla="*/ 494 h 950"/>
                <a:gd name="T104" fmla="*/ 523 w 538"/>
                <a:gd name="T105" fmla="*/ 245 h 950"/>
                <a:gd name="T106" fmla="*/ 369 w 538"/>
                <a:gd name="T107" fmla="*/ 5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8" h="950">
                  <a:moveTo>
                    <a:pt x="369" y="5"/>
                  </a:moveTo>
                  <a:lnTo>
                    <a:pt x="367" y="5"/>
                  </a:lnTo>
                  <a:lnTo>
                    <a:pt x="359" y="3"/>
                  </a:lnTo>
                  <a:lnTo>
                    <a:pt x="350" y="2"/>
                  </a:lnTo>
                  <a:lnTo>
                    <a:pt x="338" y="2"/>
                  </a:lnTo>
                  <a:lnTo>
                    <a:pt x="331" y="0"/>
                  </a:lnTo>
                  <a:lnTo>
                    <a:pt x="321" y="0"/>
                  </a:lnTo>
                  <a:lnTo>
                    <a:pt x="314" y="0"/>
                  </a:lnTo>
                  <a:lnTo>
                    <a:pt x="308" y="0"/>
                  </a:lnTo>
                  <a:lnTo>
                    <a:pt x="299" y="0"/>
                  </a:lnTo>
                  <a:lnTo>
                    <a:pt x="291" y="0"/>
                  </a:lnTo>
                  <a:lnTo>
                    <a:pt x="283" y="2"/>
                  </a:lnTo>
                  <a:lnTo>
                    <a:pt x="276" y="3"/>
                  </a:lnTo>
                  <a:lnTo>
                    <a:pt x="266" y="3"/>
                  </a:lnTo>
                  <a:lnTo>
                    <a:pt x="259" y="5"/>
                  </a:lnTo>
                  <a:lnTo>
                    <a:pt x="251" y="7"/>
                  </a:lnTo>
                  <a:lnTo>
                    <a:pt x="242" y="11"/>
                  </a:lnTo>
                  <a:lnTo>
                    <a:pt x="228" y="15"/>
                  </a:lnTo>
                  <a:lnTo>
                    <a:pt x="217" y="22"/>
                  </a:lnTo>
                  <a:lnTo>
                    <a:pt x="207" y="26"/>
                  </a:lnTo>
                  <a:lnTo>
                    <a:pt x="200" y="30"/>
                  </a:lnTo>
                  <a:lnTo>
                    <a:pt x="196" y="32"/>
                  </a:lnTo>
                  <a:lnTo>
                    <a:pt x="196" y="36"/>
                  </a:lnTo>
                  <a:lnTo>
                    <a:pt x="194" y="38"/>
                  </a:lnTo>
                  <a:lnTo>
                    <a:pt x="192" y="45"/>
                  </a:lnTo>
                  <a:lnTo>
                    <a:pt x="192" y="51"/>
                  </a:lnTo>
                  <a:lnTo>
                    <a:pt x="190" y="57"/>
                  </a:lnTo>
                  <a:lnTo>
                    <a:pt x="188" y="66"/>
                  </a:lnTo>
                  <a:lnTo>
                    <a:pt x="188" y="74"/>
                  </a:lnTo>
                  <a:lnTo>
                    <a:pt x="186" y="81"/>
                  </a:lnTo>
                  <a:lnTo>
                    <a:pt x="183" y="93"/>
                  </a:lnTo>
                  <a:lnTo>
                    <a:pt x="181" y="100"/>
                  </a:lnTo>
                  <a:lnTo>
                    <a:pt x="179" y="112"/>
                  </a:lnTo>
                  <a:lnTo>
                    <a:pt x="175" y="119"/>
                  </a:lnTo>
                  <a:lnTo>
                    <a:pt x="171" y="129"/>
                  </a:lnTo>
                  <a:lnTo>
                    <a:pt x="167" y="138"/>
                  </a:lnTo>
                  <a:lnTo>
                    <a:pt x="166" y="150"/>
                  </a:lnTo>
                  <a:lnTo>
                    <a:pt x="160" y="156"/>
                  </a:lnTo>
                  <a:lnTo>
                    <a:pt x="154" y="163"/>
                  </a:lnTo>
                  <a:lnTo>
                    <a:pt x="148" y="171"/>
                  </a:lnTo>
                  <a:lnTo>
                    <a:pt x="145" y="176"/>
                  </a:lnTo>
                  <a:lnTo>
                    <a:pt x="135" y="188"/>
                  </a:lnTo>
                  <a:lnTo>
                    <a:pt x="126" y="197"/>
                  </a:lnTo>
                  <a:lnTo>
                    <a:pt x="116" y="205"/>
                  </a:lnTo>
                  <a:lnTo>
                    <a:pt x="110" y="209"/>
                  </a:lnTo>
                  <a:lnTo>
                    <a:pt x="105" y="213"/>
                  </a:lnTo>
                  <a:lnTo>
                    <a:pt x="105" y="213"/>
                  </a:lnTo>
                  <a:lnTo>
                    <a:pt x="95" y="184"/>
                  </a:lnTo>
                  <a:lnTo>
                    <a:pt x="78" y="159"/>
                  </a:lnTo>
                  <a:lnTo>
                    <a:pt x="53" y="165"/>
                  </a:lnTo>
                  <a:lnTo>
                    <a:pt x="53" y="197"/>
                  </a:lnTo>
                  <a:lnTo>
                    <a:pt x="42" y="251"/>
                  </a:lnTo>
                  <a:lnTo>
                    <a:pt x="48" y="294"/>
                  </a:lnTo>
                  <a:lnTo>
                    <a:pt x="51" y="300"/>
                  </a:lnTo>
                  <a:lnTo>
                    <a:pt x="57" y="311"/>
                  </a:lnTo>
                  <a:lnTo>
                    <a:pt x="65" y="319"/>
                  </a:lnTo>
                  <a:lnTo>
                    <a:pt x="70" y="330"/>
                  </a:lnTo>
                  <a:lnTo>
                    <a:pt x="74" y="338"/>
                  </a:lnTo>
                  <a:lnTo>
                    <a:pt x="80" y="346"/>
                  </a:lnTo>
                  <a:lnTo>
                    <a:pt x="82" y="346"/>
                  </a:lnTo>
                  <a:lnTo>
                    <a:pt x="80" y="346"/>
                  </a:lnTo>
                  <a:lnTo>
                    <a:pt x="74" y="342"/>
                  </a:lnTo>
                  <a:lnTo>
                    <a:pt x="69" y="347"/>
                  </a:lnTo>
                  <a:lnTo>
                    <a:pt x="65" y="351"/>
                  </a:lnTo>
                  <a:lnTo>
                    <a:pt x="61" y="359"/>
                  </a:lnTo>
                  <a:lnTo>
                    <a:pt x="59" y="366"/>
                  </a:lnTo>
                  <a:lnTo>
                    <a:pt x="57" y="376"/>
                  </a:lnTo>
                  <a:lnTo>
                    <a:pt x="51" y="384"/>
                  </a:lnTo>
                  <a:lnTo>
                    <a:pt x="50" y="395"/>
                  </a:lnTo>
                  <a:lnTo>
                    <a:pt x="48" y="408"/>
                  </a:lnTo>
                  <a:lnTo>
                    <a:pt x="44" y="420"/>
                  </a:lnTo>
                  <a:lnTo>
                    <a:pt x="40" y="431"/>
                  </a:lnTo>
                  <a:lnTo>
                    <a:pt x="38" y="443"/>
                  </a:lnTo>
                  <a:lnTo>
                    <a:pt x="36" y="456"/>
                  </a:lnTo>
                  <a:lnTo>
                    <a:pt x="32" y="467"/>
                  </a:lnTo>
                  <a:lnTo>
                    <a:pt x="29" y="479"/>
                  </a:lnTo>
                  <a:lnTo>
                    <a:pt x="27" y="490"/>
                  </a:lnTo>
                  <a:lnTo>
                    <a:pt x="23" y="501"/>
                  </a:lnTo>
                  <a:lnTo>
                    <a:pt x="19" y="515"/>
                  </a:lnTo>
                  <a:lnTo>
                    <a:pt x="15" y="524"/>
                  </a:lnTo>
                  <a:lnTo>
                    <a:pt x="15" y="536"/>
                  </a:lnTo>
                  <a:lnTo>
                    <a:pt x="12" y="545"/>
                  </a:lnTo>
                  <a:lnTo>
                    <a:pt x="10" y="557"/>
                  </a:lnTo>
                  <a:lnTo>
                    <a:pt x="6" y="564"/>
                  </a:lnTo>
                  <a:lnTo>
                    <a:pt x="6" y="574"/>
                  </a:lnTo>
                  <a:lnTo>
                    <a:pt x="2" y="581"/>
                  </a:lnTo>
                  <a:lnTo>
                    <a:pt x="2" y="591"/>
                  </a:lnTo>
                  <a:lnTo>
                    <a:pt x="0" y="598"/>
                  </a:lnTo>
                  <a:lnTo>
                    <a:pt x="0" y="602"/>
                  </a:lnTo>
                  <a:lnTo>
                    <a:pt x="0" y="682"/>
                  </a:lnTo>
                  <a:lnTo>
                    <a:pt x="27" y="838"/>
                  </a:lnTo>
                  <a:lnTo>
                    <a:pt x="124" y="815"/>
                  </a:lnTo>
                  <a:lnTo>
                    <a:pt x="285" y="678"/>
                  </a:lnTo>
                  <a:lnTo>
                    <a:pt x="300" y="709"/>
                  </a:lnTo>
                  <a:lnTo>
                    <a:pt x="327" y="730"/>
                  </a:lnTo>
                  <a:lnTo>
                    <a:pt x="342" y="768"/>
                  </a:lnTo>
                  <a:lnTo>
                    <a:pt x="396" y="768"/>
                  </a:lnTo>
                  <a:lnTo>
                    <a:pt x="430" y="828"/>
                  </a:lnTo>
                  <a:lnTo>
                    <a:pt x="424" y="950"/>
                  </a:lnTo>
                  <a:lnTo>
                    <a:pt x="458" y="933"/>
                  </a:lnTo>
                  <a:lnTo>
                    <a:pt x="506" y="756"/>
                  </a:lnTo>
                  <a:lnTo>
                    <a:pt x="538" y="617"/>
                  </a:lnTo>
                  <a:lnTo>
                    <a:pt x="487" y="551"/>
                  </a:lnTo>
                  <a:lnTo>
                    <a:pt x="470" y="494"/>
                  </a:lnTo>
                  <a:lnTo>
                    <a:pt x="498" y="300"/>
                  </a:lnTo>
                  <a:lnTo>
                    <a:pt x="523" y="245"/>
                  </a:lnTo>
                  <a:lnTo>
                    <a:pt x="500" y="98"/>
                  </a:lnTo>
                  <a:lnTo>
                    <a:pt x="369" y="5"/>
                  </a:lnTo>
                  <a:lnTo>
                    <a:pt x="369" y="5"/>
                  </a:lnTo>
                  <a:close/>
                </a:path>
              </a:pathLst>
            </a:custGeom>
            <a:solidFill>
              <a:srgbClr val="D9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25" name="Freeform 321"/>
            <p:cNvSpPr>
              <a:spLocks/>
            </p:cNvSpPr>
            <p:nvPr/>
          </p:nvSpPr>
          <p:spPr bwMode="auto">
            <a:xfrm>
              <a:off x="1059" y="1757"/>
              <a:ext cx="179" cy="340"/>
            </a:xfrm>
            <a:custGeom>
              <a:avLst/>
              <a:gdLst>
                <a:gd name="T0" fmla="*/ 218 w 357"/>
                <a:gd name="T1" fmla="*/ 2 h 681"/>
                <a:gd name="T2" fmla="*/ 230 w 357"/>
                <a:gd name="T3" fmla="*/ 17 h 681"/>
                <a:gd name="T4" fmla="*/ 241 w 357"/>
                <a:gd name="T5" fmla="*/ 32 h 681"/>
                <a:gd name="T6" fmla="*/ 252 w 357"/>
                <a:gd name="T7" fmla="*/ 49 h 681"/>
                <a:gd name="T8" fmla="*/ 266 w 357"/>
                <a:gd name="T9" fmla="*/ 67 h 681"/>
                <a:gd name="T10" fmla="*/ 275 w 357"/>
                <a:gd name="T11" fmla="*/ 86 h 681"/>
                <a:gd name="T12" fmla="*/ 283 w 357"/>
                <a:gd name="T13" fmla="*/ 103 h 681"/>
                <a:gd name="T14" fmla="*/ 288 w 357"/>
                <a:gd name="T15" fmla="*/ 124 h 681"/>
                <a:gd name="T16" fmla="*/ 294 w 357"/>
                <a:gd name="T17" fmla="*/ 148 h 681"/>
                <a:gd name="T18" fmla="*/ 296 w 357"/>
                <a:gd name="T19" fmla="*/ 169 h 681"/>
                <a:gd name="T20" fmla="*/ 298 w 357"/>
                <a:gd name="T21" fmla="*/ 181 h 681"/>
                <a:gd name="T22" fmla="*/ 252 w 357"/>
                <a:gd name="T23" fmla="*/ 194 h 681"/>
                <a:gd name="T24" fmla="*/ 220 w 357"/>
                <a:gd name="T25" fmla="*/ 196 h 681"/>
                <a:gd name="T26" fmla="*/ 214 w 357"/>
                <a:gd name="T27" fmla="*/ 202 h 681"/>
                <a:gd name="T28" fmla="*/ 201 w 357"/>
                <a:gd name="T29" fmla="*/ 217 h 681"/>
                <a:gd name="T30" fmla="*/ 190 w 357"/>
                <a:gd name="T31" fmla="*/ 240 h 681"/>
                <a:gd name="T32" fmla="*/ 188 w 357"/>
                <a:gd name="T33" fmla="*/ 255 h 681"/>
                <a:gd name="T34" fmla="*/ 191 w 357"/>
                <a:gd name="T35" fmla="*/ 272 h 681"/>
                <a:gd name="T36" fmla="*/ 195 w 357"/>
                <a:gd name="T37" fmla="*/ 287 h 681"/>
                <a:gd name="T38" fmla="*/ 199 w 357"/>
                <a:gd name="T39" fmla="*/ 308 h 681"/>
                <a:gd name="T40" fmla="*/ 203 w 357"/>
                <a:gd name="T41" fmla="*/ 329 h 681"/>
                <a:gd name="T42" fmla="*/ 207 w 357"/>
                <a:gd name="T43" fmla="*/ 352 h 681"/>
                <a:gd name="T44" fmla="*/ 207 w 357"/>
                <a:gd name="T45" fmla="*/ 371 h 681"/>
                <a:gd name="T46" fmla="*/ 209 w 357"/>
                <a:gd name="T47" fmla="*/ 388 h 681"/>
                <a:gd name="T48" fmla="*/ 210 w 357"/>
                <a:gd name="T49" fmla="*/ 403 h 681"/>
                <a:gd name="T50" fmla="*/ 140 w 357"/>
                <a:gd name="T51" fmla="*/ 413 h 681"/>
                <a:gd name="T52" fmla="*/ 138 w 357"/>
                <a:gd name="T53" fmla="*/ 371 h 681"/>
                <a:gd name="T54" fmla="*/ 131 w 357"/>
                <a:gd name="T55" fmla="*/ 380 h 681"/>
                <a:gd name="T56" fmla="*/ 115 w 357"/>
                <a:gd name="T57" fmla="*/ 397 h 681"/>
                <a:gd name="T58" fmla="*/ 98 w 357"/>
                <a:gd name="T59" fmla="*/ 418 h 681"/>
                <a:gd name="T60" fmla="*/ 81 w 357"/>
                <a:gd name="T61" fmla="*/ 437 h 681"/>
                <a:gd name="T62" fmla="*/ 66 w 357"/>
                <a:gd name="T63" fmla="*/ 449 h 681"/>
                <a:gd name="T64" fmla="*/ 45 w 357"/>
                <a:gd name="T65" fmla="*/ 466 h 681"/>
                <a:gd name="T66" fmla="*/ 19 w 357"/>
                <a:gd name="T67" fmla="*/ 481 h 681"/>
                <a:gd name="T68" fmla="*/ 1 w 357"/>
                <a:gd name="T69" fmla="*/ 490 h 681"/>
                <a:gd name="T70" fmla="*/ 112 w 357"/>
                <a:gd name="T71" fmla="*/ 464 h 681"/>
                <a:gd name="T72" fmla="*/ 121 w 357"/>
                <a:gd name="T73" fmla="*/ 546 h 681"/>
                <a:gd name="T74" fmla="*/ 85 w 357"/>
                <a:gd name="T75" fmla="*/ 597 h 681"/>
                <a:gd name="T76" fmla="*/ 58 w 357"/>
                <a:gd name="T77" fmla="*/ 681 h 681"/>
                <a:gd name="T78" fmla="*/ 108 w 357"/>
                <a:gd name="T79" fmla="*/ 635 h 681"/>
                <a:gd name="T80" fmla="*/ 131 w 357"/>
                <a:gd name="T81" fmla="*/ 580 h 681"/>
                <a:gd name="T82" fmla="*/ 174 w 357"/>
                <a:gd name="T83" fmla="*/ 449 h 681"/>
                <a:gd name="T84" fmla="*/ 304 w 357"/>
                <a:gd name="T85" fmla="*/ 270 h 681"/>
                <a:gd name="T86" fmla="*/ 340 w 357"/>
                <a:gd name="T87" fmla="*/ 87 h 681"/>
                <a:gd name="T88" fmla="*/ 216 w 357"/>
                <a:gd name="T89"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7" h="681">
                  <a:moveTo>
                    <a:pt x="216" y="0"/>
                  </a:moveTo>
                  <a:lnTo>
                    <a:pt x="218" y="2"/>
                  </a:lnTo>
                  <a:lnTo>
                    <a:pt x="226" y="11"/>
                  </a:lnTo>
                  <a:lnTo>
                    <a:pt x="230" y="17"/>
                  </a:lnTo>
                  <a:lnTo>
                    <a:pt x="235" y="25"/>
                  </a:lnTo>
                  <a:lnTo>
                    <a:pt x="241" y="32"/>
                  </a:lnTo>
                  <a:lnTo>
                    <a:pt x="249" y="42"/>
                  </a:lnTo>
                  <a:lnTo>
                    <a:pt x="252" y="49"/>
                  </a:lnTo>
                  <a:lnTo>
                    <a:pt x="260" y="59"/>
                  </a:lnTo>
                  <a:lnTo>
                    <a:pt x="266" y="67"/>
                  </a:lnTo>
                  <a:lnTo>
                    <a:pt x="271" y="76"/>
                  </a:lnTo>
                  <a:lnTo>
                    <a:pt x="275" y="86"/>
                  </a:lnTo>
                  <a:lnTo>
                    <a:pt x="281" y="95"/>
                  </a:lnTo>
                  <a:lnTo>
                    <a:pt x="283" y="103"/>
                  </a:lnTo>
                  <a:lnTo>
                    <a:pt x="287" y="110"/>
                  </a:lnTo>
                  <a:lnTo>
                    <a:pt x="288" y="124"/>
                  </a:lnTo>
                  <a:lnTo>
                    <a:pt x="290" y="137"/>
                  </a:lnTo>
                  <a:lnTo>
                    <a:pt x="294" y="148"/>
                  </a:lnTo>
                  <a:lnTo>
                    <a:pt x="296" y="160"/>
                  </a:lnTo>
                  <a:lnTo>
                    <a:pt x="296" y="169"/>
                  </a:lnTo>
                  <a:lnTo>
                    <a:pt x="298" y="177"/>
                  </a:lnTo>
                  <a:lnTo>
                    <a:pt x="298" y="181"/>
                  </a:lnTo>
                  <a:lnTo>
                    <a:pt x="300" y="184"/>
                  </a:lnTo>
                  <a:lnTo>
                    <a:pt x="252" y="194"/>
                  </a:lnTo>
                  <a:lnTo>
                    <a:pt x="235" y="158"/>
                  </a:lnTo>
                  <a:lnTo>
                    <a:pt x="220" y="196"/>
                  </a:lnTo>
                  <a:lnTo>
                    <a:pt x="218" y="196"/>
                  </a:lnTo>
                  <a:lnTo>
                    <a:pt x="214" y="202"/>
                  </a:lnTo>
                  <a:lnTo>
                    <a:pt x="207" y="207"/>
                  </a:lnTo>
                  <a:lnTo>
                    <a:pt x="201" y="217"/>
                  </a:lnTo>
                  <a:lnTo>
                    <a:pt x="193" y="228"/>
                  </a:lnTo>
                  <a:lnTo>
                    <a:pt x="190" y="240"/>
                  </a:lnTo>
                  <a:lnTo>
                    <a:pt x="188" y="247"/>
                  </a:lnTo>
                  <a:lnTo>
                    <a:pt x="188" y="255"/>
                  </a:lnTo>
                  <a:lnTo>
                    <a:pt x="188" y="262"/>
                  </a:lnTo>
                  <a:lnTo>
                    <a:pt x="191" y="272"/>
                  </a:lnTo>
                  <a:lnTo>
                    <a:pt x="193" y="279"/>
                  </a:lnTo>
                  <a:lnTo>
                    <a:pt x="195" y="287"/>
                  </a:lnTo>
                  <a:lnTo>
                    <a:pt x="197" y="297"/>
                  </a:lnTo>
                  <a:lnTo>
                    <a:pt x="199" y="308"/>
                  </a:lnTo>
                  <a:lnTo>
                    <a:pt x="201" y="319"/>
                  </a:lnTo>
                  <a:lnTo>
                    <a:pt x="203" y="329"/>
                  </a:lnTo>
                  <a:lnTo>
                    <a:pt x="203" y="340"/>
                  </a:lnTo>
                  <a:lnTo>
                    <a:pt x="207" y="352"/>
                  </a:lnTo>
                  <a:lnTo>
                    <a:pt x="207" y="361"/>
                  </a:lnTo>
                  <a:lnTo>
                    <a:pt x="207" y="371"/>
                  </a:lnTo>
                  <a:lnTo>
                    <a:pt x="207" y="378"/>
                  </a:lnTo>
                  <a:lnTo>
                    <a:pt x="209" y="388"/>
                  </a:lnTo>
                  <a:lnTo>
                    <a:pt x="209" y="397"/>
                  </a:lnTo>
                  <a:lnTo>
                    <a:pt x="210" y="403"/>
                  </a:lnTo>
                  <a:lnTo>
                    <a:pt x="184" y="403"/>
                  </a:lnTo>
                  <a:lnTo>
                    <a:pt x="140" y="413"/>
                  </a:lnTo>
                  <a:lnTo>
                    <a:pt x="140" y="371"/>
                  </a:lnTo>
                  <a:lnTo>
                    <a:pt x="138" y="371"/>
                  </a:lnTo>
                  <a:lnTo>
                    <a:pt x="134" y="375"/>
                  </a:lnTo>
                  <a:lnTo>
                    <a:pt x="131" y="380"/>
                  </a:lnTo>
                  <a:lnTo>
                    <a:pt x="125" y="388"/>
                  </a:lnTo>
                  <a:lnTo>
                    <a:pt x="115" y="397"/>
                  </a:lnTo>
                  <a:lnTo>
                    <a:pt x="108" y="407"/>
                  </a:lnTo>
                  <a:lnTo>
                    <a:pt x="98" y="418"/>
                  </a:lnTo>
                  <a:lnTo>
                    <a:pt x="87" y="432"/>
                  </a:lnTo>
                  <a:lnTo>
                    <a:pt x="81" y="437"/>
                  </a:lnTo>
                  <a:lnTo>
                    <a:pt x="74" y="443"/>
                  </a:lnTo>
                  <a:lnTo>
                    <a:pt x="66" y="449"/>
                  </a:lnTo>
                  <a:lnTo>
                    <a:pt x="58" y="454"/>
                  </a:lnTo>
                  <a:lnTo>
                    <a:pt x="45" y="466"/>
                  </a:lnTo>
                  <a:lnTo>
                    <a:pt x="32" y="473"/>
                  </a:lnTo>
                  <a:lnTo>
                    <a:pt x="19" y="481"/>
                  </a:lnTo>
                  <a:lnTo>
                    <a:pt x="9" y="487"/>
                  </a:lnTo>
                  <a:lnTo>
                    <a:pt x="1" y="490"/>
                  </a:lnTo>
                  <a:lnTo>
                    <a:pt x="0" y="492"/>
                  </a:lnTo>
                  <a:lnTo>
                    <a:pt x="112" y="464"/>
                  </a:lnTo>
                  <a:lnTo>
                    <a:pt x="93" y="502"/>
                  </a:lnTo>
                  <a:lnTo>
                    <a:pt x="121" y="546"/>
                  </a:lnTo>
                  <a:lnTo>
                    <a:pt x="58" y="547"/>
                  </a:lnTo>
                  <a:lnTo>
                    <a:pt x="85" y="597"/>
                  </a:lnTo>
                  <a:lnTo>
                    <a:pt x="28" y="644"/>
                  </a:lnTo>
                  <a:lnTo>
                    <a:pt x="58" y="681"/>
                  </a:lnTo>
                  <a:lnTo>
                    <a:pt x="108" y="667"/>
                  </a:lnTo>
                  <a:lnTo>
                    <a:pt x="108" y="635"/>
                  </a:lnTo>
                  <a:lnTo>
                    <a:pt x="134" y="605"/>
                  </a:lnTo>
                  <a:lnTo>
                    <a:pt x="131" y="580"/>
                  </a:lnTo>
                  <a:lnTo>
                    <a:pt x="155" y="511"/>
                  </a:lnTo>
                  <a:lnTo>
                    <a:pt x="174" y="449"/>
                  </a:lnTo>
                  <a:lnTo>
                    <a:pt x="296" y="416"/>
                  </a:lnTo>
                  <a:lnTo>
                    <a:pt x="304" y="270"/>
                  </a:lnTo>
                  <a:lnTo>
                    <a:pt x="357" y="228"/>
                  </a:lnTo>
                  <a:lnTo>
                    <a:pt x="340" y="87"/>
                  </a:lnTo>
                  <a:lnTo>
                    <a:pt x="216" y="0"/>
                  </a:lnTo>
                  <a:lnTo>
                    <a:pt x="216" y="0"/>
                  </a:lnTo>
                  <a:close/>
                </a:path>
              </a:pathLst>
            </a:custGeom>
            <a:solidFill>
              <a:srgbClr val="A16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26" name="Freeform 322"/>
            <p:cNvSpPr>
              <a:spLocks/>
            </p:cNvSpPr>
            <p:nvPr/>
          </p:nvSpPr>
          <p:spPr bwMode="auto">
            <a:xfrm>
              <a:off x="992" y="2030"/>
              <a:ext cx="96" cy="140"/>
            </a:xfrm>
            <a:custGeom>
              <a:avLst/>
              <a:gdLst>
                <a:gd name="T0" fmla="*/ 0 w 192"/>
                <a:gd name="T1" fmla="*/ 275 h 279"/>
                <a:gd name="T2" fmla="*/ 1 w 192"/>
                <a:gd name="T3" fmla="*/ 273 h 279"/>
                <a:gd name="T4" fmla="*/ 9 w 192"/>
                <a:gd name="T5" fmla="*/ 268 h 279"/>
                <a:gd name="T6" fmla="*/ 17 w 192"/>
                <a:gd name="T7" fmla="*/ 260 h 279"/>
                <a:gd name="T8" fmla="*/ 28 w 192"/>
                <a:gd name="T9" fmla="*/ 249 h 279"/>
                <a:gd name="T10" fmla="*/ 32 w 192"/>
                <a:gd name="T11" fmla="*/ 241 h 279"/>
                <a:gd name="T12" fmla="*/ 38 w 192"/>
                <a:gd name="T13" fmla="*/ 231 h 279"/>
                <a:gd name="T14" fmla="*/ 45 w 192"/>
                <a:gd name="T15" fmla="*/ 224 h 279"/>
                <a:gd name="T16" fmla="*/ 51 w 192"/>
                <a:gd name="T17" fmla="*/ 214 h 279"/>
                <a:gd name="T18" fmla="*/ 57 w 192"/>
                <a:gd name="T19" fmla="*/ 205 h 279"/>
                <a:gd name="T20" fmla="*/ 64 w 192"/>
                <a:gd name="T21" fmla="*/ 193 h 279"/>
                <a:gd name="T22" fmla="*/ 68 w 192"/>
                <a:gd name="T23" fmla="*/ 182 h 279"/>
                <a:gd name="T24" fmla="*/ 76 w 192"/>
                <a:gd name="T25" fmla="*/ 173 h 279"/>
                <a:gd name="T26" fmla="*/ 76 w 192"/>
                <a:gd name="T27" fmla="*/ 165 h 279"/>
                <a:gd name="T28" fmla="*/ 79 w 192"/>
                <a:gd name="T29" fmla="*/ 157 h 279"/>
                <a:gd name="T30" fmla="*/ 79 w 192"/>
                <a:gd name="T31" fmla="*/ 150 h 279"/>
                <a:gd name="T32" fmla="*/ 83 w 192"/>
                <a:gd name="T33" fmla="*/ 142 h 279"/>
                <a:gd name="T34" fmla="*/ 85 w 192"/>
                <a:gd name="T35" fmla="*/ 135 h 279"/>
                <a:gd name="T36" fmla="*/ 87 w 192"/>
                <a:gd name="T37" fmla="*/ 129 h 279"/>
                <a:gd name="T38" fmla="*/ 89 w 192"/>
                <a:gd name="T39" fmla="*/ 121 h 279"/>
                <a:gd name="T40" fmla="*/ 91 w 192"/>
                <a:gd name="T41" fmla="*/ 114 h 279"/>
                <a:gd name="T42" fmla="*/ 91 w 192"/>
                <a:gd name="T43" fmla="*/ 106 h 279"/>
                <a:gd name="T44" fmla="*/ 93 w 192"/>
                <a:gd name="T45" fmla="*/ 98 h 279"/>
                <a:gd name="T46" fmla="*/ 93 w 192"/>
                <a:gd name="T47" fmla="*/ 93 h 279"/>
                <a:gd name="T48" fmla="*/ 95 w 192"/>
                <a:gd name="T49" fmla="*/ 85 h 279"/>
                <a:gd name="T50" fmla="*/ 97 w 192"/>
                <a:gd name="T51" fmla="*/ 72 h 279"/>
                <a:gd name="T52" fmla="*/ 98 w 192"/>
                <a:gd name="T53" fmla="*/ 59 h 279"/>
                <a:gd name="T54" fmla="*/ 98 w 192"/>
                <a:gd name="T55" fmla="*/ 45 h 279"/>
                <a:gd name="T56" fmla="*/ 100 w 192"/>
                <a:gd name="T57" fmla="*/ 34 h 279"/>
                <a:gd name="T58" fmla="*/ 102 w 192"/>
                <a:gd name="T59" fmla="*/ 24 h 279"/>
                <a:gd name="T60" fmla="*/ 102 w 192"/>
                <a:gd name="T61" fmla="*/ 17 h 279"/>
                <a:gd name="T62" fmla="*/ 102 w 192"/>
                <a:gd name="T63" fmla="*/ 7 h 279"/>
                <a:gd name="T64" fmla="*/ 102 w 192"/>
                <a:gd name="T65" fmla="*/ 3 h 279"/>
                <a:gd name="T66" fmla="*/ 102 w 192"/>
                <a:gd name="T67" fmla="*/ 0 h 279"/>
                <a:gd name="T68" fmla="*/ 104 w 192"/>
                <a:gd name="T69" fmla="*/ 0 h 279"/>
                <a:gd name="T70" fmla="*/ 127 w 192"/>
                <a:gd name="T71" fmla="*/ 76 h 279"/>
                <a:gd name="T72" fmla="*/ 192 w 192"/>
                <a:gd name="T73" fmla="*/ 142 h 279"/>
                <a:gd name="T74" fmla="*/ 112 w 192"/>
                <a:gd name="T75" fmla="*/ 252 h 279"/>
                <a:gd name="T76" fmla="*/ 17 w 192"/>
                <a:gd name="T77" fmla="*/ 279 h 279"/>
                <a:gd name="T78" fmla="*/ 0 w 192"/>
                <a:gd name="T79" fmla="*/ 275 h 279"/>
                <a:gd name="T80" fmla="*/ 0 w 192"/>
                <a:gd name="T81" fmla="*/ 27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 h="279">
                  <a:moveTo>
                    <a:pt x="0" y="275"/>
                  </a:moveTo>
                  <a:lnTo>
                    <a:pt x="1" y="273"/>
                  </a:lnTo>
                  <a:lnTo>
                    <a:pt x="9" y="268"/>
                  </a:lnTo>
                  <a:lnTo>
                    <a:pt x="17" y="260"/>
                  </a:lnTo>
                  <a:lnTo>
                    <a:pt x="28" y="249"/>
                  </a:lnTo>
                  <a:lnTo>
                    <a:pt x="32" y="241"/>
                  </a:lnTo>
                  <a:lnTo>
                    <a:pt x="38" y="231"/>
                  </a:lnTo>
                  <a:lnTo>
                    <a:pt x="45" y="224"/>
                  </a:lnTo>
                  <a:lnTo>
                    <a:pt x="51" y="214"/>
                  </a:lnTo>
                  <a:lnTo>
                    <a:pt x="57" y="205"/>
                  </a:lnTo>
                  <a:lnTo>
                    <a:pt x="64" y="193"/>
                  </a:lnTo>
                  <a:lnTo>
                    <a:pt x="68" y="182"/>
                  </a:lnTo>
                  <a:lnTo>
                    <a:pt x="76" y="173"/>
                  </a:lnTo>
                  <a:lnTo>
                    <a:pt x="76" y="165"/>
                  </a:lnTo>
                  <a:lnTo>
                    <a:pt x="79" y="157"/>
                  </a:lnTo>
                  <a:lnTo>
                    <a:pt x="79" y="150"/>
                  </a:lnTo>
                  <a:lnTo>
                    <a:pt x="83" y="142"/>
                  </a:lnTo>
                  <a:lnTo>
                    <a:pt x="85" y="135"/>
                  </a:lnTo>
                  <a:lnTo>
                    <a:pt x="87" y="129"/>
                  </a:lnTo>
                  <a:lnTo>
                    <a:pt x="89" y="121"/>
                  </a:lnTo>
                  <a:lnTo>
                    <a:pt x="91" y="114"/>
                  </a:lnTo>
                  <a:lnTo>
                    <a:pt x="91" y="106"/>
                  </a:lnTo>
                  <a:lnTo>
                    <a:pt x="93" y="98"/>
                  </a:lnTo>
                  <a:lnTo>
                    <a:pt x="93" y="93"/>
                  </a:lnTo>
                  <a:lnTo>
                    <a:pt x="95" y="85"/>
                  </a:lnTo>
                  <a:lnTo>
                    <a:pt x="97" y="72"/>
                  </a:lnTo>
                  <a:lnTo>
                    <a:pt x="98" y="59"/>
                  </a:lnTo>
                  <a:lnTo>
                    <a:pt x="98" y="45"/>
                  </a:lnTo>
                  <a:lnTo>
                    <a:pt x="100" y="34"/>
                  </a:lnTo>
                  <a:lnTo>
                    <a:pt x="102" y="24"/>
                  </a:lnTo>
                  <a:lnTo>
                    <a:pt x="102" y="17"/>
                  </a:lnTo>
                  <a:lnTo>
                    <a:pt x="102" y="7"/>
                  </a:lnTo>
                  <a:lnTo>
                    <a:pt x="102" y="3"/>
                  </a:lnTo>
                  <a:lnTo>
                    <a:pt x="102" y="0"/>
                  </a:lnTo>
                  <a:lnTo>
                    <a:pt x="104" y="0"/>
                  </a:lnTo>
                  <a:lnTo>
                    <a:pt x="127" y="76"/>
                  </a:lnTo>
                  <a:lnTo>
                    <a:pt x="192" y="142"/>
                  </a:lnTo>
                  <a:lnTo>
                    <a:pt x="112" y="252"/>
                  </a:lnTo>
                  <a:lnTo>
                    <a:pt x="17" y="279"/>
                  </a:lnTo>
                  <a:lnTo>
                    <a:pt x="0" y="275"/>
                  </a:lnTo>
                  <a:lnTo>
                    <a:pt x="0" y="275"/>
                  </a:lnTo>
                  <a:close/>
                </a:path>
              </a:pathLst>
            </a:custGeom>
            <a:solidFill>
              <a:srgbClr val="A16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27" name="Freeform 323"/>
            <p:cNvSpPr>
              <a:spLocks/>
            </p:cNvSpPr>
            <p:nvPr/>
          </p:nvSpPr>
          <p:spPr bwMode="auto">
            <a:xfrm>
              <a:off x="1070" y="1840"/>
              <a:ext cx="72" cy="43"/>
            </a:xfrm>
            <a:custGeom>
              <a:avLst/>
              <a:gdLst>
                <a:gd name="T0" fmla="*/ 0 w 145"/>
                <a:gd name="T1" fmla="*/ 50 h 88"/>
                <a:gd name="T2" fmla="*/ 61 w 145"/>
                <a:gd name="T3" fmla="*/ 0 h 88"/>
                <a:gd name="T4" fmla="*/ 88 w 145"/>
                <a:gd name="T5" fmla="*/ 4 h 88"/>
                <a:gd name="T6" fmla="*/ 114 w 145"/>
                <a:gd name="T7" fmla="*/ 25 h 88"/>
                <a:gd name="T8" fmla="*/ 145 w 145"/>
                <a:gd name="T9" fmla="*/ 4 h 88"/>
                <a:gd name="T10" fmla="*/ 120 w 145"/>
                <a:gd name="T11" fmla="*/ 88 h 88"/>
                <a:gd name="T12" fmla="*/ 63 w 145"/>
                <a:gd name="T13" fmla="*/ 88 h 88"/>
                <a:gd name="T14" fmla="*/ 48 w 145"/>
                <a:gd name="T15" fmla="*/ 56 h 88"/>
                <a:gd name="T16" fmla="*/ 0 w 145"/>
                <a:gd name="T17" fmla="*/ 50 h 88"/>
                <a:gd name="T18" fmla="*/ 0 w 145"/>
                <a:gd name="T19" fmla="*/ 5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88">
                  <a:moveTo>
                    <a:pt x="0" y="50"/>
                  </a:moveTo>
                  <a:lnTo>
                    <a:pt x="61" y="0"/>
                  </a:lnTo>
                  <a:lnTo>
                    <a:pt x="88" y="4"/>
                  </a:lnTo>
                  <a:lnTo>
                    <a:pt x="114" y="25"/>
                  </a:lnTo>
                  <a:lnTo>
                    <a:pt x="145" y="4"/>
                  </a:lnTo>
                  <a:lnTo>
                    <a:pt x="120" y="88"/>
                  </a:lnTo>
                  <a:lnTo>
                    <a:pt x="63" y="88"/>
                  </a:lnTo>
                  <a:lnTo>
                    <a:pt x="48" y="56"/>
                  </a:lnTo>
                  <a:lnTo>
                    <a:pt x="0" y="50"/>
                  </a:lnTo>
                  <a:lnTo>
                    <a:pt x="0" y="50"/>
                  </a:lnTo>
                  <a:close/>
                </a:path>
              </a:pathLst>
            </a:custGeom>
            <a:solidFill>
              <a:srgbClr val="7345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28" name="Freeform 324"/>
            <p:cNvSpPr>
              <a:spLocks/>
            </p:cNvSpPr>
            <p:nvPr/>
          </p:nvSpPr>
          <p:spPr bwMode="auto">
            <a:xfrm>
              <a:off x="1092" y="1750"/>
              <a:ext cx="153" cy="275"/>
            </a:xfrm>
            <a:custGeom>
              <a:avLst/>
              <a:gdLst>
                <a:gd name="T0" fmla="*/ 167 w 306"/>
                <a:gd name="T1" fmla="*/ 190 h 549"/>
                <a:gd name="T2" fmla="*/ 146 w 306"/>
                <a:gd name="T3" fmla="*/ 245 h 549"/>
                <a:gd name="T4" fmla="*/ 139 w 306"/>
                <a:gd name="T5" fmla="*/ 279 h 549"/>
                <a:gd name="T6" fmla="*/ 164 w 306"/>
                <a:gd name="T7" fmla="*/ 401 h 549"/>
                <a:gd name="T8" fmla="*/ 164 w 306"/>
                <a:gd name="T9" fmla="*/ 435 h 549"/>
                <a:gd name="T10" fmla="*/ 126 w 306"/>
                <a:gd name="T11" fmla="*/ 441 h 549"/>
                <a:gd name="T12" fmla="*/ 70 w 306"/>
                <a:gd name="T13" fmla="*/ 441 h 549"/>
                <a:gd name="T14" fmla="*/ 82 w 306"/>
                <a:gd name="T15" fmla="*/ 496 h 549"/>
                <a:gd name="T16" fmla="*/ 48 w 306"/>
                <a:gd name="T17" fmla="*/ 500 h 549"/>
                <a:gd name="T18" fmla="*/ 0 w 306"/>
                <a:gd name="T19" fmla="*/ 524 h 549"/>
                <a:gd name="T20" fmla="*/ 59 w 306"/>
                <a:gd name="T21" fmla="*/ 543 h 549"/>
                <a:gd name="T22" fmla="*/ 82 w 306"/>
                <a:gd name="T23" fmla="*/ 549 h 549"/>
                <a:gd name="T24" fmla="*/ 105 w 306"/>
                <a:gd name="T25" fmla="*/ 486 h 549"/>
                <a:gd name="T26" fmla="*/ 156 w 306"/>
                <a:gd name="T27" fmla="*/ 467 h 549"/>
                <a:gd name="T28" fmla="*/ 219 w 306"/>
                <a:gd name="T29" fmla="*/ 464 h 549"/>
                <a:gd name="T30" fmla="*/ 242 w 306"/>
                <a:gd name="T31" fmla="*/ 502 h 549"/>
                <a:gd name="T32" fmla="*/ 289 w 306"/>
                <a:gd name="T33" fmla="*/ 368 h 549"/>
                <a:gd name="T34" fmla="*/ 281 w 306"/>
                <a:gd name="T35" fmla="*/ 294 h 549"/>
                <a:gd name="T36" fmla="*/ 306 w 306"/>
                <a:gd name="T37" fmla="*/ 241 h 549"/>
                <a:gd name="T38" fmla="*/ 289 w 306"/>
                <a:gd name="T39" fmla="*/ 110 h 549"/>
                <a:gd name="T40" fmla="*/ 257 w 306"/>
                <a:gd name="T41" fmla="*/ 62 h 549"/>
                <a:gd name="T42" fmla="*/ 162 w 306"/>
                <a:gd name="T43" fmla="*/ 7 h 549"/>
                <a:gd name="T44" fmla="*/ 88 w 306"/>
                <a:gd name="T45" fmla="*/ 0 h 549"/>
                <a:gd name="T46" fmla="*/ 97 w 306"/>
                <a:gd name="T47" fmla="*/ 2 h 549"/>
                <a:gd name="T48" fmla="*/ 108 w 306"/>
                <a:gd name="T49" fmla="*/ 4 h 549"/>
                <a:gd name="T50" fmla="*/ 116 w 306"/>
                <a:gd name="T51" fmla="*/ 7 h 549"/>
                <a:gd name="T52" fmla="*/ 124 w 306"/>
                <a:gd name="T53" fmla="*/ 11 h 549"/>
                <a:gd name="T54" fmla="*/ 131 w 306"/>
                <a:gd name="T55" fmla="*/ 13 h 549"/>
                <a:gd name="T56" fmla="*/ 139 w 306"/>
                <a:gd name="T57" fmla="*/ 17 h 549"/>
                <a:gd name="T58" fmla="*/ 148 w 306"/>
                <a:gd name="T59" fmla="*/ 23 h 549"/>
                <a:gd name="T60" fmla="*/ 158 w 306"/>
                <a:gd name="T61" fmla="*/ 28 h 549"/>
                <a:gd name="T62" fmla="*/ 167 w 306"/>
                <a:gd name="T63" fmla="*/ 34 h 549"/>
                <a:gd name="T64" fmla="*/ 177 w 306"/>
                <a:gd name="T65" fmla="*/ 40 h 549"/>
                <a:gd name="T66" fmla="*/ 186 w 306"/>
                <a:gd name="T67" fmla="*/ 47 h 549"/>
                <a:gd name="T68" fmla="*/ 198 w 306"/>
                <a:gd name="T69" fmla="*/ 55 h 549"/>
                <a:gd name="T70" fmla="*/ 205 w 306"/>
                <a:gd name="T71" fmla="*/ 62 h 549"/>
                <a:gd name="T72" fmla="*/ 213 w 306"/>
                <a:gd name="T73" fmla="*/ 70 h 549"/>
                <a:gd name="T74" fmla="*/ 219 w 306"/>
                <a:gd name="T75" fmla="*/ 78 h 549"/>
                <a:gd name="T76" fmla="*/ 226 w 306"/>
                <a:gd name="T77" fmla="*/ 85 h 549"/>
                <a:gd name="T78" fmla="*/ 232 w 306"/>
                <a:gd name="T79" fmla="*/ 93 h 549"/>
                <a:gd name="T80" fmla="*/ 240 w 306"/>
                <a:gd name="T81" fmla="*/ 100 h 549"/>
                <a:gd name="T82" fmla="*/ 243 w 306"/>
                <a:gd name="T83" fmla="*/ 110 h 549"/>
                <a:gd name="T84" fmla="*/ 251 w 306"/>
                <a:gd name="T85" fmla="*/ 118 h 549"/>
                <a:gd name="T86" fmla="*/ 259 w 306"/>
                <a:gd name="T87" fmla="*/ 131 h 549"/>
                <a:gd name="T88" fmla="*/ 264 w 306"/>
                <a:gd name="T89" fmla="*/ 140 h 549"/>
                <a:gd name="T90" fmla="*/ 268 w 306"/>
                <a:gd name="T91" fmla="*/ 148 h 549"/>
                <a:gd name="T92" fmla="*/ 270 w 306"/>
                <a:gd name="T93" fmla="*/ 152 h 549"/>
                <a:gd name="T94" fmla="*/ 281 w 306"/>
                <a:gd name="T95" fmla="*/ 237 h 549"/>
                <a:gd name="T96" fmla="*/ 257 w 306"/>
                <a:gd name="T97" fmla="*/ 241 h 549"/>
                <a:gd name="T98" fmla="*/ 226 w 306"/>
                <a:gd name="T99" fmla="*/ 213 h 549"/>
                <a:gd name="T100" fmla="*/ 171 w 306"/>
                <a:gd name="T101" fmla="*/ 228 h 549"/>
                <a:gd name="T102" fmla="*/ 167 w 306"/>
                <a:gd name="T103" fmla="*/ 190 h 549"/>
                <a:gd name="T104" fmla="*/ 167 w 306"/>
                <a:gd name="T105" fmla="*/ 19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6" h="549">
                  <a:moveTo>
                    <a:pt x="167" y="190"/>
                  </a:moveTo>
                  <a:lnTo>
                    <a:pt x="146" y="245"/>
                  </a:lnTo>
                  <a:lnTo>
                    <a:pt x="139" y="279"/>
                  </a:lnTo>
                  <a:lnTo>
                    <a:pt x="164" y="401"/>
                  </a:lnTo>
                  <a:lnTo>
                    <a:pt x="164" y="435"/>
                  </a:lnTo>
                  <a:lnTo>
                    <a:pt x="126" y="441"/>
                  </a:lnTo>
                  <a:lnTo>
                    <a:pt x="70" y="441"/>
                  </a:lnTo>
                  <a:lnTo>
                    <a:pt x="82" y="496"/>
                  </a:lnTo>
                  <a:lnTo>
                    <a:pt x="48" y="500"/>
                  </a:lnTo>
                  <a:lnTo>
                    <a:pt x="0" y="524"/>
                  </a:lnTo>
                  <a:lnTo>
                    <a:pt x="59" y="543"/>
                  </a:lnTo>
                  <a:lnTo>
                    <a:pt x="82" y="549"/>
                  </a:lnTo>
                  <a:lnTo>
                    <a:pt x="105" y="486"/>
                  </a:lnTo>
                  <a:lnTo>
                    <a:pt x="156" y="467"/>
                  </a:lnTo>
                  <a:lnTo>
                    <a:pt x="219" y="464"/>
                  </a:lnTo>
                  <a:lnTo>
                    <a:pt x="242" y="502"/>
                  </a:lnTo>
                  <a:lnTo>
                    <a:pt x="289" y="368"/>
                  </a:lnTo>
                  <a:lnTo>
                    <a:pt x="281" y="294"/>
                  </a:lnTo>
                  <a:lnTo>
                    <a:pt x="306" y="241"/>
                  </a:lnTo>
                  <a:lnTo>
                    <a:pt x="289" y="110"/>
                  </a:lnTo>
                  <a:lnTo>
                    <a:pt x="257" y="62"/>
                  </a:lnTo>
                  <a:lnTo>
                    <a:pt x="162" y="7"/>
                  </a:lnTo>
                  <a:lnTo>
                    <a:pt x="88" y="0"/>
                  </a:lnTo>
                  <a:lnTo>
                    <a:pt x="97" y="2"/>
                  </a:lnTo>
                  <a:lnTo>
                    <a:pt x="108" y="4"/>
                  </a:lnTo>
                  <a:lnTo>
                    <a:pt x="116" y="7"/>
                  </a:lnTo>
                  <a:lnTo>
                    <a:pt x="124" y="11"/>
                  </a:lnTo>
                  <a:lnTo>
                    <a:pt x="131" y="13"/>
                  </a:lnTo>
                  <a:lnTo>
                    <a:pt x="139" y="17"/>
                  </a:lnTo>
                  <a:lnTo>
                    <a:pt x="148" y="23"/>
                  </a:lnTo>
                  <a:lnTo>
                    <a:pt x="158" y="28"/>
                  </a:lnTo>
                  <a:lnTo>
                    <a:pt x="167" y="34"/>
                  </a:lnTo>
                  <a:lnTo>
                    <a:pt x="177" y="40"/>
                  </a:lnTo>
                  <a:lnTo>
                    <a:pt x="186" y="47"/>
                  </a:lnTo>
                  <a:lnTo>
                    <a:pt x="198" y="55"/>
                  </a:lnTo>
                  <a:lnTo>
                    <a:pt x="205" y="62"/>
                  </a:lnTo>
                  <a:lnTo>
                    <a:pt x="213" y="70"/>
                  </a:lnTo>
                  <a:lnTo>
                    <a:pt x="219" y="78"/>
                  </a:lnTo>
                  <a:lnTo>
                    <a:pt x="226" y="85"/>
                  </a:lnTo>
                  <a:lnTo>
                    <a:pt x="232" y="93"/>
                  </a:lnTo>
                  <a:lnTo>
                    <a:pt x="240" y="100"/>
                  </a:lnTo>
                  <a:lnTo>
                    <a:pt x="243" y="110"/>
                  </a:lnTo>
                  <a:lnTo>
                    <a:pt x="251" y="118"/>
                  </a:lnTo>
                  <a:lnTo>
                    <a:pt x="259" y="131"/>
                  </a:lnTo>
                  <a:lnTo>
                    <a:pt x="264" y="140"/>
                  </a:lnTo>
                  <a:lnTo>
                    <a:pt x="268" y="148"/>
                  </a:lnTo>
                  <a:lnTo>
                    <a:pt x="270" y="152"/>
                  </a:lnTo>
                  <a:lnTo>
                    <a:pt x="281" y="237"/>
                  </a:lnTo>
                  <a:lnTo>
                    <a:pt x="257" y="241"/>
                  </a:lnTo>
                  <a:lnTo>
                    <a:pt x="226" y="213"/>
                  </a:lnTo>
                  <a:lnTo>
                    <a:pt x="171" y="228"/>
                  </a:lnTo>
                  <a:lnTo>
                    <a:pt x="167" y="190"/>
                  </a:lnTo>
                  <a:lnTo>
                    <a:pt x="167" y="190"/>
                  </a:lnTo>
                  <a:close/>
                </a:path>
              </a:pathLst>
            </a:custGeom>
            <a:solidFill>
              <a:srgbClr val="7345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29" name="Freeform 325"/>
            <p:cNvSpPr>
              <a:spLocks/>
            </p:cNvSpPr>
            <p:nvPr/>
          </p:nvSpPr>
          <p:spPr bwMode="auto">
            <a:xfrm>
              <a:off x="968" y="2013"/>
              <a:ext cx="157" cy="164"/>
            </a:xfrm>
            <a:custGeom>
              <a:avLst/>
              <a:gdLst>
                <a:gd name="T0" fmla="*/ 192 w 314"/>
                <a:gd name="T1" fmla="*/ 118 h 329"/>
                <a:gd name="T2" fmla="*/ 297 w 314"/>
                <a:gd name="T3" fmla="*/ 152 h 329"/>
                <a:gd name="T4" fmla="*/ 289 w 314"/>
                <a:gd name="T5" fmla="*/ 234 h 329"/>
                <a:gd name="T6" fmla="*/ 36 w 314"/>
                <a:gd name="T7" fmla="*/ 329 h 329"/>
                <a:gd name="T8" fmla="*/ 34 w 314"/>
                <a:gd name="T9" fmla="*/ 324 h 329"/>
                <a:gd name="T10" fmla="*/ 30 w 314"/>
                <a:gd name="T11" fmla="*/ 312 h 329"/>
                <a:gd name="T12" fmla="*/ 25 w 314"/>
                <a:gd name="T13" fmla="*/ 293 h 329"/>
                <a:gd name="T14" fmla="*/ 19 w 314"/>
                <a:gd name="T15" fmla="*/ 272 h 329"/>
                <a:gd name="T16" fmla="*/ 11 w 314"/>
                <a:gd name="T17" fmla="*/ 246 h 329"/>
                <a:gd name="T18" fmla="*/ 6 w 314"/>
                <a:gd name="T19" fmla="*/ 221 h 329"/>
                <a:gd name="T20" fmla="*/ 2 w 314"/>
                <a:gd name="T21" fmla="*/ 194 h 329"/>
                <a:gd name="T22" fmla="*/ 2 w 314"/>
                <a:gd name="T23" fmla="*/ 173 h 329"/>
                <a:gd name="T24" fmla="*/ 0 w 314"/>
                <a:gd name="T25" fmla="*/ 152 h 329"/>
                <a:gd name="T26" fmla="*/ 2 w 314"/>
                <a:gd name="T27" fmla="*/ 133 h 329"/>
                <a:gd name="T28" fmla="*/ 6 w 314"/>
                <a:gd name="T29" fmla="*/ 116 h 329"/>
                <a:gd name="T30" fmla="*/ 10 w 314"/>
                <a:gd name="T31" fmla="*/ 103 h 329"/>
                <a:gd name="T32" fmla="*/ 17 w 314"/>
                <a:gd name="T33" fmla="*/ 80 h 329"/>
                <a:gd name="T34" fmla="*/ 21 w 314"/>
                <a:gd name="T35" fmla="*/ 73 h 329"/>
                <a:gd name="T36" fmla="*/ 21 w 314"/>
                <a:gd name="T37" fmla="*/ 82 h 329"/>
                <a:gd name="T38" fmla="*/ 21 w 314"/>
                <a:gd name="T39" fmla="*/ 97 h 329"/>
                <a:gd name="T40" fmla="*/ 23 w 314"/>
                <a:gd name="T41" fmla="*/ 118 h 329"/>
                <a:gd name="T42" fmla="*/ 23 w 314"/>
                <a:gd name="T43" fmla="*/ 143 h 329"/>
                <a:gd name="T44" fmla="*/ 27 w 314"/>
                <a:gd name="T45" fmla="*/ 168 h 329"/>
                <a:gd name="T46" fmla="*/ 29 w 314"/>
                <a:gd name="T47" fmla="*/ 192 h 329"/>
                <a:gd name="T48" fmla="*/ 32 w 314"/>
                <a:gd name="T49" fmla="*/ 215 h 329"/>
                <a:gd name="T50" fmla="*/ 34 w 314"/>
                <a:gd name="T51" fmla="*/ 234 h 329"/>
                <a:gd name="T52" fmla="*/ 38 w 314"/>
                <a:gd name="T53" fmla="*/ 251 h 329"/>
                <a:gd name="T54" fmla="*/ 46 w 314"/>
                <a:gd name="T55" fmla="*/ 272 h 329"/>
                <a:gd name="T56" fmla="*/ 55 w 314"/>
                <a:gd name="T57" fmla="*/ 291 h 329"/>
                <a:gd name="T58" fmla="*/ 61 w 314"/>
                <a:gd name="T59" fmla="*/ 301 h 329"/>
                <a:gd name="T60" fmla="*/ 141 w 314"/>
                <a:gd name="T61" fmla="*/ 284 h 329"/>
                <a:gd name="T62" fmla="*/ 205 w 314"/>
                <a:gd name="T63" fmla="*/ 162 h 329"/>
                <a:gd name="T64" fmla="*/ 141 w 314"/>
                <a:gd name="T65"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4" h="329">
                  <a:moveTo>
                    <a:pt x="141" y="0"/>
                  </a:moveTo>
                  <a:lnTo>
                    <a:pt x="192" y="118"/>
                  </a:lnTo>
                  <a:lnTo>
                    <a:pt x="262" y="152"/>
                  </a:lnTo>
                  <a:lnTo>
                    <a:pt x="297" y="152"/>
                  </a:lnTo>
                  <a:lnTo>
                    <a:pt x="314" y="173"/>
                  </a:lnTo>
                  <a:lnTo>
                    <a:pt x="289" y="234"/>
                  </a:lnTo>
                  <a:lnTo>
                    <a:pt x="162" y="308"/>
                  </a:lnTo>
                  <a:lnTo>
                    <a:pt x="36" y="329"/>
                  </a:lnTo>
                  <a:lnTo>
                    <a:pt x="36" y="325"/>
                  </a:lnTo>
                  <a:lnTo>
                    <a:pt x="34" y="324"/>
                  </a:lnTo>
                  <a:lnTo>
                    <a:pt x="32" y="318"/>
                  </a:lnTo>
                  <a:lnTo>
                    <a:pt x="30" y="312"/>
                  </a:lnTo>
                  <a:lnTo>
                    <a:pt x="27" y="303"/>
                  </a:lnTo>
                  <a:lnTo>
                    <a:pt x="25" y="293"/>
                  </a:lnTo>
                  <a:lnTo>
                    <a:pt x="23" y="284"/>
                  </a:lnTo>
                  <a:lnTo>
                    <a:pt x="19" y="272"/>
                  </a:lnTo>
                  <a:lnTo>
                    <a:pt x="15" y="259"/>
                  </a:lnTo>
                  <a:lnTo>
                    <a:pt x="11" y="246"/>
                  </a:lnTo>
                  <a:lnTo>
                    <a:pt x="10" y="234"/>
                  </a:lnTo>
                  <a:lnTo>
                    <a:pt x="6" y="221"/>
                  </a:lnTo>
                  <a:lnTo>
                    <a:pt x="4" y="208"/>
                  </a:lnTo>
                  <a:lnTo>
                    <a:pt x="2" y="194"/>
                  </a:lnTo>
                  <a:lnTo>
                    <a:pt x="2" y="183"/>
                  </a:lnTo>
                  <a:lnTo>
                    <a:pt x="2" y="173"/>
                  </a:lnTo>
                  <a:lnTo>
                    <a:pt x="0" y="162"/>
                  </a:lnTo>
                  <a:lnTo>
                    <a:pt x="0" y="152"/>
                  </a:lnTo>
                  <a:lnTo>
                    <a:pt x="2" y="141"/>
                  </a:lnTo>
                  <a:lnTo>
                    <a:pt x="2" y="133"/>
                  </a:lnTo>
                  <a:lnTo>
                    <a:pt x="2" y="124"/>
                  </a:lnTo>
                  <a:lnTo>
                    <a:pt x="6" y="116"/>
                  </a:lnTo>
                  <a:lnTo>
                    <a:pt x="6" y="109"/>
                  </a:lnTo>
                  <a:lnTo>
                    <a:pt x="10" y="103"/>
                  </a:lnTo>
                  <a:lnTo>
                    <a:pt x="13" y="90"/>
                  </a:lnTo>
                  <a:lnTo>
                    <a:pt x="17" y="80"/>
                  </a:lnTo>
                  <a:lnTo>
                    <a:pt x="19" y="74"/>
                  </a:lnTo>
                  <a:lnTo>
                    <a:pt x="21" y="73"/>
                  </a:lnTo>
                  <a:lnTo>
                    <a:pt x="21" y="76"/>
                  </a:lnTo>
                  <a:lnTo>
                    <a:pt x="21" y="82"/>
                  </a:lnTo>
                  <a:lnTo>
                    <a:pt x="21" y="90"/>
                  </a:lnTo>
                  <a:lnTo>
                    <a:pt x="21" y="97"/>
                  </a:lnTo>
                  <a:lnTo>
                    <a:pt x="23" y="109"/>
                  </a:lnTo>
                  <a:lnTo>
                    <a:pt x="23" y="118"/>
                  </a:lnTo>
                  <a:lnTo>
                    <a:pt x="23" y="132"/>
                  </a:lnTo>
                  <a:lnTo>
                    <a:pt x="23" y="143"/>
                  </a:lnTo>
                  <a:lnTo>
                    <a:pt x="25" y="156"/>
                  </a:lnTo>
                  <a:lnTo>
                    <a:pt x="27" y="168"/>
                  </a:lnTo>
                  <a:lnTo>
                    <a:pt x="27" y="181"/>
                  </a:lnTo>
                  <a:lnTo>
                    <a:pt x="29" y="192"/>
                  </a:lnTo>
                  <a:lnTo>
                    <a:pt x="30" y="204"/>
                  </a:lnTo>
                  <a:lnTo>
                    <a:pt x="32" y="215"/>
                  </a:lnTo>
                  <a:lnTo>
                    <a:pt x="34" y="227"/>
                  </a:lnTo>
                  <a:lnTo>
                    <a:pt x="34" y="234"/>
                  </a:lnTo>
                  <a:lnTo>
                    <a:pt x="36" y="244"/>
                  </a:lnTo>
                  <a:lnTo>
                    <a:pt x="38" y="251"/>
                  </a:lnTo>
                  <a:lnTo>
                    <a:pt x="42" y="259"/>
                  </a:lnTo>
                  <a:lnTo>
                    <a:pt x="46" y="272"/>
                  </a:lnTo>
                  <a:lnTo>
                    <a:pt x="51" y="284"/>
                  </a:lnTo>
                  <a:lnTo>
                    <a:pt x="55" y="291"/>
                  </a:lnTo>
                  <a:lnTo>
                    <a:pt x="59" y="297"/>
                  </a:lnTo>
                  <a:lnTo>
                    <a:pt x="61" y="301"/>
                  </a:lnTo>
                  <a:lnTo>
                    <a:pt x="63" y="303"/>
                  </a:lnTo>
                  <a:lnTo>
                    <a:pt x="141" y="284"/>
                  </a:lnTo>
                  <a:lnTo>
                    <a:pt x="152" y="213"/>
                  </a:lnTo>
                  <a:lnTo>
                    <a:pt x="205" y="162"/>
                  </a:lnTo>
                  <a:lnTo>
                    <a:pt x="152" y="97"/>
                  </a:lnTo>
                  <a:lnTo>
                    <a:pt x="141" y="0"/>
                  </a:lnTo>
                  <a:lnTo>
                    <a:pt x="141" y="0"/>
                  </a:lnTo>
                  <a:close/>
                </a:path>
              </a:pathLst>
            </a:custGeom>
            <a:solidFill>
              <a:srgbClr val="7345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30" name="Freeform 326"/>
            <p:cNvSpPr>
              <a:spLocks/>
            </p:cNvSpPr>
            <p:nvPr/>
          </p:nvSpPr>
          <p:spPr bwMode="auto">
            <a:xfrm>
              <a:off x="1127" y="2027"/>
              <a:ext cx="76" cy="34"/>
            </a:xfrm>
            <a:custGeom>
              <a:avLst/>
              <a:gdLst>
                <a:gd name="T0" fmla="*/ 63 w 153"/>
                <a:gd name="T1" fmla="*/ 0 h 68"/>
                <a:gd name="T2" fmla="*/ 0 w 153"/>
                <a:gd name="T3" fmla="*/ 68 h 68"/>
                <a:gd name="T4" fmla="*/ 86 w 153"/>
                <a:gd name="T5" fmla="*/ 23 h 68"/>
                <a:gd name="T6" fmla="*/ 153 w 153"/>
                <a:gd name="T7" fmla="*/ 23 h 68"/>
                <a:gd name="T8" fmla="*/ 63 w 153"/>
                <a:gd name="T9" fmla="*/ 0 h 68"/>
                <a:gd name="T10" fmla="*/ 63 w 153"/>
                <a:gd name="T11" fmla="*/ 0 h 68"/>
              </a:gdLst>
              <a:ahLst/>
              <a:cxnLst>
                <a:cxn ang="0">
                  <a:pos x="T0" y="T1"/>
                </a:cxn>
                <a:cxn ang="0">
                  <a:pos x="T2" y="T3"/>
                </a:cxn>
                <a:cxn ang="0">
                  <a:pos x="T4" y="T5"/>
                </a:cxn>
                <a:cxn ang="0">
                  <a:pos x="T6" y="T7"/>
                </a:cxn>
                <a:cxn ang="0">
                  <a:pos x="T8" y="T9"/>
                </a:cxn>
                <a:cxn ang="0">
                  <a:pos x="T10" y="T11"/>
                </a:cxn>
              </a:cxnLst>
              <a:rect l="0" t="0" r="r" b="b"/>
              <a:pathLst>
                <a:path w="153" h="68">
                  <a:moveTo>
                    <a:pt x="63" y="0"/>
                  </a:moveTo>
                  <a:lnTo>
                    <a:pt x="0" y="68"/>
                  </a:lnTo>
                  <a:lnTo>
                    <a:pt x="86" y="23"/>
                  </a:lnTo>
                  <a:lnTo>
                    <a:pt x="153" y="23"/>
                  </a:lnTo>
                  <a:lnTo>
                    <a:pt x="63" y="0"/>
                  </a:lnTo>
                  <a:lnTo>
                    <a:pt x="63" y="0"/>
                  </a:lnTo>
                  <a:close/>
                </a:path>
              </a:pathLst>
            </a:custGeom>
            <a:solidFill>
              <a:srgbClr val="7345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31" name="Freeform 327"/>
            <p:cNvSpPr>
              <a:spLocks/>
            </p:cNvSpPr>
            <p:nvPr/>
          </p:nvSpPr>
          <p:spPr bwMode="auto">
            <a:xfrm>
              <a:off x="1130" y="2076"/>
              <a:ext cx="29" cy="40"/>
            </a:xfrm>
            <a:custGeom>
              <a:avLst/>
              <a:gdLst>
                <a:gd name="T0" fmla="*/ 59 w 59"/>
                <a:gd name="T1" fmla="*/ 0 h 80"/>
                <a:gd name="T2" fmla="*/ 0 w 59"/>
                <a:gd name="T3" fmla="*/ 57 h 80"/>
                <a:gd name="T4" fmla="*/ 8 w 59"/>
                <a:gd name="T5" fmla="*/ 72 h 80"/>
                <a:gd name="T6" fmla="*/ 21 w 59"/>
                <a:gd name="T7" fmla="*/ 80 h 80"/>
                <a:gd name="T8" fmla="*/ 59 w 59"/>
                <a:gd name="T9" fmla="*/ 0 h 80"/>
                <a:gd name="T10" fmla="*/ 59 w 59"/>
                <a:gd name="T11" fmla="*/ 0 h 80"/>
              </a:gdLst>
              <a:ahLst/>
              <a:cxnLst>
                <a:cxn ang="0">
                  <a:pos x="T0" y="T1"/>
                </a:cxn>
                <a:cxn ang="0">
                  <a:pos x="T2" y="T3"/>
                </a:cxn>
                <a:cxn ang="0">
                  <a:pos x="T4" y="T5"/>
                </a:cxn>
                <a:cxn ang="0">
                  <a:pos x="T6" y="T7"/>
                </a:cxn>
                <a:cxn ang="0">
                  <a:pos x="T8" y="T9"/>
                </a:cxn>
                <a:cxn ang="0">
                  <a:pos x="T10" y="T11"/>
                </a:cxn>
              </a:cxnLst>
              <a:rect l="0" t="0" r="r" b="b"/>
              <a:pathLst>
                <a:path w="59" h="80">
                  <a:moveTo>
                    <a:pt x="59" y="0"/>
                  </a:moveTo>
                  <a:lnTo>
                    <a:pt x="0" y="57"/>
                  </a:lnTo>
                  <a:lnTo>
                    <a:pt x="8" y="72"/>
                  </a:lnTo>
                  <a:lnTo>
                    <a:pt x="21" y="80"/>
                  </a:lnTo>
                  <a:lnTo>
                    <a:pt x="59" y="0"/>
                  </a:lnTo>
                  <a:lnTo>
                    <a:pt x="59" y="0"/>
                  </a:lnTo>
                  <a:close/>
                </a:path>
              </a:pathLst>
            </a:custGeom>
            <a:solidFill>
              <a:srgbClr val="A16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32" name="Freeform 328"/>
            <p:cNvSpPr>
              <a:spLocks/>
            </p:cNvSpPr>
            <p:nvPr/>
          </p:nvSpPr>
          <p:spPr bwMode="auto">
            <a:xfrm>
              <a:off x="1005" y="1845"/>
              <a:ext cx="25" cy="54"/>
            </a:xfrm>
            <a:custGeom>
              <a:avLst/>
              <a:gdLst>
                <a:gd name="T0" fmla="*/ 21 w 50"/>
                <a:gd name="T1" fmla="*/ 0 h 106"/>
                <a:gd name="T2" fmla="*/ 0 w 50"/>
                <a:gd name="T3" fmla="*/ 38 h 106"/>
                <a:gd name="T4" fmla="*/ 13 w 50"/>
                <a:gd name="T5" fmla="*/ 74 h 106"/>
                <a:gd name="T6" fmla="*/ 27 w 50"/>
                <a:gd name="T7" fmla="*/ 106 h 106"/>
                <a:gd name="T8" fmla="*/ 50 w 50"/>
                <a:gd name="T9" fmla="*/ 68 h 106"/>
                <a:gd name="T10" fmla="*/ 17 w 50"/>
                <a:gd name="T11" fmla="*/ 38 h 106"/>
                <a:gd name="T12" fmla="*/ 21 w 50"/>
                <a:gd name="T13" fmla="*/ 0 h 106"/>
                <a:gd name="T14" fmla="*/ 21 w 50"/>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06">
                  <a:moveTo>
                    <a:pt x="21" y="0"/>
                  </a:moveTo>
                  <a:lnTo>
                    <a:pt x="0" y="38"/>
                  </a:lnTo>
                  <a:lnTo>
                    <a:pt x="13" y="74"/>
                  </a:lnTo>
                  <a:lnTo>
                    <a:pt x="27" y="106"/>
                  </a:lnTo>
                  <a:lnTo>
                    <a:pt x="50" y="68"/>
                  </a:lnTo>
                  <a:lnTo>
                    <a:pt x="17" y="38"/>
                  </a:lnTo>
                  <a:lnTo>
                    <a:pt x="21" y="0"/>
                  </a:lnTo>
                  <a:lnTo>
                    <a:pt x="21" y="0"/>
                  </a:lnTo>
                  <a:close/>
                </a:path>
              </a:pathLst>
            </a:custGeom>
            <a:solidFill>
              <a:srgbClr val="7345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33" name="Freeform 329"/>
            <p:cNvSpPr>
              <a:spLocks/>
            </p:cNvSpPr>
            <p:nvPr/>
          </p:nvSpPr>
          <p:spPr bwMode="auto">
            <a:xfrm>
              <a:off x="1149" y="2055"/>
              <a:ext cx="90" cy="149"/>
            </a:xfrm>
            <a:custGeom>
              <a:avLst/>
              <a:gdLst>
                <a:gd name="T0" fmla="*/ 181 w 181"/>
                <a:gd name="T1" fmla="*/ 0 h 296"/>
                <a:gd name="T2" fmla="*/ 80 w 181"/>
                <a:gd name="T3" fmla="*/ 11 h 296"/>
                <a:gd name="T4" fmla="*/ 78 w 181"/>
                <a:gd name="T5" fmla="*/ 11 h 296"/>
                <a:gd name="T6" fmla="*/ 74 w 181"/>
                <a:gd name="T7" fmla="*/ 15 h 296"/>
                <a:gd name="T8" fmla="*/ 71 w 181"/>
                <a:gd name="T9" fmla="*/ 21 h 296"/>
                <a:gd name="T10" fmla="*/ 67 w 181"/>
                <a:gd name="T11" fmla="*/ 28 h 296"/>
                <a:gd name="T12" fmla="*/ 61 w 181"/>
                <a:gd name="T13" fmla="*/ 34 h 296"/>
                <a:gd name="T14" fmla="*/ 55 w 181"/>
                <a:gd name="T15" fmla="*/ 44 h 296"/>
                <a:gd name="T16" fmla="*/ 50 w 181"/>
                <a:gd name="T17" fmla="*/ 53 h 296"/>
                <a:gd name="T18" fmla="*/ 46 w 181"/>
                <a:gd name="T19" fmla="*/ 65 h 296"/>
                <a:gd name="T20" fmla="*/ 36 w 181"/>
                <a:gd name="T21" fmla="*/ 76 h 296"/>
                <a:gd name="T22" fmla="*/ 32 w 181"/>
                <a:gd name="T23" fmla="*/ 85 h 296"/>
                <a:gd name="T24" fmla="*/ 25 w 181"/>
                <a:gd name="T25" fmla="*/ 95 h 296"/>
                <a:gd name="T26" fmla="*/ 21 w 181"/>
                <a:gd name="T27" fmla="*/ 104 h 296"/>
                <a:gd name="T28" fmla="*/ 17 w 181"/>
                <a:gd name="T29" fmla="*/ 110 h 296"/>
                <a:gd name="T30" fmla="*/ 15 w 181"/>
                <a:gd name="T31" fmla="*/ 118 h 296"/>
                <a:gd name="T32" fmla="*/ 12 w 181"/>
                <a:gd name="T33" fmla="*/ 120 h 296"/>
                <a:gd name="T34" fmla="*/ 12 w 181"/>
                <a:gd name="T35" fmla="*/ 122 h 296"/>
                <a:gd name="T36" fmla="*/ 0 w 181"/>
                <a:gd name="T37" fmla="*/ 156 h 296"/>
                <a:gd name="T38" fmla="*/ 15 w 181"/>
                <a:gd name="T39" fmla="*/ 177 h 296"/>
                <a:gd name="T40" fmla="*/ 48 w 181"/>
                <a:gd name="T41" fmla="*/ 173 h 296"/>
                <a:gd name="T42" fmla="*/ 67 w 181"/>
                <a:gd name="T43" fmla="*/ 201 h 296"/>
                <a:gd name="T44" fmla="*/ 131 w 181"/>
                <a:gd name="T45" fmla="*/ 296 h 296"/>
                <a:gd name="T46" fmla="*/ 175 w 181"/>
                <a:gd name="T47" fmla="*/ 122 h 296"/>
                <a:gd name="T48" fmla="*/ 181 w 181"/>
                <a:gd name="T49" fmla="*/ 0 h 296"/>
                <a:gd name="T50" fmla="*/ 181 w 181"/>
                <a:gd name="T5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1" h="296">
                  <a:moveTo>
                    <a:pt x="181" y="0"/>
                  </a:moveTo>
                  <a:lnTo>
                    <a:pt x="80" y="11"/>
                  </a:lnTo>
                  <a:lnTo>
                    <a:pt x="78" y="11"/>
                  </a:lnTo>
                  <a:lnTo>
                    <a:pt x="74" y="15"/>
                  </a:lnTo>
                  <a:lnTo>
                    <a:pt x="71" y="21"/>
                  </a:lnTo>
                  <a:lnTo>
                    <a:pt x="67" y="28"/>
                  </a:lnTo>
                  <a:lnTo>
                    <a:pt x="61" y="34"/>
                  </a:lnTo>
                  <a:lnTo>
                    <a:pt x="55" y="44"/>
                  </a:lnTo>
                  <a:lnTo>
                    <a:pt x="50" y="53"/>
                  </a:lnTo>
                  <a:lnTo>
                    <a:pt x="46" y="65"/>
                  </a:lnTo>
                  <a:lnTo>
                    <a:pt x="36" y="76"/>
                  </a:lnTo>
                  <a:lnTo>
                    <a:pt x="32" y="85"/>
                  </a:lnTo>
                  <a:lnTo>
                    <a:pt x="25" y="95"/>
                  </a:lnTo>
                  <a:lnTo>
                    <a:pt x="21" y="104"/>
                  </a:lnTo>
                  <a:lnTo>
                    <a:pt x="17" y="110"/>
                  </a:lnTo>
                  <a:lnTo>
                    <a:pt x="15" y="118"/>
                  </a:lnTo>
                  <a:lnTo>
                    <a:pt x="12" y="120"/>
                  </a:lnTo>
                  <a:lnTo>
                    <a:pt x="12" y="122"/>
                  </a:lnTo>
                  <a:lnTo>
                    <a:pt x="0" y="156"/>
                  </a:lnTo>
                  <a:lnTo>
                    <a:pt x="15" y="177"/>
                  </a:lnTo>
                  <a:lnTo>
                    <a:pt x="48" y="173"/>
                  </a:lnTo>
                  <a:lnTo>
                    <a:pt x="67" y="201"/>
                  </a:lnTo>
                  <a:lnTo>
                    <a:pt x="131" y="296"/>
                  </a:lnTo>
                  <a:lnTo>
                    <a:pt x="175" y="122"/>
                  </a:lnTo>
                  <a:lnTo>
                    <a:pt x="181" y="0"/>
                  </a:lnTo>
                  <a:lnTo>
                    <a:pt x="181" y="0"/>
                  </a:lnTo>
                  <a:close/>
                </a:path>
              </a:pathLst>
            </a:custGeom>
            <a:solidFill>
              <a:srgbClr val="A16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34" name="Freeform 330"/>
            <p:cNvSpPr>
              <a:spLocks/>
            </p:cNvSpPr>
            <p:nvPr/>
          </p:nvSpPr>
          <p:spPr bwMode="auto">
            <a:xfrm>
              <a:off x="1165" y="2032"/>
              <a:ext cx="86" cy="188"/>
            </a:xfrm>
            <a:custGeom>
              <a:avLst/>
              <a:gdLst>
                <a:gd name="T0" fmla="*/ 40 w 173"/>
                <a:gd name="T1" fmla="*/ 118 h 377"/>
                <a:gd name="T2" fmla="*/ 78 w 173"/>
                <a:gd name="T3" fmla="*/ 118 h 377"/>
                <a:gd name="T4" fmla="*/ 65 w 173"/>
                <a:gd name="T5" fmla="*/ 133 h 377"/>
                <a:gd name="T6" fmla="*/ 58 w 173"/>
                <a:gd name="T7" fmla="*/ 152 h 377"/>
                <a:gd name="T8" fmla="*/ 52 w 173"/>
                <a:gd name="T9" fmla="*/ 175 h 377"/>
                <a:gd name="T10" fmla="*/ 52 w 173"/>
                <a:gd name="T11" fmla="*/ 204 h 377"/>
                <a:gd name="T12" fmla="*/ 54 w 173"/>
                <a:gd name="T13" fmla="*/ 228 h 377"/>
                <a:gd name="T14" fmla="*/ 56 w 173"/>
                <a:gd name="T15" fmla="*/ 244 h 377"/>
                <a:gd name="T16" fmla="*/ 105 w 173"/>
                <a:gd name="T17" fmla="*/ 249 h 377"/>
                <a:gd name="T18" fmla="*/ 105 w 173"/>
                <a:gd name="T19" fmla="*/ 242 h 377"/>
                <a:gd name="T20" fmla="*/ 105 w 173"/>
                <a:gd name="T21" fmla="*/ 227 h 377"/>
                <a:gd name="T22" fmla="*/ 105 w 173"/>
                <a:gd name="T23" fmla="*/ 208 h 377"/>
                <a:gd name="T24" fmla="*/ 105 w 173"/>
                <a:gd name="T25" fmla="*/ 196 h 377"/>
                <a:gd name="T26" fmla="*/ 107 w 173"/>
                <a:gd name="T27" fmla="*/ 183 h 377"/>
                <a:gd name="T28" fmla="*/ 111 w 173"/>
                <a:gd name="T29" fmla="*/ 166 h 377"/>
                <a:gd name="T30" fmla="*/ 118 w 173"/>
                <a:gd name="T31" fmla="*/ 139 h 377"/>
                <a:gd name="T32" fmla="*/ 126 w 173"/>
                <a:gd name="T33" fmla="*/ 114 h 377"/>
                <a:gd name="T34" fmla="*/ 132 w 173"/>
                <a:gd name="T35" fmla="*/ 90 h 377"/>
                <a:gd name="T36" fmla="*/ 141 w 173"/>
                <a:gd name="T37" fmla="*/ 67 h 377"/>
                <a:gd name="T38" fmla="*/ 145 w 173"/>
                <a:gd name="T39" fmla="*/ 52 h 377"/>
                <a:gd name="T40" fmla="*/ 147 w 173"/>
                <a:gd name="T41" fmla="*/ 46 h 377"/>
                <a:gd name="T42" fmla="*/ 173 w 173"/>
                <a:gd name="T43" fmla="*/ 57 h 377"/>
                <a:gd name="T44" fmla="*/ 172 w 173"/>
                <a:gd name="T45" fmla="*/ 325 h 377"/>
                <a:gd name="T46" fmla="*/ 97 w 173"/>
                <a:gd name="T47" fmla="*/ 287 h 377"/>
                <a:gd name="T48" fmla="*/ 90 w 173"/>
                <a:gd name="T49" fmla="*/ 284 h 377"/>
                <a:gd name="T50" fmla="*/ 69 w 173"/>
                <a:gd name="T51" fmla="*/ 276 h 377"/>
                <a:gd name="T52" fmla="*/ 46 w 173"/>
                <a:gd name="T53" fmla="*/ 266 h 377"/>
                <a:gd name="T54" fmla="*/ 25 w 173"/>
                <a:gd name="T55" fmla="*/ 253 h 377"/>
                <a:gd name="T56" fmla="*/ 12 w 173"/>
                <a:gd name="T57" fmla="*/ 238 h 377"/>
                <a:gd name="T58" fmla="*/ 4 w 173"/>
                <a:gd name="T59" fmla="*/ 223 h 377"/>
                <a:gd name="T60" fmla="*/ 4 w 173"/>
                <a:gd name="T61" fmla="*/ 208 h 377"/>
                <a:gd name="T62" fmla="*/ 31 w 173"/>
                <a:gd name="T63" fmla="*/ 160 h 377"/>
                <a:gd name="T64" fmla="*/ 0 w 173"/>
                <a:gd name="T65" fmla="*/ 16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 h="377">
                  <a:moveTo>
                    <a:pt x="0" y="164"/>
                  </a:moveTo>
                  <a:lnTo>
                    <a:pt x="40" y="118"/>
                  </a:lnTo>
                  <a:lnTo>
                    <a:pt x="82" y="118"/>
                  </a:lnTo>
                  <a:lnTo>
                    <a:pt x="78" y="118"/>
                  </a:lnTo>
                  <a:lnTo>
                    <a:pt x="71" y="128"/>
                  </a:lnTo>
                  <a:lnTo>
                    <a:pt x="65" y="133"/>
                  </a:lnTo>
                  <a:lnTo>
                    <a:pt x="61" y="143"/>
                  </a:lnTo>
                  <a:lnTo>
                    <a:pt x="58" y="152"/>
                  </a:lnTo>
                  <a:lnTo>
                    <a:pt x="56" y="164"/>
                  </a:lnTo>
                  <a:lnTo>
                    <a:pt x="52" y="175"/>
                  </a:lnTo>
                  <a:lnTo>
                    <a:pt x="52" y="190"/>
                  </a:lnTo>
                  <a:lnTo>
                    <a:pt x="52" y="204"/>
                  </a:lnTo>
                  <a:lnTo>
                    <a:pt x="54" y="217"/>
                  </a:lnTo>
                  <a:lnTo>
                    <a:pt x="54" y="228"/>
                  </a:lnTo>
                  <a:lnTo>
                    <a:pt x="56" y="238"/>
                  </a:lnTo>
                  <a:lnTo>
                    <a:pt x="56" y="244"/>
                  </a:lnTo>
                  <a:lnTo>
                    <a:pt x="58" y="246"/>
                  </a:lnTo>
                  <a:lnTo>
                    <a:pt x="105" y="249"/>
                  </a:lnTo>
                  <a:lnTo>
                    <a:pt x="105" y="247"/>
                  </a:lnTo>
                  <a:lnTo>
                    <a:pt x="105" y="242"/>
                  </a:lnTo>
                  <a:lnTo>
                    <a:pt x="105" y="234"/>
                  </a:lnTo>
                  <a:lnTo>
                    <a:pt x="105" y="227"/>
                  </a:lnTo>
                  <a:lnTo>
                    <a:pt x="105" y="217"/>
                  </a:lnTo>
                  <a:lnTo>
                    <a:pt x="105" y="208"/>
                  </a:lnTo>
                  <a:lnTo>
                    <a:pt x="105" y="200"/>
                  </a:lnTo>
                  <a:lnTo>
                    <a:pt x="105" y="196"/>
                  </a:lnTo>
                  <a:lnTo>
                    <a:pt x="105" y="190"/>
                  </a:lnTo>
                  <a:lnTo>
                    <a:pt x="107" y="183"/>
                  </a:lnTo>
                  <a:lnTo>
                    <a:pt x="107" y="175"/>
                  </a:lnTo>
                  <a:lnTo>
                    <a:pt x="111" y="166"/>
                  </a:lnTo>
                  <a:lnTo>
                    <a:pt x="115" y="152"/>
                  </a:lnTo>
                  <a:lnTo>
                    <a:pt x="118" y="139"/>
                  </a:lnTo>
                  <a:lnTo>
                    <a:pt x="122" y="128"/>
                  </a:lnTo>
                  <a:lnTo>
                    <a:pt x="126" y="114"/>
                  </a:lnTo>
                  <a:lnTo>
                    <a:pt x="128" y="101"/>
                  </a:lnTo>
                  <a:lnTo>
                    <a:pt x="132" y="90"/>
                  </a:lnTo>
                  <a:lnTo>
                    <a:pt x="135" y="76"/>
                  </a:lnTo>
                  <a:lnTo>
                    <a:pt x="141" y="67"/>
                  </a:lnTo>
                  <a:lnTo>
                    <a:pt x="141" y="57"/>
                  </a:lnTo>
                  <a:lnTo>
                    <a:pt x="145" y="52"/>
                  </a:lnTo>
                  <a:lnTo>
                    <a:pt x="145" y="46"/>
                  </a:lnTo>
                  <a:lnTo>
                    <a:pt x="147" y="46"/>
                  </a:lnTo>
                  <a:lnTo>
                    <a:pt x="118" y="0"/>
                  </a:lnTo>
                  <a:lnTo>
                    <a:pt x="173" y="57"/>
                  </a:lnTo>
                  <a:lnTo>
                    <a:pt x="147" y="228"/>
                  </a:lnTo>
                  <a:lnTo>
                    <a:pt x="172" y="325"/>
                  </a:lnTo>
                  <a:lnTo>
                    <a:pt x="80" y="377"/>
                  </a:lnTo>
                  <a:lnTo>
                    <a:pt x="97" y="287"/>
                  </a:lnTo>
                  <a:lnTo>
                    <a:pt x="96" y="286"/>
                  </a:lnTo>
                  <a:lnTo>
                    <a:pt x="90" y="284"/>
                  </a:lnTo>
                  <a:lnTo>
                    <a:pt x="80" y="280"/>
                  </a:lnTo>
                  <a:lnTo>
                    <a:pt x="69" y="276"/>
                  </a:lnTo>
                  <a:lnTo>
                    <a:pt x="58" y="270"/>
                  </a:lnTo>
                  <a:lnTo>
                    <a:pt x="46" y="266"/>
                  </a:lnTo>
                  <a:lnTo>
                    <a:pt x="35" y="259"/>
                  </a:lnTo>
                  <a:lnTo>
                    <a:pt x="25" y="253"/>
                  </a:lnTo>
                  <a:lnTo>
                    <a:pt x="18" y="246"/>
                  </a:lnTo>
                  <a:lnTo>
                    <a:pt x="12" y="238"/>
                  </a:lnTo>
                  <a:lnTo>
                    <a:pt x="6" y="228"/>
                  </a:lnTo>
                  <a:lnTo>
                    <a:pt x="4" y="223"/>
                  </a:lnTo>
                  <a:lnTo>
                    <a:pt x="2" y="211"/>
                  </a:lnTo>
                  <a:lnTo>
                    <a:pt x="4" y="208"/>
                  </a:lnTo>
                  <a:lnTo>
                    <a:pt x="31" y="190"/>
                  </a:lnTo>
                  <a:lnTo>
                    <a:pt x="31" y="160"/>
                  </a:lnTo>
                  <a:lnTo>
                    <a:pt x="0" y="164"/>
                  </a:lnTo>
                  <a:lnTo>
                    <a:pt x="0" y="164"/>
                  </a:lnTo>
                  <a:close/>
                </a:path>
              </a:pathLst>
            </a:custGeom>
            <a:solidFill>
              <a:srgbClr val="7345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35" name="Freeform 331"/>
            <p:cNvSpPr>
              <a:spLocks/>
            </p:cNvSpPr>
            <p:nvPr/>
          </p:nvSpPr>
          <p:spPr bwMode="auto">
            <a:xfrm>
              <a:off x="1151" y="1991"/>
              <a:ext cx="68" cy="40"/>
            </a:xfrm>
            <a:custGeom>
              <a:avLst/>
              <a:gdLst>
                <a:gd name="T0" fmla="*/ 0 w 135"/>
                <a:gd name="T1" fmla="*/ 34 h 79"/>
                <a:gd name="T2" fmla="*/ 2 w 135"/>
                <a:gd name="T3" fmla="*/ 30 h 79"/>
                <a:gd name="T4" fmla="*/ 7 w 135"/>
                <a:gd name="T5" fmla="*/ 24 h 79"/>
                <a:gd name="T6" fmla="*/ 11 w 135"/>
                <a:gd name="T7" fmla="*/ 19 h 79"/>
                <a:gd name="T8" fmla="*/ 19 w 135"/>
                <a:gd name="T9" fmla="*/ 15 h 79"/>
                <a:gd name="T10" fmla="*/ 25 w 135"/>
                <a:gd name="T11" fmla="*/ 11 h 79"/>
                <a:gd name="T12" fmla="*/ 36 w 135"/>
                <a:gd name="T13" fmla="*/ 9 h 79"/>
                <a:gd name="T14" fmla="*/ 44 w 135"/>
                <a:gd name="T15" fmla="*/ 5 h 79"/>
                <a:gd name="T16" fmla="*/ 53 w 135"/>
                <a:gd name="T17" fmla="*/ 3 h 79"/>
                <a:gd name="T18" fmla="*/ 63 w 135"/>
                <a:gd name="T19" fmla="*/ 2 h 79"/>
                <a:gd name="T20" fmla="*/ 74 w 135"/>
                <a:gd name="T21" fmla="*/ 2 h 79"/>
                <a:gd name="T22" fmla="*/ 82 w 135"/>
                <a:gd name="T23" fmla="*/ 0 h 79"/>
                <a:gd name="T24" fmla="*/ 89 w 135"/>
                <a:gd name="T25" fmla="*/ 0 h 79"/>
                <a:gd name="T26" fmla="*/ 93 w 135"/>
                <a:gd name="T27" fmla="*/ 0 h 79"/>
                <a:gd name="T28" fmla="*/ 95 w 135"/>
                <a:gd name="T29" fmla="*/ 0 h 79"/>
                <a:gd name="T30" fmla="*/ 135 w 135"/>
                <a:gd name="T31" fmla="*/ 79 h 79"/>
                <a:gd name="T32" fmla="*/ 91 w 135"/>
                <a:gd name="T33" fmla="*/ 53 h 79"/>
                <a:gd name="T34" fmla="*/ 0 w 135"/>
                <a:gd name="T35" fmla="*/ 40 h 79"/>
                <a:gd name="T36" fmla="*/ 0 w 135"/>
                <a:gd name="T37" fmla="*/ 34 h 79"/>
                <a:gd name="T38" fmla="*/ 0 w 135"/>
                <a:gd name="T39" fmla="*/ 3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79">
                  <a:moveTo>
                    <a:pt x="0" y="34"/>
                  </a:moveTo>
                  <a:lnTo>
                    <a:pt x="2" y="30"/>
                  </a:lnTo>
                  <a:lnTo>
                    <a:pt x="7" y="24"/>
                  </a:lnTo>
                  <a:lnTo>
                    <a:pt x="11" y="19"/>
                  </a:lnTo>
                  <a:lnTo>
                    <a:pt x="19" y="15"/>
                  </a:lnTo>
                  <a:lnTo>
                    <a:pt x="25" y="11"/>
                  </a:lnTo>
                  <a:lnTo>
                    <a:pt x="36" y="9"/>
                  </a:lnTo>
                  <a:lnTo>
                    <a:pt x="44" y="5"/>
                  </a:lnTo>
                  <a:lnTo>
                    <a:pt x="53" y="3"/>
                  </a:lnTo>
                  <a:lnTo>
                    <a:pt x="63" y="2"/>
                  </a:lnTo>
                  <a:lnTo>
                    <a:pt x="74" y="2"/>
                  </a:lnTo>
                  <a:lnTo>
                    <a:pt x="82" y="0"/>
                  </a:lnTo>
                  <a:lnTo>
                    <a:pt x="89" y="0"/>
                  </a:lnTo>
                  <a:lnTo>
                    <a:pt x="93" y="0"/>
                  </a:lnTo>
                  <a:lnTo>
                    <a:pt x="95" y="0"/>
                  </a:lnTo>
                  <a:lnTo>
                    <a:pt x="135" y="79"/>
                  </a:lnTo>
                  <a:lnTo>
                    <a:pt x="91" y="53"/>
                  </a:lnTo>
                  <a:lnTo>
                    <a:pt x="0" y="40"/>
                  </a:lnTo>
                  <a:lnTo>
                    <a:pt x="0" y="34"/>
                  </a:lnTo>
                  <a:lnTo>
                    <a:pt x="0" y="34"/>
                  </a:lnTo>
                  <a:close/>
                </a:path>
              </a:pathLst>
            </a:custGeom>
            <a:solidFill>
              <a:srgbClr val="A16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36" name="Freeform 332"/>
            <p:cNvSpPr>
              <a:spLocks/>
            </p:cNvSpPr>
            <p:nvPr/>
          </p:nvSpPr>
          <p:spPr bwMode="auto">
            <a:xfrm>
              <a:off x="1154" y="1998"/>
              <a:ext cx="45" cy="21"/>
            </a:xfrm>
            <a:custGeom>
              <a:avLst/>
              <a:gdLst>
                <a:gd name="T0" fmla="*/ 0 w 89"/>
                <a:gd name="T1" fmla="*/ 28 h 42"/>
                <a:gd name="T2" fmla="*/ 24 w 89"/>
                <a:gd name="T3" fmla="*/ 21 h 42"/>
                <a:gd name="T4" fmla="*/ 62 w 89"/>
                <a:gd name="T5" fmla="*/ 0 h 42"/>
                <a:gd name="T6" fmla="*/ 89 w 89"/>
                <a:gd name="T7" fmla="*/ 42 h 42"/>
                <a:gd name="T8" fmla="*/ 0 w 89"/>
                <a:gd name="T9" fmla="*/ 28 h 42"/>
                <a:gd name="T10" fmla="*/ 0 w 89"/>
                <a:gd name="T11" fmla="*/ 28 h 42"/>
              </a:gdLst>
              <a:ahLst/>
              <a:cxnLst>
                <a:cxn ang="0">
                  <a:pos x="T0" y="T1"/>
                </a:cxn>
                <a:cxn ang="0">
                  <a:pos x="T2" y="T3"/>
                </a:cxn>
                <a:cxn ang="0">
                  <a:pos x="T4" y="T5"/>
                </a:cxn>
                <a:cxn ang="0">
                  <a:pos x="T6" y="T7"/>
                </a:cxn>
                <a:cxn ang="0">
                  <a:pos x="T8" y="T9"/>
                </a:cxn>
                <a:cxn ang="0">
                  <a:pos x="T10" y="T11"/>
                </a:cxn>
              </a:cxnLst>
              <a:rect l="0" t="0" r="r" b="b"/>
              <a:pathLst>
                <a:path w="89" h="42">
                  <a:moveTo>
                    <a:pt x="0" y="28"/>
                  </a:moveTo>
                  <a:lnTo>
                    <a:pt x="24" y="21"/>
                  </a:lnTo>
                  <a:lnTo>
                    <a:pt x="62" y="0"/>
                  </a:lnTo>
                  <a:lnTo>
                    <a:pt x="89" y="42"/>
                  </a:lnTo>
                  <a:lnTo>
                    <a:pt x="0" y="28"/>
                  </a:lnTo>
                  <a:lnTo>
                    <a:pt x="0" y="28"/>
                  </a:lnTo>
                  <a:close/>
                </a:path>
              </a:pathLst>
            </a:custGeom>
            <a:solidFill>
              <a:srgbClr val="7345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37" name="Freeform 333"/>
            <p:cNvSpPr>
              <a:spLocks/>
            </p:cNvSpPr>
            <p:nvPr/>
          </p:nvSpPr>
          <p:spPr bwMode="auto">
            <a:xfrm>
              <a:off x="927" y="2053"/>
              <a:ext cx="44" cy="137"/>
            </a:xfrm>
            <a:custGeom>
              <a:avLst/>
              <a:gdLst>
                <a:gd name="T0" fmla="*/ 71 w 88"/>
                <a:gd name="T1" fmla="*/ 0 h 276"/>
                <a:gd name="T2" fmla="*/ 61 w 88"/>
                <a:gd name="T3" fmla="*/ 25 h 276"/>
                <a:gd name="T4" fmla="*/ 59 w 88"/>
                <a:gd name="T5" fmla="*/ 31 h 276"/>
                <a:gd name="T6" fmla="*/ 57 w 88"/>
                <a:gd name="T7" fmla="*/ 36 h 276"/>
                <a:gd name="T8" fmla="*/ 55 w 88"/>
                <a:gd name="T9" fmla="*/ 44 h 276"/>
                <a:gd name="T10" fmla="*/ 55 w 88"/>
                <a:gd name="T11" fmla="*/ 52 h 276"/>
                <a:gd name="T12" fmla="*/ 55 w 88"/>
                <a:gd name="T13" fmla="*/ 59 h 276"/>
                <a:gd name="T14" fmla="*/ 55 w 88"/>
                <a:gd name="T15" fmla="*/ 69 h 276"/>
                <a:gd name="T16" fmla="*/ 55 w 88"/>
                <a:gd name="T17" fmla="*/ 78 h 276"/>
                <a:gd name="T18" fmla="*/ 55 w 88"/>
                <a:gd name="T19" fmla="*/ 90 h 276"/>
                <a:gd name="T20" fmla="*/ 55 w 88"/>
                <a:gd name="T21" fmla="*/ 101 h 276"/>
                <a:gd name="T22" fmla="*/ 59 w 88"/>
                <a:gd name="T23" fmla="*/ 112 h 276"/>
                <a:gd name="T24" fmla="*/ 59 w 88"/>
                <a:gd name="T25" fmla="*/ 124 h 276"/>
                <a:gd name="T26" fmla="*/ 63 w 88"/>
                <a:gd name="T27" fmla="*/ 135 h 276"/>
                <a:gd name="T28" fmla="*/ 63 w 88"/>
                <a:gd name="T29" fmla="*/ 145 h 276"/>
                <a:gd name="T30" fmla="*/ 67 w 88"/>
                <a:gd name="T31" fmla="*/ 158 h 276"/>
                <a:gd name="T32" fmla="*/ 69 w 88"/>
                <a:gd name="T33" fmla="*/ 167 h 276"/>
                <a:gd name="T34" fmla="*/ 73 w 88"/>
                <a:gd name="T35" fmla="*/ 179 h 276"/>
                <a:gd name="T36" fmla="*/ 74 w 88"/>
                <a:gd name="T37" fmla="*/ 188 h 276"/>
                <a:gd name="T38" fmla="*/ 76 w 88"/>
                <a:gd name="T39" fmla="*/ 198 h 276"/>
                <a:gd name="T40" fmla="*/ 80 w 88"/>
                <a:gd name="T41" fmla="*/ 204 h 276"/>
                <a:gd name="T42" fmla="*/ 82 w 88"/>
                <a:gd name="T43" fmla="*/ 213 h 276"/>
                <a:gd name="T44" fmla="*/ 84 w 88"/>
                <a:gd name="T45" fmla="*/ 223 h 276"/>
                <a:gd name="T46" fmla="*/ 88 w 88"/>
                <a:gd name="T47" fmla="*/ 226 h 276"/>
                <a:gd name="T48" fmla="*/ 0 w 88"/>
                <a:gd name="T49" fmla="*/ 276 h 276"/>
                <a:gd name="T50" fmla="*/ 0 w 88"/>
                <a:gd name="T51" fmla="*/ 272 h 276"/>
                <a:gd name="T52" fmla="*/ 0 w 88"/>
                <a:gd name="T53" fmla="*/ 263 h 276"/>
                <a:gd name="T54" fmla="*/ 0 w 88"/>
                <a:gd name="T55" fmla="*/ 257 h 276"/>
                <a:gd name="T56" fmla="*/ 0 w 88"/>
                <a:gd name="T57" fmla="*/ 251 h 276"/>
                <a:gd name="T58" fmla="*/ 2 w 88"/>
                <a:gd name="T59" fmla="*/ 244 h 276"/>
                <a:gd name="T60" fmla="*/ 4 w 88"/>
                <a:gd name="T61" fmla="*/ 238 h 276"/>
                <a:gd name="T62" fmla="*/ 4 w 88"/>
                <a:gd name="T63" fmla="*/ 226 h 276"/>
                <a:gd name="T64" fmla="*/ 6 w 88"/>
                <a:gd name="T65" fmla="*/ 217 h 276"/>
                <a:gd name="T66" fmla="*/ 6 w 88"/>
                <a:gd name="T67" fmla="*/ 207 h 276"/>
                <a:gd name="T68" fmla="*/ 8 w 88"/>
                <a:gd name="T69" fmla="*/ 200 h 276"/>
                <a:gd name="T70" fmla="*/ 10 w 88"/>
                <a:gd name="T71" fmla="*/ 186 h 276"/>
                <a:gd name="T72" fmla="*/ 12 w 88"/>
                <a:gd name="T73" fmla="*/ 177 h 276"/>
                <a:gd name="T74" fmla="*/ 16 w 88"/>
                <a:gd name="T75" fmla="*/ 166 h 276"/>
                <a:gd name="T76" fmla="*/ 19 w 88"/>
                <a:gd name="T77" fmla="*/ 156 h 276"/>
                <a:gd name="T78" fmla="*/ 21 w 88"/>
                <a:gd name="T79" fmla="*/ 145 h 276"/>
                <a:gd name="T80" fmla="*/ 23 w 88"/>
                <a:gd name="T81" fmla="*/ 133 h 276"/>
                <a:gd name="T82" fmla="*/ 25 w 88"/>
                <a:gd name="T83" fmla="*/ 122 h 276"/>
                <a:gd name="T84" fmla="*/ 27 w 88"/>
                <a:gd name="T85" fmla="*/ 112 h 276"/>
                <a:gd name="T86" fmla="*/ 29 w 88"/>
                <a:gd name="T87" fmla="*/ 101 h 276"/>
                <a:gd name="T88" fmla="*/ 33 w 88"/>
                <a:gd name="T89" fmla="*/ 91 h 276"/>
                <a:gd name="T90" fmla="*/ 33 w 88"/>
                <a:gd name="T91" fmla="*/ 84 h 276"/>
                <a:gd name="T92" fmla="*/ 38 w 88"/>
                <a:gd name="T93" fmla="*/ 76 h 276"/>
                <a:gd name="T94" fmla="*/ 38 w 88"/>
                <a:gd name="T95" fmla="*/ 67 h 276"/>
                <a:gd name="T96" fmla="*/ 42 w 88"/>
                <a:gd name="T97" fmla="*/ 59 h 276"/>
                <a:gd name="T98" fmla="*/ 42 w 88"/>
                <a:gd name="T99" fmla="*/ 52 h 276"/>
                <a:gd name="T100" fmla="*/ 50 w 88"/>
                <a:gd name="T101" fmla="*/ 38 h 276"/>
                <a:gd name="T102" fmla="*/ 71 w 88"/>
                <a:gd name="T103" fmla="*/ 0 h 276"/>
                <a:gd name="T104" fmla="*/ 71 w 88"/>
                <a:gd name="T105"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276">
                  <a:moveTo>
                    <a:pt x="71" y="0"/>
                  </a:moveTo>
                  <a:lnTo>
                    <a:pt x="61" y="25"/>
                  </a:lnTo>
                  <a:lnTo>
                    <a:pt x="59" y="31"/>
                  </a:lnTo>
                  <a:lnTo>
                    <a:pt x="57" y="36"/>
                  </a:lnTo>
                  <a:lnTo>
                    <a:pt x="55" y="44"/>
                  </a:lnTo>
                  <a:lnTo>
                    <a:pt x="55" y="52"/>
                  </a:lnTo>
                  <a:lnTo>
                    <a:pt x="55" y="59"/>
                  </a:lnTo>
                  <a:lnTo>
                    <a:pt x="55" y="69"/>
                  </a:lnTo>
                  <a:lnTo>
                    <a:pt x="55" y="78"/>
                  </a:lnTo>
                  <a:lnTo>
                    <a:pt x="55" y="90"/>
                  </a:lnTo>
                  <a:lnTo>
                    <a:pt x="55" y="101"/>
                  </a:lnTo>
                  <a:lnTo>
                    <a:pt x="59" y="112"/>
                  </a:lnTo>
                  <a:lnTo>
                    <a:pt x="59" y="124"/>
                  </a:lnTo>
                  <a:lnTo>
                    <a:pt x="63" y="135"/>
                  </a:lnTo>
                  <a:lnTo>
                    <a:pt x="63" y="145"/>
                  </a:lnTo>
                  <a:lnTo>
                    <a:pt x="67" y="158"/>
                  </a:lnTo>
                  <a:lnTo>
                    <a:pt x="69" y="167"/>
                  </a:lnTo>
                  <a:lnTo>
                    <a:pt x="73" y="179"/>
                  </a:lnTo>
                  <a:lnTo>
                    <a:pt x="74" y="188"/>
                  </a:lnTo>
                  <a:lnTo>
                    <a:pt x="76" y="198"/>
                  </a:lnTo>
                  <a:lnTo>
                    <a:pt x="80" y="204"/>
                  </a:lnTo>
                  <a:lnTo>
                    <a:pt x="82" y="213"/>
                  </a:lnTo>
                  <a:lnTo>
                    <a:pt x="84" y="223"/>
                  </a:lnTo>
                  <a:lnTo>
                    <a:pt x="88" y="226"/>
                  </a:lnTo>
                  <a:lnTo>
                    <a:pt x="0" y="276"/>
                  </a:lnTo>
                  <a:lnTo>
                    <a:pt x="0" y="272"/>
                  </a:lnTo>
                  <a:lnTo>
                    <a:pt x="0" y="263"/>
                  </a:lnTo>
                  <a:lnTo>
                    <a:pt x="0" y="257"/>
                  </a:lnTo>
                  <a:lnTo>
                    <a:pt x="0" y="251"/>
                  </a:lnTo>
                  <a:lnTo>
                    <a:pt x="2" y="244"/>
                  </a:lnTo>
                  <a:lnTo>
                    <a:pt x="4" y="238"/>
                  </a:lnTo>
                  <a:lnTo>
                    <a:pt x="4" y="226"/>
                  </a:lnTo>
                  <a:lnTo>
                    <a:pt x="6" y="217"/>
                  </a:lnTo>
                  <a:lnTo>
                    <a:pt x="6" y="207"/>
                  </a:lnTo>
                  <a:lnTo>
                    <a:pt x="8" y="200"/>
                  </a:lnTo>
                  <a:lnTo>
                    <a:pt x="10" y="186"/>
                  </a:lnTo>
                  <a:lnTo>
                    <a:pt x="12" y="177"/>
                  </a:lnTo>
                  <a:lnTo>
                    <a:pt x="16" y="166"/>
                  </a:lnTo>
                  <a:lnTo>
                    <a:pt x="19" y="156"/>
                  </a:lnTo>
                  <a:lnTo>
                    <a:pt x="21" y="145"/>
                  </a:lnTo>
                  <a:lnTo>
                    <a:pt x="23" y="133"/>
                  </a:lnTo>
                  <a:lnTo>
                    <a:pt x="25" y="122"/>
                  </a:lnTo>
                  <a:lnTo>
                    <a:pt x="27" y="112"/>
                  </a:lnTo>
                  <a:lnTo>
                    <a:pt x="29" y="101"/>
                  </a:lnTo>
                  <a:lnTo>
                    <a:pt x="33" y="91"/>
                  </a:lnTo>
                  <a:lnTo>
                    <a:pt x="33" y="84"/>
                  </a:lnTo>
                  <a:lnTo>
                    <a:pt x="38" y="76"/>
                  </a:lnTo>
                  <a:lnTo>
                    <a:pt x="38" y="67"/>
                  </a:lnTo>
                  <a:lnTo>
                    <a:pt x="42" y="59"/>
                  </a:lnTo>
                  <a:lnTo>
                    <a:pt x="42" y="52"/>
                  </a:lnTo>
                  <a:lnTo>
                    <a:pt x="50" y="38"/>
                  </a:lnTo>
                  <a:lnTo>
                    <a:pt x="71" y="0"/>
                  </a:lnTo>
                  <a:lnTo>
                    <a:pt x="71"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38" name="Freeform 334"/>
            <p:cNvSpPr>
              <a:spLocks/>
            </p:cNvSpPr>
            <p:nvPr/>
          </p:nvSpPr>
          <p:spPr bwMode="auto">
            <a:xfrm>
              <a:off x="997" y="2175"/>
              <a:ext cx="54" cy="64"/>
            </a:xfrm>
            <a:custGeom>
              <a:avLst/>
              <a:gdLst>
                <a:gd name="T0" fmla="*/ 0 w 106"/>
                <a:gd name="T1" fmla="*/ 14 h 128"/>
                <a:gd name="T2" fmla="*/ 93 w 106"/>
                <a:gd name="T3" fmla="*/ 0 h 128"/>
                <a:gd name="T4" fmla="*/ 106 w 106"/>
                <a:gd name="T5" fmla="*/ 44 h 128"/>
                <a:gd name="T6" fmla="*/ 47 w 106"/>
                <a:gd name="T7" fmla="*/ 86 h 128"/>
                <a:gd name="T8" fmla="*/ 38 w 106"/>
                <a:gd name="T9" fmla="*/ 128 h 128"/>
                <a:gd name="T10" fmla="*/ 19 w 106"/>
                <a:gd name="T11" fmla="*/ 42 h 128"/>
                <a:gd name="T12" fmla="*/ 0 w 106"/>
                <a:gd name="T13" fmla="*/ 14 h 128"/>
                <a:gd name="T14" fmla="*/ 0 w 106"/>
                <a:gd name="T15" fmla="*/ 14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28">
                  <a:moveTo>
                    <a:pt x="0" y="14"/>
                  </a:moveTo>
                  <a:lnTo>
                    <a:pt x="93" y="0"/>
                  </a:lnTo>
                  <a:lnTo>
                    <a:pt x="106" y="44"/>
                  </a:lnTo>
                  <a:lnTo>
                    <a:pt x="47" y="86"/>
                  </a:lnTo>
                  <a:lnTo>
                    <a:pt x="38" y="128"/>
                  </a:lnTo>
                  <a:lnTo>
                    <a:pt x="19" y="42"/>
                  </a:lnTo>
                  <a:lnTo>
                    <a:pt x="0" y="14"/>
                  </a:lnTo>
                  <a:lnTo>
                    <a:pt x="0" y="14"/>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39" name="Freeform 335"/>
            <p:cNvSpPr>
              <a:spLocks/>
            </p:cNvSpPr>
            <p:nvPr/>
          </p:nvSpPr>
          <p:spPr bwMode="auto">
            <a:xfrm>
              <a:off x="848" y="2172"/>
              <a:ext cx="157" cy="285"/>
            </a:xfrm>
            <a:custGeom>
              <a:avLst/>
              <a:gdLst>
                <a:gd name="T0" fmla="*/ 212 w 313"/>
                <a:gd name="T1" fmla="*/ 13 h 570"/>
                <a:gd name="T2" fmla="*/ 218 w 313"/>
                <a:gd name="T3" fmla="*/ 28 h 570"/>
                <a:gd name="T4" fmla="*/ 222 w 313"/>
                <a:gd name="T5" fmla="*/ 43 h 570"/>
                <a:gd name="T6" fmla="*/ 222 w 313"/>
                <a:gd name="T7" fmla="*/ 62 h 570"/>
                <a:gd name="T8" fmla="*/ 216 w 313"/>
                <a:gd name="T9" fmla="*/ 81 h 570"/>
                <a:gd name="T10" fmla="*/ 212 w 313"/>
                <a:gd name="T11" fmla="*/ 99 h 570"/>
                <a:gd name="T12" fmla="*/ 205 w 313"/>
                <a:gd name="T13" fmla="*/ 112 h 570"/>
                <a:gd name="T14" fmla="*/ 203 w 313"/>
                <a:gd name="T15" fmla="*/ 118 h 570"/>
                <a:gd name="T16" fmla="*/ 195 w 313"/>
                <a:gd name="T17" fmla="*/ 150 h 570"/>
                <a:gd name="T18" fmla="*/ 182 w 313"/>
                <a:gd name="T19" fmla="*/ 167 h 570"/>
                <a:gd name="T20" fmla="*/ 167 w 313"/>
                <a:gd name="T21" fmla="*/ 188 h 570"/>
                <a:gd name="T22" fmla="*/ 150 w 313"/>
                <a:gd name="T23" fmla="*/ 211 h 570"/>
                <a:gd name="T24" fmla="*/ 131 w 313"/>
                <a:gd name="T25" fmla="*/ 235 h 570"/>
                <a:gd name="T26" fmla="*/ 112 w 313"/>
                <a:gd name="T27" fmla="*/ 260 h 570"/>
                <a:gd name="T28" fmla="*/ 95 w 313"/>
                <a:gd name="T29" fmla="*/ 285 h 570"/>
                <a:gd name="T30" fmla="*/ 78 w 313"/>
                <a:gd name="T31" fmla="*/ 308 h 570"/>
                <a:gd name="T32" fmla="*/ 64 w 313"/>
                <a:gd name="T33" fmla="*/ 327 h 570"/>
                <a:gd name="T34" fmla="*/ 53 w 313"/>
                <a:gd name="T35" fmla="*/ 342 h 570"/>
                <a:gd name="T36" fmla="*/ 43 w 313"/>
                <a:gd name="T37" fmla="*/ 353 h 570"/>
                <a:gd name="T38" fmla="*/ 34 w 313"/>
                <a:gd name="T39" fmla="*/ 367 h 570"/>
                <a:gd name="T40" fmla="*/ 26 w 313"/>
                <a:gd name="T41" fmla="*/ 378 h 570"/>
                <a:gd name="T42" fmla="*/ 24 w 313"/>
                <a:gd name="T43" fmla="*/ 387 h 570"/>
                <a:gd name="T44" fmla="*/ 20 w 313"/>
                <a:gd name="T45" fmla="*/ 403 h 570"/>
                <a:gd name="T46" fmla="*/ 17 w 313"/>
                <a:gd name="T47" fmla="*/ 422 h 570"/>
                <a:gd name="T48" fmla="*/ 15 w 313"/>
                <a:gd name="T49" fmla="*/ 437 h 570"/>
                <a:gd name="T50" fmla="*/ 13 w 313"/>
                <a:gd name="T51" fmla="*/ 452 h 570"/>
                <a:gd name="T52" fmla="*/ 11 w 313"/>
                <a:gd name="T53" fmla="*/ 469 h 570"/>
                <a:gd name="T54" fmla="*/ 9 w 313"/>
                <a:gd name="T55" fmla="*/ 486 h 570"/>
                <a:gd name="T56" fmla="*/ 5 w 313"/>
                <a:gd name="T57" fmla="*/ 502 h 570"/>
                <a:gd name="T58" fmla="*/ 5 w 313"/>
                <a:gd name="T59" fmla="*/ 519 h 570"/>
                <a:gd name="T60" fmla="*/ 1 w 313"/>
                <a:gd name="T61" fmla="*/ 534 h 570"/>
                <a:gd name="T62" fmla="*/ 1 w 313"/>
                <a:gd name="T63" fmla="*/ 553 h 570"/>
                <a:gd name="T64" fmla="*/ 0 w 313"/>
                <a:gd name="T65" fmla="*/ 568 h 570"/>
                <a:gd name="T66" fmla="*/ 161 w 313"/>
                <a:gd name="T67" fmla="*/ 475 h 570"/>
                <a:gd name="T68" fmla="*/ 163 w 313"/>
                <a:gd name="T69" fmla="*/ 467 h 570"/>
                <a:gd name="T70" fmla="*/ 169 w 313"/>
                <a:gd name="T71" fmla="*/ 456 h 570"/>
                <a:gd name="T72" fmla="*/ 178 w 313"/>
                <a:gd name="T73" fmla="*/ 433 h 570"/>
                <a:gd name="T74" fmla="*/ 190 w 313"/>
                <a:gd name="T75" fmla="*/ 408 h 570"/>
                <a:gd name="T76" fmla="*/ 193 w 313"/>
                <a:gd name="T77" fmla="*/ 391 h 570"/>
                <a:gd name="T78" fmla="*/ 199 w 313"/>
                <a:gd name="T79" fmla="*/ 376 h 570"/>
                <a:gd name="T80" fmla="*/ 203 w 313"/>
                <a:gd name="T81" fmla="*/ 359 h 570"/>
                <a:gd name="T82" fmla="*/ 211 w 313"/>
                <a:gd name="T83" fmla="*/ 344 h 570"/>
                <a:gd name="T84" fmla="*/ 216 w 313"/>
                <a:gd name="T85" fmla="*/ 327 h 570"/>
                <a:gd name="T86" fmla="*/ 220 w 313"/>
                <a:gd name="T87" fmla="*/ 310 h 570"/>
                <a:gd name="T88" fmla="*/ 224 w 313"/>
                <a:gd name="T89" fmla="*/ 294 h 570"/>
                <a:gd name="T90" fmla="*/ 228 w 313"/>
                <a:gd name="T91" fmla="*/ 279 h 570"/>
                <a:gd name="T92" fmla="*/ 230 w 313"/>
                <a:gd name="T93" fmla="*/ 264 h 570"/>
                <a:gd name="T94" fmla="*/ 233 w 313"/>
                <a:gd name="T95" fmla="*/ 249 h 570"/>
                <a:gd name="T96" fmla="*/ 235 w 313"/>
                <a:gd name="T97" fmla="*/ 224 h 570"/>
                <a:gd name="T98" fmla="*/ 235 w 313"/>
                <a:gd name="T99" fmla="*/ 201 h 570"/>
                <a:gd name="T100" fmla="*/ 235 w 313"/>
                <a:gd name="T101" fmla="*/ 184 h 570"/>
                <a:gd name="T102" fmla="*/ 233 w 313"/>
                <a:gd name="T103" fmla="*/ 169 h 570"/>
                <a:gd name="T104" fmla="*/ 230 w 313"/>
                <a:gd name="T105" fmla="*/ 159 h 570"/>
                <a:gd name="T106" fmla="*/ 228 w 313"/>
                <a:gd name="T107" fmla="*/ 152 h 570"/>
                <a:gd name="T108" fmla="*/ 313 w 313"/>
                <a:gd name="T109" fmla="*/ 123 h 570"/>
                <a:gd name="T110" fmla="*/ 313 w 313"/>
                <a:gd name="T111" fmla="*/ 116 h 570"/>
                <a:gd name="T112" fmla="*/ 311 w 313"/>
                <a:gd name="T113" fmla="*/ 97 h 570"/>
                <a:gd name="T114" fmla="*/ 307 w 313"/>
                <a:gd name="T115" fmla="*/ 74 h 570"/>
                <a:gd name="T116" fmla="*/ 304 w 313"/>
                <a:gd name="T117" fmla="*/ 51 h 570"/>
                <a:gd name="T118" fmla="*/ 298 w 313"/>
                <a:gd name="T119" fmla="*/ 36 h 570"/>
                <a:gd name="T120" fmla="*/ 292 w 313"/>
                <a:gd name="T121" fmla="*/ 30 h 570"/>
                <a:gd name="T122" fmla="*/ 287 w 313"/>
                <a:gd name="T123" fmla="*/ 28 h 570"/>
                <a:gd name="T124" fmla="*/ 250 w 313"/>
                <a:gd name="T125"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3" h="570">
                  <a:moveTo>
                    <a:pt x="250" y="0"/>
                  </a:moveTo>
                  <a:lnTo>
                    <a:pt x="212" y="13"/>
                  </a:lnTo>
                  <a:lnTo>
                    <a:pt x="212" y="15"/>
                  </a:lnTo>
                  <a:lnTo>
                    <a:pt x="218" y="28"/>
                  </a:lnTo>
                  <a:lnTo>
                    <a:pt x="220" y="34"/>
                  </a:lnTo>
                  <a:lnTo>
                    <a:pt x="222" y="43"/>
                  </a:lnTo>
                  <a:lnTo>
                    <a:pt x="222" y="51"/>
                  </a:lnTo>
                  <a:lnTo>
                    <a:pt x="222" y="62"/>
                  </a:lnTo>
                  <a:lnTo>
                    <a:pt x="220" y="72"/>
                  </a:lnTo>
                  <a:lnTo>
                    <a:pt x="216" y="81"/>
                  </a:lnTo>
                  <a:lnTo>
                    <a:pt x="214" y="91"/>
                  </a:lnTo>
                  <a:lnTo>
                    <a:pt x="212" y="99"/>
                  </a:lnTo>
                  <a:lnTo>
                    <a:pt x="207" y="106"/>
                  </a:lnTo>
                  <a:lnTo>
                    <a:pt x="205" y="112"/>
                  </a:lnTo>
                  <a:lnTo>
                    <a:pt x="203" y="116"/>
                  </a:lnTo>
                  <a:lnTo>
                    <a:pt x="203" y="118"/>
                  </a:lnTo>
                  <a:lnTo>
                    <a:pt x="199" y="146"/>
                  </a:lnTo>
                  <a:lnTo>
                    <a:pt x="195" y="150"/>
                  </a:lnTo>
                  <a:lnTo>
                    <a:pt x="188" y="161"/>
                  </a:lnTo>
                  <a:lnTo>
                    <a:pt x="182" y="167"/>
                  </a:lnTo>
                  <a:lnTo>
                    <a:pt x="174" y="176"/>
                  </a:lnTo>
                  <a:lnTo>
                    <a:pt x="167" y="188"/>
                  </a:lnTo>
                  <a:lnTo>
                    <a:pt x="159" y="199"/>
                  </a:lnTo>
                  <a:lnTo>
                    <a:pt x="150" y="211"/>
                  </a:lnTo>
                  <a:lnTo>
                    <a:pt x="140" y="222"/>
                  </a:lnTo>
                  <a:lnTo>
                    <a:pt x="131" y="235"/>
                  </a:lnTo>
                  <a:lnTo>
                    <a:pt x="123" y="249"/>
                  </a:lnTo>
                  <a:lnTo>
                    <a:pt x="112" y="260"/>
                  </a:lnTo>
                  <a:lnTo>
                    <a:pt x="104" y="273"/>
                  </a:lnTo>
                  <a:lnTo>
                    <a:pt x="95" y="285"/>
                  </a:lnTo>
                  <a:lnTo>
                    <a:pt x="87" y="298"/>
                  </a:lnTo>
                  <a:lnTo>
                    <a:pt x="78" y="308"/>
                  </a:lnTo>
                  <a:lnTo>
                    <a:pt x="70" y="319"/>
                  </a:lnTo>
                  <a:lnTo>
                    <a:pt x="64" y="327"/>
                  </a:lnTo>
                  <a:lnTo>
                    <a:pt x="59" y="334"/>
                  </a:lnTo>
                  <a:lnTo>
                    <a:pt x="53" y="342"/>
                  </a:lnTo>
                  <a:lnTo>
                    <a:pt x="47" y="348"/>
                  </a:lnTo>
                  <a:lnTo>
                    <a:pt x="43" y="353"/>
                  </a:lnTo>
                  <a:lnTo>
                    <a:pt x="41" y="359"/>
                  </a:lnTo>
                  <a:lnTo>
                    <a:pt x="34" y="367"/>
                  </a:lnTo>
                  <a:lnTo>
                    <a:pt x="30" y="374"/>
                  </a:lnTo>
                  <a:lnTo>
                    <a:pt x="26" y="378"/>
                  </a:lnTo>
                  <a:lnTo>
                    <a:pt x="26" y="384"/>
                  </a:lnTo>
                  <a:lnTo>
                    <a:pt x="24" y="387"/>
                  </a:lnTo>
                  <a:lnTo>
                    <a:pt x="22" y="393"/>
                  </a:lnTo>
                  <a:lnTo>
                    <a:pt x="20" y="403"/>
                  </a:lnTo>
                  <a:lnTo>
                    <a:pt x="19" y="416"/>
                  </a:lnTo>
                  <a:lnTo>
                    <a:pt x="17" y="422"/>
                  </a:lnTo>
                  <a:lnTo>
                    <a:pt x="17" y="429"/>
                  </a:lnTo>
                  <a:lnTo>
                    <a:pt x="15" y="437"/>
                  </a:lnTo>
                  <a:lnTo>
                    <a:pt x="15" y="444"/>
                  </a:lnTo>
                  <a:lnTo>
                    <a:pt x="13" y="452"/>
                  </a:lnTo>
                  <a:lnTo>
                    <a:pt x="13" y="460"/>
                  </a:lnTo>
                  <a:lnTo>
                    <a:pt x="11" y="469"/>
                  </a:lnTo>
                  <a:lnTo>
                    <a:pt x="11" y="479"/>
                  </a:lnTo>
                  <a:lnTo>
                    <a:pt x="9" y="486"/>
                  </a:lnTo>
                  <a:lnTo>
                    <a:pt x="7" y="494"/>
                  </a:lnTo>
                  <a:lnTo>
                    <a:pt x="5" y="502"/>
                  </a:lnTo>
                  <a:lnTo>
                    <a:pt x="5" y="511"/>
                  </a:lnTo>
                  <a:lnTo>
                    <a:pt x="5" y="519"/>
                  </a:lnTo>
                  <a:lnTo>
                    <a:pt x="3" y="526"/>
                  </a:lnTo>
                  <a:lnTo>
                    <a:pt x="1" y="534"/>
                  </a:lnTo>
                  <a:lnTo>
                    <a:pt x="1" y="541"/>
                  </a:lnTo>
                  <a:lnTo>
                    <a:pt x="1" y="553"/>
                  </a:lnTo>
                  <a:lnTo>
                    <a:pt x="0" y="560"/>
                  </a:lnTo>
                  <a:lnTo>
                    <a:pt x="0" y="568"/>
                  </a:lnTo>
                  <a:lnTo>
                    <a:pt x="0" y="570"/>
                  </a:lnTo>
                  <a:lnTo>
                    <a:pt x="161" y="475"/>
                  </a:lnTo>
                  <a:lnTo>
                    <a:pt x="161" y="473"/>
                  </a:lnTo>
                  <a:lnTo>
                    <a:pt x="163" y="467"/>
                  </a:lnTo>
                  <a:lnTo>
                    <a:pt x="165" y="462"/>
                  </a:lnTo>
                  <a:lnTo>
                    <a:pt x="169" y="456"/>
                  </a:lnTo>
                  <a:lnTo>
                    <a:pt x="173" y="444"/>
                  </a:lnTo>
                  <a:lnTo>
                    <a:pt x="178" y="433"/>
                  </a:lnTo>
                  <a:lnTo>
                    <a:pt x="182" y="420"/>
                  </a:lnTo>
                  <a:lnTo>
                    <a:pt x="190" y="408"/>
                  </a:lnTo>
                  <a:lnTo>
                    <a:pt x="190" y="399"/>
                  </a:lnTo>
                  <a:lnTo>
                    <a:pt x="193" y="391"/>
                  </a:lnTo>
                  <a:lnTo>
                    <a:pt x="195" y="384"/>
                  </a:lnTo>
                  <a:lnTo>
                    <a:pt x="199" y="376"/>
                  </a:lnTo>
                  <a:lnTo>
                    <a:pt x="201" y="367"/>
                  </a:lnTo>
                  <a:lnTo>
                    <a:pt x="203" y="359"/>
                  </a:lnTo>
                  <a:lnTo>
                    <a:pt x="207" y="351"/>
                  </a:lnTo>
                  <a:lnTo>
                    <a:pt x="211" y="344"/>
                  </a:lnTo>
                  <a:lnTo>
                    <a:pt x="212" y="334"/>
                  </a:lnTo>
                  <a:lnTo>
                    <a:pt x="216" y="327"/>
                  </a:lnTo>
                  <a:lnTo>
                    <a:pt x="216" y="317"/>
                  </a:lnTo>
                  <a:lnTo>
                    <a:pt x="220" y="310"/>
                  </a:lnTo>
                  <a:lnTo>
                    <a:pt x="222" y="302"/>
                  </a:lnTo>
                  <a:lnTo>
                    <a:pt x="224" y="294"/>
                  </a:lnTo>
                  <a:lnTo>
                    <a:pt x="226" y="285"/>
                  </a:lnTo>
                  <a:lnTo>
                    <a:pt x="228" y="279"/>
                  </a:lnTo>
                  <a:lnTo>
                    <a:pt x="228" y="272"/>
                  </a:lnTo>
                  <a:lnTo>
                    <a:pt x="230" y="264"/>
                  </a:lnTo>
                  <a:lnTo>
                    <a:pt x="231" y="256"/>
                  </a:lnTo>
                  <a:lnTo>
                    <a:pt x="233" y="249"/>
                  </a:lnTo>
                  <a:lnTo>
                    <a:pt x="233" y="235"/>
                  </a:lnTo>
                  <a:lnTo>
                    <a:pt x="235" y="224"/>
                  </a:lnTo>
                  <a:lnTo>
                    <a:pt x="235" y="213"/>
                  </a:lnTo>
                  <a:lnTo>
                    <a:pt x="235" y="201"/>
                  </a:lnTo>
                  <a:lnTo>
                    <a:pt x="235" y="194"/>
                  </a:lnTo>
                  <a:lnTo>
                    <a:pt x="235" y="184"/>
                  </a:lnTo>
                  <a:lnTo>
                    <a:pt x="233" y="176"/>
                  </a:lnTo>
                  <a:lnTo>
                    <a:pt x="233" y="169"/>
                  </a:lnTo>
                  <a:lnTo>
                    <a:pt x="230" y="163"/>
                  </a:lnTo>
                  <a:lnTo>
                    <a:pt x="230" y="159"/>
                  </a:lnTo>
                  <a:lnTo>
                    <a:pt x="228" y="154"/>
                  </a:lnTo>
                  <a:lnTo>
                    <a:pt x="228" y="152"/>
                  </a:lnTo>
                  <a:lnTo>
                    <a:pt x="288" y="133"/>
                  </a:lnTo>
                  <a:lnTo>
                    <a:pt x="313" y="123"/>
                  </a:lnTo>
                  <a:lnTo>
                    <a:pt x="313" y="119"/>
                  </a:lnTo>
                  <a:lnTo>
                    <a:pt x="313" y="116"/>
                  </a:lnTo>
                  <a:lnTo>
                    <a:pt x="311" y="106"/>
                  </a:lnTo>
                  <a:lnTo>
                    <a:pt x="311" y="97"/>
                  </a:lnTo>
                  <a:lnTo>
                    <a:pt x="307" y="85"/>
                  </a:lnTo>
                  <a:lnTo>
                    <a:pt x="307" y="74"/>
                  </a:lnTo>
                  <a:lnTo>
                    <a:pt x="306" y="62"/>
                  </a:lnTo>
                  <a:lnTo>
                    <a:pt x="304" y="51"/>
                  </a:lnTo>
                  <a:lnTo>
                    <a:pt x="300" y="42"/>
                  </a:lnTo>
                  <a:lnTo>
                    <a:pt x="298" y="36"/>
                  </a:lnTo>
                  <a:lnTo>
                    <a:pt x="296" y="32"/>
                  </a:lnTo>
                  <a:lnTo>
                    <a:pt x="292" y="30"/>
                  </a:lnTo>
                  <a:lnTo>
                    <a:pt x="288" y="28"/>
                  </a:lnTo>
                  <a:lnTo>
                    <a:pt x="287" y="28"/>
                  </a:lnTo>
                  <a:lnTo>
                    <a:pt x="275" y="13"/>
                  </a:lnTo>
                  <a:lnTo>
                    <a:pt x="250" y="0"/>
                  </a:lnTo>
                  <a:lnTo>
                    <a:pt x="250" y="0"/>
                  </a:lnTo>
                  <a:close/>
                </a:path>
              </a:pathLst>
            </a:custGeom>
            <a:solidFill>
              <a:srgbClr val="4242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40" name="Freeform 336"/>
            <p:cNvSpPr>
              <a:spLocks/>
            </p:cNvSpPr>
            <p:nvPr/>
          </p:nvSpPr>
          <p:spPr bwMode="auto">
            <a:xfrm>
              <a:off x="1118" y="2283"/>
              <a:ext cx="127" cy="314"/>
            </a:xfrm>
            <a:custGeom>
              <a:avLst/>
              <a:gdLst>
                <a:gd name="T0" fmla="*/ 44 w 253"/>
                <a:gd name="T1" fmla="*/ 33 h 629"/>
                <a:gd name="T2" fmla="*/ 2 w 253"/>
                <a:gd name="T3" fmla="*/ 74 h 629"/>
                <a:gd name="T4" fmla="*/ 0 w 253"/>
                <a:gd name="T5" fmla="*/ 74 h 629"/>
                <a:gd name="T6" fmla="*/ 0 w 253"/>
                <a:gd name="T7" fmla="*/ 80 h 629"/>
                <a:gd name="T8" fmla="*/ 0 w 253"/>
                <a:gd name="T9" fmla="*/ 88 h 629"/>
                <a:gd name="T10" fmla="*/ 0 w 253"/>
                <a:gd name="T11" fmla="*/ 97 h 629"/>
                <a:gd name="T12" fmla="*/ 0 w 253"/>
                <a:gd name="T13" fmla="*/ 101 h 629"/>
                <a:gd name="T14" fmla="*/ 0 w 253"/>
                <a:gd name="T15" fmla="*/ 109 h 629"/>
                <a:gd name="T16" fmla="*/ 0 w 253"/>
                <a:gd name="T17" fmla="*/ 116 h 629"/>
                <a:gd name="T18" fmla="*/ 0 w 253"/>
                <a:gd name="T19" fmla="*/ 124 h 629"/>
                <a:gd name="T20" fmla="*/ 0 w 253"/>
                <a:gd name="T21" fmla="*/ 129 h 629"/>
                <a:gd name="T22" fmla="*/ 0 w 253"/>
                <a:gd name="T23" fmla="*/ 137 h 629"/>
                <a:gd name="T24" fmla="*/ 0 w 253"/>
                <a:gd name="T25" fmla="*/ 147 h 629"/>
                <a:gd name="T26" fmla="*/ 2 w 253"/>
                <a:gd name="T27" fmla="*/ 158 h 629"/>
                <a:gd name="T28" fmla="*/ 2 w 253"/>
                <a:gd name="T29" fmla="*/ 166 h 629"/>
                <a:gd name="T30" fmla="*/ 2 w 253"/>
                <a:gd name="T31" fmla="*/ 175 h 629"/>
                <a:gd name="T32" fmla="*/ 2 w 253"/>
                <a:gd name="T33" fmla="*/ 185 h 629"/>
                <a:gd name="T34" fmla="*/ 2 w 253"/>
                <a:gd name="T35" fmla="*/ 194 h 629"/>
                <a:gd name="T36" fmla="*/ 2 w 253"/>
                <a:gd name="T37" fmla="*/ 204 h 629"/>
                <a:gd name="T38" fmla="*/ 2 w 253"/>
                <a:gd name="T39" fmla="*/ 215 h 629"/>
                <a:gd name="T40" fmla="*/ 2 w 253"/>
                <a:gd name="T41" fmla="*/ 224 h 629"/>
                <a:gd name="T42" fmla="*/ 4 w 253"/>
                <a:gd name="T43" fmla="*/ 236 h 629"/>
                <a:gd name="T44" fmla="*/ 4 w 253"/>
                <a:gd name="T45" fmla="*/ 245 h 629"/>
                <a:gd name="T46" fmla="*/ 4 w 253"/>
                <a:gd name="T47" fmla="*/ 257 h 629"/>
                <a:gd name="T48" fmla="*/ 6 w 253"/>
                <a:gd name="T49" fmla="*/ 266 h 629"/>
                <a:gd name="T50" fmla="*/ 6 w 253"/>
                <a:gd name="T51" fmla="*/ 278 h 629"/>
                <a:gd name="T52" fmla="*/ 6 w 253"/>
                <a:gd name="T53" fmla="*/ 287 h 629"/>
                <a:gd name="T54" fmla="*/ 8 w 253"/>
                <a:gd name="T55" fmla="*/ 299 h 629"/>
                <a:gd name="T56" fmla="*/ 10 w 253"/>
                <a:gd name="T57" fmla="*/ 308 h 629"/>
                <a:gd name="T58" fmla="*/ 10 w 253"/>
                <a:gd name="T59" fmla="*/ 320 h 629"/>
                <a:gd name="T60" fmla="*/ 10 w 253"/>
                <a:gd name="T61" fmla="*/ 327 h 629"/>
                <a:gd name="T62" fmla="*/ 12 w 253"/>
                <a:gd name="T63" fmla="*/ 337 h 629"/>
                <a:gd name="T64" fmla="*/ 14 w 253"/>
                <a:gd name="T65" fmla="*/ 346 h 629"/>
                <a:gd name="T66" fmla="*/ 14 w 253"/>
                <a:gd name="T67" fmla="*/ 358 h 629"/>
                <a:gd name="T68" fmla="*/ 14 w 253"/>
                <a:gd name="T69" fmla="*/ 365 h 629"/>
                <a:gd name="T70" fmla="*/ 16 w 253"/>
                <a:gd name="T71" fmla="*/ 375 h 629"/>
                <a:gd name="T72" fmla="*/ 17 w 253"/>
                <a:gd name="T73" fmla="*/ 382 h 629"/>
                <a:gd name="T74" fmla="*/ 19 w 253"/>
                <a:gd name="T75" fmla="*/ 392 h 629"/>
                <a:gd name="T76" fmla="*/ 19 w 253"/>
                <a:gd name="T77" fmla="*/ 397 h 629"/>
                <a:gd name="T78" fmla="*/ 23 w 253"/>
                <a:gd name="T79" fmla="*/ 405 h 629"/>
                <a:gd name="T80" fmla="*/ 23 w 253"/>
                <a:gd name="T81" fmla="*/ 413 h 629"/>
                <a:gd name="T82" fmla="*/ 25 w 253"/>
                <a:gd name="T83" fmla="*/ 422 h 629"/>
                <a:gd name="T84" fmla="*/ 27 w 253"/>
                <a:gd name="T85" fmla="*/ 428 h 629"/>
                <a:gd name="T86" fmla="*/ 27 w 253"/>
                <a:gd name="T87" fmla="*/ 435 h 629"/>
                <a:gd name="T88" fmla="*/ 29 w 253"/>
                <a:gd name="T89" fmla="*/ 443 h 629"/>
                <a:gd name="T90" fmla="*/ 31 w 253"/>
                <a:gd name="T91" fmla="*/ 449 h 629"/>
                <a:gd name="T92" fmla="*/ 33 w 253"/>
                <a:gd name="T93" fmla="*/ 460 h 629"/>
                <a:gd name="T94" fmla="*/ 35 w 253"/>
                <a:gd name="T95" fmla="*/ 470 h 629"/>
                <a:gd name="T96" fmla="*/ 38 w 253"/>
                <a:gd name="T97" fmla="*/ 477 h 629"/>
                <a:gd name="T98" fmla="*/ 40 w 253"/>
                <a:gd name="T99" fmla="*/ 485 h 629"/>
                <a:gd name="T100" fmla="*/ 44 w 253"/>
                <a:gd name="T101" fmla="*/ 496 h 629"/>
                <a:gd name="T102" fmla="*/ 46 w 253"/>
                <a:gd name="T103" fmla="*/ 500 h 629"/>
                <a:gd name="T104" fmla="*/ 133 w 253"/>
                <a:gd name="T105" fmla="*/ 629 h 629"/>
                <a:gd name="T106" fmla="*/ 208 w 253"/>
                <a:gd name="T107" fmla="*/ 553 h 629"/>
                <a:gd name="T108" fmla="*/ 253 w 253"/>
                <a:gd name="T109" fmla="*/ 373 h 629"/>
                <a:gd name="T110" fmla="*/ 158 w 253"/>
                <a:gd name="T111" fmla="*/ 435 h 629"/>
                <a:gd name="T112" fmla="*/ 196 w 253"/>
                <a:gd name="T113" fmla="*/ 306 h 629"/>
                <a:gd name="T114" fmla="*/ 215 w 253"/>
                <a:gd name="T115" fmla="*/ 61 h 629"/>
                <a:gd name="T116" fmla="*/ 52 w 253"/>
                <a:gd name="T117" fmla="*/ 82 h 629"/>
                <a:gd name="T118" fmla="*/ 76 w 253"/>
                <a:gd name="T119" fmla="*/ 0 h 629"/>
                <a:gd name="T120" fmla="*/ 44 w 253"/>
                <a:gd name="T121" fmla="*/ 33 h 629"/>
                <a:gd name="T122" fmla="*/ 44 w 253"/>
                <a:gd name="T123" fmla="*/ 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629">
                  <a:moveTo>
                    <a:pt x="44" y="33"/>
                  </a:moveTo>
                  <a:lnTo>
                    <a:pt x="2" y="74"/>
                  </a:lnTo>
                  <a:lnTo>
                    <a:pt x="0" y="74"/>
                  </a:lnTo>
                  <a:lnTo>
                    <a:pt x="0" y="80"/>
                  </a:lnTo>
                  <a:lnTo>
                    <a:pt x="0" y="88"/>
                  </a:lnTo>
                  <a:lnTo>
                    <a:pt x="0" y="97"/>
                  </a:lnTo>
                  <a:lnTo>
                    <a:pt x="0" y="101"/>
                  </a:lnTo>
                  <a:lnTo>
                    <a:pt x="0" y="109"/>
                  </a:lnTo>
                  <a:lnTo>
                    <a:pt x="0" y="116"/>
                  </a:lnTo>
                  <a:lnTo>
                    <a:pt x="0" y="124"/>
                  </a:lnTo>
                  <a:lnTo>
                    <a:pt x="0" y="129"/>
                  </a:lnTo>
                  <a:lnTo>
                    <a:pt x="0" y="137"/>
                  </a:lnTo>
                  <a:lnTo>
                    <a:pt x="0" y="147"/>
                  </a:lnTo>
                  <a:lnTo>
                    <a:pt x="2" y="158"/>
                  </a:lnTo>
                  <a:lnTo>
                    <a:pt x="2" y="166"/>
                  </a:lnTo>
                  <a:lnTo>
                    <a:pt x="2" y="175"/>
                  </a:lnTo>
                  <a:lnTo>
                    <a:pt x="2" y="185"/>
                  </a:lnTo>
                  <a:lnTo>
                    <a:pt x="2" y="194"/>
                  </a:lnTo>
                  <a:lnTo>
                    <a:pt x="2" y="204"/>
                  </a:lnTo>
                  <a:lnTo>
                    <a:pt x="2" y="215"/>
                  </a:lnTo>
                  <a:lnTo>
                    <a:pt x="2" y="224"/>
                  </a:lnTo>
                  <a:lnTo>
                    <a:pt x="4" y="236"/>
                  </a:lnTo>
                  <a:lnTo>
                    <a:pt x="4" y="245"/>
                  </a:lnTo>
                  <a:lnTo>
                    <a:pt x="4" y="257"/>
                  </a:lnTo>
                  <a:lnTo>
                    <a:pt x="6" y="266"/>
                  </a:lnTo>
                  <a:lnTo>
                    <a:pt x="6" y="278"/>
                  </a:lnTo>
                  <a:lnTo>
                    <a:pt x="6" y="287"/>
                  </a:lnTo>
                  <a:lnTo>
                    <a:pt x="8" y="299"/>
                  </a:lnTo>
                  <a:lnTo>
                    <a:pt x="10" y="308"/>
                  </a:lnTo>
                  <a:lnTo>
                    <a:pt x="10" y="320"/>
                  </a:lnTo>
                  <a:lnTo>
                    <a:pt x="10" y="327"/>
                  </a:lnTo>
                  <a:lnTo>
                    <a:pt x="12" y="337"/>
                  </a:lnTo>
                  <a:lnTo>
                    <a:pt x="14" y="346"/>
                  </a:lnTo>
                  <a:lnTo>
                    <a:pt x="14" y="358"/>
                  </a:lnTo>
                  <a:lnTo>
                    <a:pt x="14" y="365"/>
                  </a:lnTo>
                  <a:lnTo>
                    <a:pt x="16" y="375"/>
                  </a:lnTo>
                  <a:lnTo>
                    <a:pt x="17" y="382"/>
                  </a:lnTo>
                  <a:lnTo>
                    <a:pt x="19" y="392"/>
                  </a:lnTo>
                  <a:lnTo>
                    <a:pt x="19" y="397"/>
                  </a:lnTo>
                  <a:lnTo>
                    <a:pt x="23" y="405"/>
                  </a:lnTo>
                  <a:lnTo>
                    <a:pt x="23" y="413"/>
                  </a:lnTo>
                  <a:lnTo>
                    <a:pt x="25" y="422"/>
                  </a:lnTo>
                  <a:lnTo>
                    <a:pt x="27" y="428"/>
                  </a:lnTo>
                  <a:lnTo>
                    <a:pt x="27" y="435"/>
                  </a:lnTo>
                  <a:lnTo>
                    <a:pt x="29" y="443"/>
                  </a:lnTo>
                  <a:lnTo>
                    <a:pt x="31" y="449"/>
                  </a:lnTo>
                  <a:lnTo>
                    <a:pt x="33" y="460"/>
                  </a:lnTo>
                  <a:lnTo>
                    <a:pt x="35" y="470"/>
                  </a:lnTo>
                  <a:lnTo>
                    <a:pt x="38" y="477"/>
                  </a:lnTo>
                  <a:lnTo>
                    <a:pt x="40" y="485"/>
                  </a:lnTo>
                  <a:lnTo>
                    <a:pt x="44" y="496"/>
                  </a:lnTo>
                  <a:lnTo>
                    <a:pt x="46" y="500"/>
                  </a:lnTo>
                  <a:lnTo>
                    <a:pt x="133" y="629"/>
                  </a:lnTo>
                  <a:lnTo>
                    <a:pt x="208" y="553"/>
                  </a:lnTo>
                  <a:lnTo>
                    <a:pt x="253" y="373"/>
                  </a:lnTo>
                  <a:lnTo>
                    <a:pt x="158" y="435"/>
                  </a:lnTo>
                  <a:lnTo>
                    <a:pt x="196" y="306"/>
                  </a:lnTo>
                  <a:lnTo>
                    <a:pt x="215" y="61"/>
                  </a:lnTo>
                  <a:lnTo>
                    <a:pt x="52" y="82"/>
                  </a:lnTo>
                  <a:lnTo>
                    <a:pt x="76" y="0"/>
                  </a:lnTo>
                  <a:lnTo>
                    <a:pt x="44" y="33"/>
                  </a:lnTo>
                  <a:lnTo>
                    <a:pt x="44" y="33"/>
                  </a:lnTo>
                  <a:close/>
                </a:path>
              </a:pathLst>
            </a:custGeom>
            <a:solidFill>
              <a:srgbClr val="9966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41" name="Freeform 337"/>
            <p:cNvSpPr>
              <a:spLocks/>
            </p:cNvSpPr>
            <p:nvPr/>
          </p:nvSpPr>
          <p:spPr bwMode="auto">
            <a:xfrm>
              <a:off x="927" y="2248"/>
              <a:ext cx="156" cy="190"/>
            </a:xfrm>
            <a:custGeom>
              <a:avLst/>
              <a:gdLst>
                <a:gd name="T0" fmla="*/ 310 w 312"/>
                <a:gd name="T1" fmla="*/ 0 h 380"/>
                <a:gd name="T2" fmla="*/ 308 w 312"/>
                <a:gd name="T3" fmla="*/ 2 h 380"/>
                <a:gd name="T4" fmla="*/ 304 w 312"/>
                <a:gd name="T5" fmla="*/ 11 h 380"/>
                <a:gd name="T6" fmla="*/ 301 w 312"/>
                <a:gd name="T7" fmla="*/ 17 h 380"/>
                <a:gd name="T8" fmla="*/ 299 w 312"/>
                <a:gd name="T9" fmla="*/ 24 h 380"/>
                <a:gd name="T10" fmla="*/ 295 w 312"/>
                <a:gd name="T11" fmla="*/ 32 h 380"/>
                <a:gd name="T12" fmla="*/ 291 w 312"/>
                <a:gd name="T13" fmla="*/ 45 h 380"/>
                <a:gd name="T14" fmla="*/ 284 w 312"/>
                <a:gd name="T15" fmla="*/ 55 h 380"/>
                <a:gd name="T16" fmla="*/ 278 w 312"/>
                <a:gd name="T17" fmla="*/ 68 h 380"/>
                <a:gd name="T18" fmla="*/ 272 w 312"/>
                <a:gd name="T19" fmla="*/ 74 h 380"/>
                <a:gd name="T20" fmla="*/ 268 w 312"/>
                <a:gd name="T21" fmla="*/ 80 h 380"/>
                <a:gd name="T22" fmla="*/ 265 w 312"/>
                <a:gd name="T23" fmla="*/ 87 h 380"/>
                <a:gd name="T24" fmla="*/ 261 w 312"/>
                <a:gd name="T25" fmla="*/ 95 h 380"/>
                <a:gd name="T26" fmla="*/ 255 w 312"/>
                <a:gd name="T27" fmla="*/ 102 h 380"/>
                <a:gd name="T28" fmla="*/ 249 w 312"/>
                <a:gd name="T29" fmla="*/ 110 h 380"/>
                <a:gd name="T30" fmla="*/ 244 w 312"/>
                <a:gd name="T31" fmla="*/ 118 h 380"/>
                <a:gd name="T32" fmla="*/ 240 w 312"/>
                <a:gd name="T33" fmla="*/ 125 h 380"/>
                <a:gd name="T34" fmla="*/ 232 w 312"/>
                <a:gd name="T35" fmla="*/ 133 h 380"/>
                <a:gd name="T36" fmla="*/ 227 w 312"/>
                <a:gd name="T37" fmla="*/ 142 h 380"/>
                <a:gd name="T38" fmla="*/ 219 w 312"/>
                <a:gd name="T39" fmla="*/ 150 h 380"/>
                <a:gd name="T40" fmla="*/ 215 w 312"/>
                <a:gd name="T41" fmla="*/ 159 h 380"/>
                <a:gd name="T42" fmla="*/ 206 w 312"/>
                <a:gd name="T43" fmla="*/ 167 h 380"/>
                <a:gd name="T44" fmla="*/ 198 w 312"/>
                <a:gd name="T45" fmla="*/ 177 h 380"/>
                <a:gd name="T46" fmla="*/ 188 w 312"/>
                <a:gd name="T47" fmla="*/ 184 h 380"/>
                <a:gd name="T48" fmla="*/ 181 w 312"/>
                <a:gd name="T49" fmla="*/ 194 h 380"/>
                <a:gd name="T50" fmla="*/ 173 w 312"/>
                <a:gd name="T51" fmla="*/ 201 h 380"/>
                <a:gd name="T52" fmla="*/ 164 w 312"/>
                <a:gd name="T53" fmla="*/ 211 h 380"/>
                <a:gd name="T54" fmla="*/ 156 w 312"/>
                <a:gd name="T55" fmla="*/ 218 h 380"/>
                <a:gd name="T56" fmla="*/ 147 w 312"/>
                <a:gd name="T57" fmla="*/ 228 h 380"/>
                <a:gd name="T58" fmla="*/ 137 w 312"/>
                <a:gd name="T59" fmla="*/ 235 h 380"/>
                <a:gd name="T60" fmla="*/ 130 w 312"/>
                <a:gd name="T61" fmla="*/ 243 h 380"/>
                <a:gd name="T62" fmla="*/ 118 w 312"/>
                <a:gd name="T63" fmla="*/ 253 h 380"/>
                <a:gd name="T64" fmla="*/ 111 w 312"/>
                <a:gd name="T65" fmla="*/ 260 h 380"/>
                <a:gd name="T66" fmla="*/ 101 w 312"/>
                <a:gd name="T67" fmla="*/ 270 h 380"/>
                <a:gd name="T68" fmla="*/ 93 w 312"/>
                <a:gd name="T69" fmla="*/ 277 h 380"/>
                <a:gd name="T70" fmla="*/ 86 w 312"/>
                <a:gd name="T71" fmla="*/ 285 h 380"/>
                <a:gd name="T72" fmla="*/ 78 w 312"/>
                <a:gd name="T73" fmla="*/ 292 h 380"/>
                <a:gd name="T74" fmla="*/ 69 w 312"/>
                <a:gd name="T75" fmla="*/ 298 h 380"/>
                <a:gd name="T76" fmla="*/ 61 w 312"/>
                <a:gd name="T77" fmla="*/ 304 h 380"/>
                <a:gd name="T78" fmla="*/ 54 w 312"/>
                <a:gd name="T79" fmla="*/ 312 h 380"/>
                <a:gd name="T80" fmla="*/ 46 w 312"/>
                <a:gd name="T81" fmla="*/ 317 h 380"/>
                <a:gd name="T82" fmla="*/ 33 w 312"/>
                <a:gd name="T83" fmla="*/ 329 h 380"/>
                <a:gd name="T84" fmla="*/ 23 w 312"/>
                <a:gd name="T85" fmla="*/ 338 h 380"/>
                <a:gd name="T86" fmla="*/ 12 w 312"/>
                <a:gd name="T87" fmla="*/ 346 h 380"/>
                <a:gd name="T88" fmla="*/ 6 w 312"/>
                <a:gd name="T89" fmla="*/ 351 h 380"/>
                <a:gd name="T90" fmla="*/ 0 w 312"/>
                <a:gd name="T91" fmla="*/ 355 h 380"/>
                <a:gd name="T92" fmla="*/ 0 w 312"/>
                <a:gd name="T93" fmla="*/ 359 h 380"/>
                <a:gd name="T94" fmla="*/ 71 w 312"/>
                <a:gd name="T95" fmla="*/ 380 h 380"/>
                <a:gd name="T96" fmla="*/ 278 w 312"/>
                <a:gd name="T97" fmla="*/ 235 h 380"/>
                <a:gd name="T98" fmla="*/ 312 w 312"/>
                <a:gd name="T99" fmla="*/ 93 h 380"/>
                <a:gd name="T100" fmla="*/ 310 w 312"/>
                <a:gd name="T101" fmla="*/ 0 h 380"/>
                <a:gd name="T102" fmla="*/ 310 w 312"/>
                <a:gd name="T103"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2" h="380">
                  <a:moveTo>
                    <a:pt x="310" y="0"/>
                  </a:moveTo>
                  <a:lnTo>
                    <a:pt x="308" y="2"/>
                  </a:lnTo>
                  <a:lnTo>
                    <a:pt x="304" y="11"/>
                  </a:lnTo>
                  <a:lnTo>
                    <a:pt x="301" y="17"/>
                  </a:lnTo>
                  <a:lnTo>
                    <a:pt x="299" y="24"/>
                  </a:lnTo>
                  <a:lnTo>
                    <a:pt x="295" y="32"/>
                  </a:lnTo>
                  <a:lnTo>
                    <a:pt x="291" y="45"/>
                  </a:lnTo>
                  <a:lnTo>
                    <a:pt x="284" y="55"/>
                  </a:lnTo>
                  <a:lnTo>
                    <a:pt x="278" y="68"/>
                  </a:lnTo>
                  <a:lnTo>
                    <a:pt x="272" y="74"/>
                  </a:lnTo>
                  <a:lnTo>
                    <a:pt x="268" y="80"/>
                  </a:lnTo>
                  <a:lnTo>
                    <a:pt x="265" y="87"/>
                  </a:lnTo>
                  <a:lnTo>
                    <a:pt x="261" y="95"/>
                  </a:lnTo>
                  <a:lnTo>
                    <a:pt x="255" y="102"/>
                  </a:lnTo>
                  <a:lnTo>
                    <a:pt x="249" y="110"/>
                  </a:lnTo>
                  <a:lnTo>
                    <a:pt x="244" y="118"/>
                  </a:lnTo>
                  <a:lnTo>
                    <a:pt x="240" y="125"/>
                  </a:lnTo>
                  <a:lnTo>
                    <a:pt x="232" y="133"/>
                  </a:lnTo>
                  <a:lnTo>
                    <a:pt x="227" y="142"/>
                  </a:lnTo>
                  <a:lnTo>
                    <a:pt x="219" y="150"/>
                  </a:lnTo>
                  <a:lnTo>
                    <a:pt x="215" y="159"/>
                  </a:lnTo>
                  <a:lnTo>
                    <a:pt x="206" y="167"/>
                  </a:lnTo>
                  <a:lnTo>
                    <a:pt x="198" y="177"/>
                  </a:lnTo>
                  <a:lnTo>
                    <a:pt x="188" y="184"/>
                  </a:lnTo>
                  <a:lnTo>
                    <a:pt x="181" y="194"/>
                  </a:lnTo>
                  <a:lnTo>
                    <a:pt x="173" y="201"/>
                  </a:lnTo>
                  <a:lnTo>
                    <a:pt x="164" y="211"/>
                  </a:lnTo>
                  <a:lnTo>
                    <a:pt x="156" y="218"/>
                  </a:lnTo>
                  <a:lnTo>
                    <a:pt x="147" y="228"/>
                  </a:lnTo>
                  <a:lnTo>
                    <a:pt x="137" y="235"/>
                  </a:lnTo>
                  <a:lnTo>
                    <a:pt x="130" y="243"/>
                  </a:lnTo>
                  <a:lnTo>
                    <a:pt x="118" y="253"/>
                  </a:lnTo>
                  <a:lnTo>
                    <a:pt x="111" y="260"/>
                  </a:lnTo>
                  <a:lnTo>
                    <a:pt x="101" y="270"/>
                  </a:lnTo>
                  <a:lnTo>
                    <a:pt x="93" y="277"/>
                  </a:lnTo>
                  <a:lnTo>
                    <a:pt x="86" y="285"/>
                  </a:lnTo>
                  <a:lnTo>
                    <a:pt x="78" y="292"/>
                  </a:lnTo>
                  <a:lnTo>
                    <a:pt x="69" y="298"/>
                  </a:lnTo>
                  <a:lnTo>
                    <a:pt x="61" y="304"/>
                  </a:lnTo>
                  <a:lnTo>
                    <a:pt x="54" y="312"/>
                  </a:lnTo>
                  <a:lnTo>
                    <a:pt x="46" y="317"/>
                  </a:lnTo>
                  <a:lnTo>
                    <a:pt x="33" y="329"/>
                  </a:lnTo>
                  <a:lnTo>
                    <a:pt x="23" y="338"/>
                  </a:lnTo>
                  <a:lnTo>
                    <a:pt x="12" y="346"/>
                  </a:lnTo>
                  <a:lnTo>
                    <a:pt x="6" y="351"/>
                  </a:lnTo>
                  <a:lnTo>
                    <a:pt x="0" y="355"/>
                  </a:lnTo>
                  <a:lnTo>
                    <a:pt x="0" y="359"/>
                  </a:lnTo>
                  <a:lnTo>
                    <a:pt x="71" y="380"/>
                  </a:lnTo>
                  <a:lnTo>
                    <a:pt x="278" y="235"/>
                  </a:lnTo>
                  <a:lnTo>
                    <a:pt x="312" y="93"/>
                  </a:lnTo>
                  <a:lnTo>
                    <a:pt x="310" y="0"/>
                  </a:lnTo>
                  <a:lnTo>
                    <a:pt x="310" y="0"/>
                  </a:lnTo>
                  <a:close/>
                </a:path>
              </a:pathLst>
            </a:custGeom>
            <a:solidFill>
              <a:srgbClr val="9966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42" name="Freeform 338"/>
            <p:cNvSpPr>
              <a:spLocks/>
            </p:cNvSpPr>
            <p:nvPr/>
          </p:nvSpPr>
          <p:spPr bwMode="auto">
            <a:xfrm>
              <a:off x="957" y="2187"/>
              <a:ext cx="24" cy="48"/>
            </a:xfrm>
            <a:custGeom>
              <a:avLst/>
              <a:gdLst>
                <a:gd name="T0" fmla="*/ 2 w 50"/>
                <a:gd name="T1" fmla="*/ 0 h 97"/>
                <a:gd name="T2" fmla="*/ 34 w 50"/>
                <a:gd name="T3" fmla="*/ 6 h 97"/>
                <a:gd name="T4" fmla="*/ 50 w 50"/>
                <a:gd name="T5" fmla="*/ 61 h 97"/>
                <a:gd name="T6" fmla="*/ 15 w 50"/>
                <a:gd name="T7" fmla="*/ 97 h 97"/>
                <a:gd name="T8" fmla="*/ 0 w 50"/>
                <a:gd name="T9" fmla="*/ 61 h 97"/>
                <a:gd name="T10" fmla="*/ 8 w 50"/>
                <a:gd name="T11" fmla="*/ 29 h 97"/>
                <a:gd name="T12" fmla="*/ 2 w 50"/>
                <a:gd name="T13" fmla="*/ 0 h 97"/>
                <a:gd name="T14" fmla="*/ 2 w 50"/>
                <a:gd name="T15" fmla="*/ 0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97">
                  <a:moveTo>
                    <a:pt x="2" y="0"/>
                  </a:moveTo>
                  <a:lnTo>
                    <a:pt x="34" y="6"/>
                  </a:lnTo>
                  <a:lnTo>
                    <a:pt x="50" y="61"/>
                  </a:lnTo>
                  <a:lnTo>
                    <a:pt x="15" y="97"/>
                  </a:lnTo>
                  <a:lnTo>
                    <a:pt x="0" y="61"/>
                  </a:lnTo>
                  <a:lnTo>
                    <a:pt x="8" y="29"/>
                  </a:lnTo>
                  <a:lnTo>
                    <a:pt x="2" y="0"/>
                  </a:lnTo>
                  <a:lnTo>
                    <a:pt x="2" y="0"/>
                  </a:lnTo>
                  <a:close/>
                </a:path>
              </a:pathLst>
            </a:custGeom>
            <a:solidFill>
              <a:srgbClr val="8CA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43" name="Freeform 339"/>
            <p:cNvSpPr>
              <a:spLocks/>
            </p:cNvSpPr>
            <p:nvPr/>
          </p:nvSpPr>
          <p:spPr bwMode="auto">
            <a:xfrm>
              <a:off x="922" y="2261"/>
              <a:ext cx="26" cy="93"/>
            </a:xfrm>
            <a:custGeom>
              <a:avLst/>
              <a:gdLst>
                <a:gd name="T0" fmla="*/ 30 w 51"/>
                <a:gd name="T1" fmla="*/ 0 h 187"/>
                <a:gd name="T2" fmla="*/ 0 w 51"/>
                <a:gd name="T3" fmla="*/ 44 h 187"/>
                <a:gd name="T4" fmla="*/ 7 w 51"/>
                <a:gd name="T5" fmla="*/ 109 h 187"/>
                <a:gd name="T6" fmla="*/ 30 w 51"/>
                <a:gd name="T7" fmla="*/ 187 h 187"/>
                <a:gd name="T8" fmla="*/ 51 w 51"/>
                <a:gd name="T9" fmla="*/ 109 h 187"/>
                <a:gd name="T10" fmla="*/ 36 w 51"/>
                <a:gd name="T11" fmla="*/ 56 h 187"/>
                <a:gd name="T12" fmla="*/ 30 w 51"/>
                <a:gd name="T13" fmla="*/ 0 h 187"/>
                <a:gd name="T14" fmla="*/ 30 w 51"/>
                <a:gd name="T15" fmla="*/ 0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87">
                  <a:moveTo>
                    <a:pt x="30" y="0"/>
                  </a:moveTo>
                  <a:lnTo>
                    <a:pt x="0" y="44"/>
                  </a:lnTo>
                  <a:lnTo>
                    <a:pt x="7" y="109"/>
                  </a:lnTo>
                  <a:lnTo>
                    <a:pt x="30" y="187"/>
                  </a:lnTo>
                  <a:lnTo>
                    <a:pt x="51" y="109"/>
                  </a:lnTo>
                  <a:lnTo>
                    <a:pt x="36" y="56"/>
                  </a:lnTo>
                  <a:lnTo>
                    <a:pt x="30" y="0"/>
                  </a:lnTo>
                  <a:lnTo>
                    <a:pt x="30" y="0"/>
                  </a:lnTo>
                  <a:close/>
                </a:path>
              </a:pathLst>
            </a:custGeom>
            <a:solidFill>
              <a:srgbClr val="8CA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sp>
          <p:nvSpPr>
            <p:cNvPr id="559444" name="Freeform 340"/>
            <p:cNvSpPr>
              <a:spLocks/>
            </p:cNvSpPr>
            <p:nvPr/>
          </p:nvSpPr>
          <p:spPr bwMode="auto">
            <a:xfrm>
              <a:off x="879" y="2319"/>
              <a:ext cx="29" cy="92"/>
            </a:xfrm>
            <a:custGeom>
              <a:avLst/>
              <a:gdLst>
                <a:gd name="T0" fmla="*/ 33 w 59"/>
                <a:gd name="T1" fmla="*/ 0 h 185"/>
                <a:gd name="T2" fmla="*/ 0 w 59"/>
                <a:gd name="T3" fmla="*/ 42 h 185"/>
                <a:gd name="T4" fmla="*/ 6 w 59"/>
                <a:gd name="T5" fmla="*/ 118 h 185"/>
                <a:gd name="T6" fmla="*/ 33 w 59"/>
                <a:gd name="T7" fmla="*/ 185 h 185"/>
                <a:gd name="T8" fmla="*/ 59 w 59"/>
                <a:gd name="T9" fmla="*/ 143 h 185"/>
                <a:gd name="T10" fmla="*/ 40 w 59"/>
                <a:gd name="T11" fmla="*/ 84 h 185"/>
                <a:gd name="T12" fmla="*/ 33 w 59"/>
                <a:gd name="T13" fmla="*/ 0 h 185"/>
                <a:gd name="T14" fmla="*/ 33 w 59"/>
                <a:gd name="T15" fmla="*/ 0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85">
                  <a:moveTo>
                    <a:pt x="33" y="0"/>
                  </a:moveTo>
                  <a:lnTo>
                    <a:pt x="0" y="42"/>
                  </a:lnTo>
                  <a:lnTo>
                    <a:pt x="6" y="118"/>
                  </a:lnTo>
                  <a:lnTo>
                    <a:pt x="33" y="185"/>
                  </a:lnTo>
                  <a:lnTo>
                    <a:pt x="59" y="143"/>
                  </a:lnTo>
                  <a:lnTo>
                    <a:pt x="40" y="84"/>
                  </a:lnTo>
                  <a:lnTo>
                    <a:pt x="33" y="0"/>
                  </a:lnTo>
                  <a:lnTo>
                    <a:pt x="33" y="0"/>
                  </a:lnTo>
                  <a:close/>
                </a:path>
              </a:pathLst>
            </a:custGeom>
            <a:solidFill>
              <a:srgbClr val="8CA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p>
          </p:txBody>
        </p:sp>
      </p:grpSp>
      <p:sp>
        <p:nvSpPr>
          <p:cNvPr id="559445" name="Rectangle 341"/>
          <p:cNvSpPr>
            <a:spLocks noChangeArrowheads="1"/>
          </p:cNvSpPr>
          <p:nvPr/>
        </p:nvSpPr>
        <p:spPr bwMode="auto">
          <a:xfrm>
            <a:off x="1937989" y="6075290"/>
            <a:ext cx="1197215" cy="38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sz="1836" dirty="0"/>
              <a:t>Merchant</a:t>
            </a:r>
          </a:p>
        </p:txBody>
      </p:sp>
      <p:pic>
        <p:nvPicPr>
          <p:cNvPr id="337" name="Picture 5"/>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797202" y="5005422"/>
            <a:ext cx="1236899" cy="136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 name="TextBox 337"/>
          <p:cNvSpPr txBox="1"/>
          <p:nvPr/>
        </p:nvSpPr>
        <p:spPr>
          <a:xfrm>
            <a:off x="4496658" y="3965052"/>
            <a:ext cx="3384273" cy="1232661"/>
          </a:xfrm>
          <a:prstGeom prst="rect">
            <a:avLst/>
          </a:prstGeom>
          <a:noFill/>
        </p:spPr>
        <p:txBody>
          <a:bodyPr wrap="none" lIns="0" tIns="0" rIns="0" bIns="0" rtlCol="0">
            <a:spAutoFit/>
          </a:bodyPr>
          <a:lstStyle/>
          <a:p>
            <a:pPr algn="ctr"/>
            <a:r>
              <a:rPr lang="en-US" sz="1428" u="sng" dirty="0">
                <a:solidFill>
                  <a:schemeClr val="tx2">
                    <a:lumMod val="75000"/>
                  </a:schemeClr>
                </a:solidFill>
                <a:latin typeface="Segoe UI Light" pitchFamily="34" charset="0"/>
              </a:rPr>
              <a:t>Arbitration Phases </a:t>
            </a:r>
          </a:p>
          <a:p>
            <a:r>
              <a:rPr lang="en-US" sz="1428" dirty="0">
                <a:solidFill>
                  <a:schemeClr val="tx2">
                    <a:lumMod val="75000"/>
                  </a:schemeClr>
                </a:solidFill>
                <a:latin typeface="Segoe UI Light" pitchFamily="34" charset="0"/>
              </a:rPr>
              <a:t>If after a second chargeback there is </a:t>
            </a:r>
            <a:br>
              <a:rPr lang="en-US" sz="1428" dirty="0">
                <a:solidFill>
                  <a:schemeClr val="tx2">
                    <a:lumMod val="75000"/>
                  </a:schemeClr>
                </a:solidFill>
                <a:latin typeface="Segoe UI Light" pitchFamily="34" charset="0"/>
              </a:rPr>
            </a:br>
            <a:r>
              <a:rPr lang="en-US" sz="1428" dirty="0">
                <a:solidFill>
                  <a:schemeClr val="tx2">
                    <a:lumMod val="75000"/>
                  </a:schemeClr>
                </a:solidFill>
                <a:latin typeface="Segoe UI Light" pitchFamily="34" charset="0"/>
              </a:rPr>
              <a:t>still a dispute, the chargeback is taken to </a:t>
            </a:r>
            <a:br>
              <a:rPr lang="en-US" sz="1428" dirty="0">
                <a:solidFill>
                  <a:schemeClr val="tx2">
                    <a:lumMod val="75000"/>
                  </a:schemeClr>
                </a:solidFill>
                <a:latin typeface="Segoe UI Light" pitchFamily="34" charset="0"/>
              </a:rPr>
            </a:br>
            <a:r>
              <a:rPr lang="en-US" sz="1428" dirty="0">
                <a:solidFill>
                  <a:schemeClr val="tx2">
                    <a:lumMod val="75000"/>
                  </a:schemeClr>
                </a:solidFill>
                <a:latin typeface="Segoe UI Light" pitchFamily="34" charset="0"/>
              </a:rPr>
              <a:t>arbitration where a VI or MC panel</a:t>
            </a:r>
            <a:br>
              <a:rPr lang="en-US" sz="1428" dirty="0">
                <a:solidFill>
                  <a:schemeClr val="tx2">
                    <a:lumMod val="75000"/>
                  </a:schemeClr>
                </a:solidFill>
                <a:latin typeface="Segoe UI Light" pitchFamily="34" charset="0"/>
              </a:rPr>
            </a:br>
            <a:r>
              <a:rPr lang="en-US" sz="1428" dirty="0">
                <a:solidFill>
                  <a:schemeClr val="tx2">
                    <a:lumMod val="75000"/>
                  </a:schemeClr>
                </a:solidFill>
                <a:latin typeface="Segoe UI Light" pitchFamily="34" charset="0"/>
              </a:rPr>
              <a:t>adjudicates who is liable for the transaction.</a:t>
            </a:r>
          </a:p>
          <a:p>
            <a:pPr marL="233149" indent="-233149">
              <a:buAutoNum type="arabicPeriod"/>
            </a:pPr>
            <a:endParaRPr lang="en-US" sz="714" dirty="0">
              <a:solidFill>
                <a:schemeClr val="tx2">
                  <a:lumMod val="75000"/>
                </a:schemeClr>
              </a:solidFill>
              <a:latin typeface="Segoe UI Light" pitchFamily="34" charset="0"/>
            </a:endParaRPr>
          </a:p>
        </p:txBody>
      </p:sp>
    </p:spTree>
    <p:extLst>
      <p:ext uri="{BB962C8B-B14F-4D97-AF65-F5344CB8AC3E}">
        <p14:creationId xmlns:p14="http://schemas.microsoft.com/office/powerpoint/2010/main" val="60504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r>
              <a:rPr lang="en-US" smtClean="0"/>
              <a:t>What is Interchange?</a:t>
            </a:r>
          </a:p>
        </p:txBody>
      </p:sp>
      <p:sp>
        <p:nvSpPr>
          <p:cNvPr id="638979" name="Rectangle 3"/>
          <p:cNvSpPr>
            <a:spLocks noGrp="1" noChangeArrowheads="1"/>
          </p:cNvSpPr>
          <p:nvPr>
            <p:ph type="body" sz="quarter" idx="10"/>
          </p:nvPr>
        </p:nvSpPr>
        <p:spPr>
          <a:xfrm>
            <a:off x="531948" y="1476621"/>
            <a:ext cx="11370961" cy="5109091"/>
          </a:xfrm>
        </p:spPr>
        <p:txBody>
          <a:bodyPr/>
          <a:lstStyle/>
          <a:p>
            <a:r>
              <a:rPr lang="en-US" dirty="0" smtClean="0"/>
              <a:t>Transfer price between the Acquirer and Issuer </a:t>
            </a:r>
          </a:p>
          <a:p>
            <a:r>
              <a:rPr lang="en-US" dirty="0" smtClean="0"/>
              <a:t>Originally intended to reimburse issuers for specific costs</a:t>
            </a:r>
          </a:p>
          <a:p>
            <a:r>
              <a:rPr lang="en-US" dirty="0" smtClean="0"/>
              <a:t>Explicit revenue to Card Issuer, cost to Merchant Acquirer </a:t>
            </a:r>
          </a:p>
          <a:p>
            <a:r>
              <a:rPr lang="en-US" dirty="0" smtClean="0"/>
              <a:t>Not a revenue source for Brands (i.e. Visa </a:t>
            </a:r>
            <a:br>
              <a:rPr lang="en-US" dirty="0" smtClean="0"/>
            </a:br>
            <a:r>
              <a:rPr lang="en-US" dirty="0" smtClean="0"/>
              <a:t>or MasterCard) or Acquirers</a:t>
            </a:r>
          </a:p>
          <a:p>
            <a:endParaRPr lang="en-US" dirty="0" smtClean="0"/>
          </a:p>
        </p:txBody>
      </p:sp>
      <p:grpSp>
        <p:nvGrpSpPr>
          <p:cNvPr id="2" name="Group 4"/>
          <p:cNvGrpSpPr>
            <a:grpSpLocks/>
          </p:cNvGrpSpPr>
          <p:nvPr/>
        </p:nvGrpSpPr>
        <p:grpSpPr bwMode="auto">
          <a:xfrm>
            <a:off x="5277796" y="2312079"/>
            <a:ext cx="7807951" cy="5281516"/>
            <a:chOff x="0" y="2205"/>
            <a:chExt cx="3006" cy="2115"/>
          </a:xfrm>
        </p:grpSpPr>
        <p:graphicFrame>
          <p:nvGraphicFramePr>
            <p:cNvPr id="9" name="Object 5"/>
            <p:cNvGraphicFramePr>
              <a:graphicFrameLocks noChangeAspect="1"/>
            </p:cNvGraphicFramePr>
            <p:nvPr>
              <p:extLst/>
            </p:nvPr>
          </p:nvGraphicFramePr>
          <p:xfrm>
            <a:off x="0" y="2205"/>
            <a:ext cx="3006" cy="2115"/>
          </p:xfrm>
          <a:graphic>
            <a:graphicData uri="http://schemas.openxmlformats.org/drawingml/2006/chart">
              <c:chart xmlns:c="http://schemas.openxmlformats.org/drawingml/2006/chart" xmlns:r="http://schemas.openxmlformats.org/officeDocument/2006/relationships" r:id="rId3"/>
            </a:graphicData>
          </a:graphic>
        </p:graphicFrame>
        <p:sp>
          <p:nvSpPr>
            <p:cNvPr id="638982" name="Text Box 6"/>
            <p:cNvSpPr txBox="1">
              <a:spLocks noChangeArrowheads="1"/>
            </p:cNvSpPr>
            <p:nvPr/>
          </p:nvSpPr>
          <p:spPr bwMode="auto">
            <a:xfrm>
              <a:off x="916" y="3811"/>
              <a:ext cx="1248" cy="102"/>
            </a:xfrm>
            <a:prstGeom prst="rect">
              <a:avLst/>
            </a:prstGeom>
            <a:noFill/>
            <a:ln w="9525">
              <a:noFill/>
              <a:miter lim="800000"/>
              <a:headEnd/>
              <a:tailEnd/>
            </a:ln>
            <a:effectLst/>
          </p:spPr>
          <p:txBody>
            <a:bodyPr wrap="none">
              <a:spAutoFit/>
            </a:bodyPr>
            <a:lstStyle/>
            <a:p>
              <a:pPr algn="ctr" eaLnBrk="1" hangingPunct="1"/>
              <a:r>
                <a:rPr lang="en-US" sz="1020" dirty="0"/>
                <a:t>Approximate Breakdown of $1 Merchant Fees (USA)</a:t>
              </a:r>
            </a:p>
          </p:txBody>
        </p:sp>
      </p:grpSp>
    </p:spTree>
    <p:extLst>
      <p:ext uri="{BB962C8B-B14F-4D97-AF65-F5344CB8AC3E}">
        <p14:creationId xmlns:p14="http://schemas.microsoft.com/office/powerpoint/2010/main" val="1873282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a:t>
            </a:r>
            <a:endParaRPr lang="en-US" dirty="0"/>
          </a:p>
        </p:txBody>
      </p:sp>
      <p:sp>
        <p:nvSpPr>
          <p:cNvPr id="3" name="TextBox 2"/>
          <p:cNvSpPr txBox="1"/>
          <p:nvPr/>
        </p:nvSpPr>
        <p:spPr>
          <a:xfrm>
            <a:off x="1464731" y="1888233"/>
            <a:ext cx="9015166" cy="4098535"/>
          </a:xfrm>
          <a:prstGeom prst="rect">
            <a:avLst/>
          </a:prstGeom>
          <a:noFill/>
        </p:spPr>
        <p:txBody>
          <a:bodyPr wrap="square" lIns="0" tIns="0" rIns="0" bIns="0" rtlCol="0">
            <a:spAutoFit/>
          </a:bodyPr>
          <a:lstStyle/>
          <a:p>
            <a:pPr algn="ctr"/>
            <a:r>
              <a:rPr lang="en-US" sz="3264" u="sng" dirty="0">
                <a:solidFill>
                  <a:schemeClr val="tx2">
                    <a:lumMod val="75000"/>
                  </a:schemeClr>
                </a:solidFill>
                <a:latin typeface="Segoe UI Light" pitchFamily="34" charset="0"/>
              </a:rPr>
              <a:t>Merchant Proceeds</a:t>
            </a:r>
          </a:p>
          <a:p>
            <a:r>
              <a:rPr lang="en-US" sz="3264" dirty="0">
                <a:solidFill>
                  <a:schemeClr val="tx2">
                    <a:lumMod val="75000"/>
                  </a:schemeClr>
                </a:solidFill>
                <a:latin typeface="Segoe UI Light" pitchFamily="34" charset="0"/>
              </a:rPr>
              <a:t>Merchant can receive a bundled  “discount” on </a:t>
            </a:r>
            <a:br>
              <a:rPr lang="en-US" sz="3264" dirty="0">
                <a:solidFill>
                  <a:schemeClr val="tx2">
                    <a:lumMod val="75000"/>
                  </a:schemeClr>
                </a:solidFill>
                <a:latin typeface="Segoe UI Light" pitchFamily="34" charset="0"/>
              </a:rPr>
            </a:br>
            <a:r>
              <a:rPr lang="en-US" sz="3264" dirty="0">
                <a:solidFill>
                  <a:schemeClr val="tx2">
                    <a:lumMod val="75000"/>
                  </a:schemeClr>
                </a:solidFill>
                <a:latin typeface="Segoe UI Light" pitchFamily="34" charset="0"/>
              </a:rPr>
              <a:t>the value of the transaction amount (e.g. 2.50%) </a:t>
            </a:r>
            <a:br>
              <a:rPr lang="en-US" sz="3264" dirty="0">
                <a:solidFill>
                  <a:schemeClr val="tx2">
                    <a:lumMod val="75000"/>
                  </a:schemeClr>
                </a:solidFill>
                <a:latin typeface="Segoe UI Light" pitchFamily="34" charset="0"/>
              </a:rPr>
            </a:br>
            <a:r>
              <a:rPr lang="en-US" sz="3264" dirty="0">
                <a:solidFill>
                  <a:schemeClr val="tx2">
                    <a:lumMod val="75000"/>
                  </a:schemeClr>
                </a:solidFill>
                <a:latin typeface="Segoe UI Light" pitchFamily="34" charset="0"/>
              </a:rPr>
              <a:t>or it can pay all VI/MC and issuer fees as a “pass-</a:t>
            </a:r>
            <a:br>
              <a:rPr lang="en-US" sz="3264" dirty="0">
                <a:solidFill>
                  <a:schemeClr val="tx2">
                    <a:lumMod val="75000"/>
                  </a:schemeClr>
                </a:solidFill>
                <a:latin typeface="Segoe UI Light" pitchFamily="34" charset="0"/>
              </a:rPr>
            </a:br>
            <a:r>
              <a:rPr lang="en-US" sz="3264" dirty="0">
                <a:solidFill>
                  <a:schemeClr val="tx2">
                    <a:lumMod val="75000"/>
                  </a:schemeClr>
                </a:solidFill>
                <a:latin typeface="Segoe UI Light" pitchFamily="34" charset="0"/>
              </a:rPr>
              <a:t>through” and pay separate acquirer fees </a:t>
            </a:r>
            <a:br>
              <a:rPr lang="en-US" sz="3264" dirty="0">
                <a:solidFill>
                  <a:schemeClr val="tx2">
                    <a:lumMod val="75000"/>
                  </a:schemeClr>
                </a:solidFill>
                <a:latin typeface="Segoe UI Light" pitchFamily="34" charset="0"/>
              </a:rPr>
            </a:br>
            <a:r>
              <a:rPr lang="en-US" sz="3264" dirty="0">
                <a:solidFill>
                  <a:schemeClr val="tx2">
                    <a:lumMod val="75000"/>
                  </a:schemeClr>
                </a:solidFill>
                <a:latin typeface="Segoe UI Light" pitchFamily="34" charset="0"/>
              </a:rPr>
              <a:t>(e.g. 10¢ per transaction as in this example) for</a:t>
            </a:r>
            <a:br>
              <a:rPr lang="en-US" sz="3264" dirty="0">
                <a:solidFill>
                  <a:schemeClr val="tx2">
                    <a:lumMod val="75000"/>
                  </a:schemeClr>
                </a:solidFill>
                <a:latin typeface="Segoe UI Light" pitchFamily="34" charset="0"/>
              </a:rPr>
            </a:br>
            <a:r>
              <a:rPr lang="en-US" sz="3264" dirty="0">
                <a:solidFill>
                  <a:schemeClr val="tx2">
                    <a:lumMod val="75000"/>
                  </a:schemeClr>
                </a:solidFill>
                <a:latin typeface="Segoe UI Light" pitchFamily="34" charset="0"/>
              </a:rPr>
              <a:t>a net total fee of $2.28 on a $100 transaction or </a:t>
            </a:r>
          </a:p>
          <a:p>
            <a:r>
              <a:rPr lang="en-US" sz="3264" dirty="0">
                <a:solidFill>
                  <a:schemeClr val="tx2">
                    <a:lumMod val="75000"/>
                  </a:schemeClr>
                </a:solidFill>
                <a:latin typeface="Segoe UI Light" pitchFamily="34" charset="0"/>
              </a:rPr>
              <a:t>an effective cost of payments of 2.28%</a:t>
            </a:r>
          </a:p>
        </p:txBody>
      </p:sp>
    </p:spTree>
    <p:extLst>
      <p:ext uri="{BB962C8B-B14F-4D97-AF65-F5344CB8AC3E}">
        <p14:creationId xmlns:p14="http://schemas.microsoft.com/office/powerpoint/2010/main" val="3912777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Payment Card Types</a:t>
            </a:r>
            <a:endParaRPr lang="en-US" dirty="0"/>
          </a:p>
        </p:txBody>
      </p:sp>
    </p:spTree>
    <p:extLst>
      <p:ext uri="{BB962C8B-B14F-4D97-AF65-F5344CB8AC3E}">
        <p14:creationId xmlns:p14="http://schemas.microsoft.com/office/powerpoint/2010/main" val="146657984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p:cNvSpPr>
            <a:spLocks noGrp="1"/>
          </p:cNvSpPr>
          <p:nvPr>
            <p:ph type="body" sz="quarter" idx="10"/>
          </p:nvPr>
        </p:nvSpPr>
        <p:spPr>
          <a:xfrm>
            <a:off x="285276" y="1868368"/>
            <a:ext cx="5486399" cy="4598182"/>
          </a:xfrm>
        </p:spPr>
        <p:txBody>
          <a:bodyPr/>
          <a:lstStyle/>
          <a:p>
            <a:r>
              <a:rPr lang="en-US" sz="2800" dirty="0" smtClean="0">
                <a:solidFill>
                  <a:schemeClr val="tx1">
                    <a:lumMod val="75000"/>
                  </a:schemeClr>
                </a:solidFill>
              </a:rPr>
              <a:t>Which payment brand has the most number of payment cards worldwide?</a:t>
            </a:r>
          </a:p>
          <a:p>
            <a:r>
              <a:rPr lang="en-US" sz="2800" dirty="0" smtClean="0">
                <a:solidFill>
                  <a:schemeClr val="tx1">
                    <a:lumMod val="75000"/>
                  </a:schemeClr>
                </a:solidFill>
              </a:rPr>
              <a:t>A.         American Express</a:t>
            </a:r>
          </a:p>
          <a:p>
            <a:r>
              <a:rPr lang="en-US" sz="2800" dirty="0" smtClean="0">
                <a:solidFill>
                  <a:schemeClr val="tx1">
                    <a:lumMod val="75000"/>
                  </a:schemeClr>
                </a:solidFill>
              </a:rPr>
              <a:t>B.         China </a:t>
            </a:r>
            <a:r>
              <a:rPr lang="en-US" sz="2800" dirty="0">
                <a:solidFill>
                  <a:schemeClr val="tx1">
                    <a:lumMod val="75000"/>
                  </a:schemeClr>
                </a:solidFill>
              </a:rPr>
              <a:t>Union </a:t>
            </a:r>
            <a:r>
              <a:rPr lang="en-US" sz="2800" dirty="0" smtClean="0">
                <a:solidFill>
                  <a:schemeClr val="tx1">
                    <a:lumMod val="75000"/>
                  </a:schemeClr>
                </a:solidFill>
              </a:rPr>
              <a:t>Pay</a:t>
            </a:r>
          </a:p>
          <a:p>
            <a:r>
              <a:rPr lang="en-US" sz="2800" dirty="0" smtClean="0">
                <a:solidFill>
                  <a:schemeClr val="tx1">
                    <a:lumMod val="75000"/>
                  </a:schemeClr>
                </a:solidFill>
              </a:rPr>
              <a:t>C.         Diners Club</a:t>
            </a:r>
          </a:p>
          <a:p>
            <a:r>
              <a:rPr lang="en-US" sz="2800" dirty="0" smtClean="0">
                <a:solidFill>
                  <a:schemeClr val="tx1">
                    <a:lumMod val="75000"/>
                  </a:schemeClr>
                </a:solidFill>
              </a:rPr>
              <a:t>D.         JCB</a:t>
            </a:r>
            <a:endParaRPr lang="en-US" sz="2800" dirty="0">
              <a:solidFill>
                <a:schemeClr val="tx1">
                  <a:lumMod val="75000"/>
                </a:schemeClr>
              </a:solidFill>
            </a:endParaRPr>
          </a:p>
          <a:p>
            <a:r>
              <a:rPr lang="en-US" sz="2800" dirty="0" smtClean="0">
                <a:solidFill>
                  <a:schemeClr val="tx1">
                    <a:lumMod val="75000"/>
                  </a:schemeClr>
                </a:solidFill>
              </a:rPr>
              <a:t>E.         MasterCard</a:t>
            </a:r>
          </a:p>
          <a:p>
            <a:r>
              <a:rPr lang="en-US" sz="2800" dirty="0" smtClean="0">
                <a:solidFill>
                  <a:schemeClr val="tx1">
                    <a:lumMod val="75000"/>
                  </a:schemeClr>
                </a:solidFill>
              </a:rPr>
              <a:t>F.          Visa</a:t>
            </a:r>
            <a:endParaRPr lang="en-US" sz="2800" dirty="0">
              <a:solidFill>
                <a:schemeClr val="tx1">
                  <a:lumMod val="75000"/>
                </a:schemeClr>
              </a:solidFill>
            </a:endParaRPr>
          </a:p>
        </p:txBody>
      </p:sp>
      <p:sp>
        <p:nvSpPr>
          <p:cNvPr id="3" name="Title 2"/>
          <p:cNvSpPr>
            <a:spLocks noGrp="1"/>
          </p:cNvSpPr>
          <p:nvPr>
            <p:ph type="title"/>
          </p:nvPr>
        </p:nvSpPr>
        <p:spPr/>
        <p:txBody>
          <a:bodyPr/>
          <a:lstStyle/>
          <a:p>
            <a:r>
              <a:rPr lang="en-US" dirty="0" smtClean="0"/>
              <a:t>Quick Knowledge Test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97" y="6012597"/>
            <a:ext cx="701099" cy="22840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80" y="3257781"/>
            <a:ext cx="402332" cy="40233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97" y="3806415"/>
            <a:ext cx="527699" cy="3377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613" y="4886265"/>
            <a:ext cx="439667" cy="33828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390" y="5434899"/>
            <a:ext cx="554113" cy="332468"/>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b="4445"/>
          <a:stretch/>
        </p:blipFill>
        <p:spPr>
          <a:xfrm>
            <a:off x="7041188" y="388336"/>
            <a:ext cx="4207054" cy="6253399"/>
          </a:xfrm>
          <a:prstGeom prst="rect">
            <a:avLst/>
          </a:prstGeom>
        </p:spPr>
      </p:pic>
      <p:sp>
        <p:nvSpPr>
          <p:cNvPr id="15" name="Rectangle 14"/>
          <p:cNvSpPr/>
          <p:nvPr/>
        </p:nvSpPr>
        <p:spPr bwMode="auto">
          <a:xfrm>
            <a:off x="274702" y="3701907"/>
            <a:ext cx="4114755" cy="548634"/>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7269403" y="1910899"/>
            <a:ext cx="1246895" cy="274317"/>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8" name="Elbow Connector 17"/>
          <p:cNvCxnSpPr>
            <a:stCxn id="15" idx="3"/>
            <a:endCxn id="16" idx="1"/>
          </p:cNvCxnSpPr>
          <p:nvPr/>
        </p:nvCxnSpPr>
        <p:spPr>
          <a:xfrm flipV="1">
            <a:off x="4389457" y="2048058"/>
            <a:ext cx="2879946" cy="1928166"/>
          </a:xfrm>
          <a:prstGeom prst="bentConnector3">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2627" y="479775"/>
            <a:ext cx="4023316" cy="6112883"/>
          </a:xfrm>
          <a:prstGeom prst="rect">
            <a:avLst/>
          </a:prstGeom>
        </p:spPr>
      </p:pic>
      <p:sp>
        <p:nvSpPr>
          <p:cNvPr id="26" name="Rectangle 25"/>
          <p:cNvSpPr/>
          <p:nvPr/>
        </p:nvSpPr>
        <p:spPr bwMode="auto">
          <a:xfrm>
            <a:off x="7326933" y="1306257"/>
            <a:ext cx="822951" cy="5120584"/>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8869968" y="1485604"/>
            <a:ext cx="822951" cy="365756"/>
          </a:xfrm>
          <a:prstGeom prst="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84261" y="4328028"/>
            <a:ext cx="599113" cy="411359"/>
          </a:xfrm>
          <a:prstGeom prst="rect">
            <a:avLst/>
          </a:prstGeom>
        </p:spPr>
      </p:pic>
    </p:spTree>
    <p:extLst>
      <p:ext uri="{BB962C8B-B14F-4D97-AF65-F5344CB8AC3E}">
        <p14:creationId xmlns:p14="http://schemas.microsoft.com/office/powerpoint/2010/main" val="2230460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xEl>
                                              <p:pRg st="2" end="2"/>
                                            </p:txEl>
                                          </p:spTgt>
                                        </p:tgtEl>
                                        <p:attrNameLst>
                                          <p:attrName>style.visibility</p:attrName>
                                        </p:attrNameLst>
                                      </p:cBhvr>
                                      <p:to>
                                        <p:strVal val="visible"/>
                                      </p:to>
                                    </p:set>
                                    <p:animEffect transition="in" filter="fade">
                                      <p:cBhvr>
                                        <p:cTn id="20" dur="500"/>
                                        <p:tgtEl>
                                          <p:spTgt spid="20">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500"/>
                                        <p:tgtEl>
                                          <p:spTgt spid="20">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xEl>
                                              <p:pRg st="4" end="4"/>
                                            </p:txEl>
                                          </p:spTgt>
                                        </p:tgtEl>
                                        <p:attrNameLst>
                                          <p:attrName>style.visibility</p:attrName>
                                        </p:attrNameLst>
                                      </p:cBhvr>
                                      <p:to>
                                        <p:strVal val="visible"/>
                                      </p:to>
                                    </p:set>
                                    <p:animEffect transition="in" filter="fade">
                                      <p:cBhvr>
                                        <p:cTn id="36" dur="500"/>
                                        <p:tgtEl>
                                          <p:spTgt spid="20">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xEl>
                                              <p:pRg st="5" end="5"/>
                                            </p:txEl>
                                          </p:spTgt>
                                        </p:tgtEl>
                                        <p:attrNameLst>
                                          <p:attrName>style.visibility</p:attrName>
                                        </p:attrNameLst>
                                      </p:cBhvr>
                                      <p:to>
                                        <p:strVal val="visible"/>
                                      </p:to>
                                    </p:set>
                                    <p:animEffect transition="in" filter="fade">
                                      <p:cBhvr>
                                        <p:cTn id="44" dur="500"/>
                                        <p:tgtEl>
                                          <p:spTgt spid="20">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xEl>
                                              <p:pRg st="6" end="6"/>
                                            </p:txEl>
                                          </p:spTgt>
                                        </p:tgtEl>
                                        <p:attrNameLst>
                                          <p:attrName>style.visibility</p:attrName>
                                        </p:attrNameLst>
                                      </p:cBhvr>
                                      <p:to>
                                        <p:strVal val="visible"/>
                                      </p:to>
                                    </p:set>
                                    <p:animEffect transition="in" filter="fade">
                                      <p:cBhvr>
                                        <p:cTn id="52" dur="500"/>
                                        <p:tgtEl>
                                          <p:spTgt spid="20">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par>
                          <p:cTn id="61" fill="hold">
                            <p:stCondLst>
                              <p:cond delay="500"/>
                            </p:stCondLst>
                            <p:childTnLst>
                              <p:par>
                                <p:cTn id="62" presetID="22" presetClass="entr" presetSubtype="4"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500"/>
                                        <p:tgtEl>
                                          <p:spTgt spid="22"/>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childTnLst>
                          </p:cTn>
                        </p:par>
                        <p:par>
                          <p:cTn id="95" fill="hold">
                            <p:stCondLst>
                              <p:cond delay="1000"/>
                            </p:stCondLst>
                            <p:childTnLst>
                              <p:par>
                                <p:cTn id="96" presetID="10" presetClass="entr" presetSubtype="0" fill="hold" grpId="0" nodeType="after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15" grpId="0" animBg="1"/>
      <p:bldP spid="15" grpId="1" animBg="1"/>
      <p:bldP spid="16" grpId="0" animBg="1"/>
      <p:bldP spid="16" grpId="1"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Credit/Debit Card Processing by CP</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54848" y="1157893"/>
            <a:ext cx="9326778" cy="5448295"/>
          </a:xfrm>
          <a:prstGeom prst="rect">
            <a:avLst/>
          </a:prstGeom>
        </p:spPr>
      </p:pic>
    </p:spTree>
    <p:extLst>
      <p:ext uri="{BB962C8B-B14F-4D97-AF65-F5344CB8AC3E}">
        <p14:creationId xmlns:p14="http://schemas.microsoft.com/office/powerpoint/2010/main" val="172196088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57581" y="1119848"/>
            <a:ext cx="5303462" cy="5394901"/>
          </a:xfrm>
          <a:prstGeom prst="rect">
            <a:avLst/>
          </a:prstGeom>
          <a:noFill/>
          <a:ln>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p:txBody>
          <a:bodyPr/>
          <a:lstStyle/>
          <a:p>
            <a:r>
              <a:rPr lang="en-US" dirty="0" smtClean="0"/>
              <a:t>General Purpose vs. Local Payment Cards</a:t>
            </a:r>
            <a:endParaRPr lang="en-US" dirty="0"/>
          </a:p>
        </p:txBody>
      </p:sp>
      <p:sp>
        <p:nvSpPr>
          <p:cNvPr id="5" name="Text Placeholder 4"/>
          <p:cNvSpPr>
            <a:spLocks noGrp="1"/>
          </p:cNvSpPr>
          <p:nvPr>
            <p:ph type="body" sz="quarter" idx="10"/>
          </p:nvPr>
        </p:nvSpPr>
        <p:spPr>
          <a:xfrm>
            <a:off x="457580" y="1212849"/>
            <a:ext cx="5303458" cy="4179606"/>
          </a:xfrm>
        </p:spPr>
        <p:txBody>
          <a:bodyPr/>
          <a:lstStyle/>
          <a:p>
            <a:pPr marL="0" indent="0">
              <a:buNone/>
            </a:pPr>
            <a:r>
              <a:rPr lang="en-US" sz="2800" b="1" dirty="0" smtClean="0"/>
              <a:t>General Purpose Cards</a:t>
            </a:r>
            <a:endParaRPr lang="en-US" sz="2800" b="1" dirty="0" smtClean="0">
              <a:solidFill>
                <a:schemeClr val="tx1">
                  <a:lumMod val="75000"/>
                </a:schemeClr>
              </a:solidFill>
            </a:endParaRPr>
          </a:p>
          <a:p>
            <a:pPr>
              <a:buClr>
                <a:schemeClr val="tx1"/>
              </a:buClr>
            </a:pPr>
            <a:r>
              <a:rPr lang="en-US" sz="2400" dirty="0" smtClean="0">
                <a:solidFill>
                  <a:schemeClr val="tx1">
                    <a:lumMod val="75000"/>
                  </a:schemeClr>
                </a:solidFill>
              </a:rPr>
              <a:t>Global </a:t>
            </a:r>
            <a:r>
              <a:rPr lang="en-US" sz="2400" dirty="0">
                <a:solidFill>
                  <a:schemeClr val="tx1">
                    <a:lumMod val="75000"/>
                  </a:schemeClr>
                </a:solidFill>
              </a:rPr>
              <a:t>acceptance – cards can be used almost anywhere</a:t>
            </a:r>
          </a:p>
          <a:p>
            <a:pPr>
              <a:buClr>
                <a:schemeClr val="tx1"/>
              </a:buClr>
            </a:pPr>
            <a:r>
              <a:rPr lang="en-US" sz="2400" dirty="0">
                <a:solidFill>
                  <a:schemeClr val="tx1">
                    <a:lumMod val="75000"/>
                  </a:schemeClr>
                </a:solidFill>
              </a:rPr>
              <a:t>Transactions can be performed in multiple currencies</a:t>
            </a:r>
          </a:p>
          <a:p>
            <a:pPr>
              <a:buClr>
                <a:schemeClr val="tx1"/>
              </a:buClr>
            </a:pPr>
            <a:r>
              <a:rPr lang="en-US" sz="2400" dirty="0">
                <a:solidFill>
                  <a:schemeClr val="tx1">
                    <a:lumMod val="75000"/>
                  </a:schemeClr>
                </a:solidFill>
              </a:rPr>
              <a:t>Cards can be credit and debit cards depending on the account type being accessed</a:t>
            </a:r>
          </a:p>
          <a:p>
            <a:pPr>
              <a:buClr>
                <a:schemeClr val="tx1"/>
              </a:buClr>
            </a:pPr>
            <a:r>
              <a:rPr lang="en-US" sz="2400" dirty="0">
                <a:solidFill>
                  <a:schemeClr val="tx1">
                    <a:lumMod val="75000"/>
                  </a:schemeClr>
                </a:solidFill>
              </a:rPr>
              <a:t>Typically Support Recurring </a:t>
            </a:r>
            <a:r>
              <a:rPr lang="en-US" sz="2400" dirty="0" smtClean="0">
                <a:solidFill>
                  <a:schemeClr val="tx1">
                    <a:lumMod val="75000"/>
                  </a:schemeClr>
                </a:solidFill>
              </a:rPr>
              <a:t>Payments</a:t>
            </a:r>
            <a:endParaRPr lang="en-US" sz="2400" dirty="0">
              <a:solidFill>
                <a:schemeClr val="tx1">
                  <a:lumMod val="75000"/>
                </a:schemeClr>
              </a:solidFill>
            </a:endParaRPr>
          </a:p>
        </p:txBody>
      </p:sp>
      <p:sp>
        <p:nvSpPr>
          <p:cNvPr id="6" name="Text Placeholder 5"/>
          <p:cNvSpPr>
            <a:spLocks noGrp="1"/>
          </p:cNvSpPr>
          <p:nvPr>
            <p:ph type="body" sz="quarter" idx="11"/>
          </p:nvPr>
        </p:nvSpPr>
        <p:spPr>
          <a:xfrm>
            <a:off x="6766872" y="1212849"/>
            <a:ext cx="5303462" cy="3028521"/>
          </a:xfrm>
        </p:spPr>
        <p:txBody>
          <a:bodyPr/>
          <a:lstStyle/>
          <a:p>
            <a:pPr marL="0" indent="0">
              <a:buNone/>
            </a:pPr>
            <a:r>
              <a:rPr lang="en-US" sz="2800" b="1" dirty="0" smtClean="0"/>
              <a:t>Local Payment Cards</a:t>
            </a:r>
          </a:p>
          <a:p>
            <a:pPr>
              <a:buClr>
                <a:schemeClr val="tx1"/>
              </a:buClr>
            </a:pPr>
            <a:r>
              <a:rPr lang="en-US" sz="2400" dirty="0" smtClean="0">
                <a:solidFill>
                  <a:schemeClr val="tx1"/>
                </a:solidFill>
              </a:rPr>
              <a:t>Cards </a:t>
            </a:r>
            <a:r>
              <a:rPr lang="en-US" sz="2400" dirty="0">
                <a:solidFill>
                  <a:schemeClr val="tx1"/>
                </a:solidFill>
              </a:rPr>
              <a:t>can mainly be used </a:t>
            </a:r>
            <a:r>
              <a:rPr lang="en-US" sz="2400" dirty="0" smtClean="0">
                <a:solidFill>
                  <a:schemeClr val="tx1"/>
                </a:solidFill>
              </a:rPr>
              <a:t/>
            </a:r>
            <a:br>
              <a:rPr lang="en-US" sz="2400" dirty="0" smtClean="0">
                <a:solidFill>
                  <a:schemeClr val="tx1"/>
                </a:solidFill>
              </a:rPr>
            </a:br>
            <a:r>
              <a:rPr lang="en-US" sz="2400" dirty="0" smtClean="0">
                <a:solidFill>
                  <a:schemeClr val="tx1"/>
                </a:solidFill>
              </a:rPr>
              <a:t>in </a:t>
            </a:r>
            <a:r>
              <a:rPr lang="en-US" sz="2400" dirty="0">
                <a:solidFill>
                  <a:schemeClr val="tx1"/>
                </a:solidFill>
              </a:rPr>
              <a:t>the country of issuance</a:t>
            </a:r>
          </a:p>
          <a:p>
            <a:pPr>
              <a:buClr>
                <a:schemeClr val="tx1"/>
              </a:buClr>
            </a:pPr>
            <a:r>
              <a:rPr lang="en-US" sz="2400" dirty="0">
                <a:solidFill>
                  <a:schemeClr val="tx1"/>
                </a:solidFill>
              </a:rPr>
              <a:t>Generally support only </a:t>
            </a:r>
            <a:r>
              <a:rPr lang="en-US" sz="2400" dirty="0" smtClean="0">
                <a:solidFill>
                  <a:schemeClr val="tx1"/>
                </a:solidFill>
              </a:rPr>
              <a:t/>
            </a:r>
            <a:br>
              <a:rPr lang="en-US" sz="2400" dirty="0" smtClean="0">
                <a:solidFill>
                  <a:schemeClr val="tx1"/>
                </a:solidFill>
              </a:rPr>
            </a:br>
            <a:r>
              <a:rPr lang="en-US" sz="2400" dirty="0" smtClean="0">
                <a:solidFill>
                  <a:schemeClr val="tx1"/>
                </a:solidFill>
              </a:rPr>
              <a:t>one </a:t>
            </a:r>
            <a:r>
              <a:rPr lang="en-US" sz="2400" dirty="0">
                <a:solidFill>
                  <a:schemeClr val="tx1"/>
                </a:solidFill>
              </a:rPr>
              <a:t>currency</a:t>
            </a:r>
          </a:p>
          <a:p>
            <a:pPr>
              <a:buClr>
                <a:schemeClr val="tx1"/>
              </a:buClr>
            </a:pPr>
            <a:r>
              <a:rPr lang="en-US" sz="2400" dirty="0">
                <a:solidFill>
                  <a:schemeClr val="tx1"/>
                </a:solidFill>
              </a:rPr>
              <a:t>Most cards are debit cards </a:t>
            </a:r>
            <a:r>
              <a:rPr lang="en-US" sz="2400" dirty="0" smtClean="0">
                <a:solidFill>
                  <a:schemeClr val="tx1"/>
                </a:solidFill>
              </a:rPr>
              <a:t/>
            </a:r>
            <a:br>
              <a:rPr lang="en-US" sz="2400" dirty="0" smtClean="0">
                <a:solidFill>
                  <a:schemeClr val="tx1"/>
                </a:solidFill>
              </a:rPr>
            </a:br>
            <a:r>
              <a:rPr lang="en-US" sz="2400" dirty="0" smtClean="0">
                <a:solidFill>
                  <a:schemeClr val="tx1"/>
                </a:solidFill>
              </a:rPr>
              <a:t>(</a:t>
            </a:r>
            <a:r>
              <a:rPr lang="en-US" sz="2400" dirty="0">
                <a:solidFill>
                  <a:schemeClr val="tx1"/>
                </a:solidFill>
              </a:rPr>
              <a:t>i.e. tied to a deposit account</a:t>
            </a:r>
            <a:r>
              <a:rPr lang="en-US" sz="2400" dirty="0" smtClean="0">
                <a:solidFill>
                  <a:schemeClr val="tx1"/>
                </a:solidFill>
              </a:rPr>
              <a:t>)</a:t>
            </a:r>
            <a:endParaRPr lang="en-US" sz="2400" dirty="0">
              <a:solidFill>
                <a:schemeClr val="tx1"/>
              </a:solidFill>
            </a:endParaRPr>
          </a:p>
        </p:txBody>
      </p:sp>
      <p:sp>
        <p:nvSpPr>
          <p:cNvPr id="8" name="Rectangle 7"/>
          <p:cNvSpPr/>
          <p:nvPr/>
        </p:nvSpPr>
        <p:spPr bwMode="auto">
          <a:xfrm>
            <a:off x="6766871" y="1119848"/>
            <a:ext cx="5303462" cy="5394901"/>
          </a:xfrm>
          <a:prstGeom prst="rect">
            <a:avLst/>
          </a:prstGeom>
          <a:noFill/>
          <a:ln>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139" y="5451622"/>
            <a:ext cx="1409757" cy="45927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97" y="5406938"/>
            <a:ext cx="548640" cy="54864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969" y="5903937"/>
            <a:ext cx="765811" cy="49011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7799" y="5396399"/>
            <a:ext cx="740473" cy="56971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2189" y="5874676"/>
            <a:ext cx="914400" cy="548640"/>
          </a:xfrm>
          <a:prstGeom prst="rect">
            <a:avLst/>
          </a:prstGeom>
        </p:spPr>
      </p:pic>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32992" y="4638977"/>
            <a:ext cx="640073" cy="674676"/>
          </a:xfrm>
          <a:prstGeom prst="rect">
            <a:avLst/>
          </a:prstGeom>
          <a:noFill/>
          <a:ln w="9525">
            <a:noFill/>
            <a:miter lim="800000"/>
            <a:headEnd/>
            <a:tailEnd/>
          </a:ln>
          <a:effectLst/>
        </p:spPr>
      </p:pic>
      <p:pic>
        <p:nvPicPr>
          <p:cNvPr id="15" name="Picture 8" descr="INTERAC_Online_E2HL_we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4504" y="4628208"/>
            <a:ext cx="687562" cy="696214"/>
          </a:xfrm>
          <a:prstGeom prst="rect">
            <a:avLst/>
          </a:prstGeom>
          <a:noFill/>
          <a:ln w="9525">
            <a:noFill/>
            <a:miter lim="800000"/>
            <a:headEnd/>
            <a:tailEnd/>
          </a:ln>
        </p:spPr>
      </p:pic>
      <p:pic>
        <p:nvPicPr>
          <p:cNvPr id="16" name="Picture 9" descr="CB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3546" y="5585939"/>
            <a:ext cx="901557" cy="664151"/>
          </a:xfrm>
          <a:prstGeom prst="rect">
            <a:avLst/>
          </a:prstGeom>
          <a:noFill/>
        </p:spPr>
      </p:pic>
      <p:pic>
        <p:nvPicPr>
          <p:cNvPr id="17" name="Picture 2" descr="http://t1.gstatic.com/images?q=tbn:Q-nVhHZ74qgDvM:">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9749" y="4626589"/>
            <a:ext cx="1246306" cy="699453"/>
          </a:xfrm>
          <a:prstGeom prst="rect">
            <a:avLst/>
          </a:prstGeom>
          <a:noFill/>
        </p:spPr>
      </p:pic>
      <p:pic>
        <p:nvPicPr>
          <p:cNvPr id="18" name="Picture 45" descr="HOME">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24843" y="5615203"/>
            <a:ext cx="640073" cy="605622"/>
          </a:xfrm>
          <a:prstGeom prst="rect">
            <a:avLst/>
          </a:prstGeom>
          <a:noFill/>
        </p:spPr>
      </p:pic>
      <p:pic>
        <p:nvPicPr>
          <p:cNvPr id="19" name="Picture 4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35444" y="5597978"/>
            <a:ext cx="1918553" cy="640073"/>
          </a:xfrm>
          <a:prstGeom prst="rect">
            <a:avLst/>
          </a:prstGeom>
          <a:noFill/>
          <a:ln w="9525">
            <a:noFill/>
            <a:miter lim="800000"/>
            <a:headEnd/>
            <a:tailEnd/>
          </a:ln>
          <a:effectLst/>
        </p:spPr>
      </p:pic>
      <p:pic>
        <p:nvPicPr>
          <p:cNvPr id="20" name="Picture 4" descr="http://t2.gstatic.com/images?q=tbn:vlJ-rcjkoi6rNM:">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71878" y="5575245"/>
            <a:ext cx="1087936" cy="685538"/>
          </a:xfrm>
          <a:prstGeom prst="rect">
            <a:avLst/>
          </a:prstGeom>
          <a:noFill/>
        </p:spPr>
      </p:pic>
      <p:pic>
        <p:nvPicPr>
          <p:cNvPr id="21"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07637" y="4693144"/>
            <a:ext cx="1857272" cy="56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4185243" y="1130481"/>
            <a:ext cx="4136092" cy="5394902"/>
            <a:chOff x="3383628" y="1672740"/>
            <a:chExt cx="5669218" cy="7400449"/>
          </a:xfrm>
        </p:grpSpPr>
        <p:pic>
          <p:nvPicPr>
            <p:cNvPr id="23" name="Picture 22"/>
            <p:cNvPicPr>
              <a:picLocks noChangeAspect="1"/>
            </p:cNvPicPr>
            <p:nvPr/>
          </p:nvPicPr>
          <p:blipFill rotWithShape="1">
            <a:blip r:embed="rId18">
              <a:extLst>
                <a:ext uri="{28A0092B-C50C-407E-A947-70E740481C1C}">
                  <a14:useLocalDpi xmlns:a14="http://schemas.microsoft.com/office/drawing/2010/main" val="0"/>
                </a:ext>
              </a:extLst>
            </a:blip>
            <a:srcRect/>
            <a:stretch/>
          </p:blipFill>
          <p:spPr>
            <a:xfrm>
              <a:off x="3383628" y="1672740"/>
              <a:ext cx="5669218" cy="538836"/>
            </a:xfrm>
            <a:prstGeom prst="rect">
              <a:avLst/>
            </a:prstGeom>
          </p:spPr>
        </p:pic>
        <p:pic>
          <p:nvPicPr>
            <p:cNvPr id="22" name="Picture 21"/>
            <p:cNvPicPr>
              <a:picLocks noChangeAspect="1"/>
            </p:cNvPicPr>
            <p:nvPr/>
          </p:nvPicPr>
          <p:blipFill rotWithShape="1">
            <a:blip r:embed="rId19">
              <a:extLst>
                <a:ext uri="{28A0092B-C50C-407E-A947-70E740481C1C}">
                  <a14:useLocalDpi xmlns:a14="http://schemas.microsoft.com/office/drawing/2010/main" val="0"/>
                </a:ext>
              </a:extLst>
            </a:blip>
            <a:srcRect/>
            <a:stretch/>
          </p:blipFill>
          <p:spPr>
            <a:xfrm>
              <a:off x="3383628" y="2190307"/>
              <a:ext cx="5669218" cy="6882882"/>
            </a:xfrm>
            <a:prstGeom prst="rect">
              <a:avLst/>
            </a:prstGeom>
          </p:spPr>
        </p:pic>
      </p:grpSp>
      <p:pic>
        <p:nvPicPr>
          <p:cNvPr id="26" name="Picture 25"/>
          <p:cNvPicPr>
            <a:picLocks noChangeAspect="1"/>
          </p:cNvPicPr>
          <p:nvPr/>
        </p:nvPicPr>
        <p:blipFill rotWithShape="1">
          <a:blip r:embed="rId20">
            <a:extLst>
              <a:ext uri="{28A0092B-C50C-407E-A947-70E740481C1C}">
                <a14:useLocalDpi xmlns:a14="http://schemas.microsoft.com/office/drawing/2010/main" val="0"/>
              </a:ext>
            </a:extLst>
          </a:blip>
          <a:srcRect l="23264" t="14881" r="17206" b="35716"/>
          <a:stretch/>
        </p:blipFill>
        <p:spPr>
          <a:xfrm>
            <a:off x="5395286" y="2857189"/>
            <a:ext cx="1776208" cy="1329925"/>
          </a:xfrm>
          <a:prstGeom prst="rect">
            <a:avLst/>
          </a:prstGeom>
        </p:spPr>
      </p:pic>
    </p:spTree>
    <p:extLst>
      <p:ext uri="{BB962C8B-B14F-4D97-AF65-F5344CB8AC3E}">
        <p14:creationId xmlns:p14="http://schemas.microsoft.com/office/powerpoint/2010/main" val="1092878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Effect transition="in" filter="fade">
                                      <p:cBhvr>
                                        <p:cTn id="61" dur="500"/>
                                        <p:tgtEl>
                                          <p:spTgt spid="6">
                                            <p:txEl>
                                              <p:pRg st="0" end="0"/>
                                            </p:txEl>
                                          </p:spTgt>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6">
                                            <p:txEl>
                                              <p:pRg st="1" end="1"/>
                                            </p:txEl>
                                          </p:spTgt>
                                        </p:tgtEl>
                                        <p:attrNameLst>
                                          <p:attrName>style.visibility</p:attrName>
                                        </p:attrNameLst>
                                      </p:cBhvr>
                                      <p:to>
                                        <p:strVal val="visible"/>
                                      </p:to>
                                    </p:set>
                                    <p:animEffect transition="in" filter="fade">
                                      <p:cBhvr>
                                        <p:cTn id="65" dur="500"/>
                                        <p:tgtEl>
                                          <p:spTgt spid="6">
                                            <p:txEl>
                                              <p:pRg st="1" end="1"/>
                                            </p:txEl>
                                          </p:spTgt>
                                        </p:tgtEl>
                                      </p:cBhvr>
                                    </p:animEffect>
                                  </p:childTnLst>
                                </p:cTn>
                              </p:par>
                            </p:childTnLst>
                          </p:cTn>
                        </p:par>
                        <p:par>
                          <p:cTn id="66" fill="hold">
                            <p:stCondLst>
                              <p:cond delay="1500"/>
                            </p:stCondLst>
                            <p:childTnLst>
                              <p:par>
                                <p:cTn id="67" presetID="10" presetClass="entr" presetSubtype="0" fill="hold" grpId="0" nodeType="afterEffect">
                                  <p:stCondLst>
                                    <p:cond delay="0"/>
                                  </p:stCondLst>
                                  <p:childTnLst>
                                    <p:set>
                                      <p:cBhvr>
                                        <p:cTn id="68" dur="1" fill="hold">
                                          <p:stCondLst>
                                            <p:cond delay="0"/>
                                          </p:stCondLst>
                                        </p:cTn>
                                        <p:tgtEl>
                                          <p:spTgt spid="6">
                                            <p:txEl>
                                              <p:pRg st="2" end="2"/>
                                            </p:txEl>
                                          </p:spTgt>
                                        </p:tgtEl>
                                        <p:attrNameLst>
                                          <p:attrName>style.visibility</p:attrName>
                                        </p:attrNameLst>
                                      </p:cBhvr>
                                      <p:to>
                                        <p:strVal val="visible"/>
                                      </p:to>
                                    </p:set>
                                    <p:animEffect transition="in" filter="fade">
                                      <p:cBhvr>
                                        <p:cTn id="69" dur="500"/>
                                        <p:tgtEl>
                                          <p:spTgt spid="6">
                                            <p:txEl>
                                              <p:pRg st="2" end="2"/>
                                            </p:txEl>
                                          </p:spTgt>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6">
                                            <p:txEl>
                                              <p:pRg st="3" end="3"/>
                                            </p:txEl>
                                          </p:spTgt>
                                        </p:tgtEl>
                                        <p:attrNameLst>
                                          <p:attrName>style.visibility</p:attrName>
                                        </p:attrNameLst>
                                      </p:cBhvr>
                                      <p:to>
                                        <p:strVal val="visible"/>
                                      </p:to>
                                    </p:set>
                                    <p:animEffect transition="in" filter="fade">
                                      <p:cBhvr>
                                        <p:cTn id="73" dur="500"/>
                                        <p:tgtEl>
                                          <p:spTgt spid="6">
                                            <p:txEl>
                                              <p:pRg st="3" end="3"/>
                                            </p:txEl>
                                          </p:spTgt>
                                        </p:tgtEl>
                                      </p:cBhvr>
                                    </p:animEffect>
                                  </p:childTnLst>
                                </p:cTn>
                              </p:par>
                            </p:childTnLst>
                          </p:cTn>
                        </p:par>
                        <p:par>
                          <p:cTn id="74" fill="hold">
                            <p:stCondLst>
                              <p:cond delay="2500"/>
                            </p:stCondLst>
                            <p:childTnLst>
                              <p:par>
                                <p:cTn id="75" presetID="10" presetClass="entr" presetSubtype="0" fill="hold"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10"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par>
                                <p:cTn id="87" presetID="10" presetClass="entr" presetSubtype="0" fill="hold"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childTnLst>
                                </p:cTn>
                              </p:par>
                              <p:par>
                                <p:cTn id="90" presetID="10"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par>
                                <p:cTn id="93" presetID="10" presetClass="entr" presetSubtype="0" fill="hold"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par>
                                <p:cTn id="96" presetID="10" presetClass="entr" presetSubtype="0" fill="hold"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uiExpand="1" build="p"/>
      <p:bldP spid="6" grpId="0" uiExpand="1" build="p"/>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91823" y="1354626"/>
            <a:ext cx="5943535" cy="3139321"/>
          </a:xfrm>
        </p:spPr>
        <p:txBody>
          <a:bodyPr/>
          <a:lstStyle/>
          <a:p>
            <a:pPr marL="0" indent="0">
              <a:buNone/>
            </a:pPr>
            <a:r>
              <a:rPr lang="en-US" sz="3600" b="1" dirty="0" smtClean="0">
                <a:solidFill>
                  <a:srgbClr val="0078D7"/>
                </a:solidFill>
              </a:rPr>
              <a:t>Other Cards </a:t>
            </a:r>
            <a:br>
              <a:rPr lang="en-US" sz="3600" b="1" dirty="0" smtClean="0">
                <a:solidFill>
                  <a:srgbClr val="0078D7"/>
                </a:solidFill>
              </a:rPr>
            </a:br>
            <a:endParaRPr lang="en-US" sz="3600" b="1" dirty="0" smtClean="0">
              <a:solidFill>
                <a:srgbClr val="0078D7"/>
              </a:solidFill>
            </a:endParaRPr>
          </a:p>
          <a:p>
            <a:pPr>
              <a:buClr>
                <a:schemeClr val="tx1">
                  <a:lumMod val="60000"/>
                  <a:lumOff val="40000"/>
                </a:schemeClr>
              </a:buClr>
            </a:pPr>
            <a:r>
              <a:rPr lang="en-US" sz="2400" dirty="0">
                <a:solidFill>
                  <a:schemeClr val="tx1"/>
                </a:solidFill>
              </a:rPr>
              <a:t>Debit Cards</a:t>
            </a:r>
          </a:p>
          <a:p>
            <a:pPr>
              <a:buClr>
                <a:schemeClr val="tx1">
                  <a:lumMod val="60000"/>
                  <a:lumOff val="40000"/>
                </a:schemeClr>
              </a:buClr>
            </a:pPr>
            <a:r>
              <a:rPr lang="en-US" sz="2400" dirty="0" smtClean="0">
                <a:solidFill>
                  <a:schemeClr val="tx1"/>
                </a:solidFill>
              </a:rPr>
              <a:t>Corporate </a:t>
            </a:r>
            <a:r>
              <a:rPr lang="en-US" sz="2400" dirty="0">
                <a:solidFill>
                  <a:schemeClr val="tx1"/>
                </a:solidFill>
              </a:rPr>
              <a:t>and Purchasing Cards</a:t>
            </a:r>
          </a:p>
          <a:p>
            <a:pPr>
              <a:buClr>
                <a:schemeClr val="tx1">
                  <a:lumMod val="60000"/>
                  <a:lumOff val="40000"/>
                </a:schemeClr>
              </a:buClr>
            </a:pPr>
            <a:r>
              <a:rPr lang="en-US" sz="2400" dirty="0" smtClean="0">
                <a:solidFill>
                  <a:schemeClr val="tx1"/>
                </a:solidFill>
              </a:rPr>
              <a:t>Gift </a:t>
            </a:r>
            <a:r>
              <a:rPr lang="en-US" sz="2400" dirty="0">
                <a:solidFill>
                  <a:schemeClr val="tx1"/>
                </a:solidFill>
              </a:rPr>
              <a:t>Cards (Pre-Paid and Stored Value)</a:t>
            </a:r>
          </a:p>
          <a:p>
            <a:pPr>
              <a:buClr>
                <a:schemeClr val="tx1">
                  <a:lumMod val="60000"/>
                  <a:lumOff val="40000"/>
                </a:schemeClr>
              </a:buClr>
            </a:pPr>
            <a:r>
              <a:rPr lang="en-US" sz="2400" dirty="0" smtClean="0">
                <a:solidFill>
                  <a:schemeClr val="tx1"/>
                </a:solidFill>
              </a:rPr>
              <a:t>Private </a:t>
            </a:r>
            <a:r>
              <a:rPr lang="en-US" sz="2400" dirty="0">
                <a:solidFill>
                  <a:schemeClr val="tx1"/>
                </a:solidFill>
              </a:rPr>
              <a:t>Label Credit Cards, </a:t>
            </a:r>
            <a:r>
              <a:rPr lang="en-US" sz="2400" dirty="0" smtClean="0">
                <a:solidFill>
                  <a:schemeClr val="tx1"/>
                </a:solidFill>
              </a:rPr>
              <a:t/>
            </a:r>
            <a:br>
              <a:rPr lang="en-US" sz="2400" dirty="0" smtClean="0">
                <a:solidFill>
                  <a:schemeClr val="tx1"/>
                </a:solidFill>
              </a:rPr>
            </a:br>
            <a:r>
              <a:rPr lang="en-US" sz="2400" dirty="0" smtClean="0">
                <a:solidFill>
                  <a:schemeClr val="tx1"/>
                </a:solidFill>
              </a:rPr>
              <a:t>e.g</a:t>
            </a:r>
            <a:r>
              <a:rPr lang="en-US" sz="2400" dirty="0">
                <a:solidFill>
                  <a:schemeClr val="tx1"/>
                </a:solidFill>
              </a:rPr>
              <a:t>. Sears </a:t>
            </a:r>
            <a:r>
              <a:rPr lang="en-US" sz="2400" dirty="0" smtClean="0">
                <a:solidFill>
                  <a:schemeClr val="tx1"/>
                </a:solidFill>
              </a:rPr>
              <a:t>Card</a:t>
            </a:r>
            <a:endParaRPr lang="en-US" sz="2400" dirty="0">
              <a:solidFill>
                <a:schemeClr val="tx1"/>
              </a:solidFill>
            </a:endParaRPr>
          </a:p>
        </p:txBody>
      </p:sp>
      <p:sp>
        <p:nvSpPr>
          <p:cNvPr id="2" name="Title 1"/>
          <p:cNvSpPr>
            <a:spLocks noGrp="1"/>
          </p:cNvSpPr>
          <p:nvPr>
            <p:ph type="title"/>
          </p:nvPr>
        </p:nvSpPr>
        <p:spPr>
          <a:xfrm>
            <a:off x="91824" y="479775"/>
            <a:ext cx="6126413" cy="794064"/>
          </a:xfrm>
        </p:spPr>
        <p:txBody>
          <a:bodyPr/>
          <a:lstStyle/>
          <a:p>
            <a:r>
              <a:rPr lang="en-US" sz="4400" dirty="0" smtClean="0"/>
              <a:t>But Wait…There is More!</a:t>
            </a:r>
            <a:endParaRPr lang="en-US" sz="4400" dirty="0"/>
          </a:p>
        </p:txBody>
      </p:sp>
      <p:pic>
        <p:nvPicPr>
          <p:cNvPr id="6"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305"/>
          <a:stretch/>
        </p:blipFill>
        <p:spPr/>
      </p:pic>
    </p:spTree>
    <p:extLst>
      <p:ext uri="{BB962C8B-B14F-4D97-AF65-F5344CB8AC3E}">
        <p14:creationId xmlns:p14="http://schemas.microsoft.com/office/powerpoint/2010/main" val="41523651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WHITE TEMPLATE">
  <a:themeElements>
    <a:clrScheme name="BT - Blue on white">
      <a:dk1>
        <a:srgbClr val="505050"/>
      </a:dk1>
      <a:lt1>
        <a:srgbClr val="FFFFFF"/>
      </a:lt1>
      <a:dk2>
        <a:srgbClr val="0078D7"/>
      </a:dk2>
      <a:lt2>
        <a:srgbClr val="00BCF2"/>
      </a:lt2>
      <a:accent1>
        <a:srgbClr val="0078D7"/>
      </a:accent1>
      <a:accent2>
        <a:srgbClr val="002050"/>
      </a:accent2>
      <a:accent3>
        <a:srgbClr val="D83B01"/>
      </a:accent3>
      <a:accent4>
        <a:srgbClr val="5C2D91"/>
      </a:accent4>
      <a:accent5>
        <a:srgbClr val="008272"/>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redit Cards 101" id="{3A23B79F-227A-4F66-BE30-D5B28282C0DE}" vid="{76F94B28-9EDE-418F-8AB1-26D557B9CB13}"/>
    </a:ext>
  </a:extLst>
</a:theme>
</file>

<file path=ppt/theme/theme2.xml><?xml version="1.0" encoding="utf-8"?>
<a:theme xmlns:a="http://schemas.openxmlformats.org/drawingml/2006/main" name="COLOR TEMPLATE">
  <a:themeElements>
    <a:clrScheme name="BT - Blue">
      <a:dk1>
        <a:srgbClr val="505050"/>
      </a:dk1>
      <a:lt1>
        <a:srgbClr val="FFFFFF"/>
      </a:lt1>
      <a:dk2>
        <a:srgbClr val="0078D7"/>
      </a:dk2>
      <a:lt2>
        <a:srgbClr val="CDF4FF"/>
      </a:lt2>
      <a:accent1>
        <a:srgbClr val="002050"/>
      </a:accent1>
      <a:accent2>
        <a:srgbClr val="D83B01"/>
      </a:accent2>
      <a:accent3>
        <a:srgbClr val="5C2D91"/>
      </a:accent3>
      <a:accent4>
        <a:srgbClr val="004B50"/>
      </a:accent4>
      <a:accent5>
        <a:srgbClr val="B4009E"/>
      </a:accent5>
      <a:accent6>
        <a:srgbClr val="32145A"/>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redit Cards 101" id="{3A23B79F-227A-4F66-BE30-D5B28282C0DE}" vid="{FB6C9F4C-B1EE-41B3-964B-6C9FE98969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3" ma:contentTypeDescription="Create a new document." ma:contentTypeScope="" ma:versionID="f0876370c90de824ab54c09b0bd2a056">
  <xsd:schema xmlns:xsd="http://www.w3.org/2001/XMLSchema" xmlns:xs="http://www.w3.org/2001/XMLSchema" xmlns:p="http://schemas.microsoft.com/office/2006/metadata/properties" xmlns:ns3="630a2e83-186a-4a0f-ab27-bee8a8096abc" targetNamespace="http://schemas.microsoft.com/office/2006/metadata/properties" ma:root="true" ma:fieldsID="a2a3b5ed8b4accd7c8a398d0cb075271" ns3:_="">
    <xsd:import namespace="630a2e83-186a-4a0f-ab27-bee8a8096abc"/>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0a2e83-186a-4a0f-ab27-bee8a8096a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A57F4CF9-F78A-44CC-A3DD-BB8B8C1212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0a2e83-186a-4a0f-ab27-bee8a8096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630a2e83-186a-4a0f-ab27-bee8a8096abc"/>
    <ds:schemaRef ds:uri="http://purl.org/dc/elements/1.1/"/>
    <ds:schemaRef ds:uri="http://purl.org/dc/terms/"/>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Credit Cards 101</Template>
  <TotalTime>7</TotalTime>
  <Words>2287</Words>
  <Application>Microsoft Office PowerPoint</Application>
  <PresentationFormat>Custom</PresentationFormat>
  <Paragraphs>529</Paragraphs>
  <Slides>42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Calibri</vt:lpstr>
      <vt:lpstr>Consolas</vt:lpstr>
      <vt:lpstr>Segoe UI</vt:lpstr>
      <vt:lpstr>Segoe UI Light</vt:lpstr>
      <vt:lpstr>Wingdings</vt:lpstr>
      <vt:lpstr>ヒラギノ角ゴ Pro W3</vt:lpstr>
      <vt:lpstr>WHITE TEMPLATE</vt:lpstr>
      <vt:lpstr>COLOR TEMPLATE</vt:lpstr>
      <vt:lpstr>Credit Card  Payments 101</vt:lpstr>
      <vt:lpstr>We Will Cover:</vt:lpstr>
      <vt:lpstr>Once, Not-So Long Ago…</vt:lpstr>
      <vt:lpstr>Timeline of Credit Card Growth</vt:lpstr>
      <vt:lpstr>Payment Card Types</vt:lpstr>
      <vt:lpstr>Quick Knowledge Test</vt:lpstr>
      <vt:lpstr>Credit/Debit Card Processing by CP</vt:lpstr>
      <vt:lpstr>General Purpose vs. Local Payment Cards</vt:lpstr>
      <vt:lpstr>But Wait…There is More!</vt:lpstr>
      <vt:lpstr>Credit Cards Have Multiple Personalities</vt:lpstr>
      <vt:lpstr>The Mechanics of Payment</vt:lpstr>
      <vt:lpstr>Quick Knowledge Test Part 2</vt:lpstr>
      <vt:lpstr>Let’s Look at an Average Payment Cycle</vt:lpstr>
      <vt:lpstr>Clearing &amp; Settlement</vt:lpstr>
      <vt:lpstr>How Microsoft Handles Settlement Processing</vt:lpstr>
      <vt:lpstr>Third-Party Payment Process</vt:lpstr>
      <vt:lpstr>Where the Money Is</vt:lpstr>
      <vt:lpstr>Quick Knowledge Test Part 3</vt:lpstr>
      <vt:lpstr>Fees Structure, Or Who Gets Paid</vt:lpstr>
      <vt:lpstr>Chargebacks</vt:lpstr>
      <vt:lpstr>So, What Happens with Disputes</vt:lpstr>
      <vt:lpstr>Security and Trust</vt:lpstr>
      <vt:lpstr>Security Breaches Occur…</vt:lpstr>
      <vt:lpstr>Consumer Trust Require Security</vt:lpstr>
      <vt:lpstr>Breach Responses</vt:lpstr>
      <vt:lpstr>Card Industry Responses</vt:lpstr>
      <vt:lpstr>Disruptors and Innovators</vt:lpstr>
      <vt:lpstr>Disrupters</vt:lpstr>
      <vt:lpstr>Volume Accounts</vt:lpstr>
      <vt:lpstr>Square Created a New Market </vt:lpstr>
      <vt:lpstr>End Game</vt:lpstr>
      <vt:lpstr>Takeaways</vt:lpstr>
      <vt:lpstr>The Takeaway: Making Sure You Got Your Money’s Worth</vt:lpstr>
      <vt:lpstr>Congratulations on completing Payments 101!</vt:lpstr>
      <vt:lpstr>PowerPoint Presentation</vt:lpstr>
      <vt:lpstr>PowerPoint Presentation</vt:lpstr>
      <vt:lpstr>Types of Card Payment Networks</vt:lpstr>
      <vt:lpstr>Types of Card Payment Networks</vt:lpstr>
      <vt:lpstr>PowerPoint Presentation</vt:lpstr>
      <vt:lpstr>Arbitration </vt:lpstr>
      <vt:lpstr>What is Interchange?</vt:lpstr>
      <vt:lpstr>PV</vt:lpstr>
    </vt:vector>
  </TitlesOfParts>
  <Manager/>
  <Company>SmartSource Rentals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Credit Card  Payments 101</dc:title>
  <dc:subject>&lt;Speech title here&gt;</dc:subject>
  <dc:creator>Tony Fox (Insight Global)</dc:creator>
  <cp:keywords/>
  <dc:description>Template: Maryfj_x000d_
Formatting:_x000d_
Audience Type:</dc:description>
  <cp:lastModifiedBy>Tony Fox (Insight Global)</cp:lastModifiedBy>
  <cp:revision>1</cp:revision>
  <dcterms:created xsi:type="dcterms:W3CDTF">2017-09-22T22:05:24Z</dcterms:created>
  <dcterms:modified xsi:type="dcterms:W3CDTF">2017-09-22T22:13:23Z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TaxKeyword">
    <vt:lpwstr/>
  </property>
  <property fmtid="{D5CDD505-2E9C-101B-9397-08002B2CF9AE}" pid="12" name="TaxCatchAll">
    <vt:lpwstr/>
  </property>
  <property fmtid="{D5CDD505-2E9C-101B-9397-08002B2CF9AE}" pid="13" name="TaxKeywordTaxHTField">
    <vt:lpwstr/>
  </property>
</Properties>
</file>